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8E8C54-9560-4C68-9420-A97ACD44DFC9}" v="19" dt="2024-09-30T05:45:59.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OneDrive\Desktop\IIIBCOMNM%20PROJECT\employee_data%20(1)%20(4).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(4).csv]workingnote1!PivotTable1</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workingnote1!$B$1</c:f>
              <c:strCache>
                <c:ptCount val="1"/>
                <c:pt idx="0">
                  <c:v>Sum of HIGH</c:v>
                </c:pt>
              </c:strCache>
            </c:strRef>
          </c:tx>
          <c:spPr>
            <a:solidFill>
              <a:schemeClr val="accent1"/>
            </a:solidFill>
            <a:ln>
              <a:noFill/>
            </a:ln>
            <a:effectLst/>
          </c:spPr>
          <c:invertIfNegative val="0"/>
          <c:cat>
            <c:strRef>
              <c:f>workingnote1!$A$2:$A$13</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workingnote1!$B$2:$B$13</c:f>
              <c:numCache>
                <c:formatCode>General</c:formatCode>
                <c:ptCount val="11"/>
                <c:pt idx="0">
                  <c:v>16</c:v>
                </c:pt>
                <c:pt idx="1">
                  <c:v>18</c:v>
                </c:pt>
                <c:pt idx="2">
                  <c:v>21</c:v>
                </c:pt>
                <c:pt idx="3">
                  <c:v>220</c:v>
                </c:pt>
                <c:pt idx="4">
                  <c:v>17</c:v>
                </c:pt>
                <c:pt idx="5">
                  <c:v>21</c:v>
                </c:pt>
                <c:pt idx="6">
                  <c:v>34</c:v>
                </c:pt>
                <c:pt idx="7">
                  <c:v>26</c:v>
                </c:pt>
                <c:pt idx="8">
                  <c:v>26</c:v>
                </c:pt>
                <c:pt idx="9">
                  <c:v>21</c:v>
                </c:pt>
                <c:pt idx="10">
                  <c:v>20</c:v>
                </c:pt>
              </c:numCache>
            </c:numRef>
          </c:val>
          <c:extLst>
            <c:ext xmlns:c16="http://schemas.microsoft.com/office/drawing/2014/chart" uri="{C3380CC4-5D6E-409C-BE32-E72D297353CC}">
              <c16:uniqueId val="{00000000-BC4C-4BC7-9BDC-CF3FE7BE8168}"/>
            </c:ext>
          </c:extLst>
        </c:ser>
        <c:ser>
          <c:idx val="1"/>
          <c:order val="1"/>
          <c:tx>
            <c:strRef>
              <c:f>workingnote1!$C$1</c:f>
              <c:strCache>
                <c:ptCount val="1"/>
                <c:pt idx="0">
                  <c:v>Sum of LOW</c:v>
                </c:pt>
              </c:strCache>
            </c:strRef>
          </c:tx>
          <c:spPr>
            <a:solidFill>
              <a:schemeClr val="accent2"/>
            </a:solidFill>
            <a:ln>
              <a:noFill/>
            </a:ln>
            <a:effectLst/>
          </c:spPr>
          <c:invertIfNegative val="0"/>
          <c:cat>
            <c:strRef>
              <c:f>workingnote1!$A$2:$A$13</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workingnote1!$C$2:$C$13</c:f>
              <c:numCache>
                <c:formatCode>General</c:formatCode>
                <c:ptCount val="11"/>
                <c:pt idx="0">
                  <c:v>34</c:v>
                </c:pt>
                <c:pt idx="1">
                  <c:v>47</c:v>
                </c:pt>
                <c:pt idx="2">
                  <c:v>41</c:v>
                </c:pt>
                <c:pt idx="3">
                  <c:v>398</c:v>
                </c:pt>
                <c:pt idx="4">
                  <c:v>39</c:v>
                </c:pt>
                <c:pt idx="5">
                  <c:v>41</c:v>
                </c:pt>
                <c:pt idx="6">
                  <c:v>33</c:v>
                </c:pt>
                <c:pt idx="7">
                  <c:v>41</c:v>
                </c:pt>
                <c:pt idx="8">
                  <c:v>43</c:v>
                </c:pt>
                <c:pt idx="9">
                  <c:v>45</c:v>
                </c:pt>
                <c:pt idx="10">
                  <c:v>34</c:v>
                </c:pt>
              </c:numCache>
            </c:numRef>
          </c:val>
          <c:extLst>
            <c:ext xmlns:c16="http://schemas.microsoft.com/office/drawing/2014/chart" uri="{C3380CC4-5D6E-409C-BE32-E72D297353CC}">
              <c16:uniqueId val="{00000001-BC4C-4BC7-9BDC-CF3FE7BE8168}"/>
            </c:ext>
          </c:extLst>
        </c:ser>
        <c:ser>
          <c:idx val="2"/>
          <c:order val="2"/>
          <c:tx>
            <c:strRef>
              <c:f>workingnote1!$D$1</c:f>
              <c:strCache>
                <c:ptCount val="1"/>
                <c:pt idx="0">
                  <c:v>Sum of MEDIUM</c:v>
                </c:pt>
              </c:strCache>
            </c:strRef>
          </c:tx>
          <c:spPr>
            <a:solidFill>
              <a:schemeClr val="accent3"/>
            </a:solidFill>
            <a:ln>
              <a:noFill/>
            </a:ln>
            <a:effectLst/>
          </c:spPr>
          <c:invertIfNegative val="0"/>
          <c:cat>
            <c:strRef>
              <c:f>workingnote1!$A$2:$A$13</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workingnote1!$D$2:$D$13</c:f>
              <c:numCache>
                <c:formatCode>General</c:formatCode>
                <c:ptCount val="11"/>
                <c:pt idx="0">
                  <c:v>85</c:v>
                </c:pt>
                <c:pt idx="1">
                  <c:v>65</c:v>
                </c:pt>
                <c:pt idx="2">
                  <c:v>78</c:v>
                </c:pt>
                <c:pt idx="3">
                  <c:v>778</c:v>
                </c:pt>
                <c:pt idx="4">
                  <c:v>92</c:v>
                </c:pt>
                <c:pt idx="5">
                  <c:v>77</c:v>
                </c:pt>
                <c:pt idx="6">
                  <c:v>69</c:v>
                </c:pt>
                <c:pt idx="7">
                  <c:v>75</c:v>
                </c:pt>
                <c:pt idx="8">
                  <c:v>82</c:v>
                </c:pt>
                <c:pt idx="9">
                  <c:v>71</c:v>
                </c:pt>
                <c:pt idx="10">
                  <c:v>84</c:v>
                </c:pt>
              </c:numCache>
            </c:numRef>
          </c:val>
          <c:extLst>
            <c:ext xmlns:c16="http://schemas.microsoft.com/office/drawing/2014/chart" uri="{C3380CC4-5D6E-409C-BE32-E72D297353CC}">
              <c16:uniqueId val="{00000002-BC4C-4BC7-9BDC-CF3FE7BE8168}"/>
            </c:ext>
          </c:extLst>
        </c:ser>
        <c:ser>
          <c:idx val="3"/>
          <c:order val="3"/>
          <c:tx>
            <c:strRef>
              <c:f>workingnote1!$E$1</c:f>
              <c:strCache>
                <c:ptCount val="1"/>
                <c:pt idx="0">
                  <c:v>Sum of VERY HIGHT</c:v>
                </c:pt>
              </c:strCache>
            </c:strRef>
          </c:tx>
          <c:spPr>
            <a:solidFill>
              <a:schemeClr val="accent4"/>
            </a:solidFill>
            <a:ln>
              <a:noFill/>
            </a:ln>
            <a:effectLst/>
          </c:spPr>
          <c:invertIfNegative val="0"/>
          <c:cat>
            <c:strRef>
              <c:f>workingnote1!$A$2:$A$13</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workingnote1!$E$2:$E$13</c:f>
              <c:numCache>
                <c:formatCode>General</c:formatCode>
                <c:ptCount val="11"/>
                <c:pt idx="0">
                  <c:v>15</c:v>
                </c:pt>
                <c:pt idx="1">
                  <c:v>15</c:v>
                </c:pt>
                <c:pt idx="2">
                  <c:v>14</c:v>
                </c:pt>
                <c:pt idx="3">
                  <c:v>137</c:v>
                </c:pt>
                <c:pt idx="4">
                  <c:v>9</c:v>
                </c:pt>
                <c:pt idx="5">
                  <c:v>15</c:v>
                </c:pt>
                <c:pt idx="6">
                  <c:v>12</c:v>
                </c:pt>
                <c:pt idx="7">
                  <c:v>15</c:v>
                </c:pt>
                <c:pt idx="8">
                  <c:v>16</c:v>
                </c:pt>
                <c:pt idx="9">
                  <c:v>13</c:v>
                </c:pt>
                <c:pt idx="10">
                  <c:v>13</c:v>
                </c:pt>
              </c:numCache>
            </c:numRef>
          </c:val>
          <c:extLst>
            <c:ext xmlns:c16="http://schemas.microsoft.com/office/drawing/2014/chart" uri="{C3380CC4-5D6E-409C-BE32-E72D297353CC}">
              <c16:uniqueId val="{00000003-BC4C-4BC7-9BDC-CF3FE7BE8168}"/>
            </c:ext>
          </c:extLst>
        </c:ser>
        <c:ser>
          <c:idx val="4"/>
          <c:order val="4"/>
          <c:tx>
            <c:strRef>
              <c:f>workingnote1!$F$1</c:f>
              <c:strCache>
                <c:ptCount val="1"/>
                <c:pt idx="0">
                  <c:v>Sum of Grand Total</c:v>
                </c:pt>
              </c:strCache>
            </c:strRef>
          </c:tx>
          <c:spPr>
            <a:solidFill>
              <a:schemeClr val="accent5"/>
            </a:solidFill>
            <a:ln>
              <a:noFill/>
            </a:ln>
            <a:effectLst/>
          </c:spPr>
          <c:invertIfNegative val="0"/>
          <c:cat>
            <c:strRef>
              <c:f>workingnote1!$A$2:$A$13</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workingnote1!$F$2:$F$13</c:f>
              <c:numCache>
                <c:formatCode>General</c:formatCode>
                <c:ptCount val="11"/>
                <c:pt idx="0">
                  <c:v>150</c:v>
                </c:pt>
                <c:pt idx="1">
                  <c:v>145</c:v>
                </c:pt>
                <c:pt idx="2">
                  <c:v>154</c:v>
                </c:pt>
                <c:pt idx="3">
                  <c:v>1533</c:v>
                </c:pt>
                <c:pt idx="4">
                  <c:v>157</c:v>
                </c:pt>
                <c:pt idx="5">
                  <c:v>154</c:v>
                </c:pt>
                <c:pt idx="6">
                  <c:v>148</c:v>
                </c:pt>
                <c:pt idx="7">
                  <c:v>157</c:v>
                </c:pt>
                <c:pt idx="8">
                  <c:v>167</c:v>
                </c:pt>
                <c:pt idx="9">
                  <c:v>150</c:v>
                </c:pt>
                <c:pt idx="10">
                  <c:v>151</c:v>
                </c:pt>
              </c:numCache>
            </c:numRef>
          </c:val>
          <c:extLst>
            <c:ext xmlns:c16="http://schemas.microsoft.com/office/drawing/2014/chart" uri="{C3380CC4-5D6E-409C-BE32-E72D297353CC}">
              <c16:uniqueId val="{00000004-BC4C-4BC7-9BDC-CF3FE7BE8168}"/>
            </c:ext>
          </c:extLst>
        </c:ser>
        <c:dLbls>
          <c:showLegendKey val="0"/>
          <c:showVal val="0"/>
          <c:showCatName val="0"/>
          <c:showSerName val="0"/>
          <c:showPercent val="0"/>
          <c:showBubbleSize val="0"/>
        </c:dLbls>
        <c:gapWidth val="219"/>
        <c:overlap val="-27"/>
        <c:axId val="674340383"/>
        <c:axId val="726465199"/>
      </c:barChart>
      <c:catAx>
        <c:axId val="674340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465199"/>
        <c:crosses val="autoZero"/>
        <c:auto val="1"/>
        <c:lblAlgn val="ctr"/>
        <c:lblOffset val="100"/>
        <c:noMultiLvlLbl val="0"/>
      </c:catAx>
      <c:valAx>
        <c:axId val="726465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4340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9/30/2024</a:t>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9/30/2024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364567" y="2798566"/>
            <a:ext cx="6788726" cy="230695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SAI DIVYA SRI </a:t>
            </a:r>
            <a:r>
              <a:rPr lang="en-IN" altLang="zh-CN" sz="2400" dirty="0">
                <a:latin typeface="Calibri" panose="020F0502020204030204" charset="0"/>
                <a:cs typeface="Calibri" panose="020F0502020204030204" charset="0"/>
              </a:rPr>
              <a:t>B</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312220113</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en-US" sz="2400" dirty="0"/>
          </a:p>
          <a:p>
            <a:pPr marL="0" indent="0" algn="l">
              <a:lnSpc>
                <a:spcPct val="100000"/>
              </a:lnSpc>
              <a:spcBef>
                <a:spcPts val="0"/>
              </a:spcBef>
              <a:spcAft>
                <a:spcPts val="0"/>
              </a:spcAft>
              <a:buNone/>
            </a:pP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38"/>
            <a:ext cx="10972800" cy="3093154"/>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3" name="Chart 2">
            <a:extLst>
              <a:ext uri="{FF2B5EF4-FFF2-40B4-BE49-F238E27FC236}">
                <a16:creationId xmlns:a16="http://schemas.microsoft.com/office/drawing/2014/main" id="{31EDC03E-B020-B649-AB94-6A998E86AA9E}"/>
              </a:ext>
            </a:extLst>
          </p:cNvPr>
          <p:cNvGraphicFramePr>
            <a:graphicFrameLocks/>
          </p:cNvGraphicFramePr>
          <p:nvPr>
            <p:extLst>
              <p:ext uri="{D42A27DB-BD31-4B8C-83A1-F6EECF244321}">
                <p14:modId xmlns:p14="http://schemas.microsoft.com/office/powerpoint/2010/main" val="2926138589"/>
              </p:ext>
            </p:extLst>
          </p:nvPr>
        </p:nvGraphicFramePr>
        <p:xfrm>
          <a:off x="1743074" y="2825784"/>
          <a:ext cx="7251635" cy="342572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12</TotalTime>
  <Words>714</Words>
  <Application>Microsoft Office PowerPoint</Application>
  <PresentationFormat>Widescreen</PresentationFormat>
  <Paragraphs>135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sathish raju</cp:lastModifiedBy>
  <cp:revision>52</cp:revision>
  <dcterms:created xsi:type="dcterms:W3CDTF">2024-09-30T15:47:34Z</dcterms:created>
  <dcterms:modified xsi:type="dcterms:W3CDTF">2024-09-30T05:46:43Z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99807955F3DE4A2CA0433C6323503B0B_13</vt:lpwstr>
  </property>
  <property fmtid="{D5CDD505-2E9C-101B-9397-08002B2CF9AE}" pid="3" name="KSOProductBuildVer">
    <vt:lpwstr>1033-12.2.0.18283</vt:lpwstr>
  </property>
</Properties>
</file>