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0" r:id="rId1"/>
  </p:sldMasterIdLst>
  <p:notesMasterIdLst>
    <p:notesMasterId r:id="rId18"/>
  </p:notesMasterIdLst>
  <p:sldIdLst>
    <p:sldId id="256" r:id="rId2"/>
    <p:sldId id="334" r:id="rId3"/>
    <p:sldId id="332" r:id="rId4"/>
    <p:sldId id="260" r:id="rId5"/>
    <p:sldId id="337" r:id="rId6"/>
    <p:sldId id="366" r:id="rId7"/>
    <p:sldId id="369" r:id="rId8"/>
    <p:sldId id="389" r:id="rId9"/>
    <p:sldId id="390" r:id="rId10"/>
    <p:sldId id="391" r:id="rId11"/>
    <p:sldId id="392" r:id="rId12"/>
    <p:sldId id="393" r:id="rId13"/>
    <p:sldId id="394" r:id="rId14"/>
    <p:sldId id="395" r:id="rId15"/>
    <p:sldId id="388" r:id="rId16"/>
    <p:sldId id="330" r:id="rId17"/>
  </p:sldIdLst>
  <p:sldSz cx="9144000" cy="5143500" type="screen16x9"/>
  <p:notesSz cx="6858000" cy="9144000"/>
  <p:embeddedFontLst>
    <p:embeddedFont>
      <p:font typeface="Fira Sans Condensed Medium" panose="020B0603050000020004" pitchFamily="34" charset="0"/>
      <p:regular r:id="rId19"/>
      <p:bold r:id="rId20"/>
      <p:italic r:id="rId21"/>
      <p:boldItalic r:id="rId22"/>
    </p:embeddedFont>
    <p:embeddedFont>
      <p:font typeface="Maven Pro" pitchFamily="2" charset="77"/>
      <p:regular r:id="rId23"/>
      <p:bold r:id="rId24"/>
    </p:embeddedFont>
    <p:embeddedFont>
      <p:font typeface="Share Tech" pitchFamily="2" charset="77"/>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D MAZZI" initials="SM" lastIdx="1" clrIdx="0">
    <p:extLst>
      <p:ext uri="{19B8F6BF-5375-455C-9EA6-DF929625EA0E}">
        <p15:presenceInfo xmlns:p15="http://schemas.microsoft.com/office/powerpoint/2012/main" userId="SAID MAZZ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D0CC"/>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DA0B48-476D-4EC2-B224-7EAEDD97FD2B}">
  <a:tblStyle styleId="{F6DA0B48-476D-4EC2-B224-7EAEDD97FD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25"/>
    <p:restoredTop sz="95179"/>
  </p:normalViewPr>
  <p:slideViewPr>
    <p:cSldViewPr snapToGrid="0" snapToObjects="1">
      <p:cViewPr varScale="1">
        <p:scale>
          <a:sx n="128" d="100"/>
          <a:sy n="128" d="100"/>
        </p:scale>
        <p:origin x="3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8D00D-99F7-124C-A99E-0B073EF291E5}" type="doc">
      <dgm:prSet loTypeId="urn:microsoft.com/office/officeart/2008/layout/VerticalCircleList" loCatId="" qsTypeId="urn:microsoft.com/office/officeart/2005/8/quickstyle/simple1" qsCatId="simple" csTypeId="urn:microsoft.com/office/officeart/2005/8/colors/accent1_2" csCatId="accent1" phldr="1"/>
      <dgm:spPr/>
      <dgm:t>
        <a:bodyPr/>
        <a:lstStyle/>
        <a:p>
          <a:endParaRPr lang="fr-FR"/>
        </a:p>
      </dgm:t>
    </dgm:pt>
    <dgm:pt modelId="{A172E176-5DEB-DA4D-A922-172E02481462}">
      <dgm:prSet phldrT="[Texte]"/>
      <dgm:spPr/>
      <dgm:t>
        <a:bodyPr/>
        <a:lstStyle/>
        <a:p>
          <a:pPr rtl="0"/>
          <a:r>
            <a:rPr lang="fr-FR" b="1" dirty="0" err="1"/>
            <a:t>Application_train</a:t>
          </a:r>
          <a:endParaRPr lang="fr-FR" b="1" dirty="0"/>
        </a:p>
      </dgm:t>
    </dgm:pt>
    <dgm:pt modelId="{87A956C7-CAC9-AB49-883A-911E5D9576B3}" type="parTrans" cxnId="{DBF65F7F-E3A2-7547-A3B2-23D805E5AAF3}">
      <dgm:prSet/>
      <dgm:spPr/>
      <dgm:t>
        <a:bodyPr/>
        <a:lstStyle/>
        <a:p>
          <a:endParaRPr lang="fr-FR"/>
        </a:p>
      </dgm:t>
    </dgm:pt>
    <dgm:pt modelId="{130A57D6-654C-8C4D-B38B-5567D9A0D248}" type="sibTrans" cxnId="{DBF65F7F-E3A2-7547-A3B2-23D805E5AAF3}">
      <dgm:prSet/>
      <dgm:spPr/>
      <dgm:t>
        <a:bodyPr/>
        <a:lstStyle/>
        <a:p>
          <a:endParaRPr lang="fr-FR"/>
        </a:p>
      </dgm:t>
    </dgm:pt>
    <dgm:pt modelId="{4D801438-55A5-7943-B0F9-2376BB4D2009}">
      <dgm:prSet phldrT="[Texte]"/>
      <dgm:spPr/>
      <dgm:t>
        <a:bodyPr/>
        <a:lstStyle/>
        <a:p>
          <a:pPr rtl="0"/>
          <a:r>
            <a:rPr lang="fr-FR" b="1" dirty="0"/>
            <a:t>307511 lignes</a:t>
          </a:r>
        </a:p>
      </dgm:t>
    </dgm:pt>
    <dgm:pt modelId="{B47C00CC-2EAF-8746-9B5B-76897199B10A}" type="parTrans" cxnId="{49632867-CD3A-FB4E-A201-96E12E627565}">
      <dgm:prSet/>
      <dgm:spPr/>
      <dgm:t>
        <a:bodyPr/>
        <a:lstStyle/>
        <a:p>
          <a:endParaRPr lang="fr-FR"/>
        </a:p>
      </dgm:t>
    </dgm:pt>
    <dgm:pt modelId="{13285C5E-BE20-664A-9813-52CFC0141675}" type="sibTrans" cxnId="{49632867-CD3A-FB4E-A201-96E12E627565}">
      <dgm:prSet/>
      <dgm:spPr/>
      <dgm:t>
        <a:bodyPr/>
        <a:lstStyle/>
        <a:p>
          <a:endParaRPr lang="fr-FR"/>
        </a:p>
      </dgm:t>
    </dgm:pt>
    <dgm:pt modelId="{C63BD644-834B-C544-8ED8-492F42343EF0}">
      <dgm:prSet phldrT="[Texte]"/>
      <dgm:spPr/>
      <dgm:t>
        <a:bodyPr/>
        <a:lstStyle/>
        <a:p>
          <a:pPr rtl="0"/>
          <a:r>
            <a:rPr lang="fr-FR" b="1" dirty="0"/>
            <a:t>122 colonnes</a:t>
          </a:r>
        </a:p>
      </dgm:t>
    </dgm:pt>
    <dgm:pt modelId="{D27F951D-39B9-CF40-A8EA-EDEAA60A74CA}" type="parTrans" cxnId="{3FD7FDD4-23EB-5540-9C48-6D5221F43F97}">
      <dgm:prSet/>
      <dgm:spPr/>
      <dgm:t>
        <a:bodyPr/>
        <a:lstStyle/>
        <a:p>
          <a:endParaRPr lang="fr-FR"/>
        </a:p>
      </dgm:t>
    </dgm:pt>
    <dgm:pt modelId="{1D386A3F-0733-6843-9236-2545A1693A2B}" type="sibTrans" cxnId="{3FD7FDD4-23EB-5540-9C48-6D5221F43F97}">
      <dgm:prSet/>
      <dgm:spPr/>
      <dgm:t>
        <a:bodyPr/>
        <a:lstStyle/>
        <a:p>
          <a:endParaRPr lang="fr-FR"/>
        </a:p>
      </dgm:t>
    </dgm:pt>
    <dgm:pt modelId="{E47A7686-EF91-5D48-94D5-D93DB5479A45}">
      <dgm:prSet phldrT="[Texte]"/>
      <dgm:spPr/>
      <dgm:t>
        <a:bodyPr/>
        <a:lstStyle/>
        <a:p>
          <a:pPr rtl="0"/>
          <a:r>
            <a:rPr lang="fr-FR" b="1" dirty="0" err="1"/>
            <a:t>Application_test</a:t>
          </a:r>
          <a:endParaRPr lang="fr-FR" b="1" dirty="0"/>
        </a:p>
      </dgm:t>
    </dgm:pt>
    <dgm:pt modelId="{6DFA9012-B750-E344-9FDA-F4F4C688E9BB}" type="parTrans" cxnId="{8B4314A0-53E0-BC41-8DAB-BBF5966CA365}">
      <dgm:prSet/>
      <dgm:spPr/>
      <dgm:t>
        <a:bodyPr/>
        <a:lstStyle/>
        <a:p>
          <a:endParaRPr lang="fr-FR"/>
        </a:p>
      </dgm:t>
    </dgm:pt>
    <dgm:pt modelId="{F97AE729-2E40-7247-A0A8-6188A35FF684}" type="sibTrans" cxnId="{8B4314A0-53E0-BC41-8DAB-BBF5966CA365}">
      <dgm:prSet/>
      <dgm:spPr/>
      <dgm:t>
        <a:bodyPr/>
        <a:lstStyle/>
        <a:p>
          <a:endParaRPr lang="fr-FR"/>
        </a:p>
      </dgm:t>
    </dgm:pt>
    <dgm:pt modelId="{04DB00B6-D0AF-DF4B-A10D-A8628908FF92}">
      <dgm:prSet phldrT="[Texte]"/>
      <dgm:spPr/>
      <dgm:t>
        <a:bodyPr/>
        <a:lstStyle/>
        <a:p>
          <a:pPr rtl="0"/>
          <a:r>
            <a:rPr lang="fr-FR" b="1" dirty="0"/>
            <a:t>48744 lignes</a:t>
          </a:r>
        </a:p>
      </dgm:t>
    </dgm:pt>
    <dgm:pt modelId="{FBCC612A-86DB-CA42-B66C-C985089B1ACF}" type="parTrans" cxnId="{B28CCEAC-F98E-394E-A334-C9354F676F7C}">
      <dgm:prSet/>
      <dgm:spPr/>
      <dgm:t>
        <a:bodyPr/>
        <a:lstStyle/>
        <a:p>
          <a:endParaRPr lang="fr-FR"/>
        </a:p>
      </dgm:t>
    </dgm:pt>
    <dgm:pt modelId="{EDF49712-DE0E-6543-A2BB-C60F40D91C22}" type="sibTrans" cxnId="{B28CCEAC-F98E-394E-A334-C9354F676F7C}">
      <dgm:prSet/>
      <dgm:spPr/>
      <dgm:t>
        <a:bodyPr/>
        <a:lstStyle/>
        <a:p>
          <a:endParaRPr lang="fr-FR"/>
        </a:p>
      </dgm:t>
    </dgm:pt>
    <dgm:pt modelId="{872D174C-4B3F-0A45-88BA-8ED6CB2F05D7}">
      <dgm:prSet phldrT="[Texte]"/>
      <dgm:spPr/>
      <dgm:t>
        <a:bodyPr/>
        <a:lstStyle/>
        <a:p>
          <a:pPr rtl="0"/>
          <a:r>
            <a:rPr lang="fr-FR" b="1" dirty="0"/>
            <a:t>121 colonnes</a:t>
          </a:r>
        </a:p>
      </dgm:t>
    </dgm:pt>
    <dgm:pt modelId="{0B070BD7-25FB-3F45-BFAE-86F4C30872FD}" type="parTrans" cxnId="{9453F213-DD09-034B-BF21-808BFAD4F178}">
      <dgm:prSet/>
      <dgm:spPr/>
      <dgm:t>
        <a:bodyPr/>
        <a:lstStyle/>
        <a:p>
          <a:endParaRPr lang="fr-FR"/>
        </a:p>
      </dgm:t>
    </dgm:pt>
    <dgm:pt modelId="{242265FF-C1B7-4046-B9F0-BBEA755CFDDF}" type="sibTrans" cxnId="{9453F213-DD09-034B-BF21-808BFAD4F178}">
      <dgm:prSet/>
      <dgm:spPr/>
      <dgm:t>
        <a:bodyPr/>
        <a:lstStyle/>
        <a:p>
          <a:endParaRPr lang="fr-FR"/>
        </a:p>
      </dgm:t>
    </dgm:pt>
    <dgm:pt modelId="{94F8FCBF-0489-F94E-8079-6C8AD88D8B2E}">
      <dgm:prSet/>
      <dgm:spPr/>
      <dgm:t>
        <a:bodyPr/>
        <a:lstStyle/>
        <a:p>
          <a:r>
            <a:rPr lang="fr-FR" b="1" dirty="0"/>
            <a:t>Pas de TARGET</a:t>
          </a:r>
        </a:p>
      </dgm:t>
    </dgm:pt>
    <dgm:pt modelId="{C4BBC939-85FD-9246-9239-BBD590A837F2}" type="parTrans" cxnId="{1AA876C8-B7B2-CF49-B515-3B55FA50B60C}">
      <dgm:prSet/>
      <dgm:spPr/>
      <dgm:t>
        <a:bodyPr/>
        <a:lstStyle/>
        <a:p>
          <a:endParaRPr lang="fr-FR"/>
        </a:p>
      </dgm:t>
    </dgm:pt>
    <dgm:pt modelId="{61A19993-ED7F-5643-9B41-538E4A470FD6}" type="sibTrans" cxnId="{1AA876C8-B7B2-CF49-B515-3B55FA50B60C}">
      <dgm:prSet/>
      <dgm:spPr/>
      <dgm:t>
        <a:bodyPr/>
        <a:lstStyle/>
        <a:p>
          <a:endParaRPr lang="fr-FR"/>
        </a:p>
      </dgm:t>
    </dgm:pt>
    <dgm:pt modelId="{C0208682-5544-FE44-81E4-54724F3B0C51}">
      <dgm:prSet/>
      <dgm:spPr/>
      <dgm:t>
        <a:bodyPr/>
        <a:lstStyle/>
        <a:p>
          <a:pPr rtl="0"/>
          <a:r>
            <a:rPr lang="fr-FR" b="1" dirty="0"/>
            <a:t>TARGET</a:t>
          </a:r>
        </a:p>
      </dgm:t>
    </dgm:pt>
    <dgm:pt modelId="{F75B8447-5204-B74F-B1C8-AAFCF55D077F}" type="parTrans" cxnId="{5900D42E-12C2-654B-871E-39517B964280}">
      <dgm:prSet/>
      <dgm:spPr/>
      <dgm:t>
        <a:bodyPr/>
        <a:lstStyle/>
        <a:p>
          <a:endParaRPr lang="fr-FR"/>
        </a:p>
      </dgm:t>
    </dgm:pt>
    <dgm:pt modelId="{E4BFC2C2-02E6-9646-8B1F-A135BFFBFBB2}" type="sibTrans" cxnId="{5900D42E-12C2-654B-871E-39517B964280}">
      <dgm:prSet/>
      <dgm:spPr/>
      <dgm:t>
        <a:bodyPr/>
        <a:lstStyle/>
        <a:p>
          <a:endParaRPr lang="fr-FR"/>
        </a:p>
      </dgm:t>
    </dgm:pt>
    <dgm:pt modelId="{D517C36B-AB27-3C45-98A4-5064A1F12261}" type="pres">
      <dgm:prSet presAssocID="{F758D00D-99F7-124C-A99E-0B073EF291E5}" presName="Name0" presStyleCnt="0">
        <dgm:presLayoutVars>
          <dgm:dir/>
        </dgm:presLayoutVars>
      </dgm:prSet>
      <dgm:spPr/>
    </dgm:pt>
    <dgm:pt modelId="{1ED07A46-25B8-5740-9E90-0AC9F0279552}" type="pres">
      <dgm:prSet presAssocID="{A172E176-5DEB-DA4D-A922-172E02481462}" presName="withChildren" presStyleCnt="0"/>
      <dgm:spPr/>
    </dgm:pt>
    <dgm:pt modelId="{4CFA3EA6-2E88-0B4F-8C55-33DEE8D0F2C4}" type="pres">
      <dgm:prSet presAssocID="{A172E176-5DEB-DA4D-A922-172E02481462}" presName="bigCircle" presStyleLbl="vennNode1" presStyleIdx="0" presStyleCnt="8" custLinFactNeighborX="20598" custLinFactNeighborY="-4475"/>
      <dgm:spPr/>
    </dgm:pt>
    <dgm:pt modelId="{F5A8DC33-208C-E44E-ADF7-B1A6C26D0F6F}" type="pres">
      <dgm:prSet presAssocID="{A172E176-5DEB-DA4D-A922-172E02481462}" presName="medCircle" presStyleLbl="vennNode1" presStyleIdx="1" presStyleCnt="8"/>
      <dgm:spPr/>
    </dgm:pt>
    <dgm:pt modelId="{BA3D970E-D3EE-C443-B066-E7304036EF81}" type="pres">
      <dgm:prSet presAssocID="{A172E176-5DEB-DA4D-A922-172E02481462}" presName="txLvl1" presStyleLbl="revTx" presStyleIdx="0" presStyleCnt="8"/>
      <dgm:spPr/>
    </dgm:pt>
    <dgm:pt modelId="{946BB08D-4C5F-0A4A-8E75-84B9B63D236B}" type="pres">
      <dgm:prSet presAssocID="{A172E176-5DEB-DA4D-A922-172E02481462}" presName="lin" presStyleCnt="0"/>
      <dgm:spPr/>
    </dgm:pt>
    <dgm:pt modelId="{A55D068B-3ECA-5042-B607-4EE49160BE8A}" type="pres">
      <dgm:prSet presAssocID="{4D801438-55A5-7943-B0F9-2376BB4D2009}" presName="txLvl2" presStyleLbl="revTx" presStyleIdx="1" presStyleCnt="8"/>
      <dgm:spPr/>
    </dgm:pt>
    <dgm:pt modelId="{319C3C14-9A3B-5D47-8DE2-4519E6305FE2}" type="pres">
      <dgm:prSet presAssocID="{13285C5E-BE20-664A-9813-52CFC0141675}" presName="smCircle" presStyleLbl="vennNode1" presStyleIdx="2" presStyleCnt="8"/>
      <dgm:spPr/>
    </dgm:pt>
    <dgm:pt modelId="{190C97BE-10C4-E442-B9D7-FB3EEA8C4D7D}" type="pres">
      <dgm:prSet presAssocID="{C63BD644-834B-C544-8ED8-492F42343EF0}" presName="txLvl2" presStyleLbl="revTx" presStyleIdx="2" presStyleCnt="8"/>
      <dgm:spPr/>
    </dgm:pt>
    <dgm:pt modelId="{F7081666-0970-164F-ADC7-176C4A802999}" type="pres">
      <dgm:prSet presAssocID="{1D386A3F-0733-6843-9236-2545A1693A2B}" presName="smCircle" presStyleLbl="vennNode1" presStyleIdx="3" presStyleCnt="8"/>
      <dgm:spPr/>
    </dgm:pt>
    <dgm:pt modelId="{AA974C1E-BE72-2846-A66E-D62424C361F5}" type="pres">
      <dgm:prSet presAssocID="{C0208682-5544-FE44-81E4-54724F3B0C51}" presName="txLvl2" presStyleLbl="revTx" presStyleIdx="3" presStyleCnt="8"/>
      <dgm:spPr/>
    </dgm:pt>
    <dgm:pt modelId="{4221FEEB-7BD8-2B4A-B476-3CA2842056C0}" type="pres">
      <dgm:prSet presAssocID="{A172E176-5DEB-DA4D-A922-172E02481462}" presName="overlap" presStyleCnt="0"/>
      <dgm:spPr/>
    </dgm:pt>
    <dgm:pt modelId="{8507A6E5-CE36-FF40-9991-4DEA2FE79EC9}" type="pres">
      <dgm:prSet presAssocID="{E47A7686-EF91-5D48-94D5-D93DB5479A45}" presName="withChildren" presStyleCnt="0"/>
      <dgm:spPr/>
    </dgm:pt>
    <dgm:pt modelId="{2FEC6C9B-1CC2-EC4B-83A1-038543307CEE}" type="pres">
      <dgm:prSet presAssocID="{E47A7686-EF91-5D48-94D5-D93DB5479A45}" presName="bigCircle" presStyleLbl="vennNode1" presStyleIdx="4" presStyleCnt="8" custLinFactNeighborX="18710" custLinFactNeighborY="-57"/>
      <dgm:spPr/>
    </dgm:pt>
    <dgm:pt modelId="{B7EA7B85-61F6-D54E-A067-1880FB4284A0}" type="pres">
      <dgm:prSet presAssocID="{E47A7686-EF91-5D48-94D5-D93DB5479A45}" presName="medCircle" presStyleLbl="vennNode1" presStyleIdx="5" presStyleCnt="8"/>
      <dgm:spPr/>
    </dgm:pt>
    <dgm:pt modelId="{4D59FA97-59A8-6D42-925E-DD458999859D}" type="pres">
      <dgm:prSet presAssocID="{E47A7686-EF91-5D48-94D5-D93DB5479A45}" presName="txLvl1" presStyleLbl="revTx" presStyleIdx="4" presStyleCnt="8"/>
      <dgm:spPr/>
    </dgm:pt>
    <dgm:pt modelId="{3B14AB09-714D-994B-B23E-F16D3EC45BC4}" type="pres">
      <dgm:prSet presAssocID="{E47A7686-EF91-5D48-94D5-D93DB5479A45}" presName="lin" presStyleCnt="0"/>
      <dgm:spPr/>
    </dgm:pt>
    <dgm:pt modelId="{3BA3D646-8B92-D24D-845F-FA0E6C0BE6FA}" type="pres">
      <dgm:prSet presAssocID="{04DB00B6-D0AF-DF4B-A10D-A8628908FF92}" presName="txLvl2" presStyleLbl="revTx" presStyleIdx="5" presStyleCnt="8"/>
      <dgm:spPr/>
    </dgm:pt>
    <dgm:pt modelId="{13C520C7-18C4-B048-8D97-F09092CF4AC4}" type="pres">
      <dgm:prSet presAssocID="{EDF49712-DE0E-6543-A2BB-C60F40D91C22}" presName="smCircle" presStyleLbl="vennNode1" presStyleIdx="6" presStyleCnt="8"/>
      <dgm:spPr/>
    </dgm:pt>
    <dgm:pt modelId="{B6263ED8-B7AF-B34E-A633-B187FBB9527B}" type="pres">
      <dgm:prSet presAssocID="{872D174C-4B3F-0A45-88BA-8ED6CB2F05D7}" presName="txLvl2" presStyleLbl="revTx" presStyleIdx="6" presStyleCnt="8"/>
      <dgm:spPr/>
    </dgm:pt>
    <dgm:pt modelId="{597B4DEC-2B8A-364F-B306-F1A6CE847788}" type="pres">
      <dgm:prSet presAssocID="{242265FF-C1B7-4046-B9F0-BBEA755CFDDF}" presName="smCircle" presStyleLbl="vennNode1" presStyleIdx="7" presStyleCnt="8"/>
      <dgm:spPr/>
    </dgm:pt>
    <dgm:pt modelId="{3CC08158-479B-284A-9097-5517AB4E20B4}" type="pres">
      <dgm:prSet presAssocID="{94F8FCBF-0489-F94E-8079-6C8AD88D8B2E}" presName="txLvl2" presStyleLbl="revTx" presStyleIdx="7" presStyleCnt="8"/>
      <dgm:spPr/>
    </dgm:pt>
  </dgm:ptLst>
  <dgm:cxnLst>
    <dgm:cxn modelId="{9453F213-DD09-034B-BF21-808BFAD4F178}" srcId="{E47A7686-EF91-5D48-94D5-D93DB5479A45}" destId="{872D174C-4B3F-0A45-88BA-8ED6CB2F05D7}" srcOrd="1" destOrd="0" parTransId="{0B070BD7-25FB-3F45-BFAE-86F4C30872FD}" sibTransId="{242265FF-C1B7-4046-B9F0-BBEA755CFDDF}"/>
    <dgm:cxn modelId="{D917D815-2E05-E749-853E-EDD99AB86841}" type="presOf" srcId="{A172E176-5DEB-DA4D-A922-172E02481462}" destId="{BA3D970E-D3EE-C443-B066-E7304036EF81}" srcOrd="0" destOrd="0" presId="urn:microsoft.com/office/officeart/2008/layout/VerticalCircleList"/>
    <dgm:cxn modelId="{5900D42E-12C2-654B-871E-39517B964280}" srcId="{A172E176-5DEB-DA4D-A922-172E02481462}" destId="{C0208682-5544-FE44-81E4-54724F3B0C51}" srcOrd="2" destOrd="0" parTransId="{F75B8447-5204-B74F-B1C8-AAFCF55D077F}" sibTransId="{E4BFC2C2-02E6-9646-8B1F-A135BFFBFBB2}"/>
    <dgm:cxn modelId="{7E6CDA4C-80E8-454B-BD96-4BCAA34A0E1A}" type="presOf" srcId="{E47A7686-EF91-5D48-94D5-D93DB5479A45}" destId="{4D59FA97-59A8-6D42-925E-DD458999859D}" srcOrd="0" destOrd="0" presId="urn:microsoft.com/office/officeart/2008/layout/VerticalCircleList"/>
    <dgm:cxn modelId="{49632867-CD3A-FB4E-A201-96E12E627565}" srcId="{A172E176-5DEB-DA4D-A922-172E02481462}" destId="{4D801438-55A5-7943-B0F9-2376BB4D2009}" srcOrd="0" destOrd="0" parTransId="{B47C00CC-2EAF-8746-9B5B-76897199B10A}" sibTransId="{13285C5E-BE20-664A-9813-52CFC0141675}"/>
    <dgm:cxn modelId="{68220F70-8378-7541-A2B2-FC737DA78D43}" type="presOf" srcId="{872D174C-4B3F-0A45-88BA-8ED6CB2F05D7}" destId="{B6263ED8-B7AF-B34E-A633-B187FBB9527B}" srcOrd="0" destOrd="0" presId="urn:microsoft.com/office/officeart/2008/layout/VerticalCircleList"/>
    <dgm:cxn modelId="{DBF65F7F-E3A2-7547-A3B2-23D805E5AAF3}" srcId="{F758D00D-99F7-124C-A99E-0B073EF291E5}" destId="{A172E176-5DEB-DA4D-A922-172E02481462}" srcOrd="0" destOrd="0" parTransId="{87A956C7-CAC9-AB49-883A-911E5D9576B3}" sibTransId="{130A57D6-654C-8C4D-B38B-5567D9A0D248}"/>
    <dgm:cxn modelId="{6D49DD80-4514-C545-AF17-8A1C6DFA565D}" type="presOf" srcId="{04DB00B6-D0AF-DF4B-A10D-A8628908FF92}" destId="{3BA3D646-8B92-D24D-845F-FA0E6C0BE6FA}" srcOrd="0" destOrd="0" presId="urn:microsoft.com/office/officeart/2008/layout/VerticalCircleList"/>
    <dgm:cxn modelId="{8B4314A0-53E0-BC41-8DAB-BBF5966CA365}" srcId="{F758D00D-99F7-124C-A99E-0B073EF291E5}" destId="{E47A7686-EF91-5D48-94D5-D93DB5479A45}" srcOrd="1" destOrd="0" parTransId="{6DFA9012-B750-E344-9FDA-F4F4C688E9BB}" sibTransId="{F97AE729-2E40-7247-A0A8-6188A35FF684}"/>
    <dgm:cxn modelId="{B28CCEAC-F98E-394E-A334-C9354F676F7C}" srcId="{E47A7686-EF91-5D48-94D5-D93DB5479A45}" destId="{04DB00B6-D0AF-DF4B-A10D-A8628908FF92}" srcOrd="0" destOrd="0" parTransId="{FBCC612A-86DB-CA42-B66C-C985089B1ACF}" sibTransId="{EDF49712-DE0E-6543-A2BB-C60F40D91C22}"/>
    <dgm:cxn modelId="{1AA876C8-B7B2-CF49-B515-3B55FA50B60C}" srcId="{E47A7686-EF91-5D48-94D5-D93DB5479A45}" destId="{94F8FCBF-0489-F94E-8079-6C8AD88D8B2E}" srcOrd="2" destOrd="0" parTransId="{C4BBC939-85FD-9246-9239-BBD590A837F2}" sibTransId="{61A19993-ED7F-5643-9B41-538E4A470FD6}"/>
    <dgm:cxn modelId="{612149CE-EC0A-B047-AB6F-35655840C494}" type="presOf" srcId="{F758D00D-99F7-124C-A99E-0B073EF291E5}" destId="{D517C36B-AB27-3C45-98A4-5064A1F12261}" srcOrd="0" destOrd="0" presId="urn:microsoft.com/office/officeart/2008/layout/VerticalCircleList"/>
    <dgm:cxn modelId="{F80508D2-5F35-0749-8CCF-D2CB1D9130C2}" type="presOf" srcId="{94F8FCBF-0489-F94E-8079-6C8AD88D8B2E}" destId="{3CC08158-479B-284A-9097-5517AB4E20B4}" srcOrd="0" destOrd="0" presId="urn:microsoft.com/office/officeart/2008/layout/VerticalCircleList"/>
    <dgm:cxn modelId="{3FD7FDD4-23EB-5540-9C48-6D5221F43F97}" srcId="{A172E176-5DEB-DA4D-A922-172E02481462}" destId="{C63BD644-834B-C544-8ED8-492F42343EF0}" srcOrd="1" destOrd="0" parTransId="{D27F951D-39B9-CF40-A8EA-EDEAA60A74CA}" sibTransId="{1D386A3F-0733-6843-9236-2545A1693A2B}"/>
    <dgm:cxn modelId="{CA416ADF-DE29-1444-8CCC-38068E612871}" type="presOf" srcId="{4D801438-55A5-7943-B0F9-2376BB4D2009}" destId="{A55D068B-3ECA-5042-B607-4EE49160BE8A}" srcOrd="0" destOrd="0" presId="urn:microsoft.com/office/officeart/2008/layout/VerticalCircleList"/>
    <dgm:cxn modelId="{26DB7EE9-D625-B941-969F-738513DEF446}" type="presOf" srcId="{C0208682-5544-FE44-81E4-54724F3B0C51}" destId="{AA974C1E-BE72-2846-A66E-D62424C361F5}" srcOrd="0" destOrd="0" presId="urn:microsoft.com/office/officeart/2008/layout/VerticalCircleList"/>
    <dgm:cxn modelId="{215409FC-7882-B448-A179-674BDD174883}" type="presOf" srcId="{C63BD644-834B-C544-8ED8-492F42343EF0}" destId="{190C97BE-10C4-E442-B9D7-FB3EEA8C4D7D}" srcOrd="0" destOrd="0" presId="urn:microsoft.com/office/officeart/2008/layout/VerticalCircleList"/>
    <dgm:cxn modelId="{84CF3604-024E-FB41-8A29-2CAA32EE2BF4}" type="presParOf" srcId="{D517C36B-AB27-3C45-98A4-5064A1F12261}" destId="{1ED07A46-25B8-5740-9E90-0AC9F0279552}" srcOrd="0" destOrd="0" presId="urn:microsoft.com/office/officeart/2008/layout/VerticalCircleList"/>
    <dgm:cxn modelId="{379CBBD3-BF9C-AC4D-A5EC-8D23A13D3F12}" type="presParOf" srcId="{1ED07A46-25B8-5740-9E90-0AC9F0279552}" destId="{4CFA3EA6-2E88-0B4F-8C55-33DEE8D0F2C4}" srcOrd="0" destOrd="0" presId="urn:microsoft.com/office/officeart/2008/layout/VerticalCircleList"/>
    <dgm:cxn modelId="{ED402B44-6EAE-0F43-85D2-C012581F5219}" type="presParOf" srcId="{1ED07A46-25B8-5740-9E90-0AC9F0279552}" destId="{F5A8DC33-208C-E44E-ADF7-B1A6C26D0F6F}" srcOrd="1" destOrd="0" presId="urn:microsoft.com/office/officeart/2008/layout/VerticalCircleList"/>
    <dgm:cxn modelId="{F8DF7028-C83D-9045-8D4A-F21A850CE21C}" type="presParOf" srcId="{1ED07A46-25B8-5740-9E90-0AC9F0279552}" destId="{BA3D970E-D3EE-C443-B066-E7304036EF81}" srcOrd="2" destOrd="0" presId="urn:microsoft.com/office/officeart/2008/layout/VerticalCircleList"/>
    <dgm:cxn modelId="{DFB1BAE1-C8D3-014B-9510-390AF34FE264}" type="presParOf" srcId="{1ED07A46-25B8-5740-9E90-0AC9F0279552}" destId="{946BB08D-4C5F-0A4A-8E75-84B9B63D236B}" srcOrd="3" destOrd="0" presId="urn:microsoft.com/office/officeart/2008/layout/VerticalCircleList"/>
    <dgm:cxn modelId="{091FB02C-BB23-8D47-B8FD-7A4369BC4730}" type="presParOf" srcId="{946BB08D-4C5F-0A4A-8E75-84B9B63D236B}" destId="{A55D068B-3ECA-5042-B607-4EE49160BE8A}" srcOrd="0" destOrd="0" presId="urn:microsoft.com/office/officeart/2008/layout/VerticalCircleList"/>
    <dgm:cxn modelId="{4CA99EF5-1CD5-234B-BB89-9701537CD826}" type="presParOf" srcId="{946BB08D-4C5F-0A4A-8E75-84B9B63D236B}" destId="{319C3C14-9A3B-5D47-8DE2-4519E6305FE2}" srcOrd="1" destOrd="0" presId="urn:microsoft.com/office/officeart/2008/layout/VerticalCircleList"/>
    <dgm:cxn modelId="{E57BCEA0-1556-8141-A14C-D21140500B14}" type="presParOf" srcId="{946BB08D-4C5F-0A4A-8E75-84B9B63D236B}" destId="{190C97BE-10C4-E442-B9D7-FB3EEA8C4D7D}" srcOrd="2" destOrd="0" presId="urn:microsoft.com/office/officeart/2008/layout/VerticalCircleList"/>
    <dgm:cxn modelId="{84FA430D-7405-5E48-9946-0B92005394CD}" type="presParOf" srcId="{946BB08D-4C5F-0A4A-8E75-84B9B63D236B}" destId="{F7081666-0970-164F-ADC7-176C4A802999}" srcOrd="3" destOrd="0" presId="urn:microsoft.com/office/officeart/2008/layout/VerticalCircleList"/>
    <dgm:cxn modelId="{FD516EC8-46DD-2D43-9DA6-A3A8D1460915}" type="presParOf" srcId="{946BB08D-4C5F-0A4A-8E75-84B9B63D236B}" destId="{AA974C1E-BE72-2846-A66E-D62424C361F5}" srcOrd="4" destOrd="0" presId="urn:microsoft.com/office/officeart/2008/layout/VerticalCircleList"/>
    <dgm:cxn modelId="{9CE9C8E2-4CDD-474F-97BB-6C8B91050034}" type="presParOf" srcId="{D517C36B-AB27-3C45-98A4-5064A1F12261}" destId="{4221FEEB-7BD8-2B4A-B476-3CA2842056C0}" srcOrd="1" destOrd="0" presId="urn:microsoft.com/office/officeart/2008/layout/VerticalCircleList"/>
    <dgm:cxn modelId="{F3DE5A05-B62F-A344-BFA4-2CC183851273}" type="presParOf" srcId="{D517C36B-AB27-3C45-98A4-5064A1F12261}" destId="{8507A6E5-CE36-FF40-9991-4DEA2FE79EC9}" srcOrd="2" destOrd="0" presId="urn:microsoft.com/office/officeart/2008/layout/VerticalCircleList"/>
    <dgm:cxn modelId="{2886FBB1-9E97-D142-8C24-D44EC1F74BB3}" type="presParOf" srcId="{8507A6E5-CE36-FF40-9991-4DEA2FE79EC9}" destId="{2FEC6C9B-1CC2-EC4B-83A1-038543307CEE}" srcOrd="0" destOrd="0" presId="urn:microsoft.com/office/officeart/2008/layout/VerticalCircleList"/>
    <dgm:cxn modelId="{17C29D52-D322-B848-AC19-45A3A81DED86}" type="presParOf" srcId="{8507A6E5-CE36-FF40-9991-4DEA2FE79EC9}" destId="{B7EA7B85-61F6-D54E-A067-1880FB4284A0}" srcOrd="1" destOrd="0" presId="urn:microsoft.com/office/officeart/2008/layout/VerticalCircleList"/>
    <dgm:cxn modelId="{177D852A-BD05-EC41-BD51-662592AE2367}" type="presParOf" srcId="{8507A6E5-CE36-FF40-9991-4DEA2FE79EC9}" destId="{4D59FA97-59A8-6D42-925E-DD458999859D}" srcOrd="2" destOrd="0" presId="urn:microsoft.com/office/officeart/2008/layout/VerticalCircleList"/>
    <dgm:cxn modelId="{9A60BA52-0664-A044-B3AC-F9A1DD5BE21B}" type="presParOf" srcId="{8507A6E5-CE36-FF40-9991-4DEA2FE79EC9}" destId="{3B14AB09-714D-994B-B23E-F16D3EC45BC4}" srcOrd="3" destOrd="0" presId="urn:microsoft.com/office/officeart/2008/layout/VerticalCircleList"/>
    <dgm:cxn modelId="{D89C1F6D-9484-D64C-BAC3-BEAD464484D4}" type="presParOf" srcId="{3B14AB09-714D-994B-B23E-F16D3EC45BC4}" destId="{3BA3D646-8B92-D24D-845F-FA0E6C0BE6FA}" srcOrd="0" destOrd="0" presId="urn:microsoft.com/office/officeart/2008/layout/VerticalCircleList"/>
    <dgm:cxn modelId="{918CCAE0-8015-4541-BD9C-62D9CC952E16}" type="presParOf" srcId="{3B14AB09-714D-994B-B23E-F16D3EC45BC4}" destId="{13C520C7-18C4-B048-8D97-F09092CF4AC4}" srcOrd="1" destOrd="0" presId="urn:microsoft.com/office/officeart/2008/layout/VerticalCircleList"/>
    <dgm:cxn modelId="{D6B53FB6-F641-B444-A226-0A280D142606}" type="presParOf" srcId="{3B14AB09-714D-994B-B23E-F16D3EC45BC4}" destId="{B6263ED8-B7AF-B34E-A633-B187FBB9527B}" srcOrd="2" destOrd="0" presId="urn:microsoft.com/office/officeart/2008/layout/VerticalCircleList"/>
    <dgm:cxn modelId="{67E90606-85CB-744F-85F4-520A30A149B7}" type="presParOf" srcId="{3B14AB09-714D-994B-B23E-F16D3EC45BC4}" destId="{597B4DEC-2B8A-364F-B306-F1A6CE847788}" srcOrd="3" destOrd="0" presId="urn:microsoft.com/office/officeart/2008/layout/VerticalCircleList"/>
    <dgm:cxn modelId="{D5483617-8DDE-F548-8E59-C370A71C34B3}" type="presParOf" srcId="{3B14AB09-714D-994B-B23E-F16D3EC45BC4}" destId="{3CC08158-479B-284A-9097-5517AB4E20B4}" srcOrd="4"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41F2BF-359C-7140-AF35-128F9135863C}" type="doc">
      <dgm:prSet loTypeId="urn:microsoft.com/office/officeart/2005/8/layout/vProcess5" loCatId="" qsTypeId="urn:microsoft.com/office/officeart/2005/8/quickstyle/simple1" qsCatId="simple" csTypeId="urn:microsoft.com/office/officeart/2005/8/colors/accent1_2" csCatId="accent1" phldr="1"/>
      <dgm:spPr/>
      <dgm:t>
        <a:bodyPr/>
        <a:lstStyle/>
        <a:p>
          <a:endParaRPr lang="fr-FR"/>
        </a:p>
      </dgm:t>
    </dgm:pt>
    <dgm:pt modelId="{A3C0FD86-74B5-4643-8372-1C8D7520AED6}">
      <dgm:prSet phldrT="[Texte]" custT="1"/>
      <dgm:spPr/>
      <dgm:t>
        <a:bodyPr/>
        <a:lstStyle/>
        <a:p>
          <a:r>
            <a:rPr lang="fr-FR" sz="1400" b="1" dirty="0">
              <a:solidFill>
                <a:srgbClr val="FFFF00"/>
              </a:solidFill>
            </a:rPr>
            <a:t>Data train/test</a:t>
          </a:r>
        </a:p>
        <a:p>
          <a:r>
            <a:rPr lang="fr-FR" sz="900" dirty="0"/>
            <a:t>* "</a:t>
          </a:r>
          <a:r>
            <a:rPr lang="fr-FR" sz="900" dirty="0" err="1"/>
            <a:t>application_test.csv</a:t>
          </a:r>
          <a:r>
            <a:rPr lang="fr-FR" sz="900" dirty="0"/>
            <a:t>" est le dataset que nous utilisons pour simuler un nouveau client dans la base. </a:t>
          </a:r>
        </a:p>
        <a:p>
          <a:r>
            <a:rPr lang="fr-FR" sz="900" dirty="0"/>
            <a:t>* Les tâches réalisées dans ce Kernel ont été réalisés principalement sur le dataset  « </a:t>
          </a:r>
          <a:r>
            <a:rPr lang="fr-FR" sz="900" dirty="0" err="1"/>
            <a:t>application_train.csv</a:t>
          </a:r>
          <a:r>
            <a:rPr lang="fr-FR" sz="900" dirty="0"/>
            <a:t> ». </a:t>
          </a:r>
        </a:p>
      </dgm:t>
    </dgm:pt>
    <dgm:pt modelId="{07804D89-167C-F743-B46B-0A6450C1D4F6}" type="parTrans" cxnId="{16F5F0A0-4533-FA4A-8C52-7582582600E5}">
      <dgm:prSet/>
      <dgm:spPr/>
      <dgm:t>
        <a:bodyPr/>
        <a:lstStyle/>
        <a:p>
          <a:endParaRPr lang="fr-FR" sz="1600"/>
        </a:p>
      </dgm:t>
    </dgm:pt>
    <dgm:pt modelId="{F24D8F25-37DF-A843-9240-9E0557906397}" type="sibTrans" cxnId="{16F5F0A0-4533-FA4A-8C52-7582582600E5}">
      <dgm:prSet custT="1"/>
      <dgm:spPr/>
      <dgm:t>
        <a:bodyPr/>
        <a:lstStyle/>
        <a:p>
          <a:endParaRPr lang="fr-FR" sz="2400"/>
        </a:p>
      </dgm:t>
    </dgm:pt>
    <dgm:pt modelId="{15E5149B-8AFB-6045-87E1-9C791D7EF7D2}">
      <dgm:prSet phldrT="[Texte]" custT="1"/>
      <dgm:spPr/>
      <dgm:t>
        <a:bodyPr/>
        <a:lstStyle/>
        <a:p>
          <a:r>
            <a:rPr lang="fr-FR" sz="1400" b="1" dirty="0">
              <a:solidFill>
                <a:srgbClr val="FFFF00"/>
              </a:solidFill>
            </a:rPr>
            <a:t>Valeurs manquantes</a:t>
          </a:r>
        </a:p>
        <a:p>
          <a:r>
            <a:rPr lang="fr-FR" sz="900" dirty="0"/>
            <a:t>* Imputation des valeurs manquantes avec SimpleImputer en utilisant 'mode' pour les caractéristiques catégorielles et en utilisant 'médian' pour les caractéristiques numériques</a:t>
          </a:r>
          <a:endParaRPr lang="fr-FR" sz="900" b="1" dirty="0"/>
        </a:p>
      </dgm:t>
    </dgm:pt>
    <dgm:pt modelId="{68E6CE8E-3C55-6B49-A572-15BFEF8312D1}" type="parTrans" cxnId="{CD68AFAB-A10C-3F48-8D6B-6E5CAFCF9166}">
      <dgm:prSet/>
      <dgm:spPr/>
      <dgm:t>
        <a:bodyPr/>
        <a:lstStyle/>
        <a:p>
          <a:endParaRPr lang="fr-FR" sz="1600"/>
        </a:p>
      </dgm:t>
    </dgm:pt>
    <dgm:pt modelId="{C0BBC190-4701-B747-AF34-2F56AAB7E710}" type="sibTrans" cxnId="{CD68AFAB-A10C-3F48-8D6B-6E5CAFCF9166}">
      <dgm:prSet custT="1"/>
      <dgm:spPr/>
      <dgm:t>
        <a:bodyPr/>
        <a:lstStyle/>
        <a:p>
          <a:endParaRPr lang="fr-FR" sz="2400"/>
        </a:p>
      </dgm:t>
    </dgm:pt>
    <dgm:pt modelId="{CFC2EE95-90FE-4342-9AE4-A05671E1ABC5}">
      <dgm:prSet phldrT="[Texte]" custT="1"/>
      <dgm:spPr/>
      <dgm:t>
        <a:bodyPr/>
        <a:lstStyle/>
        <a:p>
          <a:r>
            <a:rPr lang="fr-FR" sz="1400" b="1" dirty="0">
              <a:solidFill>
                <a:srgbClr val="FFFF00"/>
              </a:solidFill>
            </a:rPr>
            <a:t>Encodage variables</a:t>
          </a:r>
        </a:p>
        <a:p>
          <a:r>
            <a:rPr lang="fr-FR" sz="900" dirty="0"/>
            <a:t>* One Hot Encoding pour les variables catégorielles avec get_dummies.</a:t>
          </a:r>
          <a:endParaRPr lang="fr-FR" sz="900" b="1" dirty="0"/>
        </a:p>
      </dgm:t>
    </dgm:pt>
    <dgm:pt modelId="{155AB27D-C1CD-854D-85DD-D0FED91BC152}" type="parTrans" cxnId="{A2A828C2-DBBE-EC44-9107-F5A9E83CE24A}">
      <dgm:prSet/>
      <dgm:spPr/>
      <dgm:t>
        <a:bodyPr/>
        <a:lstStyle/>
        <a:p>
          <a:endParaRPr lang="fr-FR" sz="1600"/>
        </a:p>
      </dgm:t>
    </dgm:pt>
    <dgm:pt modelId="{CA19C694-78B6-A444-966D-D7FA125225A8}" type="sibTrans" cxnId="{A2A828C2-DBBE-EC44-9107-F5A9E83CE24A}">
      <dgm:prSet custT="1"/>
      <dgm:spPr/>
      <dgm:t>
        <a:bodyPr/>
        <a:lstStyle/>
        <a:p>
          <a:endParaRPr lang="fr-FR" sz="2400"/>
        </a:p>
      </dgm:t>
    </dgm:pt>
    <dgm:pt modelId="{28056963-81B9-4242-8748-C42741D1B37D}">
      <dgm:prSet custT="1"/>
      <dgm:spPr/>
      <dgm:t>
        <a:bodyPr/>
        <a:lstStyle/>
        <a:p>
          <a:r>
            <a:rPr lang="fr-FR" sz="1400" b="1" dirty="0">
              <a:solidFill>
                <a:srgbClr val="FFFF00"/>
              </a:solidFill>
            </a:rPr>
            <a:t>Alignement </a:t>
          </a:r>
          <a:r>
            <a:rPr lang="fr-FR" sz="1400" b="1" dirty="0" err="1">
              <a:solidFill>
                <a:srgbClr val="FFFF00"/>
              </a:solidFill>
            </a:rPr>
            <a:t>datasets</a:t>
          </a:r>
          <a:endParaRPr lang="fr-FR" sz="1400" b="1" dirty="0">
            <a:solidFill>
              <a:srgbClr val="FFFF00"/>
            </a:solidFill>
          </a:endParaRPr>
        </a:p>
        <a:p>
          <a:r>
            <a:rPr lang="fr-FR" sz="900" dirty="0"/>
            <a:t>* Alignement des </a:t>
          </a:r>
          <a:r>
            <a:rPr lang="fr-FR" sz="900" dirty="0" err="1"/>
            <a:t>datasets</a:t>
          </a:r>
          <a:r>
            <a:rPr lang="fr-FR" sz="900" dirty="0"/>
            <a:t> "train" et "test" pour conserver des structures identiques. </a:t>
          </a:r>
        </a:p>
      </dgm:t>
    </dgm:pt>
    <dgm:pt modelId="{3D02411A-6812-864A-95F4-997603EFDF77}" type="parTrans" cxnId="{A9A25298-174E-824F-A53D-8F2813D40580}">
      <dgm:prSet/>
      <dgm:spPr/>
      <dgm:t>
        <a:bodyPr/>
        <a:lstStyle/>
        <a:p>
          <a:endParaRPr lang="fr-FR" sz="1600"/>
        </a:p>
      </dgm:t>
    </dgm:pt>
    <dgm:pt modelId="{BFBEF553-4D0B-9C43-8534-0EC9AA691BB1}" type="sibTrans" cxnId="{A9A25298-174E-824F-A53D-8F2813D40580}">
      <dgm:prSet custT="1"/>
      <dgm:spPr/>
      <dgm:t>
        <a:bodyPr/>
        <a:lstStyle/>
        <a:p>
          <a:endParaRPr lang="fr-FR" sz="2400"/>
        </a:p>
      </dgm:t>
    </dgm:pt>
    <dgm:pt modelId="{1233C1D5-AAF0-1243-8AB1-AD2356145AA4}">
      <dgm:prSet/>
      <dgm:spPr/>
      <dgm:t>
        <a:bodyPr/>
        <a:lstStyle/>
        <a:p>
          <a:endParaRPr lang="fr-FR" sz="1600"/>
        </a:p>
      </dgm:t>
    </dgm:pt>
    <dgm:pt modelId="{7F1C87E6-1078-FB4D-883F-4861B8638635}" type="parTrans" cxnId="{8ED30500-CD9F-354F-8CAD-AB3C67430AE8}">
      <dgm:prSet/>
      <dgm:spPr/>
      <dgm:t>
        <a:bodyPr/>
        <a:lstStyle/>
        <a:p>
          <a:endParaRPr lang="fr-FR" sz="1600"/>
        </a:p>
      </dgm:t>
    </dgm:pt>
    <dgm:pt modelId="{5CCC6EC4-E149-B84C-8461-4B1B6FF14709}" type="sibTrans" cxnId="{8ED30500-CD9F-354F-8CAD-AB3C67430AE8}">
      <dgm:prSet/>
      <dgm:spPr/>
      <dgm:t>
        <a:bodyPr/>
        <a:lstStyle/>
        <a:p>
          <a:endParaRPr lang="fr-FR" sz="1600"/>
        </a:p>
      </dgm:t>
    </dgm:pt>
    <dgm:pt modelId="{E42E0406-5A35-4244-BB42-02B2CD040306}">
      <dgm:prSet/>
      <dgm:spPr/>
      <dgm:t>
        <a:bodyPr/>
        <a:lstStyle/>
        <a:p>
          <a:endParaRPr lang="fr-FR"/>
        </a:p>
      </dgm:t>
    </dgm:pt>
    <dgm:pt modelId="{E77663B0-6779-A04C-A197-3C11268D6854}" type="parTrans" cxnId="{E0999DA9-3F3A-1646-85C1-878DAC3FCCB0}">
      <dgm:prSet/>
      <dgm:spPr/>
      <dgm:t>
        <a:bodyPr/>
        <a:lstStyle/>
        <a:p>
          <a:endParaRPr lang="fr-FR" sz="1600"/>
        </a:p>
      </dgm:t>
    </dgm:pt>
    <dgm:pt modelId="{857A4BB5-3240-0544-8C03-98EC722F1086}" type="sibTrans" cxnId="{E0999DA9-3F3A-1646-85C1-878DAC3FCCB0}">
      <dgm:prSet/>
      <dgm:spPr/>
      <dgm:t>
        <a:bodyPr/>
        <a:lstStyle/>
        <a:p>
          <a:endParaRPr lang="fr-FR" sz="1600"/>
        </a:p>
      </dgm:t>
    </dgm:pt>
    <dgm:pt modelId="{302FA969-D4E4-5E45-A810-B94B16AD2431}">
      <dgm:prSet custT="1"/>
      <dgm:spPr/>
      <dgm:t>
        <a:bodyPr/>
        <a:lstStyle/>
        <a:p>
          <a:r>
            <a:rPr lang="fr-FR" sz="1400" b="1" dirty="0">
              <a:solidFill>
                <a:srgbClr val="FFFF00"/>
              </a:solidFill>
            </a:rPr>
            <a:t>Création de features</a:t>
          </a:r>
        </a:p>
        <a:p>
          <a:r>
            <a:rPr lang="fr-FR" sz="1400" dirty="0"/>
            <a:t>* </a:t>
          </a:r>
          <a:r>
            <a:rPr lang="fr-FR" sz="900" dirty="0"/>
            <a:t>Construction de variables s'appliquant plus au domaine de la banque :</a:t>
          </a:r>
        </a:p>
        <a:p>
          <a:r>
            <a:rPr lang="fr-FR" sz="900" dirty="0"/>
            <a:t>'DAYS_EMPLOYED_PERC'; 'INCOME_CREDIT_PERC'; 'INCOME_PER_PERSON'; 'ANNUITY_INCOME_PERC'; 'PAYMENT_RATE'</a:t>
          </a:r>
        </a:p>
      </dgm:t>
    </dgm:pt>
    <dgm:pt modelId="{41B0146B-B357-B64F-8900-5B7F2F5843DA}" type="parTrans" cxnId="{6B4CF53C-C2FE-854F-B600-82B0E8DF94AF}">
      <dgm:prSet/>
      <dgm:spPr/>
      <dgm:t>
        <a:bodyPr/>
        <a:lstStyle/>
        <a:p>
          <a:endParaRPr lang="fr-FR" sz="1600"/>
        </a:p>
      </dgm:t>
    </dgm:pt>
    <dgm:pt modelId="{E887A733-85A2-0544-B151-E320D0E29785}" type="sibTrans" cxnId="{6B4CF53C-C2FE-854F-B600-82B0E8DF94AF}">
      <dgm:prSet/>
      <dgm:spPr/>
      <dgm:t>
        <a:bodyPr/>
        <a:lstStyle/>
        <a:p>
          <a:endParaRPr lang="fr-FR" sz="1600"/>
        </a:p>
      </dgm:t>
    </dgm:pt>
    <dgm:pt modelId="{429C524C-70CE-DE47-9EF5-2EF848BC2E00}">
      <dgm:prSet/>
      <dgm:spPr/>
      <dgm:t>
        <a:bodyPr/>
        <a:lstStyle/>
        <a:p>
          <a:endParaRPr lang="fr-FR"/>
        </a:p>
      </dgm:t>
    </dgm:pt>
    <dgm:pt modelId="{ED598D3C-EF53-5446-B967-EB72BA62C5D2}" type="parTrans" cxnId="{C49E1267-B843-EE40-90A2-5FB1BAD17DB2}">
      <dgm:prSet/>
      <dgm:spPr/>
      <dgm:t>
        <a:bodyPr/>
        <a:lstStyle/>
        <a:p>
          <a:endParaRPr lang="fr-FR" sz="1600"/>
        </a:p>
      </dgm:t>
    </dgm:pt>
    <dgm:pt modelId="{B4275067-6EE0-FD4E-81F7-E9BBBB33E3D6}" type="sibTrans" cxnId="{C49E1267-B843-EE40-90A2-5FB1BAD17DB2}">
      <dgm:prSet/>
      <dgm:spPr/>
      <dgm:t>
        <a:bodyPr/>
        <a:lstStyle/>
        <a:p>
          <a:endParaRPr lang="fr-FR" sz="1600"/>
        </a:p>
      </dgm:t>
    </dgm:pt>
    <dgm:pt modelId="{E41B5DBC-2AB5-2B47-B6D5-7A96AC1DC900}" type="pres">
      <dgm:prSet presAssocID="{6441F2BF-359C-7140-AF35-128F9135863C}" presName="outerComposite" presStyleCnt="0">
        <dgm:presLayoutVars>
          <dgm:chMax val="5"/>
          <dgm:dir/>
          <dgm:resizeHandles val="exact"/>
        </dgm:presLayoutVars>
      </dgm:prSet>
      <dgm:spPr/>
    </dgm:pt>
    <dgm:pt modelId="{C10086CD-C1D8-4A4F-A1AD-D80DC277B6BC}" type="pres">
      <dgm:prSet presAssocID="{6441F2BF-359C-7140-AF35-128F9135863C}" presName="dummyMaxCanvas" presStyleCnt="0">
        <dgm:presLayoutVars/>
      </dgm:prSet>
      <dgm:spPr/>
    </dgm:pt>
    <dgm:pt modelId="{A9B9A32B-A401-6442-BF07-BBDE32BBA879}" type="pres">
      <dgm:prSet presAssocID="{6441F2BF-359C-7140-AF35-128F9135863C}" presName="FiveNodes_1" presStyleLbl="node1" presStyleIdx="0" presStyleCnt="5" custScaleX="115433" custLinFactNeighborX="5928" custLinFactNeighborY="2284">
        <dgm:presLayoutVars>
          <dgm:bulletEnabled val="1"/>
        </dgm:presLayoutVars>
      </dgm:prSet>
      <dgm:spPr/>
    </dgm:pt>
    <dgm:pt modelId="{DC9592DA-A7D9-9042-9976-B3305A881D3F}" type="pres">
      <dgm:prSet presAssocID="{6441F2BF-359C-7140-AF35-128F9135863C}" presName="FiveNodes_2" presStyleLbl="node1" presStyleIdx="1" presStyleCnt="5" custLinFactNeighborY="1714">
        <dgm:presLayoutVars>
          <dgm:bulletEnabled val="1"/>
        </dgm:presLayoutVars>
      </dgm:prSet>
      <dgm:spPr/>
    </dgm:pt>
    <dgm:pt modelId="{A6528056-5F00-9D42-86C8-13E50F1413AC}" type="pres">
      <dgm:prSet presAssocID="{6441F2BF-359C-7140-AF35-128F9135863C}" presName="FiveNodes_3" presStyleLbl="node1" presStyleIdx="2" presStyleCnt="5">
        <dgm:presLayoutVars>
          <dgm:bulletEnabled val="1"/>
        </dgm:presLayoutVars>
      </dgm:prSet>
      <dgm:spPr/>
    </dgm:pt>
    <dgm:pt modelId="{15518DFC-B1CC-FE48-864D-D08FA9954D94}" type="pres">
      <dgm:prSet presAssocID="{6441F2BF-359C-7140-AF35-128F9135863C}" presName="FiveNodes_4" presStyleLbl="node1" presStyleIdx="3" presStyleCnt="5" custLinFactNeighborY="2864">
        <dgm:presLayoutVars>
          <dgm:bulletEnabled val="1"/>
        </dgm:presLayoutVars>
      </dgm:prSet>
      <dgm:spPr/>
    </dgm:pt>
    <dgm:pt modelId="{6DA15CE9-EAD8-1C4C-96D1-066233455D3C}" type="pres">
      <dgm:prSet presAssocID="{6441F2BF-359C-7140-AF35-128F9135863C}" presName="FiveNodes_5" presStyleLbl="node1" presStyleIdx="4" presStyleCnt="5" custScaleX="90155" custLinFactNeighborX="1297" custLinFactNeighborY="-857">
        <dgm:presLayoutVars>
          <dgm:bulletEnabled val="1"/>
        </dgm:presLayoutVars>
      </dgm:prSet>
      <dgm:spPr/>
    </dgm:pt>
    <dgm:pt modelId="{1058C83C-B607-4046-B587-49B122880530}" type="pres">
      <dgm:prSet presAssocID="{6441F2BF-359C-7140-AF35-128F9135863C}" presName="FiveConn_1-2" presStyleLbl="fgAccFollowNode1" presStyleIdx="0" presStyleCnt="4">
        <dgm:presLayoutVars>
          <dgm:bulletEnabled val="1"/>
        </dgm:presLayoutVars>
      </dgm:prSet>
      <dgm:spPr/>
    </dgm:pt>
    <dgm:pt modelId="{3A2594D5-AC97-B041-852F-290865EA85E8}" type="pres">
      <dgm:prSet presAssocID="{6441F2BF-359C-7140-AF35-128F9135863C}" presName="FiveConn_2-3" presStyleLbl="fgAccFollowNode1" presStyleIdx="1" presStyleCnt="4">
        <dgm:presLayoutVars>
          <dgm:bulletEnabled val="1"/>
        </dgm:presLayoutVars>
      </dgm:prSet>
      <dgm:spPr/>
    </dgm:pt>
    <dgm:pt modelId="{B7B91817-D998-4044-A481-050B849C83DB}" type="pres">
      <dgm:prSet presAssocID="{6441F2BF-359C-7140-AF35-128F9135863C}" presName="FiveConn_3-4" presStyleLbl="fgAccFollowNode1" presStyleIdx="2" presStyleCnt="4">
        <dgm:presLayoutVars>
          <dgm:bulletEnabled val="1"/>
        </dgm:presLayoutVars>
      </dgm:prSet>
      <dgm:spPr/>
    </dgm:pt>
    <dgm:pt modelId="{661138B0-3A18-3540-A95E-0B679C97C8A5}" type="pres">
      <dgm:prSet presAssocID="{6441F2BF-359C-7140-AF35-128F9135863C}" presName="FiveConn_4-5" presStyleLbl="fgAccFollowNode1" presStyleIdx="3" presStyleCnt="4">
        <dgm:presLayoutVars>
          <dgm:bulletEnabled val="1"/>
        </dgm:presLayoutVars>
      </dgm:prSet>
      <dgm:spPr/>
    </dgm:pt>
    <dgm:pt modelId="{72A1A98E-7EE9-7048-BF4C-52533B0F3048}" type="pres">
      <dgm:prSet presAssocID="{6441F2BF-359C-7140-AF35-128F9135863C}" presName="FiveNodes_1_text" presStyleLbl="node1" presStyleIdx="4" presStyleCnt="5">
        <dgm:presLayoutVars>
          <dgm:bulletEnabled val="1"/>
        </dgm:presLayoutVars>
      </dgm:prSet>
      <dgm:spPr/>
    </dgm:pt>
    <dgm:pt modelId="{13028448-8B82-9A43-A1DF-76853BB7D3F3}" type="pres">
      <dgm:prSet presAssocID="{6441F2BF-359C-7140-AF35-128F9135863C}" presName="FiveNodes_2_text" presStyleLbl="node1" presStyleIdx="4" presStyleCnt="5">
        <dgm:presLayoutVars>
          <dgm:bulletEnabled val="1"/>
        </dgm:presLayoutVars>
      </dgm:prSet>
      <dgm:spPr/>
    </dgm:pt>
    <dgm:pt modelId="{107D302C-0E54-E54C-AD3E-773FC8718C08}" type="pres">
      <dgm:prSet presAssocID="{6441F2BF-359C-7140-AF35-128F9135863C}" presName="FiveNodes_3_text" presStyleLbl="node1" presStyleIdx="4" presStyleCnt="5">
        <dgm:presLayoutVars>
          <dgm:bulletEnabled val="1"/>
        </dgm:presLayoutVars>
      </dgm:prSet>
      <dgm:spPr/>
    </dgm:pt>
    <dgm:pt modelId="{A09E5467-8DB1-9F46-991C-5AD07D0ABFD4}" type="pres">
      <dgm:prSet presAssocID="{6441F2BF-359C-7140-AF35-128F9135863C}" presName="FiveNodes_4_text" presStyleLbl="node1" presStyleIdx="4" presStyleCnt="5">
        <dgm:presLayoutVars>
          <dgm:bulletEnabled val="1"/>
        </dgm:presLayoutVars>
      </dgm:prSet>
      <dgm:spPr/>
    </dgm:pt>
    <dgm:pt modelId="{7019D52D-0F51-C846-A616-96C82EFED15D}" type="pres">
      <dgm:prSet presAssocID="{6441F2BF-359C-7140-AF35-128F9135863C}" presName="FiveNodes_5_text" presStyleLbl="node1" presStyleIdx="4" presStyleCnt="5">
        <dgm:presLayoutVars>
          <dgm:bulletEnabled val="1"/>
        </dgm:presLayoutVars>
      </dgm:prSet>
      <dgm:spPr/>
    </dgm:pt>
  </dgm:ptLst>
  <dgm:cxnLst>
    <dgm:cxn modelId="{8ED30500-CD9F-354F-8CAD-AB3C67430AE8}" srcId="{6441F2BF-359C-7140-AF35-128F9135863C}" destId="{1233C1D5-AAF0-1243-8AB1-AD2356145AA4}" srcOrd="7" destOrd="0" parTransId="{7F1C87E6-1078-FB4D-883F-4861B8638635}" sibTransId="{5CCC6EC4-E149-B84C-8461-4B1B6FF14709}"/>
    <dgm:cxn modelId="{4CC2AB02-0F61-4149-A9DF-E2CD816CFD9C}" type="presOf" srcId="{BFBEF553-4D0B-9C43-8534-0EC9AA691BB1}" destId="{661138B0-3A18-3540-A95E-0B679C97C8A5}" srcOrd="0" destOrd="0" presId="urn:microsoft.com/office/officeart/2005/8/layout/vProcess5"/>
    <dgm:cxn modelId="{3F6BCD1E-15BB-F44C-A285-F230602349C3}" type="presOf" srcId="{28056963-81B9-4242-8748-C42741D1B37D}" destId="{15518DFC-B1CC-FE48-864D-D08FA9954D94}" srcOrd="0" destOrd="0" presId="urn:microsoft.com/office/officeart/2005/8/layout/vProcess5"/>
    <dgm:cxn modelId="{B17B4638-1866-C74A-B56E-4D17B856AE3C}" type="presOf" srcId="{CA19C694-78B6-A444-966D-D7FA125225A8}" destId="{B7B91817-D998-4044-A481-050B849C83DB}" srcOrd="0" destOrd="0" presId="urn:microsoft.com/office/officeart/2005/8/layout/vProcess5"/>
    <dgm:cxn modelId="{6B4CF53C-C2FE-854F-B600-82B0E8DF94AF}" srcId="{6441F2BF-359C-7140-AF35-128F9135863C}" destId="{302FA969-D4E4-5E45-A810-B94B16AD2431}" srcOrd="4" destOrd="0" parTransId="{41B0146B-B357-B64F-8900-5B7F2F5843DA}" sibTransId="{E887A733-85A2-0544-B151-E320D0E29785}"/>
    <dgm:cxn modelId="{4BDFE33E-EB54-2342-A383-808B4DEE5214}" type="presOf" srcId="{F24D8F25-37DF-A843-9240-9E0557906397}" destId="{1058C83C-B607-4046-B587-49B122880530}" srcOrd="0" destOrd="0" presId="urn:microsoft.com/office/officeart/2005/8/layout/vProcess5"/>
    <dgm:cxn modelId="{D4BF5E5A-CE96-4A4E-8085-8C9394D7C71C}" type="presOf" srcId="{302FA969-D4E4-5E45-A810-B94B16AD2431}" destId="{7019D52D-0F51-C846-A616-96C82EFED15D}" srcOrd="1" destOrd="0" presId="urn:microsoft.com/office/officeart/2005/8/layout/vProcess5"/>
    <dgm:cxn modelId="{4602FA5A-E8FA-8F42-923B-1EEF833595E9}" type="presOf" srcId="{15E5149B-8AFB-6045-87E1-9C791D7EF7D2}" destId="{13028448-8B82-9A43-A1DF-76853BB7D3F3}" srcOrd="1" destOrd="0" presId="urn:microsoft.com/office/officeart/2005/8/layout/vProcess5"/>
    <dgm:cxn modelId="{C49E1267-B843-EE40-90A2-5FB1BAD17DB2}" srcId="{6441F2BF-359C-7140-AF35-128F9135863C}" destId="{429C524C-70CE-DE47-9EF5-2EF848BC2E00}" srcOrd="5" destOrd="0" parTransId="{ED598D3C-EF53-5446-B967-EB72BA62C5D2}" sibTransId="{B4275067-6EE0-FD4E-81F7-E9BBBB33E3D6}"/>
    <dgm:cxn modelId="{11F1977B-E19F-1D41-BB2D-F3B163D33360}" type="presOf" srcId="{302FA969-D4E4-5E45-A810-B94B16AD2431}" destId="{6DA15CE9-EAD8-1C4C-96D1-066233455D3C}" srcOrd="0" destOrd="0" presId="urn:microsoft.com/office/officeart/2005/8/layout/vProcess5"/>
    <dgm:cxn modelId="{193CFC7E-6A9F-534B-B276-50E1073127DC}" type="presOf" srcId="{28056963-81B9-4242-8748-C42741D1B37D}" destId="{A09E5467-8DB1-9F46-991C-5AD07D0ABFD4}" srcOrd="1" destOrd="0" presId="urn:microsoft.com/office/officeart/2005/8/layout/vProcess5"/>
    <dgm:cxn modelId="{A9A25298-174E-824F-A53D-8F2813D40580}" srcId="{6441F2BF-359C-7140-AF35-128F9135863C}" destId="{28056963-81B9-4242-8748-C42741D1B37D}" srcOrd="3" destOrd="0" parTransId="{3D02411A-6812-864A-95F4-997603EFDF77}" sibTransId="{BFBEF553-4D0B-9C43-8534-0EC9AA691BB1}"/>
    <dgm:cxn modelId="{6DA2929D-F7F7-D24C-9B45-D65BC62F05B4}" type="presOf" srcId="{6441F2BF-359C-7140-AF35-128F9135863C}" destId="{E41B5DBC-2AB5-2B47-B6D5-7A96AC1DC900}" srcOrd="0" destOrd="0" presId="urn:microsoft.com/office/officeart/2005/8/layout/vProcess5"/>
    <dgm:cxn modelId="{C224BC9D-F005-0E40-8967-0CFF49AFD34B}" type="presOf" srcId="{15E5149B-8AFB-6045-87E1-9C791D7EF7D2}" destId="{DC9592DA-A7D9-9042-9976-B3305A881D3F}" srcOrd="0" destOrd="0" presId="urn:microsoft.com/office/officeart/2005/8/layout/vProcess5"/>
    <dgm:cxn modelId="{16F5F0A0-4533-FA4A-8C52-7582582600E5}" srcId="{6441F2BF-359C-7140-AF35-128F9135863C}" destId="{A3C0FD86-74B5-4643-8372-1C8D7520AED6}" srcOrd="0" destOrd="0" parTransId="{07804D89-167C-F743-B46B-0A6450C1D4F6}" sibTransId="{F24D8F25-37DF-A843-9240-9E0557906397}"/>
    <dgm:cxn modelId="{4B96BAA8-437F-2549-A819-70183DBCB0F6}" type="presOf" srcId="{CFC2EE95-90FE-4342-9AE4-A05671E1ABC5}" destId="{107D302C-0E54-E54C-AD3E-773FC8718C08}" srcOrd="1" destOrd="0" presId="urn:microsoft.com/office/officeart/2005/8/layout/vProcess5"/>
    <dgm:cxn modelId="{E0999DA9-3F3A-1646-85C1-878DAC3FCCB0}" srcId="{6441F2BF-359C-7140-AF35-128F9135863C}" destId="{E42E0406-5A35-4244-BB42-02B2CD040306}" srcOrd="6" destOrd="0" parTransId="{E77663B0-6779-A04C-A197-3C11268D6854}" sibTransId="{857A4BB5-3240-0544-8C03-98EC722F1086}"/>
    <dgm:cxn modelId="{CD68AFAB-A10C-3F48-8D6B-6E5CAFCF9166}" srcId="{6441F2BF-359C-7140-AF35-128F9135863C}" destId="{15E5149B-8AFB-6045-87E1-9C791D7EF7D2}" srcOrd="1" destOrd="0" parTransId="{68E6CE8E-3C55-6B49-A572-15BFEF8312D1}" sibTransId="{C0BBC190-4701-B747-AF34-2F56AAB7E710}"/>
    <dgm:cxn modelId="{18F790AE-56AC-2B41-8D49-CBC4A5F92C9D}" type="presOf" srcId="{A3C0FD86-74B5-4643-8372-1C8D7520AED6}" destId="{A9B9A32B-A401-6442-BF07-BBDE32BBA879}" srcOrd="0" destOrd="0" presId="urn:microsoft.com/office/officeart/2005/8/layout/vProcess5"/>
    <dgm:cxn modelId="{87E150B8-0062-AC4D-9D37-AE7FEE64E5D8}" type="presOf" srcId="{C0BBC190-4701-B747-AF34-2F56AAB7E710}" destId="{3A2594D5-AC97-B041-852F-290865EA85E8}" srcOrd="0" destOrd="0" presId="urn:microsoft.com/office/officeart/2005/8/layout/vProcess5"/>
    <dgm:cxn modelId="{A2A828C2-DBBE-EC44-9107-F5A9E83CE24A}" srcId="{6441F2BF-359C-7140-AF35-128F9135863C}" destId="{CFC2EE95-90FE-4342-9AE4-A05671E1ABC5}" srcOrd="2" destOrd="0" parTransId="{155AB27D-C1CD-854D-85DD-D0FED91BC152}" sibTransId="{CA19C694-78B6-A444-966D-D7FA125225A8}"/>
    <dgm:cxn modelId="{4E2776D0-6CA5-CD40-8C00-030EB008F0CE}" type="presOf" srcId="{A3C0FD86-74B5-4643-8372-1C8D7520AED6}" destId="{72A1A98E-7EE9-7048-BF4C-52533B0F3048}" srcOrd="1" destOrd="0" presId="urn:microsoft.com/office/officeart/2005/8/layout/vProcess5"/>
    <dgm:cxn modelId="{780AF6FD-E9E7-B748-9505-F50D28A7EE8A}" type="presOf" srcId="{CFC2EE95-90FE-4342-9AE4-A05671E1ABC5}" destId="{A6528056-5F00-9D42-86C8-13E50F1413AC}" srcOrd="0" destOrd="0" presId="urn:microsoft.com/office/officeart/2005/8/layout/vProcess5"/>
    <dgm:cxn modelId="{F3602F56-9C4C-5341-84E2-BEA8DC2C66A1}" type="presParOf" srcId="{E41B5DBC-2AB5-2B47-B6D5-7A96AC1DC900}" destId="{C10086CD-C1D8-4A4F-A1AD-D80DC277B6BC}" srcOrd="0" destOrd="0" presId="urn:microsoft.com/office/officeart/2005/8/layout/vProcess5"/>
    <dgm:cxn modelId="{C5E3884E-1AEF-A04F-B42F-F825C7E01D0A}" type="presParOf" srcId="{E41B5DBC-2AB5-2B47-B6D5-7A96AC1DC900}" destId="{A9B9A32B-A401-6442-BF07-BBDE32BBA879}" srcOrd="1" destOrd="0" presId="urn:microsoft.com/office/officeart/2005/8/layout/vProcess5"/>
    <dgm:cxn modelId="{D4836DA1-115D-8941-93D6-4DDB1B80B64B}" type="presParOf" srcId="{E41B5DBC-2AB5-2B47-B6D5-7A96AC1DC900}" destId="{DC9592DA-A7D9-9042-9976-B3305A881D3F}" srcOrd="2" destOrd="0" presId="urn:microsoft.com/office/officeart/2005/8/layout/vProcess5"/>
    <dgm:cxn modelId="{70589EA4-2BC9-A54F-B5A9-BEC784A4505C}" type="presParOf" srcId="{E41B5DBC-2AB5-2B47-B6D5-7A96AC1DC900}" destId="{A6528056-5F00-9D42-86C8-13E50F1413AC}" srcOrd="3" destOrd="0" presId="urn:microsoft.com/office/officeart/2005/8/layout/vProcess5"/>
    <dgm:cxn modelId="{734C804E-A8D2-9F4F-A8C9-CD62E4AD2E5A}" type="presParOf" srcId="{E41B5DBC-2AB5-2B47-B6D5-7A96AC1DC900}" destId="{15518DFC-B1CC-FE48-864D-D08FA9954D94}" srcOrd="4" destOrd="0" presId="urn:microsoft.com/office/officeart/2005/8/layout/vProcess5"/>
    <dgm:cxn modelId="{F9F49123-A211-C24D-9B9B-39BDDCD9B7A9}" type="presParOf" srcId="{E41B5DBC-2AB5-2B47-B6D5-7A96AC1DC900}" destId="{6DA15CE9-EAD8-1C4C-96D1-066233455D3C}" srcOrd="5" destOrd="0" presId="urn:microsoft.com/office/officeart/2005/8/layout/vProcess5"/>
    <dgm:cxn modelId="{D5D2A4AF-A90C-684B-92E9-3010C8C24A02}" type="presParOf" srcId="{E41B5DBC-2AB5-2B47-B6D5-7A96AC1DC900}" destId="{1058C83C-B607-4046-B587-49B122880530}" srcOrd="6" destOrd="0" presId="urn:microsoft.com/office/officeart/2005/8/layout/vProcess5"/>
    <dgm:cxn modelId="{8184E684-040E-E14B-91DE-9A1B1D7741ED}" type="presParOf" srcId="{E41B5DBC-2AB5-2B47-B6D5-7A96AC1DC900}" destId="{3A2594D5-AC97-B041-852F-290865EA85E8}" srcOrd="7" destOrd="0" presId="urn:microsoft.com/office/officeart/2005/8/layout/vProcess5"/>
    <dgm:cxn modelId="{9F17AF7C-165B-8542-B74F-1BE7E259FF2D}" type="presParOf" srcId="{E41B5DBC-2AB5-2B47-B6D5-7A96AC1DC900}" destId="{B7B91817-D998-4044-A481-050B849C83DB}" srcOrd="8" destOrd="0" presId="urn:microsoft.com/office/officeart/2005/8/layout/vProcess5"/>
    <dgm:cxn modelId="{421E834C-A828-C245-9865-5A20EB59FFAD}" type="presParOf" srcId="{E41B5DBC-2AB5-2B47-B6D5-7A96AC1DC900}" destId="{661138B0-3A18-3540-A95E-0B679C97C8A5}" srcOrd="9" destOrd="0" presId="urn:microsoft.com/office/officeart/2005/8/layout/vProcess5"/>
    <dgm:cxn modelId="{3749B148-0482-DE4B-8C5E-A3EA9C750DF6}" type="presParOf" srcId="{E41B5DBC-2AB5-2B47-B6D5-7A96AC1DC900}" destId="{72A1A98E-7EE9-7048-BF4C-52533B0F3048}" srcOrd="10" destOrd="0" presId="urn:microsoft.com/office/officeart/2005/8/layout/vProcess5"/>
    <dgm:cxn modelId="{D259C710-72B9-0F45-9E7D-150CEE3C772E}" type="presParOf" srcId="{E41B5DBC-2AB5-2B47-B6D5-7A96AC1DC900}" destId="{13028448-8B82-9A43-A1DF-76853BB7D3F3}" srcOrd="11" destOrd="0" presId="urn:microsoft.com/office/officeart/2005/8/layout/vProcess5"/>
    <dgm:cxn modelId="{27DBE8B6-D6A7-D94F-AAA2-FF3F9344C221}" type="presParOf" srcId="{E41B5DBC-2AB5-2B47-B6D5-7A96AC1DC900}" destId="{107D302C-0E54-E54C-AD3E-773FC8718C08}" srcOrd="12" destOrd="0" presId="urn:microsoft.com/office/officeart/2005/8/layout/vProcess5"/>
    <dgm:cxn modelId="{21ACA98F-E1C4-FA47-A765-0F01F54F9579}" type="presParOf" srcId="{E41B5DBC-2AB5-2B47-B6D5-7A96AC1DC900}" destId="{A09E5467-8DB1-9F46-991C-5AD07D0ABFD4}" srcOrd="13" destOrd="0" presId="urn:microsoft.com/office/officeart/2005/8/layout/vProcess5"/>
    <dgm:cxn modelId="{BBC6D5F3-8AC7-584C-83D6-2F644061274A}" type="presParOf" srcId="{E41B5DBC-2AB5-2B47-B6D5-7A96AC1DC900}" destId="{7019D52D-0F51-C846-A616-96C82EFED15D}"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3D6115-4EEA-BE48-A352-948CF78105AA}" type="doc">
      <dgm:prSet loTypeId="urn:microsoft.com/office/officeart/2005/8/layout/hChevron3" loCatId="" qsTypeId="urn:microsoft.com/office/officeart/2005/8/quickstyle/simple1" qsCatId="simple" csTypeId="urn:microsoft.com/office/officeart/2005/8/colors/accent1_2" csCatId="accent1" phldr="1"/>
      <dgm:spPr/>
    </dgm:pt>
    <dgm:pt modelId="{83D14E4C-D627-C947-89AF-875F0D7B67A1}">
      <dgm:prSet phldrT="[Texte]" custT="1"/>
      <dgm:spPr/>
      <dgm:t>
        <a:bodyPr/>
        <a:lstStyle/>
        <a:p>
          <a:pPr rtl="0"/>
          <a:r>
            <a:rPr lang="fr-FR" sz="2000" dirty="0">
              <a:solidFill>
                <a:srgbClr val="FFFF00"/>
              </a:solidFill>
            </a:rPr>
            <a:t>TRAIN</a:t>
          </a:r>
          <a:endParaRPr lang="fr-FR" sz="1100" dirty="0">
            <a:solidFill>
              <a:srgbClr val="FFFF00"/>
            </a:solidFill>
          </a:endParaRPr>
        </a:p>
      </dgm:t>
    </dgm:pt>
    <dgm:pt modelId="{3DFAC6F3-D32C-A942-A945-F849746BBF23}" type="parTrans" cxnId="{3886BE7C-5674-784B-9669-FED5CFCEC81D}">
      <dgm:prSet/>
      <dgm:spPr/>
      <dgm:t>
        <a:bodyPr/>
        <a:lstStyle/>
        <a:p>
          <a:endParaRPr lang="fr-FR"/>
        </a:p>
      </dgm:t>
    </dgm:pt>
    <dgm:pt modelId="{8744489C-0329-5E43-B1CE-3588E3E13AED}" type="sibTrans" cxnId="{3886BE7C-5674-784B-9669-FED5CFCEC81D}">
      <dgm:prSet/>
      <dgm:spPr/>
      <dgm:t>
        <a:bodyPr/>
        <a:lstStyle/>
        <a:p>
          <a:endParaRPr lang="fr-FR"/>
        </a:p>
      </dgm:t>
    </dgm:pt>
    <dgm:pt modelId="{DFDE7597-DF2C-F84F-9C88-59DC3478160A}">
      <dgm:prSet phldrT="[Texte]" custT="1"/>
      <dgm:spPr/>
      <dgm:t>
        <a:bodyPr/>
        <a:lstStyle/>
        <a:p>
          <a:pPr rtl="0"/>
          <a:r>
            <a:rPr lang="fr-FR" sz="2000" dirty="0">
              <a:solidFill>
                <a:srgbClr val="FFFF00"/>
              </a:solidFill>
            </a:rPr>
            <a:t>PREPRO-CESSING</a:t>
          </a:r>
          <a:endParaRPr lang="fr-FR" sz="1100" dirty="0">
            <a:solidFill>
              <a:srgbClr val="FFFF00"/>
            </a:solidFill>
          </a:endParaRPr>
        </a:p>
      </dgm:t>
    </dgm:pt>
    <dgm:pt modelId="{7491739F-476B-3C4B-944A-59E7E7D5890E}" type="parTrans" cxnId="{8C77D4BD-ABC7-AA46-A186-2F225AB26C37}">
      <dgm:prSet/>
      <dgm:spPr/>
      <dgm:t>
        <a:bodyPr/>
        <a:lstStyle/>
        <a:p>
          <a:endParaRPr lang="fr-FR"/>
        </a:p>
      </dgm:t>
    </dgm:pt>
    <dgm:pt modelId="{F66EF170-E052-5D40-B647-8B3F9B360007}" type="sibTrans" cxnId="{8C77D4BD-ABC7-AA46-A186-2F225AB26C37}">
      <dgm:prSet/>
      <dgm:spPr/>
      <dgm:t>
        <a:bodyPr/>
        <a:lstStyle/>
        <a:p>
          <a:endParaRPr lang="fr-FR"/>
        </a:p>
      </dgm:t>
    </dgm:pt>
    <dgm:pt modelId="{3AFD764A-A5DD-E24F-AA4C-18D093D4460A}">
      <dgm:prSet phldrT="[Texte]" custT="1"/>
      <dgm:spPr/>
      <dgm:t>
        <a:bodyPr/>
        <a:lstStyle/>
        <a:p>
          <a:pPr rtl="0"/>
          <a:r>
            <a:rPr lang="fr-FR" sz="2000" dirty="0">
              <a:solidFill>
                <a:srgbClr val="FFFF00"/>
              </a:solidFill>
            </a:rPr>
            <a:t>SPLIT</a:t>
          </a:r>
          <a:endParaRPr lang="fr-FR" sz="1100" dirty="0">
            <a:solidFill>
              <a:srgbClr val="FFFF00"/>
            </a:solidFill>
          </a:endParaRPr>
        </a:p>
      </dgm:t>
    </dgm:pt>
    <dgm:pt modelId="{9838759B-00F4-AB49-B077-FF96291E714B}" type="parTrans" cxnId="{8FDF7CFC-176C-FE4E-8A91-A5E3F43C0EA6}">
      <dgm:prSet/>
      <dgm:spPr/>
      <dgm:t>
        <a:bodyPr/>
        <a:lstStyle/>
        <a:p>
          <a:endParaRPr lang="fr-FR"/>
        </a:p>
      </dgm:t>
    </dgm:pt>
    <dgm:pt modelId="{3DF8C4E8-F488-9C4E-B775-13DEF781D98F}" type="sibTrans" cxnId="{8FDF7CFC-176C-FE4E-8A91-A5E3F43C0EA6}">
      <dgm:prSet/>
      <dgm:spPr/>
      <dgm:t>
        <a:bodyPr/>
        <a:lstStyle/>
        <a:p>
          <a:endParaRPr lang="fr-FR"/>
        </a:p>
      </dgm:t>
    </dgm:pt>
    <dgm:pt modelId="{DFE2D2BA-CA9E-784B-B26C-F454133D20BC}">
      <dgm:prSet/>
      <dgm:spPr/>
      <dgm:t>
        <a:bodyPr/>
        <a:lstStyle/>
        <a:p>
          <a:pPr rtl="0"/>
          <a:r>
            <a:rPr lang="fr-FR" b="1" dirty="0">
              <a:solidFill>
                <a:srgbClr val="FFFF00"/>
              </a:solidFill>
            </a:rPr>
            <a:t>70% pour l’entraînement du modèle</a:t>
          </a:r>
        </a:p>
        <a:p>
          <a:pPr rtl="0"/>
          <a:r>
            <a:rPr lang="fr-FR" b="1" dirty="0">
              <a:solidFill>
                <a:srgbClr val="FFFF00"/>
              </a:solidFill>
            </a:rPr>
            <a:t>30% pour l’analyse performance du modèle</a:t>
          </a:r>
        </a:p>
      </dgm:t>
    </dgm:pt>
    <dgm:pt modelId="{946A124B-DC10-2B40-BCD6-B4518481D9B3}" type="parTrans" cxnId="{03B2961D-116E-9E48-A778-3B85E5B86B3E}">
      <dgm:prSet/>
      <dgm:spPr/>
      <dgm:t>
        <a:bodyPr/>
        <a:lstStyle/>
        <a:p>
          <a:endParaRPr lang="fr-FR"/>
        </a:p>
      </dgm:t>
    </dgm:pt>
    <dgm:pt modelId="{E49A1452-A6B5-BF4E-9BDB-053F6134E091}" type="sibTrans" cxnId="{03B2961D-116E-9E48-A778-3B85E5B86B3E}">
      <dgm:prSet/>
      <dgm:spPr/>
      <dgm:t>
        <a:bodyPr/>
        <a:lstStyle/>
        <a:p>
          <a:endParaRPr lang="fr-FR"/>
        </a:p>
      </dgm:t>
    </dgm:pt>
    <dgm:pt modelId="{7A7D09E4-12D5-784C-BAA2-984B4BEE2A94}" type="pres">
      <dgm:prSet presAssocID="{DD3D6115-4EEA-BE48-A352-948CF78105AA}" presName="Name0" presStyleCnt="0">
        <dgm:presLayoutVars>
          <dgm:dir/>
          <dgm:resizeHandles val="exact"/>
        </dgm:presLayoutVars>
      </dgm:prSet>
      <dgm:spPr/>
    </dgm:pt>
    <dgm:pt modelId="{6D470013-9534-6445-AAB2-D68180BDEF64}" type="pres">
      <dgm:prSet presAssocID="{83D14E4C-D627-C947-89AF-875F0D7B67A1}" presName="parTxOnly" presStyleLbl="node1" presStyleIdx="0" presStyleCnt="4">
        <dgm:presLayoutVars>
          <dgm:bulletEnabled val="1"/>
        </dgm:presLayoutVars>
      </dgm:prSet>
      <dgm:spPr/>
    </dgm:pt>
    <dgm:pt modelId="{7A36D10F-DF71-3445-B172-C14AC3391C2A}" type="pres">
      <dgm:prSet presAssocID="{8744489C-0329-5E43-B1CE-3588E3E13AED}" presName="parSpace" presStyleCnt="0"/>
      <dgm:spPr/>
    </dgm:pt>
    <dgm:pt modelId="{EDF93FF0-A630-A44E-9476-C37876EFBBDF}" type="pres">
      <dgm:prSet presAssocID="{DFDE7597-DF2C-F84F-9C88-59DC3478160A}" presName="parTxOnly" presStyleLbl="node1" presStyleIdx="1" presStyleCnt="4">
        <dgm:presLayoutVars>
          <dgm:bulletEnabled val="1"/>
        </dgm:presLayoutVars>
      </dgm:prSet>
      <dgm:spPr/>
    </dgm:pt>
    <dgm:pt modelId="{D1F9FC45-5989-2C4E-A336-381CBCE1D190}" type="pres">
      <dgm:prSet presAssocID="{F66EF170-E052-5D40-B647-8B3F9B360007}" presName="parSpace" presStyleCnt="0"/>
      <dgm:spPr/>
    </dgm:pt>
    <dgm:pt modelId="{801DAB15-1936-604A-AD61-86996360A1A4}" type="pres">
      <dgm:prSet presAssocID="{3AFD764A-A5DD-E24F-AA4C-18D093D4460A}" presName="parTxOnly" presStyleLbl="node1" presStyleIdx="2" presStyleCnt="4">
        <dgm:presLayoutVars>
          <dgm:bulletEnabled val="1"/>
        </dgm:presLayoutVars>
      </dgm:prSet>
      <dgm:spPr/>
    </dgm:pt>
    <dgm:pt modelId="{7FEDEC6C-E3F1-5142-93DF-32CBC8BAC33F}" type="pres">
      <dgm:prSet presAssocID="{3DF8C4E8-F488-9C4E-B775-13DEF781D98F}" presName="parSpace" presStyleCnt="0"/>
      <dgm:spPr/>
    </dgm:pt>
    <dgm:pt modelId="{1C8D4AE1-40AA-AE45-9304-4F80E1559D43}" type="pres">
      <dgm:prSet presAssocID="{DFE2D2BA-CA9E-784B-B26C-F454133D20BC}" presName="parTxOnly" presStyleLbl="node1" presStyleIdx="3" presStyleCnt="4">
        <dgm:presLayoutVars>
          <dgm:bulletEnabled val="1"/>
        </dgm:presLayoutVars>
      </dgm:prSet>
      <dgm:spPr/>
    </dgm:pt>
  </dgm:ptLst>
  <dgm:cxnLst>
    <dgm:cxn modelId="{72DF3E0B-A9A8-B946-9883-849E036D355B}" type="presOf" srcId="{DD3D6115-4EEA-BE48-A352-948CF78105AA}" destId="{7A7D09E4-12D5-784C-BAA2-984B4BEE2A94}" srcOrd="0" destOrd="0" presId="urn:microsoft.com/office/officeart/2005/8/layout/hChevron3"/>
    <dgm:cxn modelId="{A942DF0D-1A7F-EA44-9CF6-38C56BFAF709}" type="presOf" srcId="{3AFD764A-A5DD-E24F-AA4C-18D093D4460A}" destId="{801DAB15-1936-604A-AD61-86996360A1A4}" srcOrd="0" destOrd="0" presId="urn:microsoft.com/office/officeart/2005/8/layout/hChevron3"/>
    <dgm:cxn modelId="{03B2961D-116E-9E48-A778-3B85E5B86B3E}" srcId="{DD3D6115-4EEA-BE48-A352-948CF78105AA}" destId="{DFE2D2BA-CA9E-784B-B26C-F454133D20BC}" srcOrd="3" destOrd="0" parTransId="{946A124B-DC10-2B40-BCD6-B4518481D9B3}" sibTransId="{E49A1452-A6B5-BF4E-9BDB-053F6134E091}"/>
    <dgm:cxn modelId="{C33EBF42-57C9-C944-A1E5-8122356D85C8}" type="presOf" srcId="{83D14E4C-D627-C947-89AF-875F0D7B67A1}" destId="{6D470013-9534-6445-AAB2-D68180BDEF64}" srcOrd="0" destOrd="0" presId="urn:microsoft.com/office/officeart/2005/8/layout/hChevron3"/>
    <dgm:cxn modelId="{3886BE7C-5674-784B-9669-FED5CFCEC81D}" srcId="{DD3D6115-4EEA-BE48-A352-948CF78105AA}" destId="{83D14E4C-D627-C947-89AF-875F0D7B67A1}" srcOrd="0" destOrd="0" parTransId="{3DFAC6F3-D32C-A942-A945-F849746BBF23}" sibTransId="{8744489C-0329-5E43-B1CE-3588E3E13AED}"/>
    <dgm:cxn modelId="{42117F8F-F5F7-4447-9403-AA77A78F5EF4}" type="presOf" srcId="{DFE2D2BA-CA9E-784B-B26C-F454133D20BC}" destId="{1C8D4AE1-40AA-AE45-9304-4F80E1559D43}" srcOrd="0" destOrd="0" presId="urn:microsoft.com/office/officeart/2005/8/layout/hChevron3"/>
    <dgm:cxn modelId="{8C77D4BD-ABC7-AA46-A186-2F225AB26C37}" srcId="{DD3D6115-4EEA-BE48-A352-948CF78105AA}" destId="{DFDE7597-DF2C-F84F-9C88-59DC3478160A}" srcOrd="1" destOrd="0" parTransId="{7491739F-476B-3C4B-944A-59E7E7D5890E}" sibTransId="{F66EF170-E052-5D40-B647-8B3F9B360007}"/>
    <dgm:cxn modelId="{D6DECDCE-762B-194C-B5D2-241E0508AFDD}" type="presOf" srcId="{DFDE7597-DF2C-F84F-9C88-59DC3478160A}" destId="{EDF93FF0-A630-A44E-9476-C37876EFBBDF}" srcOrd="0" destOrd="0" presId="urn:microsoft.com/office/officeart/2005/8/layout/hChevron3"/>
    <dgm:cxn modelId="{8FDF7CFC-176C-FE4E-8A91-A5E3F43C0EA6}" srcId="{DD3D6115-4EEA-BE48-A352-948CF78105AA}" destId="{3AFD764A-A5DD-E24F-AA4C-18D093D4460A}" srcOrd="2" destOrd="0" parTransId="{9838759B-00F4-AB49-B077-FF96291E714B}" sibTransId="{3DF8C4E8-F488-9C4E-B775-13DEF781D98F}"/>
    <dgm:cxn modelId="{34B0A24D-5540-8D45-9F3C-A6E78038BE27}" type="presParOf" srcId="{7A7D09E4-12D5-784C-BAA2-984B4BEE2A94}" destId="{6D470013-9534-6445-AAB2-D68180BDEF64}" srcOrd="0" destOrd="0" presId="urn:microsoft.com/office/officeart/2005/8/layout/hChevron3"/>
    <dgm:cxn modelId="{8D0810FF-2CF0-3049-AF5E-44B86C5C3773}" type="presParOf" srcId="{7A7D09E4-12D5-784C-BAA2-984B4BEE2A94}" destId="{7A36D10F-DF71-3445-B172-C14AC3391C2A}" srcOrd="1" destOrd="0" presId="urn:microsoft.com/office/officeart/2005/8/layout/hChevron3"/>
    <dgm:cxn modelId="{20CA5AEF-ED06-FF49-AF84-235A6519A564}" type="presParOf" srcId="{7A7D09E4-12D5-784C-BAA2-984B4BEE2A94}" destId="{EDF93FF0-A630-A44E-9476-C37876EFBBDF}" srcOrd="2" destOrd="0" presId="urn:microsoft.com/office/officeart/2005/8/layout/hChevron3"/>
    <dgm:cxn modelId="{1DDE033C-31F1-4546-A5AD-388227C3D3EE}" type="presParOf" srcId="{7A7D09E4-12D5-784C-BAA2-984B4BEE2A94}" destId="{D1F9FC45-5989-2C4E-A336-381CBCE1D190}" srcOrd="3" destOrd="0" presId="urn:microsoft.com/office/officeart/2005/8/layout/hChevron3"/>
    <dgm:cxn modelId="{1737BD6B-763C-2543-9C54-5ED714839D7C}" type="presParOf" srcId="{7A7D09E4-12D5-784C-BAA2-984B4BEE2A94}" destId="{801DAB15-1936-604A-AD61-86996360A1A4}" srcOrd="4" destOrd="0" presId="urn:microsoft.com/office/officeart/2005/8/layout/hChevron3"/>
    <dgm:cxn modelId="{37F12ECF-B49A-EF4D-82F6-B87D4EE07FA2}" type="presParOf" srcId="{7A7D09E4-12D5-784C-BAA2-984B4BEE2A94}" destId="{7FEDEC6C-E3F1-5142-93DF-32CBC8BAC33F}" srcOrd="5" destOrd="0" presId="urn:microsoft.com/office/officeart/2005/8/layout/hChevron3"/>
    <dgm:cxn modelId="{F9A2D37B-1B36-3443-A8C7-6CC4F62C6D90}" type="presParOf" srcId="{7A7D09E4-12D5-784C-BAA2-984B4BEE2A94}" destId="{1C8D4AE1-40AA-AE45-9304-4F80E1559D43}" srcOrd="6"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7511C4-0876-BE47-BAE8-A0E850378276}"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fr-FR"/>
        </a:p>
      </dgm:t>
    </dgm:pt>
    <dgm:pt modelId="{706C4133-3CB1-DF42-9D81-A45E4622D3EC}">
      <dgm:prSet phldrT="[Texte]"/>
      <dgm:spPr/>
      <dgm:t>
        <a:bodyPr/>
        <a:lstStyle/>
        <a:p>
          <a:pPr rtl="0"/>
          <a:r>
            <a:rPr lang="fr-FR" dirty="0"/>
            <a:t>Rééquilibrage des données</a:t>
          </a:r>
        </a:p>
      </dgm:t>
    </dgm:pt>
    <dgm:pt modelId="{9A56DFA8-9583-BD4C-8888-9A5E8D110ED5}" type="parTrans" cxnId="{182885EC-3B6B-344D-BC93-885A73098F7F}">
      <dgm:prSet/>
      <dgm:spPr/>
      <dgm:t>
        <a:bodyPr/>
        <a:lstStyle/>
        <a:p>
          <a:endParaRPr lang="fr-FR"/>
        </a:p>
      </dgm:t>
    </dgm:pt>
    <dgm:pt modelId="{9B28DB84-C905-2141-8572-F0DC6BEA846F}" type="sibTrans" cxnId="{182885EC-3B6B-344D-BC93-885A73098F7F}">
      <dgm:prSet/>
      <dgm:spPr/>
      <dgm:t>
        <a:bodyPr/>
        <a:lstStyle/>
        <a:p>
          <a:endParaRPr lang="fr-FR"/>
        </a:p>
      </dgm:t>
    </dgm:pt>
    <dgm:pt modelId="{91296CC8-2871-D048-B44E-0DBCE5F370AA}">
      <dgm:prSet phldrT="[Texte]"/>
      <dgm:spPr/>
      <dgm:t>
        <a:bodyPr/>
        <a:lstStyle/>
        <a:p>
          <a:r>
            <a:rPr lang="fr-FR" dirty="0">
              <a:solidFill>
                <a:schemeClr val="bg1"/>
              </a:solidFill>
            </a:rPr>
            <a:t>Utilisation de la librairie Imblearn;</a:t>
          </a:r>
        </a:p>
      </dgm:t>
    </dgm:pt>
    <dgm:pt modelId="{14150932-3E89-EF46-B18C-4DCE26A83AFD}" type="parTrans" cxnId="{D784C704-85A5-AB44-9A20-3D0E4D4C88E4}">
      <dgm:prSet/>
      <dgm:spPr/>
      <dgm:t>
        <a:bodyPr/>
        <a:lstStyle/>
        <a:p>
          <a:endParaRPr lang="fr-FR"/>
        </a:p>
      </dgm:t>
    </dgm:pt>
    <dgm:pt modelId="{E7D12EAB-CFCC-0640-B868-F53CBAC11255}" type="sibTrans" cxnId="{D784C704-85A5-AB44-9A20-3D0E4D4C88E4}">
      <dgm:prSet/>
      <dgm:spPr/>
      <dgm:t>
        <a:bodyPr/>
        <a:lstStyle/>
        <a:p>
          <a:endParaRPr lang="fr-FR"/>
        </a:p>
      </dgm:t>
    </dgm:pt>
    <dgm:pt modelId="{9B25D485-87AE-6B45-8283-4A93B9FFE4F1}">
      <dgm:prSet phldrT="[Texte]"/>
      <dgm:spPr/>
      <dgm:t>
        <a:bodyPr/>
        <a:lstStyle/>
        <a:p>
          <a:pPr rtl="0"/>
          <a:r>
            <a:rPr lang="fr-FR" dirty="0"/>
            <a:t>Modélisations</a:t>
          </a:r>
        </a:p>
      </dgm:t>
    </dgm:pt>
    <dgm:pt modelId="{EC5B0F8D-35DE-E542-85DB-6D9A88075FDA}" type="parTrans" cxnId="{02130537-A5F3-7347-8E51-EA5106988A40}">
      <dgm:prSet/>
      <dgm:spPr/>
      <dgm:t>
        <a:bodyPr/>
        <a:lstStyle/>
        <a:p>
          <a:endParaRPr lang="fr-FR"/>
        </a:p>
      </dgm:t>
    </dgm:pt>
    <dgm:pt modelId="{8FC218C9-0278-6F4F-B712-4D0911027E4E}" type="sibTrans" cxnId="{02130537-A5F3-7347-8E51-EA5106988A40}">
      <dgm:prSet/>
      <dgm:spPr/>
      <dgm:t>
        <a:bodyPr/>
        <a:lstStyle/>
        <a:p>
          <a:endParaRPr lang="fr-FR"/>
        </a:p>
      </dgm:t>
    </dgm:pt>
    <dgm:pt modelId="{78BDDE17-8A62-FC41-BE71-0490A59FD418}">
      <dgm:prSet phldrT="[Texte]"/>
      <dgm:spPr/>
      <dgm:t>
        <a:bodyPr/>
        <a:lstStyle/>
        <a:p>
          <a:r>
            <a:rPr lang="fr-FR" dirty="0">
              <a:solidFill>
                <a:schemeClr val="bg1"/>
              </a:solidFill>
            </a:rPr>
            <a:t>Mise en place de deux classifieurs :</a:t>
          </a:r>
        </a:p>
      </dgm:t>
    </dgm:pt>
    <dgm:pt modelId="{40AB990C-DBCF-FA4E-9C52-70FD13DB4705}" type="parTrans" cxnId="{EEB96A44-2163-7E42-9188-02C5BEA6276B}">
      <dgm:prSet/>
      <dgm:spPr/>
      <dgm:t>
        <a:bodyPr/>
        <a:lstStyle/>
        <a:p>
          <a:endParaRPr lang="fr-FR"/>
        </a:p>
      </dgm:t>
    </dgm:pt>
    <dgm:pt modelId="{6E6C95C4-5683-4047-91BE-BCDB41CD69C5}" type="sibTrans" cxnId="{EEB96A44-2163-7E42-9188-02C5BEA6276B}">
      <dgm:prSet/>
      <dgm:spPr/>
      <dgm:t>
        <a:bodyPr/>
        <a:lstStyle/>
        <a:p>
          <a:endParaRPr lang="fr-FR"/>
        </a:p>
      </dgm:t>
    </dgm:pt>
    <dgm:pt modelId="{D80D840E-5399-E943-B113-5834BEF23194}">
      <dgm:prSet phldrT="[Texte]"/>
      <dgm:spPr/>
      <dgm:t>
        <a:bodyPr/>
        <a:lstStyle/>
        <a:p>
          <a:pPr rtl="0"/>
          <a:r>
            <a:rPr lang="fr-FR" dirty="0"/>
            <a:t>Optimisation du modèle choisi</a:t>
          </a:r>
        </a:p>
      </dgm:t>
    </dgm:pt>
    <dgm:pt modelId="{6D3535CC-4185-0745-8CCF-F4D535336611}" type="parTrans" cxnId="{3B02BDC7-E333-3E44-BF1B-7777C05833A0}">
      <dgm:prSet/>
      <dgm:spPr/>
      <dgm:t>
        <a:bodyPr/>
        <a:lstStyle/>
        <a:p>
          <a:endParaRPr lang="fr-FR"/>
        </a:p>
      </dgm:t>
    </dgm:pt>
    <dgm:pt modelId="{A09BEF53-03A7-8F4F-BD8E-219CF0B1386D}" type="sibTrans" cxnId="{3B02BDC7-E333-3E44-BF1B-7777C05833A0}">
      <dgm:prSet/>
      <dgm:spPr/>
      <dgm:t>
        <a:bodyPr/>
        <a:lstStyle/>
        <a:p>
          <a:endParaRPr lang="fr-FR"/>
        </a:p>
      </dgm:t>
    </dgm:pt>
    <dgm:pt modelId="{454BE541-A370-5744-BF8D-96303398A9BD}">
      <dgm:prSet phldrT="[Texte]"/>
      <dgm:spPr/>
      <dgm:t>
        <a:bodyPr/>
        <a:lstStyle/>
        <a:p>
          <a:r>
            <a:rPr lang="fr-FR" dirty="0">
              <a:solidFill>
                <a:schemeClr val="bg1"/>
              </a:solidFill>
            </a:rPr>
            <a:t>Modèle retenu : </a:t>
          </a:r>
          <a:r>
            <a:rPr lang="fr-FR" dirty="0" err="1">
              <a:solidFill>
                <a:schemeClr val="bg1"/>
              </a:solidFill>
            </a:rPr>
            <a:t>RandomForest</a:t>
          </a:r>
          <a:endParaRPr lang="fr-FR" dirty="0">
            <a:solidFill>
              <a:schemeClr val="bg1"/>
            </a:solidFill>
          </a:endParaRPr>
        </a:p>
      </dgm:t>
    </dgm:pt>
    <dgm:pt modelId="{BC0B378F-8944-2F47-9E11-97F27FBCB7D5}" type="parTrans" cxnId="{D2F149D3-87EC-1141-A5A6-BFECD1C3DB4E}">
      <dgm:prSet/>
      <dgm:spPr/>
      <dgm:t>
        <a:bodyPr/>
        <a:lstStyle/>
        <a:p>
          <a:endParaRPr lang="fr-FR"/>
        </a:p>
      </dgm:t>
    </dgm:pt>
    <dgm:pt modelId="{8CBF2ADD-99CF-B44D-B8B3-5BFFAF9D3095}" type="sibTrans" cxnId="{D2F149D3-87EC-1141-A5A6-BFECD1C3DB4E}">
      <dgm:prSet/>
      <dgm:spPr/>
      <dgm:t>
        <a:bodyPr/>
        <a:lstStyle/>
        <a:p>
          <a:endParaRPr lang="fr-FR"/>
        </a:p>
      </dgm:t>
    </dgm:pt>
    <dgm:pt modelId="{9C30E51F-2B36-BC44-9E5C-0DF7EF5F37D1}">
      <dgm:prSet/>
      <dgm:spPr/>
      <dgm:t>
        <a:bodyPr/>
        <a:lstStyle/>
        <a:p>
          <a:pPr rtl="0"/>
          <a:r>
            <a:rPr lang="fr-FR" dirty="0">
              <a:solidFill>
                <a:schemeClr val="bg1"/>
              </a:solidFill>
            </a:rPr>
            <a:t>Test de techniques de Sampling :Under-Sampling, Over-Sampling et </a:t>
          </a:r>
          <a:r>
            <a:rPr lang="fr-FR" dirty="0" err="1">
              <a:solidFill>
                <a:schemeClr val="bg1"/>
              </a:solidFill>
            </a:rPr>
            <a:t>Smote</a:t>
          </a:r>
          <a:r>
            <a:rPr lang="fr-FR" dirty="0">
              <a:solidFill>
                <a:schemeClr val="bg1"/>
              </a:solidFill>
            </a:rPr>
            <a:t>;</a:t>
          </a:r>
        </a:p>
      </dgm:t>
    </dgm:pt>
    <dgm:pt modelId="{8D3E5AFC-CB91-F747-AEE2-F7986A36299A}" type="parTrans" cxnId="{DEFF664B-04FF-2F4A-9581-35E52A846C8F}">
      <dgm:prSet/>
      <dgm:spPr/>
      <dgm:t>
        <a:bodyPr/>
        <a:lstStyle/>
        <a:p>
          <a:endParaRPr lang="fr-FR"/>
        </a:p>
      </dgm:t>
    </dgm:pt>
    <dgm:pt modelId="{BC40CB7C-2C2F-0244-8F28-4D359FC8E549}" type="sibTrans" cxnId="{DEFF664B-04FF-2F4A-9581-35E52A846C8F}">
      <dgm:prSet/>
      <dgm:spPr/>
      <dgm:t>
        <a:bodyPr/>
        <a:lstStyle/>
        <a:p>
          <a:endParaRPr lang="fr-FR"/>
        </a:p>
      </dgm:t>
    </dgm:pt>
    <dgm:pt modelId="{2CBA8A56-3228-2E47-A60D-A9C200F2A378}">
      <dgm:prSet/>
      <dgm:spPr/>
      <dgm:t>
        <a:bodyPr/>
        <a:lstStyle/>
        <a:p>
          <a:pPr rtl="0"/>
          <a:r>
            <a:rPr lang="fr-FR" dirty="0">
              <a:solidFill>
                <a:schemeClr val="bg1"/>
              </a:solidFill>
            </a:rPr>
            <a:t>Choix de l’Under Sampling: 8671 individus dans chaque classe</a:t>
          </a:r>
        </a:p>
      </dgm:t>
    </dgm:pt>
    <dgm:pt modelId="{A1B3D44A-F06D-3744-94C2-D92583CCE94A}" type="parTrans" cxnId="{222486DD-400A-FC42-AFBE-D917C19810FB}">
      <dgm:prSet/>
      <dgm:spPr/>
      <dgm:t>
        <a:bodyPr/>
        <a:lstStyle/>
        <a:p>
          <a:endParaRPr lang="fr-FR"/>
        </a:p>
      </dgm:t>
    </dgm:pt>
    <dgm:pt modelId="{7D9975C6-DB20-B748-A7EF-B05C96912DD5}" type="sibTrans" cxnId="{222486DD-400A-FC42-AFBE-D917C19810FB}">
      <dgm:prSet/>
      <dgm:spPr/>
      <dgm:t>
        <a:bodyPr/>
        <a:lstStyle/>
        <a:p>
          <a:endParaRPr lang="fr-FR"/>
        </a:p>
      </dgm:t>
    </dgm:pt>
    <dgm:pt modelId="{1048F8C0-5DDF-4941-9BA2-77B8B63B587B}">
      <dgm:prSet/>
      <dgm:spPr/>
      <dgm:t>
        <a:bodyPr/>
        <a:lstStyle/>
        <a:p>
          <a:pPr rtl="0"/>
          <a:r>
            <a:rPr lang="fr-FR" dirty="0">
              <a:solidFill>
                <a:schemeClr val="bg1"/>
              </a:solidFill>
            </a:rPr>
            <a:t>LGBMClassifier</a:t>
          </a:r>
        </a:p>
      </dgm:t>
    </dgm:pt>
    <dgm:pt modelId="{A91CD64B-7939-574E-A1BC-CE56F94E6A2F}" type="parTrans" cxnId="{3B60A6BA-FDEA-7F4B-816A-882C48C9B0EE}">
      <dgm:prSet/>
      <dgm:spPr/>
      <dgm:t>
        <a:bodyPr/>
        <a:lstStyle/>
        <a:p>
          <a:endParaRPr lang="fr-FR"/>
        </a:p>
      </dgm:t>
    </dgm:pt>
    <dgm:pt modelId="{ED3BCCAE-9F03-3E4B-8623-FDA7D5A1C191}" type="sibTrans" cxnId="{3B60A6BA-FDEA-7F4B-816A-882C48C9B0EE}">
      <dgm:prSet/>
      <dgm:spPr/>
      <dgm:t>
        <a:bodyPr/>
        <a:lstStyle/>
        <a:p>
          <a:endParaRPr lang="fr-FR"/>
        </a:p>
      </dgm:t>
    </dgm:pt>
    <dgm:pt modelId="{088D22C9-C590-1A4F-BEE8-242F56021EC8}">
      <dgm:prSet/>
      <dgm:spPr/>
      <dgm:t>
        <a:bodyPr/>
        <a:lstStyle/>
        <a:p>
          <a:pPr rtl="0"/>
          <a:r>
            <a:rPr lang="fr-FR" dirty="0">
              <a:solidFill>
                <a:schemeClr val="bg1"/>
              </a:solidFill>
            </a:rPr>
            <a:t>RandomForestClassifier</a:t>
          </a:r>
        </a:p>
      </dgm:t>
    </dgm:pt>
    <dgm:pt modelId="{E0C8BCB3-5945-A249-8CC7-DC1B02BB129D}" type="parTrans" cxnId="{3E011F46-0E10-8548-976E-6D4232A50A64}">
      <dgm:prSet/>
      <dgm:spPr/>
      <dgm:t>
        <a:bodyPr/>
        <a:lstStyle/>
        <a:p>
          <a:endParaRPr lang="fr-FR"/>
        </a:p>
      </dgm:t>
    </dgm:pt>
    <dgm:pt modelId="{A4D6698A-B1C8-0D41-B169-32C1ED1D0BA0}" type="sibTrans" cxnId="{3E011F46-0E10-8548-976E-6D4232A50A64}">
      <dgm:prSet/>
      <dgm:spPr/>
      <dgm:t>
        <a:bodyPr/>
        <a:lstStyle/>
        <a:p>
          <a:endParaRPr lang="fr-FR"/>
        </a:p>
      </dgm:t>
    </dgm:pt>
    <dgm:pt modelId="{22AF89E2-2C18-B143-A8B0-6A5DEB2D0C17}">
      <dgm:prSet/>
      <dgm:spPr/>
      <dgm:t>
        <a:bodyPr/>
        <a:lstStyle/>
        <a:p>
          <a:pPr rtl="0"/>
          <a:r>
            <a:rPr lang="fr-FR" dirty="0">
              <a:solidFill>
                <a:schemeClr val="bg1"/>
              </a:solidFill>
            </a:rPr>
            <a:t>Optimisation par </a:t>
          </a:r>
          <a:r>
            <a:rPr lang="fr-FR" dirty="0" err="1">
              <a:solidFill>
                <a:schemeClr val="bg1"/>
              </a:solidFill>
            </a:rPr>
            <a:t>GridSearchCV</a:t>
          </a:r>
          <a:endParaRPr lang="fr-FR" dirty="0">
            <a:solidFill>
              <a:schemeClr val="bg1"/>
            </a:solidFill>
          </a:endParaRPr>
        </a:p>
      </dgm:t>
    </dgm:pt>
    <dgm:pt modelId="{342AB463-AF5A-DE44-BF4E-EC3466709418}" type="parTrans" cxnId="{EA098AB8-9349-2D4E-84DA-FEBF5EC8CE57}">
      <dgm:prSet/>
      <dgm:spPr/>
      <dgm:t>
        <a:bodyPr/>
        <a:lstStyle/>
        <a:p>
          <a:endParaRPr lang="fr-FR"/>
        </a:p>
      </dgm:t>
    </dgm:pt>
    <dgm:pt modelId="{98DCBD58-8672-9840-B0D4-658FB49550FB}" type="sibTrans" cxnId="{EA098AB8-9349-2D4E-84DA-FEBF5EC8CE57}">
      <dgm:prSet/>
      <dgm:spPr/>
      <dgm:t>
        <a:bodyPr/>
        <a:lstStyle/>
        <a:p>
          <a:endParaRPr lang="fr-FR"/>
        </a:p>
      </dgm:t>
    </dgm:pt>
    <dgm:pt modelId="{0D379110-0E77-E140-9AAF-1E4DE025DA3D}">
      <dgm:prSet/>
      <dgm:spPr/>
      <dgm:t>
        <a:bodyPr/>
        <a:lstStyle/>
        <a:p>
          <a:pPr rtl="0"/>
          <a:r>
            <a:rPr lang="fr-FR" dirty="0">
              <a:solidFill>
                <a:schemeClr val="bg1"/>
              </a:solidFill>
            </a:rPr>
            <a:t>4 hyperparamètres testés </a:t>
          </a:r>
          <a:r>
            <a:rPr lang="fr-FR" i="1" dirty="0">
              <a:solidFill>
                <a:schemeClr val="bg1"/>
              </a:solidFill>
            </a:rPr>
            <a:t>(Voir note technique)</a:t>
          </a:r>
        </a:p>
      </dgm:t>
    </dgm:pt>
    <dgm:pt modelId="{2441FEAE-3748-1C45-AF5F-DC3B3E8E4322}" type="parTrans" cxnId="{13C3D719-7041-1040-81FA-3936938A55EE}">
      <dgm:prSet/>
      <dgm:spPr/>
      <dgm:t>
        <a:bodyPr/>
        <a:lstStyle/>
        <a:p>
          <a:endParaRPr lang="fr-FR"/>
        </a:p>
      </dgm:t>
    </dgm:pt>
    <dgm:pt modelId="{1F7CB654-0137-F842-8EF2-04AC8DDB33BB}" type="sibTrans" cxnId="{13C3D719-7041-1040-81FA-3936938A55EE}">
      <dgm:prSet/>
      <dgm:spPr/>
      <dgm:t>
        <a:bodyPr/>
        <a:lstStyle/>
        <a:p>
          <a:endParaRPr lang="fr-FR"/>
        </a:p>
      </dgm:t>
    </dgm:pt>
    <dgm:pt modelId="{53B64279-CB0C-F540-A44A-F7A4E1D3540F}" type="pres">
      <dgm:prSet presAssocID="{627511C4-0876-BE47-BAE8-A0E850378276}" presName="rootnode" presStyleCnt="0">
        <dgm:presLayoutVars>
          <dgm:chMax/>
          <dgm:chPref/>
          <dgm:dir/>
          <dgm:animLvl val="lvl"/>
        </dgm:presLayoutVars>
      </dgm:prSet>
      <dgm:spPr/>
    </dgm:pt>
    <dgm:pt modelId="{09DA0D05-ED75-674B-B85A-E8E422259701}" type="pres">
      <dgm:prSet presAssocID="{706C4133-3CB1-DF42-9D81-A45E4622D3EC}" presName="composite" presStyleCnt="0"/>
      <dgm:spPr/>
    </dgm:pt>
    <dgm:pt modelId="{CDFE17CB-C759-4448-A49E-47E2BF12F150}" type="pres">
      <dgm:prSet presAssocID="{706C4133-3CB1-DF42-9D81-A45E4622D3EC}" presName="bentUpArrow1" presStyleLbl="alignImgPlace1" presStyleIdx="0" presStyleCnt="2"/>
      <dgm:spPr/>
    </dgm:pt>
    <dgm:pt modelId="{BAA9A302-2FAB-EC44-944C-8DE313607049}" type="pres">
      <dgm:prSet presAssocID="{706C4133-3CB1-DF42-9D81-A45E4622D3EC}" presName="ParentText" presStyleLbl="node1" presStyleIdx="0" presStyleCnt="3">
        <dgm:presLayoutVars>
          <dgm:chMax val="1"/>
          <dgm:chPref val="1"/>
          <dgm:bulletEnabled val="1"/>
        </dgm:presLayoutVars>
      </dgm:prSet>
      <dgm:spPr/>
    </dgm:pt>
    <dgm:pt modelId="{5DA7F16A-A0B2-2D4C-9B25-47D057EB7F8A}" type="pres">
      <dgm:prSet presAssocID="{706C4133-3CB1-DF42-9D81-A45E4622D3EC}" presName="ChildText" presStyleLbl="revTx" presStyleIdx="0" presStyleCnt="3" custScaleX="502757" custLinFactX="100000" custLinFactNeighborX="100316" custLinFactNeighborY="-2019">
        <dgm:presLayoutVars>
          <dgm:chMax val="0"/>
          <dgm:chPref val="0"/>
          <dgm:bulletEnabled val="1"/>
        </dgm:presLayoutVars>
      </dgm:prSet>
      <dgm:spPr/>
    </dgm:pt>
    <dgm:pt modelId="{8FA480DD-42DF-CA42-B639-64C652D1152D}" type="pres">
      <dgm:prSet presAssocID="{9B28DB84-C905-2141-8572-F0DC6BEA846F}" presName="sibTrans" presStyleCnt="0"/>
      <dgm:spPr/>
    </dgm:pt>
    <dgm:pt modelId="{0AF83CE7-803D-FA40-9300-CC1697941283}" type="pres">
      <dgm:prSet presAssocID="{9B25D485-87AE-6B45-8283-4A93B9FFE4F1}" presName="composite" presStyleCnt="0"/>
      <dgm:spPr/>
    </dgm:pt>
    <dgm:pt modelId="{9AE0754A-F059-AA45-948D-5EC99036F67C}" type="pres">
      <dgm:prSet presAssocID="{9B25D485-87AE-6B45-8283-4A93B9FFE4F1}" presName="bentUpArrow1" presStyleLbl="alignImgPlace1" presStyleIdx="1" presStyleCnt="2"/>
      <dgm:spPr/>
    </dgm:pt>
    <dgm:pt modelId="{76C08880-EC5A-164C-BCAB-0323FB3DC25A}" type="pres">
      <dgm:prSet presAssocID="{9B25D485-87AE-6B45-8283-4A93B9FFE4F1}" presName="ParentText" presStyleLbl="node1" presStyleIdx="1" presStyleCnt="3" custLinFactNeighborX="-48630" custLinFactNeighborY="1715">
        <dgm:presLayoutVars>
          <dgm:chMax val="1"/>
          <dgm:chPref val="1"/>
          <dgm:bulletEnabled val="1"/>
        </dgm:presLayoutVars>
      </dgm:prSet>
      <dgm:spPr/>
    </dgm:pt>
    <dgm:pt modelId="{FBEF9383-04BC-F846-BA0A-1EC5C9674934}" type="pres">
      <dgm:prSet presAssocID="{9B25D485-87AE-6B45-8283-4A93B9FFE4F1}" presName="ChildText" presStyleLbl="revTx" presStyleIdx="1" presStyleCnt="3" custScaleX="261877" custLinFactNeighborX="21505" custLinFactNeighborY="-588">
        <dgm:presLayoutVars>
          <dgm:chMax val="0"/>
          <dgm:chPref val="0"/>
          <dgm:bulletEnabled val="1"/>
        </dgm:presLayoutVars>
      </dgm:prSet>
      <dgm:spPr/>
    </dgm:pt>
    <dgm:pt modelId="{54024438-12B5-EE43-AA06-CFAFBAB7F0E0}" type="pres">
      <dgm:prSet presAssocID="{8FC218C9-0278-6F4F-B712-4D0911027E4E}" presName="sibTrans" presStyleCnt="0"/>
      <dgm:spPr/>
    </dgm:pt>
    <dgm:pt modelId="{EECDAD4D-1A57-3F46-B820-5E1F10F09AFA}" type="pres">
      <dgm:prSet presAssocID="{D80D840E-5399-E943-B113-5834BEF23194}" presName="composite" presStyleCnt="0"/>
      <dgm:spPr/>
    </dgm:pt>
    <dgm:pt modelId="{8D0C5810-A3A0-3B41-BE4F-A94C2739DE52}" type="pres">
      <dgm:prSet presAssocID="{D80D840E-5399-E943-B113-5834BEF23194}" presName="ParentText" presStyleLbl="node1" presStyleIdx="2" presStyleCnt="3" custLinFactNeighborX="-91857" custLinFactNeighborY="1716">
        <dgm:presLayoutVars>
          <dgm:chMax val="1"/>
          <dgm:chPref val="1"/>
          <dgm:bulletEnabled val="1"/>
        </dgm:presLayoutVars>
      </dgm:prSet>
      <dgm:spPr/>
    </dgm:pt>
    <dgm:pt modelId="{29A99880-B723-0245-9158-0ADBA0B12F5B}" type="pres">
      <dgm:prSet presAssocID="{D80D840E-5399-E943-B113-5834BEF23194}" presName="FinalChildText" presStyleLbl="revTx" presStyleIdx="2" presStyleCnt="3" custScaleX="207534" custLinFactNeighborX="-47175" custLinFactNeighborY="4324">
        <dgm:presLayoutVars>
          <dgm:chMax val="0"/>
          <dgm:chPref val="0"/>
          <dgm:bulletEnabled val="1"/>
        </dgm:presLayoutVars>
      </dgm:prSet>
      <dgm:spPr/>
    </dgm:pt>
  </dgm:ptLst>
  <dgm:cxnLst>
    <dgm:cxn modelId="{D784C704-85A5-AB44-9A20-3D0E4D4C88E4}" srcId="{706C4133-3CB1-DF42-9D81-A45E4622D3EC}" destId="{91296CC8-2871-D048-B44E-0DBCE5F370AA}" srcOrd="0" destOrd="0" parTransId="{14150932-3E89-EF46-B18C-4DCE26A83AFD}" sibTransId="{E7D12EAB-CFCC-0640-B868-F53CBAC11255}"/>
    <dgm:cxn modelId="{E5EBF50F-FD44-4940-8AB9-9FEB72467DC2}" type="presOf" srcId="{454BE541-A370-5744-BF8D-96303398A9BD}" destId="{29A99880-B723-0245-9158-0ADBA0B12F5B}" srcOrd="0" destOrd="0" presId="urn:microsoft.com/office/officeart/2005/8/layout/StepDownProcess"/>
    <dgm:cxn modelId="{5D6DB010-4661-8E4C-8733-A740272A5E92}" type="presOf" srcId="{91296CC8-2871-D048-B44E-0DBCE5F370AA}" destId="{5DA7F16A-A0B2-2D4C-9B25-47D057EB7F8A}" srcOrd="0" destOrd="0" presId="urn:microsoft.com/office/officeart/2005/8/layout/StepDownProcess"/>
    <dgm:cxn modelId="{8C32E813-35AB-1D44-B981-37954B63F793}" type="presOf" srcId="{22AF89E2-2C18-B143-A8B0-6A5DEB2D0C17}" destId="{29A99880-B723-0245-9158-0ADBA0B12F5B}" srcOrd="0" destOrd="1" presId="urn:microsoft.com/office/officeart/2005/8/layout/StepDownProcess"/>
    <dgm:cxn modelId="{FA87F017-61CA-C740-BC66-F3DDAB0D746D}" type="presOf" srcId="{78BDDE17-8A62-FC41-BE71-0490A59FD418}" destId="{FBEF9383-04BC-F846-BA0A-1EC5C9674934}" srcOrd="0" destOrd="0" presId="urn:microsoft.com/office/officeart/2005/8/layout/StepDownProcess"/>
    <dgm:cxn modelId="{13C3D719-7041-1040-81FA-3936938A55EE}" srcId="{D80D840E-5399-E943-B113-5834BEF23194}" destId="{0D379110-0E77-E140-9AAF-1E4DE025DA3D}" srcOrd="2" destOrd="0" parTransId="{2441FEAE-3748-1C45-AF5F-DC3B3E8E4322}" sibTransId="{1F7CB654-0137-F842-8EF2-04AC8DDB33BB}"/>
    <dgm:cxn modelId="{02130537-A5F3-7347-8E51-EA5106988A40}" srcId="{627511C4-0876-BE47-BAE8-A0E850378276}" destId="{9B25D485-87AE-6B45-8283-4A93B9FFE4F1}" srcOrd="1" destOrd="0" parTransId="{EC5B0F8D-35DE-E542-85DB-6D9A88075FDA}" sibTransId="{8FC218C9-0278-6F4F-B712-4D0911027E4E}"/>
    <dgm:cxn modelId="{94B61C3F-5486-AC4F-B926-58209DA86300}" type="presOf" srcId="{0D379110-0E77-E140-9AAF-1E4DE025DA3D}" destId="{29A99880-B723-0245-9158-0ADBA0B12F5B}" srcOrd="0" destOrd="2" presId="urn:microsoft.com/office/officeart/2005/8/layout/StepDownProcess"/>
    <dgm:cxn modelId="{EEB96A44-2163-7E42-9188-02C5BEA6276B}" srcId="{9B25D485-87AE-6B45-8283-4A93B9FFE4F1}" destId="{78BDDE17-8A62-FC41-BE71-0490A59FD418}" srcOrd="0" destOrd="0" parTransId="{40AB990C-DBCF-FA4E-9C52-70FD13DB4705}" sibTransId="{6E6C95C4-5683-4047-91BE-BCDB41CD69C5}"/>
    <dgm:cxn modelId="{3E011F46-0E10-8548-976E-6D4232A50A64}" srcId="{78BDDE17-8A62-FC41-BE71-0490A59FD418}" destId="{088D22C9-C590-1A4F-BEE8-242F56021EC8}" srcOrd="1" destOrd="0" parTransId="{E0C8BCB3-5945-A249-8CC7-DC1B02BB129D}" sibTransId="{A4D6698A-B1C8-0D41-B169-32C1ED1D0BA0}"/>
    <dgm:cxn modelId="{DEFF664B-04FF-2F4A-9581-35E52A846C8F}" srcId="{706C4133-3CB1-DF42-9D81-A45E4622D3EC}" destId="{9C30E51F-2B36-BC44-9E5C-0DF7EF5F37D1}" srcOrd="1" destOrd="0" parTransId="{8D3E5AFC-CB91-F747-AEE2-F7986A36299A}" sibTransId="{BC40CB7C-2C2F-0244-8F28-4D359FC8E549}"/>
    <dgm:cxn modelId="{1A877C6C-5BFE-0B45-A0A3-F77911849FA9}" type="presOf" srcId="{9B25D485-87AE-6B45-8283-4A93B9FFE4F1}" destId="{76C08880-EC5A-164C-BCAB-0323FB3DC25A}" srcOrd="0" destOrd="0" presId="urn:microsoft.com/office/officeart/2005/8/layout/StepDownProcess"/>
    <dgm:cxn modelId="{2A20C96D-71F2-A148-A320-FC78D25072D0}" type="presOf" srcId="{1048F8C0-5DDF-4941-9BA2-77B8B63B587B}" destId="{FBEF9383-04BC-F846-BA0A-1EC5C9674934}" srcOrd="0" destOrd="1" presId="urn:microsoft.com/office/officeart/2005/8/layout/StepDownProcess"/>
    <dgm:cxn modelId="{8B97D990-5195-3244-A315-C053384DEFEA}" type="presOf" srcId="{9C30E51F-2B36-BC44-9E5C-0DF7EF5F37D1}" destId="{5DA7F16A-A0B2-2D4C-9B25-47D057EB7F8A}" srcOrd="0" destOrd="1" presId="urn:microsoft.com/office/officeart/2005/8/layout/StepDownProcess"/>
    <dgm:cxn modelId="{B5B3E2AF-C90E-F348-BD2D-AFF16876F96B}" type="presOf" srcId="{627511C4-0876-BE47-BAE8-A0E850378276}" destId="{53B64279-CB0C-F540-A44A-F7A4E1D3540F}" srcOrd="0" destOrd="0" presId="urn:microsoft.com/office/officeart/2005/8/layout/StepDownProcess"/>
    <dgm:cxn modelId="{EA098AB8-9349-2D4E-84DA-FEBF5EC8CE57}" srcId="{D80D840E-5399-E943-B113-5834BEF23194}" destId="{22AF89E2-2C18-B143-A8B0-6A5DEB2D0C17}" srcOrd="1" destOrd="0" parTransId="{342AB463-AF5A-DE44-BF4E-EC3466709418}" sibTransId="{98DCBD58-8672-9840-B0D4-658FB49550FB}"/>
    <dgm:cxn modelId="{5BA1A3B9-2B54-6747-A7AC-9F81804896D5}" type="presOf" srcId="{D80D840E-5399-E943-B113-5834BEF23194}" destId="{8D0C5810-A3A0-3B41-BE4F-A94C2739DE52}" srcOrd="0" destOrd="0" presId="urn:microsoft.com/office/officeart/2005/8/layout/StepDownProcess"/>
    <dgm:cxn modelId="{3B60A6BA-FDEA-7F4B-816A-882C48C9B0EE}" srcId="{78BDDE17-8A62-FC41-BE71-0490A59FD418}" destId="{1048F8C0-5DDF-4941-9BA2-77B8B63B587B}" srcOrd="0" destOrd="0" parTransId="{A91CD64B-7939-574E-A1BC-CE56F94E6A2F}" sibTransId="{ED3BCCAE-9F03-3E4B-8623-FDA7D5A1C191}"/>
    <dgm:cxn modelId="{BB6E51BB-2F9F-8B4C-9C72-EF5C219F7983}" type="presOf" srcId="{706C4133-3CB1-DF42-9D81-A45E4622D3EC}" destId="{BAA9A302-2FAB-EC44-944C-8DE313607049}" srcOrd="0" destOrd="0" presId="urn:microsoft.com/office/officeart/2005/8/layout/StepDownProcess"/>
    <dgm:cxn modelId="{3B02BDC7-E333-3E44-BF1B-7777C05833A0}" srcId="{627511C4-0876-BE47-BAE8-A0E850378276}" destId="{D80D840E-5399-E943-B113-5834BEF23194}" srcOrd="2" destOrd="0" parTransId="{6D3535CC-4185-0745-8CCF-F4D535336611}" sibTransId="{A09BEF53-03A7-8F4F-BD8E-219CF0B1386D}"/>
    <dgm:cxn modelId="{A8BBB0CD-809D-124B-ACDB-45F7328A9770}" type="presOf" srcId="{088D22C9-C590-1A4F-BEE8-242F56021EC8}" destId="{FBEF9383-04BC-F846-BA0A-1EC5C9674934}" srcOrd="0" destOrd="2" presId="urn:microsoft.com/office/officeart/2005/8/layout/StepDownProcess"/>
    <dgm:cxn modelId="{D2F149D3-87EC-1141-A5A6-BFECD1C3DB4E}" srcId="{D80D840E-5399-E943-B113-5834BEF23194}" destId="{454BE541-A370-5744-BF8D-96303398A9BD}" srcOrd="0" destOrd="0" parTransId="{BC0B378F-8944-2F47-9E11-97F27FBCB7D5}" sibTransId="{8CBF2ADD-99CF-B44D-B8B3-5BFFAF9D3095}"/>
    <dgm:cxn modelId="{2F12B5D9-2422-EC46-BEE1-A49CAB30A922}" type="presOf" srcId="{2CBA8A56-3228-2E47-A60D-A9C200F2A378}" destId="{5DA7F16A-A0B2-2D4C-9B25-47D057EB7F8A}" srcOrd="0" destOrd="2" presId="urn:microsoft.com/office/officeart/2005/8/layout/StepDownProcess"/>
    <dgm:cxn modelId="{222486DD-400A-FC42-AFBE-D917C19810FB}" srcId="{706C4133-3CB1-DF42-9D81-A45E4622D3EC}" destId="{2CBA8A56-3228-2E47-A60D-A9C200F2A378}" srcOrd="2" destOrd="0" parTransId="{A1B3D44A-F06D-3744-94C2-D92583CCE94A}" sibTransId="{7D9975C6-DB20-B748-A7EF-B05C96912DD5}"/>
    <dgm:cxn modelId="{182885EC-3B6B-344D-BC93-885A73098F7F}" srcId="{627511C4-0876-BE47-BAE8-A0E850378276}" destId="{706C4133-3CB1-DF42-9D81-A45E4622D3EC}" srcOrd="0" destOrd="0" parTransId="{9A56DFA8-9583-BD4C-8888-9A5E8D110ED5}" sibTransId="{9B28DB84-C905-2141-8572-F0DC6BEA846F}"/>
    <dgm:cxn modelId="{1C745AD7-ED28-5A4A-B0A4-79F30D52576C}" type="presParOf" srcId="{53B64279-CB0C-F540-A44A-F7A4E1D3540F}" destId="{09DA0D05-ED75-674B-B85A-E8E422259701}" srcOrd="0" destOrd="0" presId="urn:microsoft.com/office/officeart/2005/8/layout/StepDownProcess"/>
    <dgm:cxn modelId="{2AF6E235-AFE6-B04B-BFCB-1F62FCAD388A}" type="presParOf" srcId="{09DA0D05-ED75-674B-B85A-E8E422259701}" destId="{CDFE17CB-C759-4448-A49E-47E2BF12F150}" srcOrd="0" destOrd="0" presId="urn:microsoft.com/office/officeart/2005/8/layout/StepDownProcess"/>
    <dgm:cxn modelId="{F0492FCF-6256-5F44-917E-E345CD657FF4}" type="presParOf" srcId="{09DA0D05-ED75-674B-B85A-E8E422259701}" destId="{BAA9A302-2FAB-EC44-944C-8DE313607049}" srcOrd="1" destOrd="0" presId="urn:microsoft.com/office/officeart/2005/8/layout/StepDownProcess"/>
    <dgm:cxn modelId="{1F10F328-8D4E-ED42-A8BD-53EEBAABED4B}" type="presParOf" srcId="{09DA0D05-ED75-674B-B85A-E8E422259701}" destId="{5DA7F16A-A0B2-2D4C-9B25-47D057EB7F8A}" srcOrd="2" destOrd="0" presId="urn:microsoft.com/office/officeart/2005/8/layout/StepDownProcess"/>
    <dgm:cxn modelId="{AB21EAF6-802B-C846-B032-A766993DECE6}" type="presParOf" srcId="{53B64279-CB0C-F540-A44A-F7A4E1D3540F}" destId="{8FA480DD-42DF-CA42-B639-64C652D1152D}" srcOrd="1" destOrd="0" presId="urn:microsoft.com/office/officeart/2005/8/layout/StepDownProcess"/>
    <dgm:cxn modelId="{484C75A2-0ED6-A448-BB01-E1B334EC9E25}" type="presParOf" srcId="{53B64279-CB0C-F540-A44A-F7A4E1D3540F}" destId="{0AF83CE7-803D-FA40-9300-CC1697941283}" srcOrd="2" destOrd="0" presId="urn:microsoft.com/office/officeart/2005/8/layout/StepDownProcess"/>
    <dgm:cxn modelId="{62A0F617-F9CB-A644-8160-359CF4AE0BC0}" type="presParOf" srcId="{0AF83CE7-803D-FA40-9300-CC1697941283}" destId="{9AE0754A-F059-AA45-948D-5EC99036F67C}" srcOrd="0" destOrd="0" presId="urn:microsoft.com/office/officeart/2005/8/layout/StepDownProcess"/>
    <dgm:cxn modelId="{46EB048C-9136-A440-9226-4C890A7857C4}" type="presParOf" srcId="{0AF83CE7-803D-FA40-9300-CC1697941283}" destId="{76C08880-EC5A-164C-BCAB-0323FB3DC25A}" srcOrd="1" destOrd="0" presId="urn:microsoft.com/office/officeart/2005/8/layout/StepDownProcess"/>
    <dgm:cxn modelId="{F206C107-D8DF-6E43-AD97-65B63F54ACDA}" type="presParOf" srcId="{0AF83CE7-803D-FA40-9300-CC1697941283}" destId="{FBEF9383-04BC-F846-BA0A-1EC5C9674934}" srcOrd="2" destOrd="0" presId="urn:microsoft.com/office/officeart/2005/8/layout/StepDownProcess"/>
    <dgm:cxn modelId="{3353FFFC-B4BB-8D44-8649-F31FAAE48A63}" type="presParOf" srcId="{53B64279-CB0C-F540-A44A-F7A4E1D3540F}" destId="{54024438-12B5-EE43-AA06-CFAFBAB7F0E0}" srcOrd="3" destOrd="0" presId="urn:microsoft.com/office/officeart/2005/8/layout/StepDownProcess"/>
    <dgm:cxn modelId="{F54EDA03-570A-1640-8526-EB1C661C9E07}" type="presParOf" srcId="{53B64279-CB0C-F540-A44A-F7A4E1D3540F}" destId="{EECDAD4D-1A57-3F46-B820-5E1F10F09AFA}" srcOrd="4" destOrd="0" presId="urn:microsoft.com/office/officeart/2005/8/layout/StepDownProcess"/>
    <dgm:cxn modelId="{CD7D15E2-8958-9E4B-AFF7-C14D5AD9D213}" type="presParOf" srcId="{EECDAD4D-1A57-3F46-B820-5E1F10F09AFA}" destId="{8D0C5810-A3A0-3B41-BE4F-A94C2739DE52}" srcOrd="0" destOrd="0" presId="urn:microsoft.com/office/officeart/2005/8/layout/StepDownProcess"/>
    <dgm:cxn modelId="{DE2DD524-CF13-8C4C-A334-6E21C20AD98D}" type="presParOf" srcId="{EECDAD4D-1A57-3F46-B820-5E1F10F09AFA}" destId="{29A99880-B723-0245-9158-0ADBA0B12F5B}"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9B4256-38AE-5B45-98B4-AAD5F4563F36}" type="doc">
      <dgm:prSet loTypeId="urn:microsoft.com/office/officeart/2005/8/layout/arrow4" loCatId="" qsTypeId="urn:microsoft.com/office/officeart/2005/8/quickstyle/simple5" qsCatId="simple" csTypeId="urn:microsoft.com/office/officeart/2005/8/colors/colorful3" csCatId="colorful" phldr="1"/>
      <dgm:spPr/>
      <dgm:t>
        <a:bodyPr/>
        <a:lstStyle/>
        <a:p>
          <a:endParaRPr lang="fr-FR"/>
        </a:p>
      </dgm:t>
    </dgm:pt>
    <dgm:pt modelId="{D645D578-A35C-C044-B5BD-9DB40B61DEBE}">
      <dgm:prSet phldrT="[Texte]"/>
      <dgm:spPr/>
      <dgm:t>
        <a:bodyPr/>
        <a:lstStyle/>
        <a:p>
          <a:pPr rtl="0"/>
          <a:r>
            <a:rPr lang="fr-FR" dirty="0">
              <a:solidFill>
                <a:schemeClr val="bg1"/>
              </a:solidFill>
            </a:rPr>
            <a:t>TARGET = 0</a:t>
          </a:r>
        </a:p>
        <a:p>
          <a:pPr rtl="0"/>
          <a:r>
            <a:rPr lang="fr-FR" dirty="0">
              <a:solidFill>
                <a:schemeClr val="bg1"/>
              </a:solidFill>
            </a:rPr>
            <a:t>Client ne représentant pas de risque pour rembourser son prêt. </a:t>
          </a:r>
        </a:p>
      </dgm:t>
    </dgm:pt>
    <dgm:pt modelId="{8C0E1A81-19A9-5848-9F4A-A08B63727F23}" type="parTrans" cxnId="{D8C3A59B-128A-2F4A-8CA6-687A4280F180}">
      <dgm:prSet/>
      <dgm:spPr/>
      <dgm:t>
        <a:bodyPr/>
        <a:lstStyle/>
        <a:p>
          <a:endParaRPr lang="fr-FR"/>
        </a:p>
      </dgm:t>
    </dgm:pt>
    <dgm:pt modelId="{7CD6D0F4-1181-C24A-8DE8-9B2DA3B3734B}" type="sibTrans" cxnId="{D8C3A59B-128A-2F4A-8CA6-687A4280F180}">
      <dgm:prSet/>
      <dgm:spPr/>
      <dgm:t>
        <a:bodyPr/>
        <a:lstStyle/>
        <a:p>
          <a:endParaRPr lang="fr-FR"/>
        </a:p>
      </dgm:t>
    </dgm:pt>
    <dgm:pt modelId="{6E22FA1B-7ED4-CE47-B395-8A2C64FB77C3}">
      <dgm:prSet phldrT="[Texte]"/>
      <dgm:spPr/>
      <dgm:t>
        <a:bodyPr/>
        <a:lstStyle/>
        <a:p>
          <a:r>
            <a:rPr lang="fr-FR" dirty="0">
              <a:solidFill>
                <a:schemeClr val="bg1"/>
              </a:solidFill>
            </a:rPr>
            <a:t>TARGET = 1</a:t>
          </a:r>
        </a:p>
        <a:p>
          <a:r>
            <a:rPr lang="fr-FR" dirty="0">
              <a:solidFill>
                <a:schemeClr val="bg1"/>
              </a:solidFill>
            </a:rPr>
            <a:t>Client représentant un risque pour rembourser son prêt. </a:t>
          </a:r>
        </a:p>
      </dgm:t>
    </dgm:pt>
    <dgm:pt modelId="{35911897-F8F4-5B4F-BD49-31ACAF514097}" type="parTrans" cxnId="{9CA5420F-6C3B-5047-816B-4F0967972CAD}">
      <dgm:prSet/>
      <dgm:spPr/>
      <dgm:t>
        <a:bodyPr/>
        <a:lstStyle/>
        <a:p>
          <a:endParaRPr lang="fr-FR"/>
        </a:p>
      </dgm:t>
    </dgm:pt>
    <dgm:pt modelId="{631CCB94-1CB6-854A-B770-BAA1EFCAB723}" type="sibTrans" cxnId="{9CA5420F-6C3B-5047-816B-4F0967972CAD}">
      <dgm:prSet/>
      <dgm:spPr/>
      <dgm:t>
        <a:bodyPr/>
        <a:lstStyle/>
        <a:p>
          <a:endParaRPr lang="fr-FR"/>
        </a:p>
      </dgm:t>
    </dgm:pt>
    <dgm:pt modelId="{BD7E030C-402E-E243-A074-F2EA8A8A03CD}" type="pres">
      <dgm:prSet presAssocID="{259B4256-38AE-5B45-98B4-AAD5F4563F36}" presName="compositeShape" presStyleCnt="0">
        <dgm:presLayoutVars>
          <dgm:chMax val="2"/>
          <dgm:dir/>
          <dgm:resizeHandles val="exact"/>
        </dgm:presLayoutVars>
      </dgm:prSet>
      <dgm:spPr/>
    </dgm:pt>
    <dgm:pt modelId="{E2A56888-5782-9A47-BA10-17535E6E57CE}" type="pres">
      <dgm:prSet presAssocID="{D645D578-A35C-C044-B5BD-9DB40B61DEBE}" presName="upArrow" presStyleLbl="node1" presStyleIdx="0" presStyleCnt="2"/>
      <dgm:spPr/>
    </dgm:pt>
    <dgm:pt modelId="{F576134C-B0A3-F449-A9B5-EFB89BFAF826}" type="pres">
      <dgm:prSet presAssocID="{D645D578-A35C-C044-B5BD-9DB40B61DEBE}" presName="upArrowText" presStyleLbl="revTx" presStyleIdx="0" presStyleCnt="2" custScaleX="124760" custLinFactNeighborX="10883" custLinFactNeighborY="-19135">
        <dgm:presLayoutVars>
          <dgm:chMax val="0"/>
          <dgm:bulletEnabled val="1"/>
        </dgm:presLayoutVars>
      </dgm:prSet>
      <dgm:spPr/>
    </dgm:pt>
    <dgm:pt modelId="{9623CAB3-69FF-6D4D-A593-23139ED54F80}" type="pres">
      <dgm:prSet presAssocID="{6E22FA1B-7ED4-CE47-B395-8A2C64FB77C3}" presName="downArrow" presStyleLbl="node1" presStyleIdx="1" presStyleCnt="2"/>
      <dgm:spPr/>
    </dgm:pt>
    <dgm:pt modelId="{16FD409B-0405-CC4A-8A29-102EA0BD20C4}" type="pres">
      <dgm:prSet presAssocID="{6E22FA1B-7ED4-CE47-B395-8A2C64FB77C3}" presName="downArrowText" presStyleLbl="revTx" presStyleIdx="1" presStyleCnt="2" custScaleX="121527" custLinFactNeighborX="4763" custLinFactNeighborY="-10163">
        <dgm:presLayoutVars>
          <dgm:chMax val="0"/>
          <dgm:bulletEnabled val="1"/>
        </dgm:presLayoutVars>
      </dgm:prSet>
      <dgm:spPr/>
    </dgm:pt>
  </dgm:ptLst>
  <dgm:cxnLst>
    <dgm:cxn modelId="{9CA5420F-6C3B-5047-816B-4F0967972CAD}" srcId="{259B4256-38AE-5B45-98B4-AAD5F4563F36}" destId="{6E22FA1B-7ED4-CE47-B395-8A2C64FB77C3}" srcOrd="1" destOrd="0" parTransId="{35911897-F8F4-5B4F-BD49-31ACAF514097}" sibTransId="{631CCB94-1CB6-854A-B770-BAA1EFCAB723}"/>
    <dgm:cxn modelId="{A5BAD520-40AF-204C-A6B0-284F2DEDE4EE}" type="presOf" srcId="{259B4256-38AE-5B45-98B4-AAD5F4563F36}" destId="{BD7E030C-402E-E243-A074-F2EA8A8A03CD}" srcOrd="0" destOrd="0" presId="urn:microsoft.com/office/officeart/2005/8/layout/arrow4"/>
    <dgm:cxn modelId="{B888B177-A33B-5E4A-9A9D-C7DA00566714}" type="presOf" srcId="{D645D578-A35C-C044-B5BD-9DB40B61DEBE}" destId="{F576134C-B0A3-F449-A9B5-EFB89BFAF826}" srcOrd="0" destOrd="0" presId="urn:microsoft.com/office/officeart/2005/8/layout/arrow4"/>
    <dgm:cxn modelId="{D8C3A59B-128A-2F4A-8CA6-687A4280F180}" srcId="{259B4256-38AE-5B45-98B4-AAD5F4563F36}" destId="{D645D578-A35C-C044-B5BD-9DB40B61DEBE}" srcOrd="0" destOrd="0" parTransId="{8C0E1A81-19A9-5848-9F4A-A08B63727F23}" sibTransId="{7CD6D0F4-1181-C24A-8DE8-9B2DA3B3734B}"/>
    <dgm:cxn modelId="{D8DBCBB0-9794-824B-9C2B-F450E8A94F99}" type="presOf" srcId="{6E22FA1B-7ED4-CE47-B395-8A2C64FB77C3}" destId="{16FD409B-0405-CC4A-8A29-102EA0BD20C4}" srcOrd="0" destOrd="0" presId="urn:microsoft.com/office/officeart/2005/8/layout/arrow4"/>
    <dgm:cxn modelId="{2E64836D-ABD1-4F4E-9B0D-2751DFD38305}" type="presParOf" srcId="{BD7E030C-402E-E243-A074-F2EA8A8A03CD}" destId="{E2A56888-5782-9A47-BA10-17535E6E57CE}" srcOrd="0" destOrd="0" presId="urn:microsoft.com/office/officeart/2005/8/layout/arrow4"/>
    <dgm:cxn modelId="{80D02F84-61F3-974E-8C06-FAE903B898F3}" type="presParOf" srcId="{BD7E030C-402E-E243-A074-F2EA8A8A03CD}" destId="{F576134C-B0A3-F449-A9B5-EFB89BFAF826}" srcOrd="1" destOrd="0" presId="urn:microsoft.com/office/officeart/2005/8/layout/arrow4"/>
    <dgm:cxn modelId="{EF3F1BA6-80C9-654D-A16D-AB40F4EB6CF5}" type="presParOf" srcId="{BD7E030C-402E-E243-A074-F2EA8A8A03CD}" destId="{9623CAB3-69FF-6D4D-A593-23139ED54F80}" srcOrd="2" destOrd="0" presId="urn:microsoft.com/office/officeart/2005/8/layout/arrow4"/>
    <dgm:cxn modelId="{41448B28-C040-CF46-8E26-3B88E1BA41AB}" type="presParOf" srcId="{BD7E030C-402E-E243-A074-F2EA8A8A03CD}" destId="{16FD409B-0405-CC4A-8A29-102EA0BD20C4}"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A3EA6-2E88-0B4F-8C55-33DEE8D0F2C4}">
      <dsp:nvSpPr>
        <dsp:cNvPr id="0" name=""/>
        <dsp:cNvSpPr/>
      </dsp:nvSpPr>
      <dsp:spPr>
        <a:xfrm>
          <a:off x="1065597" y="0"/>
          <a:ext cx="1073932" cy="10739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5A8DC33-208C-E44E-ADF7-B1A6C26D0F6F}">
      <dsp:nvSpPr>
        <dsp:cNvPr id="0" name=""/>
        <dsp:cNvSpPr/>
      </dsp:nvSpPr>
      <dsp:spPr>
        <a:xfrm>
          <a:off x="895191" y="45958"/>
          <a:ext cx="193307" cy="19330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A3D970E-D3EE-C443-B066-E7304036EF81}">
      <dsp:nvSpPr>
        <dsp:cNvPr id="0" name=""/>
        <dsp:cNvSpPr/>
      </dsp:nvSpPr>
      <dsp:spPr>
        <a:xfrm>
          <a:off x="991845" y="45958"/>
          <a:ext cx="1033987" cy="1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 rIns="0" bIns="11430" numCol="1" spcCol="1270" anchor="ctr" anchorCtr="0">
          <a:noAutofit/>
        </a:bodyPr>
        <a:lstStyle/>
        <a:p>
          <a:pPr marL="0" lvl="0" indent="0" algn="l" defTabSz="400050" rtl="0">
            <a:lnSpc>
              <a:spcPct val="90000"/>
            </a:lnSpc>
            <a:spcBef>
              <a:spcPct val="0"/>
            </a:spcBef>
            <a:spcAft>
              <a:spcPct val="35000"/>
            </a:spcAft>
            <a:buNone/>
          </a:pPr>
          <a:r>
            <a:rPr lang="fr-FR" sz="900" b="1" kern="1200" dirty="0" err="1"/>
            <a:t>Application_train</a:t>
          </a:r>
          <a:endParaRPr lang="fr-FR" sz="900" b="1" kern="1200" dirty="0"/>
        </a:p>
      </dsp:txBody>
      <dsp:txXfrm>
        <a:off x="991845" y="45958"/>
        <a:ext cx="1033987" cy="193307"/>
      </dsp:txXfrm>
    </dsp:sp>
    <dsp:sp modelId="{A55D068B-3ECA-5042-B607-4EE49160BE8A}">
      <dsp:nvSpPr>
        <dsp:cNvPr id="0" name=""/>
        <dsp:cNvSpPr/>
      </dsp:nvSpPr>
      <dsp:spPr>
        <a:xfrm>
          <a:off x="991845" y="239266"/>
          <a:ext cx="1033987" cy="11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 rIns="0" bIns="8890" numCol="1" spcCol="1270" anchor="ctr" anchorCtr="0">
          <a:noAutofit/>
        </a:bodyPr>
        <a:lstStyle/>
        <a:p>
          <a:pPr marL="0" lvl="0" indent="0" algn="l" defTabSz="311150" rtl="0">
            <a:lnSpc>
              <a:spcPct val="90000"/>
            </a:lnSpc>
            <a:spcBef>
              <a:spcPct val="0"/>
            </a:spcBef>
            <a:spcAft>
              <a:spcPct val="35000"/>
            </a:spcAft>
            <a:buNone/>
          </a:pPr>
          <a:r>
            <a:rPr lang="fr-FR" sz="700" b="1" kern="1200" dirty="0"/>
            <a:t>307511 lignes</a:t>
          </a:r>
        </a:p>
      </dsp:txBody>
      <dsp:txXfrm>
        <a:off x="991845" y="239266"/>
        <a:ext cx="1033987" cy="110565"/>
      </dsp:txXfrm>
    </dsp:sp>
    <dsp:sp modelId="{319C3C14-9A3B-5D47-8DE2-4519E6305FE2}">
      <dsp:nvSpPr>
        <dsp:cNvPr id="0" name=""/>
        <dsp:cNvSpPr/>
      </dsp:nvSpPr>
      <dsp:spPr>
        <a:xfrm>
          <a:off x="991845" y="349831"/>
          <a:ext cx="35280" cy="352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90C97BE-10C4-E442-B9D7-FB3EEA8C4D7D}">
      <dsp:nvSpPr>
        <dsp:cNvPr id="0" name=""/>
        <dsp:cNvSpPr/>
      </dsp:nvSpPr>
      <dsp:spPr>
        <a:xfrm>
          <a:off x="991845" y="385111"/>
          <a:ext cx="1033987" cy="11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 rIns="0" bIns="8890" numCol="1" spcCol="1270" anchor="ctr" anchorCtr="0">
          <a:noAutofit/>
        </a:bodyPr>
        <a:lstStyle/>
        <a:p>
          <a:pPr marL="0" lvl="0" indent="0" algn="l" defTabSz="311150" rtl="0">
            <a:lnSpc>
              <a:spcPct val="90000"/>
            </a:lnSpc>
            <a:spcBef>
              <a:spcPct val="0"/>
            </a:spcBef>
            <a:spcAft>
              <a:spcPct val="35000"/>
            </a:spcAft>
            <a:buNone/>
          </a:pPr>
          <a:r>
            <a:rPr lang="fr-FR" sz="700" b="1" kern="1200" dirty="0"/>
            <a:t>122 colonnes</a:t>
          </a:r>
        </a:p>
      </dsp:txBody>
      <dsp:txXfrm>
        <a:off x="991845" y="385111"/>
        <a:ext cx="1033987" cy="110565"/>
      </dsp:txXfrm>
    </dsp:sp>
    <dsp:sp modelId="{F7081666-0970-164F-ADC7-176C4A802999}">
      <dsp:nvSpPr>
        <dsp:cNvPr id="0" name=""/>
        <dsp:cNvSpPr/>
      </dsp:nvSpPr>
      <dsp:spPr>
        <a:xfrm>
          <a:off x="991845" y="495676"/>
          <a:ext cx="35280" cy="352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A974C1E-BE72-2846-A66E-D62424C361F5}">
      <dsp:nvSpPr>
        <dsp:cNvPr id="0" name=""/>
        <dsp:cNvSpPr/>
      </dsp:nvSpPr>
      <dsp:spPr>
        <a:xfrm>
          <a:off x="991845" y="530956"/>
          <a:ext cx="1033987" cy="11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 rIns="0" bIns="8890" numCol="1" spcCol="1270" anchor="ctr" anchorCtr="0">
          <a:noAutofit/>
        </a:bodyPr>
        <a:lstStyle/>
        <a:p>
          <a:pPr marL="0" lvl="0" indent="0" algn="l" defTabSz="311150" rtl="0">
            <a:lnSpc>
              <a:spcPct val="90000"/>
            </a:lnSpc>
            <a:spcBef>
              <a:spcPct val="0"/>
            </a:spcBef>
            <a:spcAft>
              <a:spcPct val="35000"/>
            </a:spcAft>
            <a:buNone/>
          </a:pPr>
          <a:r>
            <a:rPr lang="fr-FR" sz="700" b="1" kern="1200" dirty="0"/>
            <a:t>TARGET</a:t>
          </a:r>
        </a:p>
      </dsp:txBody>
      <dsp:txXfrm>
        <a:off x="991845" y="530956"/>
        <a:ext cx="1033987" cy="110565"/>
      </dsp:txXfrm>
    </dsp:sp>
    <dsp:sp modelId="{2FEC6C9B-1CC2-EC4B-83A1-038543307CEE}">
      <dsp:nvSpPr>
        <dsp:cNvPr id="0" name=""/>
        <dsp:cNvSpPr/>
      </dsp:nvSpPr>
      <dsp:spPr>
        <a:xfrm>
          <a:off x="1045321" y="969025"/>
          <a:ext cx="1073932" cy="10739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7EA7B85-61F6-D54E-A067-1880FB4284A0}">
      <dsp:nvSpPr>
        <dsp:cNvPr id="0" name=""/>
        <dsp:cNvSpPr/>
      </dsp:nvSpPr>
      <dsp:spPr>
        <a:xfrm>
          <a:off x="895191" y="1014742"/>
          <a:ext cx="193307" cy="19330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D59FA97-59A8-6D42-925E-DD458999859D}">
      <dsp:nvSpPr>
        <dsp:cNvPr id="0" name=""/>
        <dsp:cNvSpPr/>
      </dsp:nvSpPr>
      <dsp:spPr>
        <a:xfrm>
          <a:off x="991845" y="1014742"/>
          <a:ext cx="1033987" cy="193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 rIns="0" bIns="11430" numCol="1" spcCol="1270" anchor="ctr" anchorCtr="0">
          <a:noAutofit/>
        </a:bodyPr>
        <a:lstStyle/>
        <a:p>
          <a:pPr marL="0" lvl="0" indent="0" algn="l" defTabSz="400050" rtl="0">
            <a:lnSpc>
              <a:spcPct val="90000"/>
            </a:lnSpc>
            <a:spcBef>
              <a:spcPct val="0"/>
            </a:spcBef>
            <a:spcAft>
              <a:spcPct val="35000"/>
            </a:spcAft>
            <a:buNone/>
          </a:pPr>
          <a:r>
            <a:rPr lang="fr-FR" sz="900" b="1" kern="1200" dirty="0" err="1"/>
            <a:t>Application_test</a:t>
          </a:r>
          <a:endParaRPr lang="fr-FR" sz="900" b="1" kern="1200" dirty="0"/>
        </a:p>
      </dsp:txBody>
      <dsp:txXfrm>
        <a:off x="991845" y="1014742"/>
        <a:ext cx="1033987" cy="193307"/>
      </dsp:txXfrm>
    </dsp:sp>
    <dsp:sp modelId="{3BA3D646-8B92-D24D-845F-FA0E6C0BE6FA}">
      <dsp:nvSpPr>
        <dsp:cNvPr id="0" name=""/>
        <dsp:cNvSpPr/>
      </dsp:nvSpPr>
      <dsp:spPr>
        <a:xfrm>
          <a:off x="991845" y="1208050"/>
          <a:ext cx="1033987" cy="11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 rIns="0" bIns="8890" numCol="1" spcCol="1270" anchor="ctr" anchorCtr="0">
          <a:noAutofit/>
        </a:bodyPr>
        <a:lstStyle/>
        <a:p>
          <a:pPr marL="0" lvl="0" indent="0" algn="l" defTabSz="311150" rtl="0">
            <a:lnSpc>
              <a:spcPct val="90000"/>
            </a:lnSpc>
            <a:spcBef>
              <a:spcPct val="0"/>
            </a:spcBef>
            <a:spcAft>
              <a:spcPct val="35000"/>
            </a:spcAft>
            <a:buNone/>
          </a:pPr>
          <a:r>
            <a:rPr lang="fr-FR" sz="700" b="1" kern="1200" dirty="0"/>
            <a:t>48744 lignes</a:t>
          </a:r>
        </a:p>
      </dsp:txBody>
      <dsp:txXfrm>
        <a:off x="991845" y="1208050"/>
        <a:ext cx="1033987" cy="110565"/>
      </dsp:txXfrm>
    </dsp:sp>
    <dsp:sp modelId="{13C520C7-18C4-B048-8D97-F09092CF4AC4}">
      <dsp:nvSpPr>
        <dsp:cNvPr id="0" name=""/>
        <dsp:cNvSpPr/>
      </dsp:nvSpPr>
      <dsp:spPr>
        <a:xfrm>
          <a:off x="991845" y="1318615"/>
          <a:ext cx="35280" cy="352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6263ED8-B7AF-B34E-A633-B187FBB9527B}">
      <dsp:nvSpPr>
        <dsp:cNvPr id="0" name=""/>
        <dsp:cNvSpPr/>
      </dsp:nvSpPr>
      <dsp:spPr>
        <a:xfrm>
          <a:off x="991845" y="1353895"/>
          <a:ext cx="1033987" cy="11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 rIns="0" bIns="8890" numCol="1" spcCol="1270" anchor="ctr" anchorCtr="0">
          <a:noAutofit/>
        </a:bodyPr>
        <a:lstStyle/>
        <a:p>
          <a:pPr marL="0" lvl="0" indent="0" algn="l" defTabSz="311150" rtl="0">
            <a:lnSpc>
              <a:spcPct val="90000"/>
            </a:lnSpc>
            <a:spcBef>
              <a:spcPct val="0"/>
            </a:spcBef>
            <a:spcAft>
              <a:spcPct val="35000"/>
            </a:spcAft>
            <a:buNone/>
          </a:pPr>
          <a:r>
            <a:rPr lang="fr-FR" sz="700" b="1" kern="1200" dirty="0"/>
            <a:t>121 colonnes</a:t>
          </a:r>
        </a:p>
      </dsp:txBody>
      <dsp:txXfrm>
        <a:off x="991845" y="1353895"/>
        <a:ext cx="1033987" cy="110565"/>
      </dsp:txXfrm>
    </dsp:sp>
    <dsp:sp modelId="{597B4DEC-2B8A-364F-B306-F1A6CE847788}">
      <dsp:nvSpPr>
        <dsp:cNvPr id="0" name=""/>
        <dsp:cNvSpPr/>
      </dsp:nvSpPr>
      <dsp:spPr>
        <a:xfrm>
          <a:off x="991845" y="1464460"/>
          <a:ext cx="35280" cy="352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CC08158-479B-284A-9097-5517AB4E20B4}">
      <dsp:nvSpPr>
        <dsp:cNvPr id="0" name=""/>
        <dsp:cNvSpPr/>
      </dsp:nvSpPr>
      <dsp:spPr>
        <a:xfrm>
          <a:off x="991845" y="1499740"/>
          <a:ext cx="1033987" cy="11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890" rIns="0" bIns="8890" numCol="1" spcCol="1270" anchor="ctr" anchorCtr="0">
          <a:noAutofit/>
        </a:bodyPr>
        <a:lstStyle/>
        <a:p>
          <a:pPr marL="0" lvl="0" indent="0" algn="l" defTabSz="311150">
            <a:lnSpc>
              <a:spcPct val="90000"/>
            </a:lnSpc>
            <a:spcBef>
              <a:spcPct val="0"/>
            </a:spcBef>
            <a:spcAft>
              <a:spcPct val="35000"/>
            </a:spcAft>
            <a:buNone/>
          </a:pPr>
          <a:r>
            <a:rPr lang="fr-FR" sz="700" b="1" kern="1200" dirty="0"/>
            <a:t>Pas de TARGET</a:t>
          </a:r>
        </a:p>
      </dsp:txBody>
      <dsp:txXfrm>
        <a:off x="991845" y="1499740"/>
        <a:ext cx="1033987" cy="110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9A32B-A401-6442-BF07-BBDE32BBA879}">
      <dsp:nvSpPr>
        <dsp:cNvPr id="0" name=""/>
        <dsp:cNvSpPr/>
      </dsp:nvSpPr>
      <dsp:spPr>
        <a:xfrm>
          <a:off x="122266" y="18247"/>
          <a:ext cx="6818980" cy="7989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b="1" kern="1200" dirty="0">
              <a:solidFill>
                <a:srgbClr val="FFFF00"/>
              </a:solidFill>
            </a:rPr>
            <a:t>Data train/test</a:t>
          </a:r>
        </a:p>
        <a:p>
          <a:pPr marL="0" lvl="0" indent="0" algn="l" defTabSz="622300">
            <a:lnSpc>
              <a:spcPct val="90000"/>
            </a:lnSpc>
            <a:spcBef>
              <a:spcPct val="0"/>
            </a:spcBef>
            <a:spcAft>
              <a:spcPct val="35000"/>
            </a:spcAft>
            <a:buNone/>
          </a:pPr>
          <a:r>
            <a:rPr lang="fr-FR" sz="900" kern="1200" dirty="0"/>
            <a:t>* "</a:t>
          </a:r>
          <a:r>
            <a:rPr lang="fr-FR" sz="900" kern="1200" dirty="0" err="1"/>
            <a:t>application_test.csv</a:t>
          </a:r>
          <a:r>
            <a:rPr lang="fr-FR" sz="900" kern="1200" dirty="0"/>
            <a:t>" est le dataset que nous utilisons pour simuler un nouveau client dans la base. </a:t>
          </a:r>
        </a:p>
        <a:p>
          <a:pPr marL="0" lvl="0" indent="0" algn="l" defTabSz="622300">
            <a:lnSpc>
              <a:spcPct val="90000"/>
            </a:lnSpc>
            <a:spcBef>
              <a:spcPct val="0"/>
            </a:spcBef>
            <a:spcAft>
              <a:spcPct val="35000"/>
            </a:spcAft>
            <a:buNone/>
          </a:pPr>
          <a:r>
            <a:rPr lang="fr-FR" sz="900" kern="1200" dirty="0"/>
            <a:t>* Les tâches réalisées dans ce Kernel ont été réalisés principalement sur le dataset  « </a:t>
          </a:r>
          <a:r>
            <a:rPr lang="fr-FR" sz="900" kern="1200" dirty="0" err="1"/>
            <a:t>application_train.csv</a:t>
          </a:r>
          <a:r>
            <a:rPr lang="fr-FR" sz="900" kern="1200" dirty="0"/>
            <a:t> ». </a:t>
          </a:r>
        </a:p>
      </dsp:txBody>
      <dsp:txXfrm>
        <a:off x="145666" y="41647"/>
        <a:ext cx="5723127" cy="752143"/>
      </dsp:txXfrm>
    </dsp:sp>
    <dsp:sp modelId="{DC9592DA-A7D9-9042-9976-B3305A881D3F}">
      <dsp:nvSpPr>
        <dsp:cNvPr id="0" name=""/>
        <dsp:cNvSpPr/>
      </dsp:nvSpPr>
      <dsp:spPr>
        <a:xfrm>
          <a:off x="669048" y="923602"/>
          <a:ext cx="5907306" cy="7989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b="1" kern="1200" dirty="0">
              <a:solidFill>
                <a:srgbClr val="FFFF00"/>
              </a:solidFill>
            </a:rPr>
            <a:t>Valeurs manquantes</a:t>
          </a:r>
        </a:p>
        <a:p>
          <a:pPr marL="0" lvl="0" indent="0" algn="l" defTabSz="622300">
            <a:lnSpc>
              <a:spcPct val="90000"/>
            </a:lnSpc>
            <a:spcBef>
              <a:spcPct val="0"/>
            </a:spcBef>
            <a:spcAft>
              <a:spcPct val="35000"/>
            </a:spcAft>
            <a:buNone/>
          </a:pPr>
          <a:r>
            <a:rPr lang="fr-FR" sz="900" kern="1200" dirty="0"/>
            <a:t>* Imputation des valeurs manquantes avec SimpleImputer en utilisant 'mode' pour les caractéristiques catégorielles et en utilisant 'médian' pour les caractéristiques numériques</a:t>
          </a:r>
          <a:endParaRPr lang="fr-FR" sz="900" b="1" kern="1200" dirty="0"/>
        </a:p>
      </dsp:txBody>
      <dsp:txXfrm>
        <a:off x="692448" y="947002"/>
        <a:ext cx="4900062" cy="752143"/>
      </dsp:txXfrm>
    </dsp:sp>
    <dsp:sp modelId="{A6528056-5F00-9D42-86C8-13E50F1413AC}">
      <dsp:nvSpPr>
        <dsp:cNvPr id="0" name=""/>
        <dsp:cNvSpPr/>
      </dsp:nvSpPr>
      <dsp:spPr>
        <a:xfrm>
          <a:off x="1110178" y="1819816"/>
          <a:ext cx="5907306" cy="7989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b="1" kern="1200" dirty="0">
              <a:solidFill>
                <a:srgbClr val="FFFF00"/>
              </a:solidFill>
            </a:rPr>
            <a:t>Encodage variables</a:t>
          </a:r>
        </a:p>
        <a:p>
          <a:pPr marL="0" lvl="0" indent="0" algn="l" defTabSz="622300">
            <a:lnSpc>
              <a:spcPct val="90000"/>
            </a:lnSpc>
            <a:spcBef>
              <a:spcPct val="0"/>
            </a:spcBef>
            <a:spcAft>
              <a:spcPct val="35000"/>
            </a:spcAft>
            <a:buNone/>
          </a:pPr>
          <a:r>
            <a:rPr lang="fr-FR" sz="900" kern="1200" dirty="0"/>
            <a:t>* One Hot Encoding pour les variables catégorielles avec get_dummies.</a:t>
          </a:r>
          <a:endParaRPr lang="fr-FR" sz="900" b="1" kern="1200" dirty="0"/>
        </a:p>
      </dsp:txBody>
      <dsp:txXfrm>
        <a:off x="1133578" y="1843216"/>
        <a:ext cx="4900062" cy="752143"/>
      </dsp:txXfrm>
    </dsp:sp>
    <dsp:sp modelId="{15518DFC-B1CC-FE48-864D-D08FA9954D94}">
      <dsp:nvSpPr>
        <dsp:cNvPr id="0" name=""/>
        <dsp:cNvSpPr/>
      </dsp:nvSpPr>
      <dsp:spPr>
        <a:xfrm>
          <a:off x="1551308" y="2752606"/>
          <a:ext cx="5907306" cy="7989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b="1" kern="1200" dirty="0">
              <a:solidFill>
                <a:srgbClr val="FFFF00"/>
              </a:solidFill>
            </a:rPr>
            <a:t>Alignement </a:t>
          </a:r>
          <a:r>
            <a:rPr lang="fr-FR" sz="1400" b="1" kern="1200" dirty="0" err="1">
              <a:solidFill>
                <a:srgbClr val="FFFF00"/>
              </a:solidFill>
            </a:rPr>
            <a:t>datasets</a:t>
          </a:r>
          <a:endParaRPr lang="fr-FR" sz="1400" b="1" kern="1200" dirty="0">
            <a:solidFill>
              <a:srgbClr val="FFFF00"/>
            </a:solidFill>
          </a:endParaRPr>
        </a:p>
        <a:p>
          <a:pPr marL="0" lvl="0" indent="0" algn="l" defTabSz="622300">
            <a:lnSpc>
              <a:spcPct val="90000"/>
            </a:lnSpc>
            <a:spcBef>
              <a:spcPct val="0"/>
            </a:spcBef>
            <a:spcAft>
              <a:spcPct val="35000"/>
            </a:spcAft>
            <a:buNone/>
          </a:pPr>
          <a:r>
            <a:rPr lang="fr-FR" sz="900" kern="1200" dirty="0"/>
            <a:t>* Alignement des </a:t>
          </a:r>
          <a:r>
            <a:rPr lang="fr-FR" sz="900" kern="1200" dirty="0" err="1"/>
            <a:t>datasets</a:t>
          </a:r>
          <a:r>
            <a:rPr lang="fr-FR" sz="900" kern="1200" dirty="0"/>
            <a:t> "train" et "test" pour conserver des structures identiques. </a:t>
          </a:r>
        </a:p>
      </dsp:txBody>
      <dsp:txXfrm>
        <a:off x="1574708" y="2776006"/>
        <a:ext cx="4900062" cy="752143"/>
      </dsp:txXfrm>
    </dsp:sp>
    <dsp:sp modelId="{6DA15CE9-EAD8-1C4C-96D1-066233455D3C}">
      <dsp:nvSpPr>
        <dsp:cNvPr id="0" name=""/>
        <dsp:cNvSpPr/>
      </dsp:nvSpPr>
      <dsp:spPr>
        <a:xfrm>
          <a:off x="2346094" y="3632786"/>
          <a:ext cx="5325731" cy="7989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b="1" kern="1200" dirty="0">
              <a:solidFill>
                <a:srgbClr val="FFFF00"/>
              </a:solidFill>
            </a:rPr>
            <a:t>Création de features</a:t>
          </a:r>
        </a:p>
        <a:p>
          <a:pPr marL="0" lvl="0" indent="0" algn="l" defTabSz="622300">
            <a:lnSpc>
              <a:spcPct val="90000"/>
            </a:lnSpc>
            <a:spcBef>
              <a:spcPct val="0"/>
            </a:spcBef>
            <a:spcAft>
              <a:spcPct val="35000"/>
            </a:spcAft>
            <a:buNone/>
          </a:pPr>
          <a:r>
            <a:rPr lang="fr-FR" sz="1400" kern="1200" dirty="0"/>
            <a:t>* </a:t>
          </a:r>
          <a:r>
            <a:rPr lang="fr-FR" sz="900" kern="1200" dirty="0"/>
            <a:t>Construction de variables s'appliquant plus au domaine de la banque :</a:t>
          </a:r>
        </a:p>
        <a:p>
          <a:pPr marL="0" lvl="0" indent="0" algn="l" defTabSz="622300">
            <a:lnSpc>
              <a:spcPct val="90000"/>
            </a:lnSpc>
            <a:spcBef>
              <a:spcPct val="0"/>
            </a:spcBef>
            <a:spcAft>
              <a:spcPct val="35000"/>
            </a:spcAft>
            <a:buNone/>
          </a:pPr>
          <a:r>
            <a:rPr lang="fr-FR" sz="900" kern="1200" dirty="0"/>
            <a:t>'DAYS_EMPLOYED_PERC'; 'INCOME_CREDIT_PERC'; 'INCOME_PER_PERSON'; 'ANNUITY_INCOME_PERC'; 'PAYMENT_RATE'</a:t>
          </a:r>
        </a:p>
      </dsp:txBody>
      <dsp:txXfrm>
        <a:off x="2369494" y="3656186"/>
        <a:ext cx="4413043" cy="752143"/>
      </dsp:txXfrm>
    </dsp:sp>
    <dsp:sp modelId="{1058C83C-B607-4046-B587-49B122880530}">
      <dsp:nvSpPr>
        <dsp:cNvPr id="0" name=""/>
        <dsp:cNvSpPr/>
      </dsp:nvSpPr>
      <dsp:spPr>
        <a:xfrm>
          <a:off x="5615911" y="583672"/>
          <a:ext cx="519313" cy="51931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5732756" y="583672"/>
        <a:ext cx="285623" cy="390783"/>
      </dsp:txXfrm>
    </dsp:sp>
    <dsp:sp modelId="{3A2594D5-AC97-B041-852F-290865EA85E8}">
      <dsp:nvSpPr>
        <dsp:cNvPr id="0" name=""/>
        <dsp:cNvSpPr/>
      </dsp:nvSpPr>
      <dsp:spPr>
        <a:xfrm>
          <a:off x="6057041" y="1493581"/>
          <a:ext cx="519313" cy="51931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6173886" y="1493581"/>
        <a:ext cx="285623" cy="390783"/>
      </dsp:txXfrm>
    </dsp:sp>
    <dsp:sp modelId="{B7B91817-D998-4044-A481-050B849C83DB}">
      <dsp:nvSpPr>
        <dsp:cNvPr id="0" name=""/>
        <dsp:cNvSpPr/>
      </dsp:nvSpPr>
      <dsp:spPr>
        <a:xfrm>
          <a:off x="6498171" y="2390173"/>
          <a:ext cx="519313" cy="51931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6615016" y="2390173"/>
        <a:ext cx="285623" cy="390783"/>
      </dsp:txXfrm>
    </dsp:sp>
    <dsp:sp modelId="{661138B0-3A18-3540-A95E-0B679C97C8A5}">
      <dsp:nvSpPr>
        <dsp:cNvPr id="0" name=""/>
        <dsp:cNvSpPr/>
      </dsp:nvSpPr>
      <dsp:spPr>
        <a:xfrm>
          <a:off x="6939301" y="3308959"/>
          <a:ext cx="519313" cy="519313"/>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fr-FR" sz="2400" kern="1200"/>
        </a:p>
      </dsp:txBody>
      <dsp:txXfrm>
        <a:off x="7056146" y="3308959"/>
        <a:ext cx="285623" cy="3907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70013-9534-6445-AAB2-D68180BDEF64}">
      <dsp:nvSpPr>
        <dsp:cNvPr id="0" name=""/>
        <dsp:cNvSpPr/>
      </dsp:nvSpPr>
      <dsp:spPr>
        <a:xfrm>
          <a:off x="2550" y="338735"/>
          <a:ext cx="2559286" cy="1023714"/>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rtl="0">
            <a:lnSpc>
              <a:spcPct val="90000"/>
            </a:lnSpc>
            <a:spcBef>
              <a:spcPct val="0"/>
            </a:spcBef>
            <a:spcAft>
              <a:spcPct val="35000"/>
            </a:spcAft>
            <a:buNone/>
          </a:pPr>
          <a:r>
            <a:rPr lang="fr-FR" sz="2000" kern="1200" dirty="0">
              <a:solidFill>
                <a:srgbClr val="FFFF00"/>
              </a:solidFill>
            </a:rPr>
            <a:t>TRAIN</a:t>
          </a:r>
          <a:endParaRPr lang="fr-FR" sz="1100" kern="1200" dirty="0">
            <a:solidFill>
              <a:srgbClr val="FFFF00"/>
            </a:solidFill>
          </a:endParaRPr>
        </a:p>
      </dsp:txBody>
      <dsp:txXfrm>
        <a:off x="2550" y="338735"/>
        <a:ext cx="2303358" cy="1023714"/>
      </dsp:txXfrm>
    </dsp:sp>
    <dsp:sp modelId="{EDF93FF0-A630-A44E-9476-C37876EFBBDF}">
      <dsp:nvSpPr>
        <dsp:cNvPr id="0" name=""/>
        <dsp:cNvSpPr/>
      </dsp:nvSpPr>
      <dsp:spPr>
        <a:xfrm>
          <a:off x="2049980" y="338735"/>
          <a:ext cx="2559286" cy="10237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rtl="0">
            <a:lnSpc>
              <a:spcPct val="90000"/>
            </a:lnSpc>
            <a:spcBef>
              <a:spcPct val="0"/>
            </a:spcBef>
            <a:spcAft>
              <a:spcPct val="35000"/>
            </a:spcAft>
            <a:buNone/>
          </a:pPr>
          <a:r>
            <a:rPr lang="fr-FR" sz="2000" kern="1200" dirty="0">
              <a:solidFill>
                <a:srgbClr val="FFFF00"/>
              </a:solidFill>
            </a:rPr>
            <a:t>PREPRO-CESSING</a:t>
          </a:r>
          <a:endParaRPr lang="fr-FR" sz="1100" kern="1200" dirty="0">
            <a:solidFill>
              <a:srgbClr val="FFFF00"/>
            </a:solidFill>
          </a:endParaRPr>
        </a:p>
      </dsp:txBody>
      <dsp:txXfrm>
        <a:off x="2561837" y="338735"/>
        <a:ext cx="1535572" cy="1023714"/>
      </dsp:txXfrm>
    </dsp:sp>
    <dsp:sp modelId="{801DAB15-1936-604A-AD61-86996360A1A4}">
      <dsp:nvSpPr>
        <dsp:cNvPr id="0" name=""/>
        <dsp:cNvSpPr/>
      </dsp:nvSpPr>
      <dsp:spPr>
        <a:xfrm>
          <a:off x="4097409" y="338735"/>
          <a:ext cx="2559286" cy="10237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rtl="0">
            <a:lnSpc>
              <a:spcPct val="90000"/>
            </a:lnSpc>
            <a:spcBef>
              <a:spcPct val="0"/>
            </a:spcBef>
            <a:spcAft>
              <a:spcPct val="35000"/>
            </a:spcAft>
            <a:buNone/>
          </a:pPr>
          <a:r>
            <a:rPr lang="fr-FR" sz="2000" kern="1200" dirty="0">
              <a:solidFill>
                <a:srgbClr val="FFFF00"/>
              </a:solidFill>
            </a:rPr>
            <a:t>SPLIT</a:t>
          </a:r>
          <a:endParaRPr lang="fr-FR" sz="1100" kern="1200" dirty="0">
            <a:solidFill>
              <a:srgbClr val="FFFF00"/>
            </a:solidFill>
          </a:endParaRPr>
        </a:p>
      </dsp:txBody>
      <dsp:txXfrm>
        <a:off x="4609266" y="338735"/>
        <a:ext cx="1535572" cy="1023714"/>
      </dsp:txXfrm>
    </dsp:sp>
    <dsp:sp modelId="{1C8D4AE1-40AA-AE45-9304-4F80E1559D43}">
      <dsp:nvSpPr>
        <dsp:cNvPr id="0" name=""/>
        <dsp:cNvSpPr/>
      </dsp:nvSpPr>
      <dsp:spPr>
        <a:xfrm>
          <a:off x="6144839" y="338735"/>
          <a:ext cx="2559286" cy="102371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88950" rtl="0">
            <a:lnSpc>
              <a:spcPct val="90000"/>
            </a:lnSpc>
            <a:spcBef>
              <a:spcPct val="0"/>
            </a:spcBef>
            <a:spcAft>
              <a:spcPct val="35000"/>
            </a:spcAft>
            <a:buNone/>
          </a:pPr>
          <a:r>
            <a:rPr lang="fr-FR" sz="1100" b="1" kern="1200" dirty="0">
              <a:solidFill>
                <a:srgbClr val="FFFF00"/>
              </a:solidFill>
            </a:rPr>
            <a:t>70% pour l’entraînement du modèle</a:t>
          </a:r>
        </a:p>
        <a:p>
          <a:pPr marL="0" lvl="0" indent="0" algn="ctr" defTabSz="488950" rtl="0">
            <a:lnSpc>
              <a:spcPct val="90000"/>
            </a:lnSpc>
            <a:spcBef>
              <a:spcPct val="0"/>
            </a:spcBef>
            <a:spcAft>
              <a:spcPct val="35000"/>
            </a:spcAft>
            <a:buNone/>
          </a:pPr>
          <a:r>
            <a:rPr lang="fr-FR" sz="1100" b="1" kern="1200" dirty="0">
              <a:solidFill>
                <a:srgbClr val="FFFF00"/>
              </a:solidFill>
            </a:rPr>
            <a:t>30% pour l’analyse performance du modèle</a:t>
          </a:r>
        </a:p>
      </dsp:txBody>
      <dsp:txXfrm>
        <a:off x="6656696" y="338735"/>
        <a:ext cx="1535572" cy="1023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FE17CB-C759-4448-A49E-47E2BF12F150}">
      <dsp:nvSpPr>
        <dsp:cNvPr id="0" name=""/>
        <dsp:cNvSpPr/>
      </dsp:nvSpPr>
      <dsp:spPr>
        <a:xfrm rot="5400000">
          <a:off x="959435" y="1484025"/>
          <a:ext cx="915126" cy="104183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A9A302-2FAB-EC44-944C-8DE313607049}">
      <dsp:nvSpPr>
        <dsp:cNvPr id="0" name=""/>
        <dsp:cNvSpPr/>
      </dsp:nvSpPr>
      <dsp:spPr>
        <a:xfrm>
          <a:off x="716982" y="469589"/>
          <a:ext cx="1540534" cy="107832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fr-FR" sz="1600" kern="1200" dirty="0"/>
            <a:t>Rééquilibrage des données</a:t>
          </a:r>
        </a:p>
      </dsp:txBody>
      <dsp:txXfrm>
        <a:off x="769631" y="522238"/>
        <a:ext cx="1435236" cy="973026"/>
      </dsp:txXfrm>
    </dsp:sp>
    <dsp:sp modelId="{5DA7F16A-A0B2-2D4C-9B25-47D057EB7F8A}">
      <dsp:nvSpPr>
        <dsp:cNvPr id="0" name=""/>
        <dsp:cNvSpPr/>
      </dsp:nvSpPr>
      <dsp:spPr>
        <a:xfrm>
          <a:off x="2245612" y="554835"/>
          <a:ext cx="5633080" cy="871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solidFill>
                <a:schemeClr val="bg1"/>
              </a:solidFill>
            </a:rPr>
            <a:t>Utilisation de la librairie Imblearn;</a:t>
          </a:r>
        </a:p>
        <a:p>
          <a:pPr marL="114300" lvl="1" indent="-114300" algn="l" defTabSz="533400" rtl="0">
            <a:lnSpc>
              <a:spcPct val="90000"/>
            </a:lnSpc>
            <a:spcBef>
              <a:spcPct val="0"/>
            </a:spcBef>
            <a:spcAft>
              <a:spcPct val="15000"/>
            </a:spcAft>
            <a:buChar char="•"/>
          </a:pPr>
          <a:r>
            <a:rPr lang="fr-FR" sz="1200" kern="1200" dirty="0">
              <a:solidFill>
                <a:schemeClr val="bg1"/>
              </a:solidFill>
            </a:rPr>
            <a:t>Test de techniques de Sampling :Under-Sampling, Over-Sampling et </a:t>
          </a:r>
          <a:r>
            <a:rPr lang="fr-FR" sz="1200" kern="1200" dirty="0" err="1">
              <a:solidFill>
                <a:schemeClr val="bg1"/>
              </a:solidFill>
            </a:rPr>
            <a:t>Smote</a:t>
          </a:r>
          <a:r>
            <a:rPr lang="fr-FR" sz="1200" kern="1200" dirty="0">
              <a:solidFill>
                <a:schemeClr val="bg1"/>
              </a:solidFill>
            </a:rPr>
            <a:t>;</a:t>
          </a:r>
        </a:p>
        <a:p>
          <a:pPr marL="114300" lvl="1" indent="-114300" algn="l" defTabSz="533400" rtl="0">
            <a:lnSpc>
              <a:spcPct val="90000"/>
            </a:lnSpc>
            <a:spcBef>
              <a:spcPct val="0"/>
            </a:spcBef>
            <a:spcAft>
              <a:spcPct val="15000"/>
            </a:spcAft>
            <a:buChar char="•"/>
          </a:pPr>
          <a:r>
            <a:rPr lang="fr-FR" sz="1200" kern="1200" dirty="0">
              <a:solidFill>
                <a:schemeClr val="bg1"/>
              </a:solidFill>
            </a:rPr>
            <a:t>Choix de l’Under Sampling: 8671 individus dans chaque classe</a:t>
          </a:r>
        </a:p>
      </dsp:txBody>
      <dsp:txXfrm>
        <a:off x="2245612" y="554835"/>
        <a:ext cx="5633080" cy="871549"/>
      </dsp:txXfrm>
    </dsp:sp>
    <dsp:sp modelId="{9AE0754A-F059-AA45-948D-5EC99036F67C}">
      <dsp:nvSpPr>
        <dsp:cNvPr id="0" name=""/>
        <dsp:cNvSpPr/>
      </dsp:nvSpPr>
      <dsp:spPr>
        <a:xfrm rot="5400000">
          <a:off x="2947527" y="2695339"/>
          <a:ext cx="915126" cy="1041839"/>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C08880-EC5A-164C-BCAB-0323FB3DC25A}">
      <dsp:nvSpPr>
        <dsp:cNvPr id="0" name=""/>
        <dsp:cNvSpPr/>
      </dsp:nvSpPr>
      <dsp:spPr>
        <a:xfrm>
          <a:off x="1955912" y="1699396"/>
          <a:ext cx="1540534" cy="107832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fr-FR" sz="1600" kern="1200" dirty="0"/>
            <a:t>Modélisations</a:t>
          </a:r>
        </a:p>
      </dsp:txBody>
      <dsp:txXfrm>
        <a:off x="2008561" y="1752045"/>
        <a:ext cx="1435236" cy="973026"/>
      </dsp:txXfrm>
    </dsp:sp>
    <dsp:sp modelId="{FBEF9383-04BC-F846-BA0A-1EC5C9674934}">
      <dsp:nvSpPr>
        <dsp:cNvPr id="0" name=""/>
        <dsp:cNvSpPr/>
      </dsp:nvSpPr>
      <dsp:spPr>
        <a:xfrm>
          <a:off x="3579693" y="1778621"/>
          <a:ext cx="2934169" cy="871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solidFill>
                <a:schemeClr val="bg1"/>
              </a:solidFill>
            </a:rPr>
            <a:t>Mise en place de deux classifieurs :</a:t>
          </a:r>
        </a:p>
        <a:p>
          <a:pPr marL="228600" lvl="2" indent="-114300" algn="l" defTabSz="533400" rtl="0">
            <a:lnSpc>
              <a:spcPct val="90000"/>
            </a:lnSpc>
            <a:spcBef>
              <a:spcPct val="0"/>
            </a:spcBef>
            <a:spcAft>
              <a:spcPct val="15000"/>
            </a:spcAft>
            <a:buChar char="•"/>
          </a:pPr>
          <a:r>
            <a:rPr lang="fr-FR" sz="1200" kern="1200" dirty="0">
              <a:solidFill>
                <a:schemeClr val="bg1"/>
              </a:solidFill>
            </a:rPr>
            <a:t>LGBMClassifier</a:t>
          </a:r>
        </a:p>
        <a:p>
          <a:pPr marL="228600" lvl="2" indent="-114300" algn="l" defTabSz="533400" rtl="0">
            <a:lnSpc>
              <a:spcPct val="90000"/>
            </a:lnSpc>
            <a:spcBef>
              <a:spcPct val="0"/>
            </a:spcBef>
            <a:spcAft>
              <a:spcPct val="15000"/>
            </a:spcAft>
            <a:buChar char="•"/>
          </a:pPr>
          <a:r>
            <a:rPr lang="fr-FR" sz="1200" kern="1200" dirty="0">
              <a:solidFill>
                <a:schemeClr val="bg1"/>
              </a:solidFill>
            </a:rPr>
            <a:t>RandomForestClassifier</a:t>
          </a:r>
        </a:p>
      </dsp:txBody>
      <dsp:txXfrm>
        <a:off x="3579693" y="1778621"/>
        <a:ext cx="2934169" cy="871549"/>
      </dsp:txXfrm>
    </dsp:sp>
    <dsp:sp modelId="{8D0C5810-A3A0-3B41-BE4F-A94C2739DE52}">
      <dsp:nvSpPr>
        <dsp:cNvPr id="0" name=""/>
        <dsp:cNvSpPr/>
      </dsp:nvSpPr>
      <dsp:spPr>
        <a:xfrm>
          <a:off x="3993864" y="2910721"/>
          <a:ext cx="1540534" cy="107832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fr-FR" sz="1600" kern="1200" dirty="0"/>
            <a:t>Optimisation du modèle choisi</a:t>
          </a:r>
        </a:p>
      </dsp:txBody>
      <dsp:txXfrm>
        <a:off x="4046513" y="2963370"/>
        <a:ext cx="1435236" cy="973026"/>
      </dsp:txXfrm>
    </dsp:sp>
    <dsp:sp modelId="{29A99880-B723-0245-9158-0ADBA0B12F5B}">
      <dsp:nvSpPr>
        <dsp:cNvPr id="0" name=""/>
        <dsp:cNvSpPr/>
      </dsp:nvSpPr>
      <dsp:spPr>
        <a:xfrm>
          <a:off x="5818495" y="3032745"/>
          <a:ext cx="2325289" cy="871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r>
            <a:rPr lang="fr-FR" sz="1100" kern="1200" dirty="0">
              <a:solidFill>
                <a:schemeClr val="bg1"/>
              </a:solidFill>
            </a:rPr>
            <a:t>Modèle retenu : </a:t>
          </a:r>
          <a:r>
            <a:rPr lang="fr-FR" sz="1100" kern="1200" dirty="0" err="1">
              <a:solidFill>
                <a:schemeClr val="bg1"/>
              </a:solidFill>
            </a:rPr>
            <a:t>RandomForest</a:t>
          </a:r>
          <a:endParaRPr lang="fr-FR" sz="1100" kern="1200" dirty="0">
            <a:solidFill>
              <a:schemeClr val="bg1"/>
            </a:solidFill>
          </a:endParaRPr>
        </a:p>
        <a:p>
          <a:pPr marL="57150" lvl="1" indent="-57150" algn="l" defTabSz="488950" rtl="0">
            <a:lnSpc>
              <a:spcPct val="90000"/>
            </a:lnSpc>
            <a:spcBef>
              <a:spcPct val="0"/>
            </a:spcBef>
            <a:spcAft>
              <a:spcPct val="15000"/>
            </a:spcAft>
            <a:buChar char="•"/>
          </a:pPr>
          <a:r>
            <a:rPr lang="fr-FR" sz="1100" kern="1200" dirty="0">
              <a:solidFill>
                <a:schemeClr val="bg1"/>
              </a:solidFill>
            </a:rPr>
            <a:t>Optimisation par </a:t>
          </a:r>
          <a:r>
            <a:rPr lang="fr-FR" sz="1100" kern="1200" dirty="0" err="1">
              <a:solidFill>
                <a:schemeClr val="bg1"/>
              </a:solidFill>
            </a:rPr>
            <a:t>GridSearchCV</a:t>
          </a:r>
          <a:endParaRPr lang="fr-FR" sz="1100" kern="1200" dirty="0">
            <a:solidFill>
              <a:schemeClr val="bg1"/>
            </a:solidFill>
          </a:endParaRPr>
        </a:p>
        <a:p>
          <a:pPr marL="57150" lvl="1" indent="-57150" algn="l" defTabSz="488950" rtl="0">
            <a:lnSpc>
              <a:spcPct val="90000"/>
            </a:lnSpc>
            <a:spcBef>
              <a:spcPct val="0"/>
            </a:spcBef>
            <a:spcAft>
              <a:spcPct val="15000"/>
            </a:spcAft>
            <a:buChar char="•"/>
          </a:pPr>
          <a:r>
            <a:rPr lang="fr-FR" sz="1100" kern="1200" dirty="0">
              <a:solidFill>
                <a:schemeClr val="bg1"/>
              </a:solidFill>
            </a:rPr>
            <a:t>4 hyperparamètres testés </a:t>
          </a:r>
          <a:r>
            <a:rPr lang="fr-FR" sz="1100" i="1" kern="1200" dirty="0">
              <a:solidFill>
                <a:schemeClr val="bg1"/>
              </a:solidFill>
            </a:rPr>
            <a:t>(Voir note technique)</a:t>
          </a:r>
        </a:p>
      </dsp:txBody>
      <dsp:txXfrm>
        <a:off x="5818495" y="3032745"/>
        <a:ext cx="2325289" cy="8715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56888-5782-9A47-BA10-17535E6E57CE}">
      <dsp:nvSpPr>
        <dsp:cNvPr id="0" name=""/>
        <dsp:cNvSpPr/>
      </dsp:nvSpPr>
      <dsp:spPr>
        <a:xfrm>
          <a:off x="-60340" y="0"/>
          <a:ext cx="672995" cy="596298"/>
        </a:xfrm>
        <a:prstGeom prst="upArrow">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576134C-B0A3-F449-A9B5-EFB89BFAF826}">
      <dsp:nvSpPr>
        <dsp:cNvPr id="0" name=""/>
        <dsp:cNvSpPr/>
      </dsp:nvSpPr>
      <dsp:spPr>
        <a:xfrm>
          <a:off x="614554" y="0"/>
          <a:ext cx="1424825" cy="59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0" rIns="56896" bIns="56896" numCol="1" spcCol="1270" anchor="ctr" anchorCtr="0">
          <a:noAutofit/>
        </a:bodyPr>
        <a:lstStyle/>
        <a:p>
          <a:pPr marL="0" lvl="0" indent="0" algn="l" defTabSz="355600" rtl="0">
            <a:lnSpc>
              <a:spcPct val="90000"/>
            </a:lnSpc>
            <a:spcBef>
              <a:spcPct val="0"/>
            </a:spcBef>
            <a:spcAft>
              <a:spcPct val="35000"/>
            </a:spcAft>
            <a:buNone/>
          </a:pPr>
          <a:r>
            <a:rPr lang="fr-FR" sz="800" kern="1200" dirty="0">
              <a:solidFill>
                <a:schemeClr val="bg1"/>
              </a:solidFill>
            </a:rPr>
            <a:t>TARGET = 0</a:t>
          </a:r>
        </a:p>
        <a:p>
          <a:pPr marL="0" lvl="0" indent="0" algn="l" defTabSz="355600" rtl="0">
            <a:lnSpc>
              <a:spcPct val="90000"/>
            </a:lnSpc>
            <a:spcBef>
              <a:spcPct val="0"/>
            </a:spcBef>
            <a:spcAft>
              <a:spcPct val="35000"/>
            </a:spcAft>
            <a:buNone/>
          </a:pPr>
          <a:r>
            <a:rPr lang="fr-FR" sz="800" kern="1200" dirty="0">
              <a:solidFill>
                <a:schemeClr val="bg1"/>
              </a:solidFill>
            </a:rPr>
            <a:t>Client ne représentant pas de risque pour rembourser son prêt. </a:t>
          </a:r>
        </a:p>
      </dsp:txBody>
      <dsp:txXfrm>
        <a:off x="614554" y="0"/>
        <a:ext cx="1424825" cy="596298"/>
      </dsp:txXfrm>
    </dsp:sp>
    <dsp:sp modelId="{9623CAB3-69FF-6D4D-A593-23139ED54F80}">
      <dsp:nvSpPr>
        <dsp:cNvPr id="0" name=""/>
        <dsp:cNvSpPr/>
      </dsp:nvSpPr>
      <dsp:spPr>
        <a:xfrm>
          <a:off x="141557" y="645989"/>
          <a:ext cx="672995" cy="596298"/>
        </a:xfrm>
        <a:prstGeom prst="downArrow">
          <a:avLst/>
        </a:prstGeom>
        <a:gradFill rotWithShape="0">
          <a:gsLst>
            <a:gs pos="0">
              <a:schemeClr val="accent3">
                <a:hueOff val="19707250"/>
                <a:satOff val="-9424"/>
                <a:lumOff val="-10000"/>
                <a:alphaOff val="0"/>
                <a:tint val="100000"/>
                <a:shade val="100000"/>
                <a:satMod val="130000"/>
              </a:schemeClr>
            </a:gs>
            <a:gs pos="100000">
              <a:schemeClr val="accent3">
                <a:hueOff val="19707250"/>
                <a:satOff val="-9424"/>
                <a:lumOff val="-1000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6FD409B-0405-CC4A-8A29-102EA0BD20C4}">
      <dsp:nvSpPr>
        <dsp:cNvPr id="0" name=""/>
        <dsp:cNvSpPr/>
      </dsp:nvSpPr>
      <dsp:spPr>
        <a:xfrm>
          <a:off x="711818" y="585387"/>
          <a:ext cx="1387902" cy="596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0" rIns="56896" bIns="56896" numCol="1" spcCol="1270" anchor="ctr" anchorCtr="0">
          <a:noAutofit/>
        </a:bodyPr>
        <a:lstStyle/>
        <a:p>
          <a:pPr marL="0" lvl="0" indent="0" algn="l" defTabSz="355600">
            <a:lnSpc>
              <a:spcPct val="90000"/>
            </a:lnSpc>
            <a:spcBef>
              <a:spcPct val="0"/>
            </a:spcBef>
            <a:spcAft>
              <a:spcPct val="35000"/>
            </a:spcAft>
            <a:buNone/>
          </a:pPr>
          <a:r>
            <a:rPr lang="fr-FR" sz="800" kern="1200" dirty="0">
              <a:solidFill>
                <a:schemeClr val="bg1"/>
              </a:solidFill>
            </a:rPr>
            <a:t>TARGET = 1</a:t>
          </a:r>
        </a:p>
        <a:p>
          <a:pPr marL="0" lvl="0" indent="0" algn="l" defTabSz="355600">
            <a:lnSpc>
              <a:spcPct val="90000"/>
            </a:lnSpc>
            <a:spcBef>
              <a:spcPct val="0"/>
            </a:spcBef>
            <a:spcAft>
              <a:spcPct val="35000"/>
            </a:spcAft>
            <a:buNone/>
          </a:pPr>
          <a:r>
            <a:rPr lang="fr-FR" sz="800" kern="1200" dirty="0">
              <a:solidFill>
                <a:schemeClr val="bg1"/>
              </a:solidFill>
            </a:rPr>
            <a:t>Client représentant un risque pour rembourser son prêt. </a:t>
          </a:r>
        </a:p>
      </dsp:txBody>
      <dsp:txXfrm>
        <a:off x="711818" y="585387"/>
        <a:ext cx="1387902" cy="59629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959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355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4063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68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417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645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51780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dirty="0">
              <a:solidFill>
                <a:schemeClr val="bg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462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0639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7080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276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4969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839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home-credit-default-risk/data"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25"/>
          <p:cNvSpPr txBox="1">
            <a:spLocks noGrp="1"/>
          </p:cNvSpPr>
          <p:nvPr>
            <p:ph type="ctrTitle"/>
          </p:nvPr>
        </p:nvSpPr>
        <p:spPr>
          <a:xfrm>
            <a:off x="855986" y="941861"/>
            <a:ext cx="7242589" cy="1857035"/>
          </a:xfrm>
          <a:prstGeom prst="rect">
            <a:avLst/>
          </a:prstGeom>
          <a:solidFill>
            <a:srgbClr val="0432FF">
              <a:alpha val="37000"/>
            </a:srgbClr>
          </a:solidFill>
        </p:spPr>
        <p:txBody>
          <a:bodyPr spcFirstLastPara="1" wrap="square" lIns="91425" tIns="91425" rIns="91425" bIns="91425" anchor="b" anchorCtr="0">
            <a:noAutofit/>
          </a:bodyPr>
          <a:lstStyle/>
          <a:p>
            <a:r>
              <a:rPr lang="fr-FR" sz="3200" b="1" dirty="0">
                <a:solidFill>
                  <a:schemeClr val="bg1"/>
                </a:solidFill>
                <a:latin typeface="Courier New" panose="02070309020205020404" pitchFamily="49" charset="0"/>
                <a:cs typeface="Courier New" panose="02070309020205020404" pitchFamily="49" charset="0"/>
              </a:rPr>
              <a:t>Projet 7 : </a:t>
            </a:r>
            <a:br>
              <a:rPr lang="fr-FR" sz="3200" b="1" dirty="0">
                <a:solidFill>
                  <a:schemeClr val="bg1"/>
                </a:solidFill>
                <a:latin typeface="Courier New" panose="02070309020205020404" pitchFamily="49" charset="0"/>
                <a:cs typeface="Courier New" panose="02070309020205020404" pitchFamily="49" charset="0"/>
              </a:rPr>
            </a:br>
            <a:r>
              <a:rPr lang="fr-FR" sz="3200" b="1" dirty="0">
                <a:latin typeface="Courier New" panose="02070309020205020404" pitchFamily="49" charset="0"/>
                <a:cs typeface="Courier New" panose="02070309020205020404" pitchFamily="49" charset="0"/>
              </a:rPr>
              <a:t>Implémenter un modèle de Scoring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03- Modélisation</a:t>
            </a:r>
          </a:p>
        </p:txBody>
      </p:sp>
      <p:sp>
        <p:nvSpPr>
          <p:cNvPr id="9" name="Google Shape;507;p28">
            <a:extLst>
              <a:ext uri="{FF2B5EF4-FFF2-40B4-BE49-F238E27FC236}">
                <a16:creationId xmlns:a16="http://schemas.microsoft.com/office/drawing/2014/main" id="{40DBCF56-2504-A24A-A78B-359CBE42A7B1}"/>
              </a:ext>
            </a:extLst>
          </p:cNvPr>
          <p:cNvSpPr txBox="1">
            <a:spLocks/>
          </p:cNvSpPr>
          <p:nvPr/>
        </p:nvSpPr>
        <p:spPr>
          <a:xfrm>
            <a:off x="3263705" y="267548"/>
            <a:ext cx="2787053" cy="310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FFFF00"/>
                </a:solidFill>
                <a:latin typeface="Courier New" panose="02070309020205020404" pitchFamily="49" charset="0"/>
                <a:cs typeface="Courier New" panose="02070309020205020404" pitchFamily="49" charset="0"/>
              </a:rPr>
              <a:t>Analyse des résultats</a:t>
            </a:r>
          </a:p>
        </p:txBody>
      </p:sp>
      <p:pic>
        <p:nvPicPr>
          <p:cNvPr id="13" name="Image 12">
            <a:extLst>
              <a:ext uri="{FF2B5EF4-FFF2-40B4-BE49-F238E27FC236}">
                <a16:creationId xmlns:a16="http://schemas.microsoft.com/office/drawing/2014/main" id="{773835FB-B933-1945-84BE-4C8950503E54}"/>
              </a:ext>
            </a:extLst>
          </p:cNvPr>
          <p:cNvPicPr>
            <a:picLocks noChangeAspect="1"/>
          </p:cNvPicPr>
          <p:nvPr/>
        </p:nvPicPr>
        <p:blipFill>
          <a:blip r:embed="rId3"/>
          <a:stretch>
            <a:fillRect/>
          </a:stretch>
        </p:blipFill>
        <p:spPr>
          <a:xfrm>
            <a:off x="5628792" y="736801"/>
            <a:ext cx="3235526" cy="2705665"/>
          </a:xfrm>
          <a:prstGeom prst="rect">
            <a:avLst/>
          </a:prstGeom>
        </p:spPr>
      </p:pic>
      <p:sp>
        <p:nvSpPr>
          <p:cNvPr id="2" name="ZoneTexte 1">
            <a:extLst>
              <a:ext uri="{FF2B5EF4-FFF2-40B4-BE49-F238E27FC236}">
                <a16:creationId xmlns:a16="http://schemas.microsoft.com/office/drawing/2014/main" id="{37D0D502-97DC-7041-8231-F16F344E18CC}"/>
              </a:ext>
            </a:extLst>
          </p:cNvPr>
          <p:cNvSpPr txBox="1"/>
          <p:nvPr/>
        </p:nvSpPr>
        <p:spPr>
          <a:xfrm>
            <a:off x="192504" y="908381"/>
            <a:ext cx="5091763" cy="2893100"/>
          </a:xfrm>
          <a:prstGeom prst="rect">
            <a:avLst/>
          </a:prstGeom>
          <a:noFill/>
        </p:spPr>
        <p:txBody>
          <a:bodyPr wrap="square" rtlCol="0">
            <a:spAutoFit/>
          </a:bodyPr>
          <a:lstStyle/>
          <a:p>
            <a:r>
              <a:rPr lang="fr-FR" dirty="0">
                <a:solidFill>
                  <a:schemeClr val="bg1"/>
                </a:solidFill>
              </a:rPr>
              <a:t>La courbe ROC (</a:t>
            </a:r>
            <a:r>
              <a:rPr lang="fr-FR" dirty="0" err="1">
                <a:solidFill>
                  <a:schemeClr val="bg1"/>
                </a:solidFill>
              </a:rPr>
              <a:t>Receiver</a:t>
            </a:r>
            <a:r>
              <a:rPr lang="fr-FR" dirty="0">
                <a:solidFill>
                  <a:schemeClr val="bg1"/>
                </a:solidFill>
              </a:rPr>
              <a:t> Operating Characteristic) est un outil communément utilisé avec les classifieurs binaires. Elle croise le taux de TP avec le taux de FP. </a:t>
            </a:r>
          </a:p>
          <a:p>
            <a:endParaRPr lang="fr-FR" dirty="0">
              <a:solidFill>
                <a:schemeClr val="bg1"/>
              </a:solidFill>
            </a:endParaRPr>
          </a:p>
          <a:p>
            <a:r>
              <a:rPr lang="fr-FR" dirty="0">
                <a:solidFill>
                  <a:schemeClr val="bg1"/>
                </a:solidFill>
              </a:rPr>
              <a:t>Un bon classifieur aura sa courbe qui s’approche le plus possible du coin supérieur gauche du graphique.</a:t>
            </a:r>
          </a:p>
          <a:p>
            <a:endParaRPr lang="fr-FR" dirty="0">
              <a:solidFill>
                <a:schemeClr val="bg1"/>
              </a:solidFill>
            </a:endParaRPr>
          </a:p>
          <a:p>
            <a:r>
              <a:rPr lang="fr-FR" dirty="0">
                <a:solidFill>
                  <a:schemeClr val="bg1"/>
                </a:solidFill>
              </a:rPr>
              <a:t>Une autre façon de comparer des classifieurs consiste à mesurer l’aire sous la courbe (Area Under the Curve ou AUC). Un classifieur parfait aurait un score AUC égal à 1 (100%), tandis qu’un classifieur purement aléatoire aurait un score AUC de 0.5 (50%), cela indique que le marqueur est non-informatif.</a:t>
            </a:r>
          </a:p>
        </p:txBody>
      </p:sp>
      <p:sp>
        <p:nvSpPr>
          <p:cNvPr id="3" name="ZoneTexte 2">
            <a:extLst>
              <a:ext uri="{FF2B5EF4-FFF2-40B4-BE49-F238E27FC236}">
                <a16:creationId xmlns:a16="http://schemas.microsoft.com/office/drawing/2014/main" id="{D48103AE-AEAD-DD49-B251-B05B8FEF6E3F}"/>
              </a:ext>
            </a:extLst>
          </p:cNvPr>
          <p:cNvSpPr txBox="1"/>
          <p:nvPr/>
        </p:nvSpPr>
        <p:spPr>
          <a:xfrm>
            <a:off x="192504" y="600604"/>
            <a:ext cx="2901647" cy="307777"/>
          </a:xfrm>
          <a:prstGeom prst="rect">
            <a:avLst/>
          </a:prstGeom>
          <a:noFill/>
        </p:spPr>
        <p:txBody>
          <a:bodyPr wrap="square" rtlCol="0">
            <a:spAutoFit/>
          </a:bodyPr>
          <a:lstStyle/>
          <a:p>
            <a:r>
              <a:rPr lang="fr-FR" dirty="0">
                <a:solidFill>
                  <a:srgbClr val="FFFF00"/>
                </a:solidFill>
              </a:rPr>
              <a:t>La Courbe ROC et score AUC</a:t>
            </a:r>
          </a:p>
        </p:txBody>
      </p:sp>
    </p:spTree>
    <p:extLst>
      <p:ext uri="{BB962C8B-B14F-4D97-AF65-F5344CB8AC3E}">
        <p14:creationId xmlns:p14="http://schemas.microsoft.com/office/powerpoint/2010/main" val="3651446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03- Modélisation</a:t>
            </a:r>
          </a:p>
        </p:txBody>
      </p:sp>
      <p:sp>
        <p:nvSpPr>
          <p:cNvPr id="9" name="Google Shape;507;p28">
            <a:extLst>
              <a:ext uri="{FF2B5EF4-FFF2-40B4-BE49-F238E27FC236}">
                <a16:creationId xmlns:a16="http://schemas.microsoft.com/office/drawing/2014/main" id="{40DBCF56-2504-A24A-A78B-359CBE42A7B1}"/>
              </a:ext>
            </a:extLst>
          </p:cNvPr>
          <p:cNvSpPr txBox="1">
            <a:spLocks/>
          </p:cNvSpPr>
          <p:nvPr/>
        </p:nvSpPr>
        <p:spPr>
          <a:xfrm>
            <a:off x="3189643" y="202138"/>
            <a:ext cx="2787053" cy="310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FFFF00"/>
                </a:solidFill>
                <a:latin typeface="Courier New" panose="02070309020205020404" pitchFamily="49" charset="0"/>
                <a:cs typeface="Courier New" panose="02070309020205020404" pitchFamily="49" charset="0"/>
              </a:rPr>
              <a:t>Analyse des résultats</a:t>
            </a:r>
          </a:p>
        </p:txBody>
      </p:sp>
      <p:sp>
        <p:nvSpPr>
          <p:cNvPr id="11" name="ZoneTexte 10">
            <a:extLst>
              <a:ext uri="{FF2B5EF4-FFF2-40B4-BE49-F238E27FC236}">
                <a16:creationId xmlns:a16="http://schemas.microsoft.com/office/drawing/2014/main" id="{423F5385-F331-0A41-9438-6D822B353A66}"/>
              </a:ext>
            </a:extLst>
          </p:cNvPr>
          <p:cNvSpPr txBox="1"/>
          <p:nvPr/>
        </p:nvSpPr>
        <p:spPr>
          <a:xfrm>
            <a:off x="2992909" y="773369"/>
            <a:ext cx="1636911" cy="1569660"/>
          </a:xfrm>
          <a:prstGeom prst="rect">
            <a:avLst/>
          </a:prstGeom>
          <a:noFill/>
        </p:spPr>
        <p:txBody>
          <a:bodyPr wrap="square" rtlCol="0">
            <a:spAutoFit/>
          </a:bodyPr>
          <a:lstStyle/>
          <a:p>
            <a:r>
              <a:rPr lang="fr-FR" sz="1200" i="1" dirty="0">
                <a:solidFill>
                  <a:srgbClr val="FFFF00"/>
                </a:solidFill>
              </a:rPr>
              <a:t>On constate que le modèle arrive à détecter 53% des classes 1, mais qu’il n’a raison que dans 13% des cas quand il en détecte 1.</a:t>
            </a:r>
          </a:p>
          <a:p>
            <a:endParaRPr lang="fr-FR" sz="1200" dirty="0">
              <a:solidFill>
                <a:srgbClr val="FFFF00"/>
              </a:solidFill>
            </a:endParaRPr>
          </a:p>
        </p:txBody>
      </p:sp>
      <p:grpSp>
        <p:nvGrpSpPr>
          <p:cNvPr id="14" name="Groupe 13">
            <a:extLst>
              <a:ext uri="{FF2B5EF4-FFF2-40B4-BE49-F238E27FC236}">
                <a16:creationId xmlns:a16="http://schemas.microsoft.com/office/drawing/2014/main" id="{5B95BB9F-5185-A94F-A2C0-94ACC9CDAFC7}"/>
              </a:ext>
            </a:extLst>
          </p:cNvPr>
          <p:cNvGrpSpPr/>
          <p:nvPr/>
        </p:nvGrpSpPr>
        <p:grpSpPr>
          <a:xfrm>
            <a:off x="319006" y="522307"/>
            <a:ext cx="2625692" cy="1768631"/>
            <a:chOff x="638013" y="635826"/>
            <a:chExt cx="2625692" cy="1768631"/>
          </a:xfrm>
        </p:grpSpPr>
        <p:pic>
          <p:nvPicPr>
            <p:cNvPr id="6" name="Image 5">
              <a:extLst>
                <a:ext uri="{FF2B5EF4-FFF2-40B4-BE49-F238E27FC236}">
                  <a16:creationId xmlns:a16="http://schemas.microsoft.com/office/drawing/2014/main" id="{E328B2F2-6D2E-BF45-B703-952E419C0215}"/>
                </a:ext>
              </a:extLst>
            </p:cNvPr>
            <p:cNvPicPr>
              <a:picLocks noChangeAspect="1"/>
            </p:cNvPicPr>
            <p:nvPr/>
          </p:nvPicPr>
          <p:blipFill>
            <a:blip r:embed="rId3"/>
            <a:stretch>
              <a:fillRect/>
            </a:stretch>
          </p:blipFill>
          <p:spPr>
            <a:xfrm>
              <a:off x="638013" y="912825"/>
              <a:ext cx="2619121" cy="1491632"/>
            </a:xfrm>
            <a:prstGeom prst="rect">
              <a:avLst/>
            </a:prstGeom>
          </p:spPr>
        </p:pic>
        <p:sp>
          <p:nvSpPr>
            <p:cNvPr id="12" name="ZoneTexte 11">
              <a:extLst>
                <a:ext uri="{FF2B5EF4-FFF2-40B4-BE49-F238E27FC236}">
                  <a16:creationId xmlns:a16="http://schemas.microsoft.com/office/drawing/2014/main" id="{F461DB0D-71C5-CD45-AC33-1D4D08AFBFA9}"/>
                </a:ext>
              </a:extLst>
            </p:cNvPr>
            <p:cNvSpPr txBox="1"/>
            <p:nvPr/>
          </p:nvSpPr>
          <p:spPr>
            <a:xfrm>
              <a:off x="638013" y="635826"/>
              <a:ext cx="2625692" cy="276999"/>
            </a:xfrm>
            <a:prstGeom prst="rect">
              <a:avLst/>
            </a:prstGeom>
            <a:noFill/>
          </p:spPr>
          <p:txBody>
            <a:bodyPr wrap="square" rtlCol="0">
              <a:spAutoFit/>
            </a:bodyPr>
            <a:lstStyle/>
            <a:p>
              <a:r>
                <a:rPr lang="fr-FR" sz="1200" dirty="0">
                  <a:solidFill>
                    <a:schemeClr val="bg1"/>
                  </a:solidFill>
                </a:rPr>
                <a:t>Analyse des métriques</a:t>
              </a:r>
            </a:p>
          </p:txBody>
        </p:sp>
      </p:grpSp>
      <p:grpSp>
        <p:nvGrpSpPr>
          <p:cNvPr id="16" name="Groupe 15">
            <a:extLst>
              <a:ext uri="{FF2B5EF4-FFF2-40B4-BE49-F238E27FC236}">
                <a16:creationId xmlns:a16="http://schemas.microsoft.com/office/drawing/2014/main" id="{1217B621-7384-4443-9879-DCFAFE27E929}"/>
              </a:ext>
            </a:extLst>
          </p:cNvPr>
          <p:cNvGrpSpPr/>
          <p:nvPr/>
        </p:nvGrpSpPr>
        <p:grpSpPr>
          <a:xfrm>
            <a:off x="319006" y="2380732"/>
            <a:ext cx="2794101" cy="2358965"/>
            <a:chOff x="536577" y="2434416"/>
            <a:chExt cx="2794101" cy="2358965"/>
          </a:xfrm>
        </p:grpSpPr>
        <p:pic>
          <p:nvPicPr>
            <p:cNvPr id="4" name="Image 3">
              <a:extLst>
                <a:ext uri="{FF2B5EF4-FFF2-40B4-BE49-F238E27FC236}">
                  <a16:creationId xmlns:a16="http://schemas.microsoft.com/office/drawing/2014/main" id="{BE2EE9E7-590F-704C-A271-7D75BD204556}"/>
                </a:ext>
              </a:extLst>
            </p:cNvPr>
            <p:cNvPicPr>
              <a:picLocks noChangeAspect="1"/>
            </p:cNvPicPr>
            <p:nvPr/>
          </p:nvPicPr>
          <p:blipFill>
            <a:blip r:embed="rId4"/>
            <a:stretch>
              <a:fillRect/>
            </a:stretch>
          </p:blipFill>
          <p:spPr>
            <a:xfrm>
              <a:off x="536577" y="2725020"/>
              <a:ext cx="2794101" cy="2068361"/>
            </a:xfrm>
            <a:prstGeom prst="rect">
              <a:avLst/>
            </a:prstGeom>
          </p:spPr>
        </p:pic>
        <p:sp>
          <p:nvSpPr>
            <p:cNvPr id="15" name="ZoneTexte 14">
              <a:extLst>
                <a:ext uri="{FF2B5EF4-FFF2-40B4-BE49-F238E27FC236}">
                  <a16:creationId xmlns:a16="http://schemas.microsoft.com/office/drawing/2014/main" id="{8D77429D-590C-864A-85E0-6F4F442B731D}"/>
                </a:ext>
              </a:extLst>
            </p:cNvPr>
            <p:cNvSpPr txBox="1"/>
            <p:nvPr/>
          </p:nvSpPr>
          <p:spPr>
            <a:xfrm>
              <a:off x="536577" y="2434416"/>
              <a:ext cx="2794101" cy="276999"/>
            </a:xfrm>
            <a:prstGeom prst="rect">
              <a:avLst/>
            </a:prstGeom>
            <a:noFill/>
          </p:spPr>
          <p:txBody>
            <a:bodyPr wrap="square" rtlCol="0">
              <a:spAutoFit/>
            </a:bodyPr>
            <a:lstStyle/>
            <a:p>
              <a:r>
                <a:rPr lang="fr-FR" sz="1200" dirty="0">
                  <a:solidFill>
                    <a:schemeClr val="bg1"/>
                  </a:solidFill>
                </a:rPr>
                <a:t>Analyse de la matrice de confusion</a:t>
              </a:r>
            </a:p>
          </p:txBody>
        </p:sp>
      </p:grpSp>
      <p:sp>
        <p:nvSpPr>
          <p:cNvPr id="17" name="ZoneTexte 16">
            <a:extLst>
              <a:ext uri="{FF2B5EF4-FFF2-40B4-BE49-F238E27FC236}">
                <a16:creationId xmlns:a16="http://schemas.microsoft.com/office/drawing/2014/main" id="{F1D9BF4B-9ED6-4947-A4BF-2C1CD78DB0B4}"/>
              </a:ext>
            </a:extLst>
          </p:cNvPr>
          <p:cNvSpPr txBox="1"/>
          <p:nvPr/>
        </p:nvSpPr>
        <p:spPr>
          <a:xfrm>
            <a:off x="3113107" y="2290938"/>
            <a:ext cx="1679502" cy="2677656"/>
          </a:xfrm>
          <a:prstGeom prst="rect">
            <a:avLst/>
          </a:prstGeom>
          <a:noFill/>
        </p:spPr>
        <p:txBody>
          <a:bodyPr wrap="square" rtlCol="0">
            <a:spAutoFit/>
          </a:bodyPr>
          <a:lstStyle/>
          <a:p>
            <a:r>
              <a:rPr lang="fr-FR" sz="1200" i="1" dirty="0">
                <a:solidFill>
                  <a:srgbClr val="FFFF00"/>
                </a:solidFill>
              </a:rPr>
              <a:t>Il y 45000 individus dans le jeu de test dont 41418 classés 0 et 3582 classés 1.</a:t>
            </a:r>
          </a:p>
          <a:p>
            <a:endParaRPr lang="fr-FR" sz="1200" i="1" dirty="0">
              <a:solidFill>
                <a:srgbClr val="FFFF00"/>
              </a:solidFill>
            </a:endParaRPr>
          </a:p>
          <a:p>
            <a:r>
              <a:rPr lang="fr-FR" sz="1200" i="1" dirty="0">
                <a:solidFill>
                  <a:srgbClr val="FFFF00"/>
                </a:solidFill>
              </a:rPr>
              <a:t>5% d’individus de classe 1 trouvés.</a:t>
            </a:r>
          </a:p>
          <a:p>
            <a:r>
              <a:rPr lang="fr-FR" sz="1200" i="1" dirty="0">
                <a:solidFill>
                  <a:srgbClr val="FFFF00"/>
                </a:solidFill>
              </a:rPr>
              <a:t>30% d’individus de classe 0 sont détectés en classe 1.</a:t>
            </a:r>
          </a:p>
          <a:p>
            <a:endParaRPr lang="fr-FR" sz="1200" i="1" dirty="0">
              <a:solidFill>
                <a:srgbClr val="FFFF00"/>
              </a:solidFill>
            </a:endParaRPr>
          </a:p>
          <a:p>
            <a:r>
              <a:rPr lang="fr-FR" sz="1200" i="1" dirty="0">
                <a:solidFill>
                  <a:srgbClr val="FFFF00"/>
                </a:solidFill>
              </a:rPr>
              <a:t>Le modèle alerte </a:t>
            </a:r>
            <a:r>
              <a:rPr lang="fr-FR" sz="1200" b="1" i="1" u="sng" dirty="0">
                <a:solidFill>
                  <a:srgbClr val="FFFF00"/>
                </a:solidFill>
              </a:rPr>
              <a:t>trop</a:t>
            </a:r>
            <a:r>
              <a:rPr lang="fr-FR" sz="1200" i="1" dirty="0">
                <a:solidFill>
                  <a:srgbClr val="FFFF00"/>
                </a:solidFill>
              </a:rPr>
              <a:t> souvent sur le risque de faillite d’un client.</a:t>
            </a:r>
          </a:p>
        </p:txBody>
      </p:sp>
      <p:sp>
        <p:nvSpPr>
          <p:cNvPr id="18" name="ZoneTexte 17">
            <a:extLst>
              <a:ext uri="{FF2B5EF4-FFF2-40B4-BE49-F238E27FC236}">
                <a16:creationId xmlns:a16="http://schemas.microsoft.com/office/drawing/2014/main" id="{A167A744-AA9A-B94D-A514-D7D8E2DB1656}"/>
              </a:ext>
            </a:extLst>
          </p:cNvPr>
          <p:cNvSpPr txBox="1"/>
          <p:nvPr/>
        </p:nvSpPr>
        <p:spPr>
          <a:xfrm>
            <a:off x="6898473" y="708623"/>
            <a:ext cx="2045821" cy="1754326"/>
          </a:xfrm>
          <a:prstGeom prst="rect">
            <a:avLst/>
          </a:prstGeom>
          <a:noFill/>
        </p:spPr>
        <p:txBody>
          <a:bodyPr wrap="square" rtlCol="0">
            <a:spAutoFit/>
          </a:bodyPr>
          <a:lstStyle/>
          <a:p>
            <a:r>
              <a:rPr lang="fr-FR" sz="1200" i="1" dirty="0">
                <a:solidFill>
                  <a:srgbClr val="FFFF00"/>
                </a:solidFill>
              </a:rPr>
              <a:t>On remarque bien que la courbe ROC du modèle Random Forest optimisé reste quand même assez loin du coin supérieur gauche du graphique. Cela donne une représentation visuelle de la performance globale du modèle.</a:t>
            </a:r>
          </a:p>
        </p:txBody>
      </p:sp>
      <p:grpSp>
        <p:nvGrpSpPr>
          <p:cNvPr id="23" name="Groupe 22">
            <a:extLst>
              <a:ext uri="{FF2B5EF4-FFF2-40B4-BE49-F238E27FC236}">
                <a16:creationId xmlns:a16="http://schemas.microsoft.com/office/drawing/2014/main" id="{2FF080A2-79D6-C644-B9E7-9A950100BE3E}"/>
              </a:ext>
            </a:extLst>
          </p:cNvPr>
          <p:cNvGrpSpPr/>
          <p:nvPr/>
        </p:nvGrpSpPr>
        <p:grpSpPr>
          <a:xfrm>
            <a:off x="4684602" y="512390"/>
            <a:ext cx="2138339" cy="1851126"/>
            <a:chOff x="4792609" y="721789"/>
            <a:chExt cx="2138339" cy="1851126"/>
          </a:xfrm>
        </p:grpSpPr>
        <p:pic>
          <p:nvPicPr>
            <p:cNvPr id="5" name="Image 4">
              <a:extLst>
                <a:ext uri="{FF2B5EF4-FFF2-40B4-BE49-F238E27FC236}">
                  <a16:creationId xmlns:a16="http://schemas.microsoft.com/office/drawing/2014/main" id="{F2C35B93-AD79-0F49-9C07-248CAB5263AC}"/>
                </a:ext>
              </a:extLst>
            </p:cNvPr>
            <p:cNvPicPr>
              <a:picLocks noChangeAspect="1"/>
            </p:cNvPicPr>
            <p:nvPr/>
          </p:nvPicPr>
          <p:blipFill>
            <a:blip r:embed="rId5"/>
            <a:stretch>
              <a:fillRect/>
            </a:stretch>
          </p:blipFill>
          <p:spPr>
            <a:xfrm>
              <a:off x="4834704" y="1017456"/>
              <a:ext cx="2096244" cy="1555459"/>
            </a:xfrm>
            <a:prstGeom prst="rect">
              <a:avLst/>
            </a:prstGeom>
          </p:spPr>
        </p:pic>
        <p:sp>
          <p:nvSpPr>
            <p:cNvPr id="19" name="ZoneTexte 18">
              <a:extLst>
                <a:ext uri="{FF2B5EF4-FFF2-40B4-BE49-F238E27FC236}">
                  <a16:creationId xmlns:a16="http://schemas.microsoft.com/office/drawing/2014/main" id="{22E703FA-28FD-304B-8387-80563819F40B}"/>
                </a:ext>
              </a:extLst>
            </p:cNvPr>
            <p:cNvSpPr txBox="1"/>
            <p:nvPr/>
          </p:nvSpPr>
          <p:spPr>
            <a:xfrm>
              <a:off x="4792609" y="721789"/>
              <a:ext cx="2138339" cy="276999"/>
            </a:xfrm>
            <a:prstGeom prst="rect">
              <a:avLst/>
            </a:prstGeom>
            <a:noFill/>
          </p:spPr>
          <p:txBody>
            <a:bodyPr wrap="square" rtlCol="0">
              <a:spAutoFit/>
            </a:bodyPr>
            <a:lstStyle/>
            <a:p>
              <a:r>
                <a:rPr lang="fr-FR" sz="1200" dirty="0">
                  <a:solidFill>
                    <a:schemeClr val="bg1"/>
                  </a:solidFill>
                </a:rPr>
                <a:t>Courbe  ROC et score AUC</a:t>
              </a:r>
            </a:p>
          </p:txBody>
        </p:sp>
      </p:grpSp>
      <p:grpSp>
        <p:nvGrpSpPr>
          <p:cNvPr id="22" name="Groupe 21">
            <a:extLst>
              <a:ext uri="{FF2B5EF4-FFF2-40B4-BE49-F238E27FC236}">
                <a16:creationId xmlns:a16="http://schemas.microsoft.com/office/drawing/2014/main" id="{D5DEC4DD-4D05-CC40-AF13-B1460C3F8748}"/>
              </a:ext>
            </a:extLst>
          </p:cNvPr>
          <p:cNvGrpSpPr/>
          <p:nvPr/>
        </p:nvGrpSpPr>
        <p:grpSpPr>
          <a:xfrm>
            <a:off x="4723098" y="2622125"/>
            <a:ext cx="3287778" cy="2166782"/>
            <a:chOff x="4811620" y="2572915"/>
            <a:chExt cx="3287778" cy="2166782"/>
          </a:xfrm>
        </p:grpSpPr>
        <p:pic>
          <p:nvPicPr>
            <p:cNvPr id="10" name="Image 9">
              <a:extLst>
                <a:ext uri="{FF2B5EF4-FFF2-40B4-BE49-F238E27FC236}">
                  <a16:creationId xmlns:a16="http://schemas.microsoft.com/office/drawing/2014/main" id="{7057C4EE-D7FE-6546-BED9-76E9167CA212}"/>
                </a:ext>
              </a:extLst>
            </p:cNvPr>
            <p:cNvPicPr>
              <a:picLocks noChangeAspect="1"/>
            </p:cNvPicPr>
            <p:nvPr/>
          </p:nvPicPr>
          <p:blipFill>
            <a:blip r:embed="rId6"/>
            <a:stretch>
              <a:fillRect/>
            </a:stretch>
          </p:blipFill>
          <p:spPr>
            <a:xfrm>
              <a:off x="4846727" y="2887249"/>
              <a:ext cx="3252671" cy="1852448"/>
            </a:xfrm>
            <a:prstGeom prst="rect">
              <a:avLst/>
            </a:prstGeom>
          </p:spPr>
        </p:pic>
        <p:sp>
          <p:nvSpPr>
            <p:cNvPr id="20" name="ZoneTexte 19">
              <a:extLst>
                <a:ext uri="{FF2B5EF4-FFF2-40B4-BE49-F238E27FC236}">
                  <a16:creationId xmlns:a16="http://schemas.microsoft.com/office/drawing/2014/main" id="{1A1F96A2-7559-4B45-93CC-4BD78E09DC7B}"/>
                </a:ext>
              </a:extLst>
            </p:cNvPr>
            <p:cNvSpPr txBox="1"/>
            <p:nvPr/>
          </p:nvSpPr>
          <p:spPr>
            <a:xfrm>
              <a:off x="4811620" y="2572915"/>
              <a:ext cx="2138339" cy="276999"/>
            </a:xfrm>
            <a:prstGeom prst="rect">
              <a:avLst/>
            </a:prstGeom>
            <a:noFill/>
          </p:spPr>
          <p:txBody>
            <a:bodyPr wrap="square" rtlCol="0">
              <a:spAutoFit/>
            </a:bodyPr>
            <a:lstStyle/>
            <a:p>
              <a:r>
                <a:rPr lang="fr-FR" sz="1200" dirty="0">
                  <a:solidFill>
                    <a:schemeClr val="bg1"/>
                  </a:solidFill>
                </a:rPr>
                <a:t>Features importance</a:t>
              </a:r>
            </a:p>
          </p:txBody>
        </p:sp>
      </p:grpSp>
      <p:sp>
        <p:nvSpPr>
          <p:cNvPr id="21" name="ZoneTexte 20">
            <a:extLst>
              <a:ext uri="{FF2B5EF4-FFF2-40B4-BE49-F238E27FC236}">
                <a16:creationId xmlns:a16="http://schemas.microsoft.com/office/drawing/2014/main" id="{B6E5EC5A-153B-2642-B939-80E2BFFD09E1}"/>
              </a:ext>
            </a:extLst>
          </p:cNvPr>
          <p:cNvSpPr txBox="1"/>
          <p:nvPr/>
        </p:nvSpPr>
        <p:spPr>
          <a:xfrm>
            <a:off x="8010876" y="2616188"/>
            <a:ext cx="1133124" cy="2492990"/>
          </a:xfrm>
          <a:prstGeom prst="rect">
            <a:avLst/>
          </a:prstGeom>
          <a:noFill/>
        </p:spPr>
        <p:txBody>
          <a:bodyPr wrap="square" rtlCol="0">
            <a:spAutoFit/>
          </a:bodyPr>
          <a:lstStyle/>
          <a:p>
            <a:r>
              <a:rPr lang="fr-FR" sz="1200" i="1" dirty="0">
                <a:solidFill>
                  <a:srgbClr val="FFFF00"/>
                </a:solidFill>
              </a:rPr>
              <a:t>On constate que ce sont les ressources extérieures qui ont le plus d’importance pour les prédictions, bien que leur pourcentage n’est pas élevé.</a:t>
            </a:r>
          </a:p>
        </p:txBody>
      </p:sp>
    </p:spTree>
    <p:extLst>
      <p:ext uri="{BB962C8B-B14F-4D97-AF65-F5344CB8AC3E}">
        <p14:creationId xmlns:p14="http://schemas.microsoft.com/office/powerpoint/2010/main" val="101353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04- Dashboard</a:t>
            </a:r>
          </a:p>
        </p:txBody>
      </p:sp>
    </p:spTree>
    <p:extLst>
      <p:ext uri="{BB962C8B-B14F-4D97-AF65-F5344CB8AC3E}">
        <p14:creationId xmlns:p14="http://schemas.microsoft.com/office/powerpoint/2010/main" val="133363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04- Dashboard</a:t>
            </a:r>
          </a:p>
        </p:txBody>
      </p:sp>
    </p:spTree>
    <p:extLst>
      <p:ext uri="{BB962C8B-B14F-4D97-AF65-F5344CB8AC3E}">
        <p14:creationId xmlns:p14="http://schemas.microsoft.com/office/powerpoint/2010/main" val="19433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04- Dashboard</a:t>
            </a:r>
          </a:p>
        </p:txBody>
      </p:sp>
    </p:spTree>
    <p:extLst>
      <p:ext uri="{BB962C8B-B14F-4D97-AF65-F5344CB8AC3E}">
        <p14:creationId xmlns:p14="http://schemas.microsoft.com/office/powerpoint/2010/main" val="3820127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18" name="Google Shape;507;p28">
            <a:extLst>
              <a:ext uri="{FF2B5EF4-FFF2-40B4-BE49-F238E27FC236}">
                <a16:creationId xmlns:a16="http://schemas.microsoft.com/office/drawing/2014/main" id="{FC41FB7E-7DB8-4F4E-B0BC-FECD0A9A629B}"/>
              </a:ext>
            </a:extLst>
          </p:cNvPr>
          <p:cNvSpPr txBox="1">
            <a:spLocks noGrp="1"/>
          </p:cNvSpPr>
          <p:nvPr>
            <p:ph type="ctrTitle"/>
          </p:nvPr>
        </p:nvSpPr>
        <p:spPr>
          <a:xfrm>
            <a:off x="1" y="0"/>
            <a:ext cx="3110948"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05- Conclusions</a:t>
            </a:r>
          </a:p>
        </p:txBody>
      </p:sp>
      <p:sp>
        <p:nvSpPr>
          <p:cNvPr id="4" name="ZoneTexte 3">
            <a:extLst>
              <a:ext uri="{FF2B5EF4-FFF2-40B4-BE49-F238E27FC236}">
                <a16:creationId xmlns:a16="http://schemas.microsoft.com/office/drawing/2014/main" id="{92D61D8A-9A41-DF46-B3EC-942C6FE24F8B}"/>
              </a:ext>
            </a:extLst>
          </p:cNvPr>
          <p:cNvSpPr txBox="1"/>
          <p:nvPr/>
        </p:nvSpPr>
        <p:spPr>
          <a:xfrm>
            <a:off x="228601" y="1779105"/>
            <a:ext cx="8408504" cy="3323987"/>
          </a:xfrm>
          <a:prstGeom prst="rect">
            <a:avLst/>
          </a:prstGeom>
          <a:noFill/>
        </p:spPr>
        <p:txBody>
          <a:bodyPr wrap="square" rtlCol="0">
            <a:spAutoFit/>
          </a:bodyPr>
          <a:lstStyle/>
          <a:p>
            <a:r>
              <a:rPr lang="fr-FR" dirty="0">
                <a:solidFill>
                  <a:schemeClr val="bg1"/>
                </a:solidFill>
              </a:rPr>
              <a:t>Nous avons pu constater tout au long de ce document que les performances du modèle ne sont pas bonnes. </a:t>
            </a:r>
          </a:p>
          <a:p>
            <a:r>
              <a:rPr lang="fr-FR" dirty="0">
                <a:solidFill>
                  <a:schemeClr val="bg1"/>
                </a:solidFill>
              </a:rPr>
              <a:t>Pour résumé́ : Au mieux, notre modèle peut trouver 52% des classes 1, et lorsqu’il en prédit une, il a raison à 15%.</a:t>
            </a:r>
          </a:p>
          <a:p>
            <a:endParaRPr lang="fr-FR" dirty="0">
              <a:solidFill>
                <a:schemeClr val="bg1"/>
              </a:solidFill>
            </a:endParaRPr>
          </a:p>
          <a:p>
            <a:r>
              <a:rPr lang="fr-FR" u="sng" dirty="0">
                <a:solidFill>
                  <a:schemeClr val="bg1"/>
                </a:solidFill>
              </a:rPr>
              <a:t>Axe d’amélioration:</a:t>
            </a:r>
          </a:p>
          <a:p>
            <a:br>
              <a:rPr lang="fr-FR" dirty="0">
                <a:solidFill>
                  <a:schemeClr val="bg1"/>
                </a:solidFill>
              </a:rPr>
            </a:br>
            <a:r>
              <a:rPr lang="fr-FR" dirty="0">
                <a:solidFill>
                  <a:schemeClr val="bg1"/>
                </a:solidFill>
                <a:sym typeface="Wingdings" pitchFamily="2" charset="2"/>
              </a:rPr>
              <a:t> </a:t>
            </a:r>
            <a:r>
              <a:rPr lang="fr-FR" dirty="0">
                <a:solidFill>
                  <a:schemeClr val="bg1"/>
                </a:solidFill>
              </a:rPr>
              <a:t>Nous pouvons l’expliquer par le features engineering qui est à améliorer. En effet, le Kernel choisi est plutôt pauvre sur le traitement des données. Il ne se focalise que sur une seule table et ne crée pas beaucoup de variable qui peuvent être utiles à un modèle de classification comme des moyennes, des médianes, des écarts-types, et ça pour plusieurs features. Il existe peut- </a:t>
            </a:r>
            <a:r>
              <a:rPr lang="fr-FR" dirty="0" err="1">
                <a:solidFill>
                  <a:schemeClr val="bg1"/>
                </a:solidFill>
              </a:rPr>
              <a:t>être</a:t>
            </a:r>
            <a:r>
              <a:rPr lang="fr-FR" dirty="0">
                <a:solidFill>
                  <a:schemeClr val="bg1"/>
                </a:solidFill>
              </a:rPr>
              <a:t> un Kernel plus abouti qui permettra une meilleure performance prédictive au modèle. Sinon, prendre le temps de réaliser nous-même notre feature engineering, ce qui nous permettra de bien comprendre nos données et ainsi construire un feature engineering adapté à notre besoin. </a:t>
            </a:r>
          </a:p>
          <a:p>
            <a:endParaRPr lang="fr-FR" dirty="0">
              <a:solidFill>
                <a:schemeClr val="bg1"/>
              </a:solidFill>
            </a:endParaRPr>
          </a:p>
        </p:txBody>
      </p:sp>
    </p:spTree>
    <p:extLst>
      <p:ext uri="{BB962C8B-B14F-4D97-AF65-F5344CB8AC3E}">
        <p14:creationId xmlns:p14="http://schemas.microsoft.com/office/powerpoint/2010/main" val="8517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3" name="Google Shape;1361;p47">
            <a:extLst>
              <a:ext uri="{FF2B5EF4-FFF2-40B4-BE49-F238E27FC236}">
                <a16:creationId xmlns:a16="http://schemas.microsoft.com/office/drawing/2014/main" id="{C7E79BB2-678D-5B44-8DA4-2DA50053E8BD}"/>
              </a:ext>
            </a:extLst>
          </p:cNvPr>
          <p:cNvSpPr txBox="1">
            <a:spLocks/>
          </p:cNvSpPr>
          <p:nvPr/>
        </p:nvSpPr>
        <p:spPr>
          <a:xfrm>
            <a:off x="2499897" y="0"/>
            <a:ext cx="3823200" cy="139441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pPr algn="ctr"/>
            <a:r>
              <a:rPr lang="fr-FR" sz="9600" dirty="0"/>
              <a:t>Merci</a:t>
            </a:r>
          </a:p>
        </p:txBody>
      </p:sp>
      <p:sp>
        <p:nvSpPr>
          <p:cNvPr id="5" name="ZoneTexte 4">
            <a:extLst>
              <a:ext uri="{FF2B5EF4-FFF2-40B4-BE49-F238E27FC236}">
                <a16:creationId xmlns:a16="http://schemas.microsoft.com/office/drawing/2014/main" id="{27EE0FFD-A5DA-1B45-8112-AE2CA36D3624}"/>
              </a:ext>
            </a:extLst>
          </p:cNvPr>
          <p:cNvSpPr txBox="1"/>
          <p:nvPr/>
        </p:nvSpPr>
        <p:spPr>
          <a:xfrm>
            <a:off x="1097174" y="2156205"/>
            <a:ext cx="6741041" cy="1754326"/>
          </a:xfrm>
          <a:prstGeom prst="rect">
            <a:avLst/>
          </a:prstGeom>
          <a:noFill/>
        </p:spPr>
        <p:txBody>
          <a:bodyPr wrap="square" rtlCol="0">
            <a:spAutoFit/>
          </a:bodyPr>
          <a:lstStyle/>
          <a:p>
            <a:pPr algn="ctr"/>
            <a:r>
              <a:rPr lang="fr-FR" sz="5400" dirty="0">
                <a:solidFill>
                  <a:schemeClr val="bg1"/>
                </a:solidFill>
              </a:rPr>
              <a:t>Avez-vous des </a:t>
            </a:r>
            <a:r>
              <a:rPr lang="fr-FR" sz="4800" dirty="0">
                <a:solidFill>
                  <a:schemeClr val="bg1"/>
                </a:solidFill>
              </a:rPr>
              <a:t>questions</a:t>
            </a:r>
            <a:r>
              <a:rPr lang="fr-FR" sz="5400" dirty="0">
                <a:solidFill>
                  <a:schemeClr val="bg1"/>
                </a:solidFill>
              </a:rPr>
              <a:t>? </a:t>
            </a:r>
          </a:p>
        </p:txBody>
      </p:sp>
      <p:grpSp>
        <p:nvGrpSpPr>
          <p:cNvPr id="6" name="Groupe 5">
            <a:extLst>
              <a:ext uri="{FF2B5EF4-FFF2-40B4-BE49-F238E27FC236}">
                <a16:creationId xmlns:a16="http://schemas.microsoft.com/office/drawing/2014/main" id="{21DD27B4-00A1-694F-870A-B01FFAC31D80}"/>
              </a:ext>
            </a:extLst>
          </p:cNvPr>
          <p:cNvGrpSpPr/>
          <p:nvPr/>
        </p:nvGrpSpPr>
        <p:grpSpPr>
          <a:xfrm>
            <a:off x="3305547" y="4426232"/>
            <a:ext cx="2211900" cy="539053"/>
            <a:chOff x="3276800" y="3106122"/>
            <a:chExt cx="2211900" cy="539053"/>
          </a:xfrm>
        </p:grpSpPr>
        <p:sp>
          <p:nvSpPr>
            <p:cNvPr id="7" name="Google Shape;1371;p47">
              <a:extLst>
                <a:ext uri="{FF2B5EF4-FFF2-40B4-BE49-F238E27FC236}">
                  <a16:creationId xmlns:a16="http://schemas.microsoft.com/office/drawing/2014/main" id="{6D7A0CE2-0F1B-4341-916A-DA73AF8D7C05}"/>
                </a:ext>
              </a:extLst>
            </p:cNvPr>
            <p:cNvSpPr/>
            <p:nvPr/>
          </p:nvSpPr>
          <p:spPr>
            <a:xfrm>
              <a:off x="3276800" y="3121375"/>
              <a:ext cx="523800" cy="52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372;p47">
              <a:extLst>
                <a:ext uri="{FF2B5EF4-FFF2-40B4-BE49-F238E27FC236}">
                  <a16:creationId xmlns:a16="http://schemas.microsoft.com/office/drawing/2014/main" id="{1A6572BD-FFED-C24D-AF30-C5FB143CB707}"/>
                </a:ext>
              </a:extLst>
            </p:cNvPr>
            <p:cNvSpPr/>
            <p:nvPr/>
          </p:nvSpPr>
          <p:spPr>
            <a:xfrm>
              <a:off x="4120850" y="3121375"/>
              <a:ext cx="523800" cy="523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73;p47">
              <a:extLst>
                <a:ext uri="{FF2B5EF4-FFF2-40B4-BE49-F238E27FC236}">
                  <a16:creationId xmlns:a16="http://schemas.microsoft.com/office/drawing/2014/main" id="{B319C27B-DE07-8F49-9053-7537EC9765CB}"/>
                </a:ext>
              </a:extLst>
            </p:cNvPr>
            <p:cNvSpPr/>
            <p:nvPr/>
          </p:nvSpPr>
          <p:spPr>
            <a:xfrm>
              <a:off x="4964900" y="3106122"/>
              <a:ext cx="523800" cy="523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oogle Shape;1374;p47">
              <a:extLst>
                <a:ext uri="{FF2B5EF4-FFF2-40B4-BE49-F238E27FC236}">
                  <a16:creationId xmlns:a16="http://schemas.microsoft.com/office/drawing/2014/main" id="{8A679E39-6120-FB41-B39C-E1DC2294169B}"/>
                </a:ext>
              </a:extLst>
            </p:cNvPr>
            <p:cNvGrpSpPr/>
            <p:nvPr/>
          </p:nvGrpSpPr>
          <p:grpSpPr>
            <a:xfrm>
              <a:off x="3407885" y="3237207"/>
              <a:ext cx="261630" cy="261630"/>
              <a:chOff x="3368074" y="3882537"/>
              <a:chExt cx="215298" cy="215298"/>
            </a:xfrm>
          </p:grpSpPr>
          <p:sp>
            <p:nvSpPr>
              <p:cNvPr id="16" name="Google Shape;1375;p47">
                <a:extLst>
                  <a:ext uri="{FF2B5EF4-FFF2-40B4-BE49-F238E27FC236}">
                    <a16:creationId xmlns:a16="http://schemas.microsoft.com/office/drawing/2014/main" id="{64B74DA9-302B-9B49-BF41-B14F04F2EFB0}"/>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76;p47">
                <a:extLst>
                  <a:ext uri="{FF2B5EF4-FFF2-40B4-BE49-F238E27FC236}">
                    <a16:creationId xmlns:a16="http://schemas.microsoft.com/office/drawing/2014/main" id="{83A05BC8-DF8F-8A42-B4BE-BFDD7E347088}"/>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77;p47">
                <a:extLst>
                  <a:ext uri="{FF2B5EF4-FFF2-40B4-BE49-F238E27FC236}">
                    <a16:creationId xmlns:a16="http://schemas.microsoft.com/office/drawing/2014/main" id="{84E0E7D5-AF1B-8E4A-B994-E7D70DB3B4A0}"/>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378;p47">
              <a:extLst>
                <a:ext uri="{FF2B5EF4-FFF2-40B4-BE49-F238E27FC236}">
                  <a16:creationId xmlns:a16="http://schemas.microsoft.com/office/drawing/2014/main" id="{A9C9B89B-7552-644E-9288-887B0F376698}"/>
                </a:ext>
              </a:extLst>
            </p:cNvPr>
            <p:cNvSpPr/>
            <p:nvPr/>
          </p:nvSpPr>
          <p:spPr>
            <a:xfrm>
              <a:off x="5066623" y="3252448"/>
              <a:ext cx="320355" cy="261656"/>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379;p47">
              <a:extLst>
                <a:ext uri="{FF2B5EF4-FFF2-40B4-BE49-F238E27FC236}">
                  <a16:creationId xmlns:a16="http://schemas.microsoft.com/office/drawing/2014/main" id="{92A5AC75-CCF9-1E45-883F-FD07C556129A}"/>
                </a:ext>
              </a:extLst>
            </p:cNvPr>
            <p:cNvGrpSpPr/>
            <p:nvPr/>
          </p:nvGrpSpPr>
          <p:grpSpPr>
            <a:xfrm>
              <a:off x="4236456" y="3252450"/>
              <a:ext cx="292574" cy="261652"/>
              <a:chOff x="3824739" y="3890112"/>
              <a:chExt cx="208105" cy="186110"/>
            </a:xfrm>
          </p:grpSpPr>
          <p:sp>
            <p:nvSpPr>
              <p:cNvPr id="13" name="Google Shape;1380;p47">
                <a:extLst>
                  <a:ext uri="{FF2B5EF4-FFF2-40B4-BE49-F238E27FC236}">
                    <a16:creationId xmlns:a16="http://schemas.microsoft.com/office/drawing/2014/main" id="{9726276C-3588-C444-ADB6-4DDECAE9D8D2}"/>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1;p47">
                <a:extLst>
                  <a:ext uri="{FF2B5EF4-FFF2-40B4-BE49-F238E27FC236}">
                    <a16:creationId xmlns:a16="http://schemas.microsoft.com/office/drawing/2014/main" id="{56AD486C-F023-1047-8D59-86D591786D65}"/>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2;p47">
                <a:extLst>
                  <a:ext uri="{FF2B5EF4-FFF2-40B4-BE49-F238E27FC236}">
                    <a16:creationId xmlns:a16="http://schemas.microsoft.com/office/drawing/2014/main" id="{4EE1A0D6-84CD-624E-867D-6B5E3DEB38DD}"/>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1634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C1677A-6900-4E44-A877-3F8D209E5FDE}"/>
              </a:ext>
            </a:extLst>
          </p:cNvPr>
          <p:cNvSpPr/>
          <p:nvPr/>
        </p:nvSpPr>
        <p:spPr>
          <a:xfrm>
            <a:off x="0" y="-20447"/>
            <a:ext cx="9144000" cy="5262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ZoneTexte 3">
            <a:extLst>
              <a:ext uri="{FF2B5EF4-FFF2-40B4-BE49-F238E27FC236}">
                <a16:creationId xmlns:a16="http://schemas.microsoft.com/office/drawing/2014/main" id="{2D4BB9E7-3F71-F94D-8C6E-C56727B0BC3A}"/>
              </a:ext>
            </a:extLst>
          </p:cNvPr>
          <p:cNvSpPr txBox="1"/>
          <p:nvPr/>
        </p:nvSpPr>
        <p:spPr>
          <a:xfrm>
            <a:off x="68892" y="0"/>
            <a:ext cx="9006215" cy="5201424"/>
          </a:xfrm>
          <a:prstGeom prst="rect">
            <a:avLst/>
          </a:prstGeom>
          <a:noFill/>
        </p:spPr>
        <p:txBody>
          <a:bodyPr wrap="square" rtlCol="0">
            <a:spAutoFit/>
          </a:bodyPr>
          <a:lstStyle/>
          <a:p>
            <a:endParaRPr lang="fr-FR" sz="2800" b="1" dirty="0">
              <a:solidFill>
                <a:schemeClr val="bg2"/>
              </a:solidFill>
              <a:latin typeface="Courier New" panose="02070309020205020404" pitchFamily="49" charset="0"/>
              <a:cs typeface="Courier New" panose="02070309020205020404" pitchFamily="49" charset="0"/>
            </a:endParaRPr>
          </a:p>
          <a:p>
            <a:r>
              <a:rPr lang="fr-FR" sz="2800" b="1" dirty="0">
                <a:solidFill>
                  <a:schemeClr val="bg2"/>
                </a:solidFill>
                <a:latin typeface="Courier New" panose="02070309020205020404" pitchFamily="49" charset="0"/>
                <a:cs typeface="Courier New" panose="02070309020205020404" pitchFamily="49" charset="0"/>
              </a:rPr>
              <a:t>Sommaire</a:t>
            </a:r>
          </a:p>
          <a:p>
            <a:endParaRPr lang="fr-FR" sz="2800" b="1" dirty="0">
              <a:solidFill>
                <a:schemeClr val="bg2"/>
              </a:solidFill>
              <a:latin typeface="Courier New" panose="02070309020205020404" pitchFamily="49" charset="0"/>
              <a:cs typeface="Courier New" panose="02070309020205020404" pitchFamily="49" charset="0"/>
            </a:endParaRPr>
          </a:p>
          <a:p>
            <a:r>
              <a:rPr lang="fr-FR" sz="2800" b="1" dirty="0">
                <a:solidFill>
                  <a:schemeClr val="bg2"/>
                </a:solidFill>
                <a:latin typeface="Courier New" panose="02070309020205020404" pitchFamily="49" charset="0"/>
                <a:cs typeface="Courier New" panose="02070309020205020404" pitchFamily="49" charset="0"/>
              </a:rPr>
              <a:t>01 : Présentation du projet</a:t>
            </a:r>
          </a:p>
          <a:p>
            <a:r>
              <a:rPr lang="fr-FR" sz="2800" b="1" dirty="0">
                <a:solidFill>
                  <a:schemeClr val="bg2"/>
                </a:solidFill>
                <a:latin typeface="Courier New" panose="02070309020205020404" pitchFamily="49" charset="0"/>
                <a:cs typeface="Courier New" panose="02070309020205020404" pitchFamily="49" charset="0"/>
              </a:rPr>
              <a:t>02 : Etude des données</a:t>
            </a:r>
          </a:p>
          <a:p>
            <a:pPr lvl="8"/>
            <a:r>
              <a:rPr lang="fr-FR" sz="1800" b="1" dirty="0">
                <a:solidFill>
                  <a:schemeClr val="bg2"/>
                </a:solidFill>
                <a:latin typeface="Courier New" panose="02070309020205020404" pitchFamily="49" charset="0"/>
                <a:cs typeface="Courier New" panose="02070309020205020404" pitchFamily="49" charset="0"/>
              </a:rPr>
              <a:t>		&gt; Présentation des données</a:t>
            </a:r>
          </a:p>
          <a:p>
            <a:pPr lvl="4"/>
            <a:r>
              <a:rPr lang="fr-FR" sz="1800" b="1" dirty="0">
                <a:solidFill>
                  <a:schemeClr val="bg2"/>
                </a:solidFill>
                <a:latin typeface="Courier New" panose="02070309020205020404" pitchFamily="49" charset="0"/>
                <a:cs typeface="Courier New" panose="02070309020205020404" pitchFamily="49" charset="0"/>
              </a:rPr>
              <a:t>		&gt; Présentation du Notebook Kaggle</a:t>
            </a:r>
          </a:p>
          <a:p>
            <a:r>
              <a:rPr lang="fr-FR" sz="2800" b="1" dirty="0">
                <a:solidFill>
                  <a:schemeClr val="bg2"/>
                </a:solidFill>
                <a:latin typeface="Courier New" panose="02070309020205020404" pitchFamily="49" charset="0"/>
                <a:cs typeface="Courier New" panose="02070309020205020404" pitchFamily="49" charset="0"/>
              </a:rPr>
              <a:t>03 : Modélisation</a:t>
            </a:r>
          </a:p>
          <a:p>
            <a:r>
              <a:rPr lang="fr-FR" sz="1600" b="1" dirty="0">
                <a:solidFill>
                  <a:schemeClr val="bg2"/>
                </a:solidFill>
                <a:latin typeface="Courier New" panose="02070309020205020404" pitchFamily="49" charset="0"/>
                <a:cs typeface="Courier New" panose="02070309020205020404" pitchFamily="49" charset="0"/>
              </a:rPr>
              <a:t>		</a:t>
            </a:r>
            <a:r>
              <a:rPr lang="fr-FR" sz="1800" b="1" dirty="0">
                <a:solidFill>
                  <a:schemeClr val="bg2"/>
                </a:solidFill>
                <a:latin typeface="Courier New" panose="02070309020205020404" pitchFamily="49" charset="0"/>
                <a:cs typeface="Courier New" panose="02070309020205020404" pitchFamily="49" charset="0"/>
              </a:rPr>
              <a:t>&gt; Entraînement et Optimisation</a:t>
            </a:r>
          </a:p>
          <a:p>
            <a:r>
              <a:rPr lang="fr-FR" sz="1800" b="1" dirty="0">
                <a:solidFill>
                  <a:schemeClr val="bg2"/>
                </a:solidFill>
                <a:latin typeface="Courier New" panose="02070309020205020404" pitchFamily="49" charset="0"/>
                <a:cs typeface="Courier New" panose="02070309020205020404" pitchFamily="49" charset="0"/>
              </a:rPr>
              <a:t>		&gt; Analyse des résultats</a:t>
            </a:r>
          </a:p>
          <a:p>
            <a:r>
              <a:rPr lang="fr-FR" sz="2800" b="1" dirty="0">
                <a:solidFill>
                  <a:schemeClr val="bg2"/>
                </a:solidFill>
                <a:latin typeface="Courier New" panose="02070309020205020404" pitchFamily="49" charset="0"/>
                <a:cs typeface="Courier New" panose="02070309020205020404" pitchFamily="49" charset="0"/>
              </a:rPr>
              <a:t>04 : Dashboard</a:t>
            </a:r>
          </a:p>
          <a:p>
            <a:r>
              <a:rPr lang="fr-FR" sz="1800" b="1" dirty="0">
                <a:solidFill>
                  <a:schemeClr val="bg2"/>
                </a:solidFill>
                <a:latin typeface="Courier New" panose="02070309020205020404" pitchFamily="49" charset="0"/>
                <a:cs typeface="Courier New" panose="02070309020205020404" pitchFamily="49" charset="0"/>
              </a:rPr>
              <a:t>		&gt; Construction en local</a:t>
            </a:r>
          </a:p>
          <a:p>
            <a:r>
              <a:rPr lang="fr-FR" sz="1800" b="1" dirty="0">
                <a:solidFill>
                  <a:schemeClr val="bg2"/>
                </a:solidFill>
                <a:latin typeface="Courier New" panose="02070309020205020404" pitchFamily="49" charset="0"/>
                <a:cs typeface="Courier New" panose="02070309020205020404" pitchFamily="49" charset="0"/>
              </a:rPr>
              <a:t>		&gt; Déploiement sur le Cloud</a:t>
            </a:r>
          </a:p>
          <a:p>
            <a:r>
              <a:rPr lang="fr-FR" sz="2800" b="1" dirty="0">
                <a:solidFill>
                  <a:schemeClr val="bg2"/>
                </a:solidFill>
                <a:latin typeface="Courier New" panose="02070309020205020404" pitchFamily="49" charset="0"/>
                <a:cs typeface="Courier New" panose="02070309020205020404" pitchFamily="49" charset="0"/>
              </a:rPr>
              <a:t>05 : Conclusions</a:t>
            </a:r>
          </a:p>
        </p:txBody>
      </p:sp>
    </p:spTree>
    <p:extLst>
      <p:ext uri="{BB962C8B-B14F-4D97-AF65-F5344CB8AC3E}">
        <p14:creationId xmlns:p14="http://schemas.microsoft.com/office/powerpoint/2010/main" val="15697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7B497FF-C97C-A54F-971E-1423B95A2A32}"/>
              </a:ext>
            </a:extLst>
          </p:cNvPr>
          <p:cNvSpPr txBox="1"/>
          <p:nvPr/>
        </p:nvSpPr>
        <p:spPr>
          <a:xfrm>
            <a:off x="0" y="2281178"/>
            <a:ext cx="4840357" cy="2862322"/>
          </a:xfrm>
          <a:prstGeom prst="rect">
            <a:avLst/>
          </a:prstGeom>
          <a:solidFill>
            <a:srgbClr val="0432FF">
              <a:alpha val="68000"/>
            </a:srgbClr>
          </a:solidFill>
        </p:spPr>
        <p:txBody>
          <a:bodyPr wrap="square" rtlCol="0">
            <a:spAutoFit/>
          </a:bodyPr>
          <a:lstStyle/>
          <a:p>
            <a:r>
              <a:rPr lang="fr-FR" sz="2000" b="1" dirty="0">
                <a:solidFill>
                  <a:srgbClr val="FFFF00"/>
                </a:solidFill>
                <a:latin typeface="Courier New" panose="02070309020205020404" pitchFamily="49" charset="0"/>
                <a:cs typeface="Courier New" panose="02070309020205020404" pitchFamily="49" charset="0"/>
              </a:rPr>
              <a:t>Développer un Dashboard interactif :</a:t>
            </a:r>
          </a:p>
          <a:p>
            <a:r>
              <a:rPr lang="fr-FR" b="1" i="1" dirty="0"/>
              <a:t>Afin </a:t>
            </a:r>
            <a:r>
              <a:rPr lang="fr-FR" dirty="0"/>
              <a:t>que les chargés de relation client puissent expliquer la plus transparente possible les décisions d’octroi de crédit, et permettre à leurs clients de disposer de leurs informations personnelles. </a:t>
            </a:r>
          </a:p>
          <a:p>
            <a:r>
              <a:rPr lang="fr-FR" b="1" u="sng" dirty="0"/>
              <a:t>Le </a:t>
            </a:r>
            <a:r>
              <a:rPr lang="fr-FR" b="1" u="sng" dirty="0" err="1"/>
              <a:t>dashboard</a:t>
            </a:r>
            <a:r>
              <a:rPr lang="fr-FR" b="1" u="sng" dirty="0"/>
              <a:t> doit contenir :</a:t>
            </a:r>
          </a:p>
          <a:p>
            <a:pPr marL="342900" indent="-342900">
              <a:buFont typeface="+mj-lt"/>
              <a:buAutoNum type="arabicPeriod"/>
            </a:pPr>
            <a:r>
              <a:rPr lang="fr-FR" dirty="0"/>
              <a:t>Le score et l’interprétation de ce score;</a:t>
            </a:r>
          </a:p>
          <a:p>
            <a:pPr marL="342900" indent="-342900">
              <a:buFont typeface="+mj-lt"/>
              <a:buAutoNum type="arabicPeriod"/>
            </a:pPr>
            <a:r>
              <a:rPr lang="fr-FR" dirty="0"/>
              <a:t>Les informations descriptives relatives à un client;</a:t>
            </a:r>
          </a:p>
          <a:p>
            <a:pPr marL="342900" indent="-342900">
              <a:buFont typeface="+mj-lt"/>
              <a:buAutoNum type="arabicPeriod"/>
            </a:pPr>
            <a:r>
              <a:rPr lang="fr-FR" dirty="0"/>
              <a:t>Les informations descriptives relatives à un client à l’ensemble des clients ou à un groupe de clients similaires</a:t>
            </a:r>
          </a:p>
        </p:txBody>
      </p:sp>
      <p:sp>
        <p:nvSpPr>
          <p:cNvPr id="5" name="ZoneTexte 4">
            <a:extLst>
              <a:ext uri="{FF2B5EF4-FFF2-40B4-BE49-F238E27FC236}">
                <a16:creationId xmlns:a16="http://schemas.microsoft.com/office/drawing/2014/main" id="{77AF0C3C-2ED8-3D4B-8E5D-0F263E73F69F}"/>
              </a:ext>
            </a:extLst>
          </p:cNvPr>
          <p:cNvSpPr txBox="1"/>
          <p:nvPr/>
        </p:nvSpPr>
        <p:spPr>
          <a:xfrm>
            <a:off x="4840357" y="0"/>
            <a:ext cx="4303643" cy="2308324"/>
          </a:xfrm>
          <a:prstGeom prst="rect">
            <a:avLst/>
          </a:prstGeom>
          <a:solidFill>
            <a:srgbClr val="0432FF">
              <a:alpha val="68000"/>
            </a:srgbClr>
          </a:solidFill>
        </p:spPr>
        <p:txBody>
          <a:bodyPr wrap="square" rtlCol="0">
            <a:spAutoFit/>
          </a:bodyPr>
          <a:lstStyle/>
          <a:p>
            <a:r>
              <a:rPr lang="fr-FR" sz="2000" b="1" dirty="0">
                <a:solidFill>
                  <a:srgbClr val="FFFF00"/>
                </a:solidFill>
                <a:latin typeface="Courier New" panose="02070309020205020404" pitchFamily="49" charset="0"/>
                <a:cs typeface="Courier New" panose="02070309020205020404" pitchFamily="49" charset="0"/>
              </a:rPr>
              <a:t>Mission: Etude d’un modèle de Scoring </a:t>
            </a:r>
          </a:p>
          <a:p>
            <a:endParaRPr lang="fr-FR" sz="2000" b="1" dirty="0">
              <a:solidFill>
                <a:srgbClr val="FFFF00"/>
              </a:solidFill>
              <a:latin typeface="Courier New" panose="02070309020205020404" pitchFamily="49" charset="0"/>
              <a:cs typeface="Courier New" panose="02070309020205020404" pitchFamily="49" charset="0"/>
            </a:endParaRPr>
          </a:p>
          <a:p>
            <a:r>
              <a:rPr lang="fr-FR" b="1" dirty="0"/>
              <a:t>Prêt à dépenser </a:t>
            </a:r>
            <a:r>
              <a:rPr lang="fr-FR" dirty="0"/>
              <a:t>souhaite mettre en œuvre</a:t>
            </a:r>
            <a:r>
              <a:rPr lang="fr-FR" b="1" dirty="0"/>
              <a:t> un outil de “scoring crédit” pour calculer la probabilité </a:t>
            </a:r>
            <a:r>
              <a:rPr lang="fr-FR" dirty="0"/>
              <a:t>qu’un client rembourse son crédit. Elle souhaite donc développer un algorithme de classification en s’appuyant sur des sources de données variées. </a:t>
            </a:r>
            <a:endParaRPr lang="fr-FR" sz="1200" dirty="0">
              <a:solidFill>
                <a:schemeClr val="bg1"/>
              </a:solidFill>
              <a:latin typeface="Courier New" panose="02070309020205020404" pitchFamily="49" charset="0"/>
              <a:cs typeface="Courier New" panose="02070309020205020404" pitchFamily="49" charset="0"/>
            </a:endParaRPr>
          </a:p>
        </p:txBody>
      </p:sp>
      <p:sp>
        <p:nvSpPr>
          <p:cNvPr id="11" name="ZoneTexte 10">
            <a:extLst>
              <a:ext uri="{FF2B5EF4-FFF2-40B4-BE49-F238E27FC236}">
                <a16:creationId xmlns:a16="http://schemas.microsoft.com/office/drawing/2014/main" id="{D7F17D75-DFBA-2740-BC5A-04AD6E996859}"/>
              </a:ext>
            </a:extLst>
          </p:cNvPr>
          <p:cNvSpPr txBox="1"/>
          <p:nvPr/>
        </p:nvSpPr>
        <p:spPr>
          <a:xfrm>
            <a:off x="4840357" y="2294751"/>
            <a:ext cx="4303643" cy="2862322"/>
          </a:xfrm>
          <a:prstGeom prst="rect">
            <a:avLst/>
          </a:prstGeom>
          <a:solidFill>
            <a:srgbClr val="FFC000">
              <a:alpha val="40000"/>
            </a:srgbClr>
          </a:solidFill>
        </p:spPr>
        <p:txBody>
          <a:bodyPr wrap="square" rtlCol="0">
            <a:spAutoFit/>
          </a:bodyPr>
          <a:lstStyle/>
          <a:p>
            <a:r>
              <a:rPr lang="fr-FR" sz="2000" b="1" dirty="0">
                <a:solidFill>
                  <a:srgbClr val="002060"/>
                </a:solidFill>
                <a:latin typeface="Courier New" panose="02070309020205020404" pitchFamily="49" charset="0"/>
                <a:cs typeface="Courier New" panose="02070309020205020404" pitchFamily="49" charset="0"/>
              </a:rPr>
              <a:t>Recommandation du manager:</a:t>
            </a:r>
          </a:p>
          <a:p>
            <a:endParaRPr lang="fr-FR" sz="2000" b="1" dirty="0">
              <a:solidFill>
                <a:srgbClr val="002060"/>
              </a:solidFill>
              <a:latin typeface="Courier New" panose="02070309020205020404" pitchFamily="49" charset="0"/>
              <a:cs typeface="Courier New" panose="02070309020205020404" pitchFamily="49" charset="0"/>
            </a:endParaRPr>
          </a:p>
          <a:p>
            <a:r>
              <a:rPr lang="fr-FR" dirty="0">
                <a:solidFill>
                  <a:srgbClr val="002060"/>
                </a:solidFill>
              </a:rPr>
              <a:t>1. Sélectionner d’un </a:t>
            </a:r>
            <a:r>
              <a:rPr lang="fr-FR" b="1" dirty="0">
                <a:solidFill>
                  <a:srgbClr val="002060"/>
                </a:solidFill>
              </a:rPr>
              <a:t>Kernel Kaggle </a:t>
            </a:r>
            <a:r>
              <a:rPr lang="fr-FR" dirty="0">
                <a:solidFill>
                  <a:srgbClr val="002060"/>
                </a:solidFill>
              </a:rPr>
              <a:t>pour vous faciliter la préparation des données nécessaires à l’élaboration du modèle de scoring </a:t>
            </a:r>
          </a:p>
          <a:p>
            <a:pPr marL="342900" indent="-342900">
              <a:buAutoNum type="arabicPeriod"/>
            </a:pPr>
            <a:endParaRPr lang="fr-FR" dirty="0">
              <a:solidFill>
                <a:srgbClr val="002060"/>
              </a:solidFill>
            </a:endParaRPr>
          </a:p>
          <a:p>
            <a:r>
              <a:rPr lang="fr-FR" dirty="0">
                <a:solidFill>
                  <a:srgbClr val="002060"/>
                </a:solidFill>
              </a:rPr>
              <a:t>2. </a:t>
            </a:r>
            <a:r>
              <a:rPr lang="fr-FR" dirty="0">
                <a:solidFill>
                  <a:srgbClr val="002060"/>
                </a:solidFill>
                <a:effectLst/>
              </a:rPr>
              <a:t>Réaliser </a:t>
            </a:r>
            <a:r>
              <a:rPr lang="fr-FR" b="1" dirty="0">
                <a:solidFill>
                  <a:srgbClr val="002060"/>
                </a:solidFill>
              </a:rPr>
              <a:t>une note technique</a:t>
            </a:r>
            <a:r>
              <a:rPr lang="fr-FR" dirty="0">
                <a:solidFill>
                  <a:srgbClr val="002060"/>
                </a:solidFill>
              </a:rPr>
              <a:t>, présentant toute votre démarche d’élaboration du modèle </a:t>
            </a:r>
          </a:p>
          <a:p>
            <a:pPr marL="342900" indent="-342900">
              <a:buFont typeface="Arial"/>
              <a:buAutoNum type="arabicPeriod"/>
            </a:pPr>
            <a:endParaRPr lang="fr-FR" dirty="0">
              <a:solidFill>
                <a:srgbClr val="002060"/>
              </a:solidFill>
            </a:endParaRPr>
          </a:p>
          <a:p>
            <a:r>
              <a:rPr lang="fr-FR" dirty="0">
                <a:solidFill>
                  <a:srgbClr val="002060"/>
                </a:solidFill>
              </a:rPr>
              <a:t>3. Déploiement du Dashboard sur le Cloud.</a:t>
            </a:r>
          </a:p>
          <a:p>
            <a:endParaRPr lang="fr-FR" dirty="0">
              <a:effectLst/>
            </a:endParaRPr>
          </a:p>
          <a:p>
            <a:endParaRPr lang="fr-FR" dirty="0">
              <a:effectLst/>
            </a:endParaRPr>
          </a:p>
        </p:txBody>
      </p:sp>
      <p:sp>
        <p:nvSpPr>
          <p:cNvPr id="12" name="ZoneTexte 11">
            <a:extLst>
              <a:ext uri="{FF2B5EF4-FFF2-40B4-BE49-F238E27FC236}">
                <a16:creationId xmlns:a16="http://schemas.microsoft.com/office/drawing/2014/main" id="{8E429DFF-2681-0F45-ADC7-21220C8A21D2}"/>
              </a:ext>
            </a:extLst>
          </p:cNvPr>
          <p:cNvSpPr txBox="1"/>
          <p:nvPr/>
        </p:nvSpPr>
        <p:spPr>
          <a:xfrm>
            <a:off x="-1" y="0"/>
            <a:ext cx="4840357" cy="2277547"/>
          </a:xfrm>
          <a:prstGeom prst="rect">
            <a:avLst/>
          </a:prstGeom>
          <a:solidFill>
            <a:srgbClr val="FFC000">
              <a:alpha val="40000"/>
            </a:srgbClr>
          </a:solidFill>
        </p:spPr>
        <p:txBody>
          <a:bodyPr wrap="square" rtlCol="0">
            <a:spAutoFit/>
          </a:bodyPr>
          <a:lstStyle/>
          <a:p>
            <a:endParaRPr lang="fr-FR" sz="2000" b="1" dirty="0">
              <a:solidFill>
                <a:srgbClr val="002060"/>
              </a:solidFill>
              <a:latin typeface="Courier New" panose="02070309020205020404" pitchFamily="49" charset="0"/>
              <a:cs typeface="Courier New" panose="02070309020205020404" pitchFamily="49" charset="0"/>
            </a:endParaRPr>
          </a:p>
          <a:p>
            <a:endParaRPr lang="fr-FR" sz="2000" b="1" dirty="0">
              <a:solidFill>
                <a:srgbClr val="002060"/>
              </a:solidFill>
              <a:latin typeface="Courier New" panose="02070309020205020404" pitchFamily="49" charset="0"/>
              <a:cs typeface="Courier New" panose="02070309020205020404" pitchFamily="49" charset="0"/>
            </a:endParaRPr>
          </a:p>
          <a:p>
            <a:endParaRPr lang="fr-FR" sz="2000" b="1" dirty="0">
              <a:solidFill>
                <a:srgbClr val="002060"/>
              </a:solidFill>
              <a:latin typeface="Courier New" panose="02070309020205020404" pitchFamily="49" charset="0"/>
              <a:cs typeface="Courier New" panose="02070309020205020404" pitchFamily="49" charset="0"/>
            </a:endParaRPr>
          </a:p>
          <a:p>
            <a:r>
              <a:rPr lang="fr-FR" sz="2000" b="1" dirty="0">
                <a:solidFill>
                  <a:srgbClr val="002060"/>
                </a:solidFill>
                <a:latin typeface="Courier New" panose="02070309020205020404" pitchFamily="49" charset="0"/>
                <a:cs typeface="Courier New" panose="02070309020205020404" pitchFamily="49" charset="0"/>
              </a:rPr>
              <a:t>Sources des données:</a:t>
            </a:r>
          </a:p>
          <a:p>
            <a:endParaRPr lang="fr-FR" sz="2000" b="1" dirty="0">
              <a:solidFill>
                <a:srgbClr val="002060"/>
              </a:solidFill>
              <a:latin typeface="Courier New" panose="02070309020205020404" pitchFamily="49" charset="0"/>
              <a:cs typeface="Courier New" panose="02070309020205020404" pitchFamily="49" charset="0"/>
            </a:endParaRPr>
          </a:p>
          <a:p>
            <a:r>
              <a:rPr lang="fr-FR" dirty="0">
                <a:solidFill>
                  <a:srgbClr val="002060"/>
                </a:solidFill>
                <a:hlinkClick r:id="rId2">
                  <a:extLst>
                    <a:ext uri="{A12FA001-AC4F-418D-AE19-62706E023703}">
                      <ahyp:hlinkClr xmlns:ahyp="http://schemas.microsoft.com/office/drawing/2018/hyperlinkcolor" val="tx"/>
                    </a:ext>
                  </a:extLst>
                </a:hlinkClick>
              </a:rPr>
              <a:t>https://www.kaggle.com/c/home-credit-default-risk/data</a:t>
            </a:r>
            <a:r>
              <a:rPr lang="fr-FR" dirty="0">
                <a:solidFill>
                  <a:srgbClr val="002060"/>
                </a:solidFill>
              </a:rPr>
              <a:t> </a:t>
            </a:r>
            <a:br>
              <a:rPr lang="fr-FR" dirty="0">
                <a:solidFill>
                  <a:srgbClr val="002060"/>
                </a:solidFill>
              </a:rPr>
            </a:br>
            <a:endParaRPr lang="fr-FR" dirty="0">
              <a:solidFill>
                <a:srgbClr val="002060"/>
              </a:solidFill>
            </a:endParaRPr>
          </a:p>
          <a:p>
            <a:endParaRPr lang="fr-FR" dirty="0">
              <a:solidFill>
                <a:srgbClr val="002060"/>
              </a:solidFill>
            </a:endParaRPr>
          </a:p>
        </p:txBody>
      </p:sp>
      <p:sp>
        <p:nvSpPr>
          <p:cNvPr id="13" name="Google Shape;507;p28">
            <a:extLst>
              <a:ext uri="{FF2B5EF4-FFF2-40B4-BE49-F238E27FC236}">
                <a16:creationId xmlns:a16="http://schemas.microsoft.com/office/drawing/2014/main" id="{866B54D9-CC79-7E45-A196-116609C20B63}"/>
              </a:ext>
            </a:extLst>
          </p:cNvPr>
          <p:cNvSpPr txBox="1">
            <a:spLocks/>
          </p:cNvSpPr>
          <p:nvPr/>
        </p:nvSpPr>
        <p:spPr>
          <a:xfrm>
            <a:off x="-2" y="0"/>
            <a:ext cx="4994033" cy="577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2400" b="1" dirty="0">
                <a:solidFill>
                  <a:schemeClr val="bg2"/>
                </a:solidFill>
                <a:latin typeface="Courier New" panose="02070309020205020404" pitchFamily="49" charset="0"/>
                <a:cs typeface="Courier New" panose="02070309020205020404" pitchFamily="49" charset="0"/>
              </a:rPr>
              <a:t>01- Présentation du projet</a:t>
            </a:r>
          </a:p>
        </p:txBody>
      </p:sp>
    </p:spTree>
    <p:extLst>
      <p:ext uri="{BB962C8B-B14F-4D97-AF65-F5344CB8AC3E}">
        <p14:creationId xmlns:p14="http://schemas.microsoft.com/office/powerpoint/2010/main" val="276904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9" name="Rectangle 8">
            <a:extLst>
              <a:ext uri="{FF2B5EF4-FFF2-40B4-BE49-F238E27FC236}">
                <a16:creationId xmlns:a16="http://schemas.microsoft.com/office/drawing/2014/main" id="{C636A1C7-CA01-2742-B5D5-452EA29A65F0}"/>
              </a:ext>
            </a:extLst>
          </p:cNvPr>
          <p:cNvSpPr/>
          <p:nvPr/>
        </p:nvSpPr>
        <p:spPr>
          <a:xfrm>
            <a:off x="-3584" y="-19023"/>
            <a:ext cx="9144000" cy="52627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b="1" dirty="0"/>
              <a:t>image</a:t>
            </a:r>
            <a:endParaRPr lang="fr-FR" sz="800" b="1" dirty="0"/>
          </a:p>
        </p:txBody>
      </p:sp>
      <p:sp>
        <p:nvSpPr>
          <p:cNvPr id="18" name="Google Shape;507;p28">
            <a:extLst>
              <a:ext uri="{FF2B5EF4-FFF2-40B4-BE49-F238E27FC236}">
                <a16:creationId xmlns:a16="http://schemas.microsoft.com/office/drawing/2014/main" id="{FC41FB7E-7DB8-4F4E-B0BC-FECD0A9A629B}"/>
              </a:ext>
            </a:extLst>
          </p:cNvPr>
          <p:cNvSpPr txBox="1">
            <a:spLocks noGrp="1"/>
          </p:cNvSpPr>
          <p:nvPr>
            <p:ph type="ctrTitle"/>
          </p:nvPr>
        </p:nvSpPr>
        <p:spPr>
          <a:xfrm>
            <a:off x="1" y="0"/>
            <a:ext cx="4083332" cy="577800"/>
          </a:xfrm>
          <a:prstGeom prst="rect">
            <a:avLst/>
          </a:prstGeom>
        </p:spPr>
        <p:txBody>
          <a:bodyPr spcFirstLastPara="1" wrap="square" lIns="91425" tIns="91425" rIns="91425" bIns="91425" anchor="b" anchorCtr="0">
            <a:noAutofit/>
          </a:bodyPr>
          <a:lstStyle/>
          <a:p>
            <a:r>
              <a:rPr lang="en" sz="2400" b="1" dirty="0">
                <a:solidFill>
                  <a:schemeClr val="bg2"/>
                </a:solidFill>
                <a:latin typeface="Courier New" panose="02070309020205020404" pitchFamily="49" charset="0"/>
                <a:cs typeface="Courier New" panose="02070309020205020404" pitchFamily="49" charset="0"/>
              </a:rPr>
              <a:t>02- </a:t>
            </a:r>
            <a:r>
              <a:rPr lang="fr-FR" b="1" dirty="0">
                <a:solidFill>
                  <a:schemeClr val="bg2"/>
                </a:solidFill>
                <a:latin typeface="Courier New" panose="02070309020205020404" pitchFamily="49" charset="0"/>
                <a:cs typeface="Courier New" panose="02070309020205020404" pitchFamily="49" charset="0"/>
              </a:rPr>
              <a:t>Etude des données</a:t>
            </a:r>
            <a:endParaRPr sz="2400" b="1" dirty="0">
              <a:solidFill>
                <a:schemeClr val="bg2"/>
              </a:solidFill>
              <a:latin typeface="Courier New" panose="02070309020205020404" pitchFamily="49" charset="0"/>
              <a:cs typeface="Courier New" panose="02070309020205020404" pitchFamily="49" charset="0"/>
            </a:endParaRPr>
          </a:p>
        </p:txBody>
      </p:sp>
      <p:pic>
        <p:nvPicPr>
          <p:cNvPr id="27" name="Image 26">
            <a:extLst>
              <a:ext uri="{FF2B5EF4-FFF2-40B4-BE49-F238E27FC236}">
                <a16:creationId xmlns:a16="http://schemas.microsoft.com/office/drawing/2014/main" id="{8F08B3CE-586E-EF4C-BBB1-2FAA915D6BF2}"/>
              </a:ext>
            </a:extLst>
          </p:cNvPr>
          <p:cNvPicPr/>
          <p:nvPr/>
        </p:nvPicPr>
        <p:blipFill>
          <a:blip r:embed="rId3"/>
          <a:stretch>
            <a:fillRect/>
          </a:stretch>
        </p:blipFill>
        <p:spPr>
          <a:xfrm>
            <a:off x="70050" y="577799"/>
            <a:ext cx="7097744" cy="4491157"/>
          </a:xfrm>
          <a:prstGeom prst="rect">
            <a:avLst/>
          </a:prstGeom>
        </p:spPr>
      </p:pic>
      <p:graphicFrame>
        <p:nvGraphicFramePr>
          <p:cNvPr id="5" name="Diagramme 4">
            <a:extLst>
              <a:ext uri="{FF2B5EF4-FFF2-40B4-BE49-F238E27FC236}">
                <a16:creationId xmlns:a16="http://schemas.microsoft.com/office/drawing/2014/main" id="{0AE2BD3F-44BB-AA43-9329-49F78832EDA7}"/>
              </a:ext>
            </a:extLst>
          </p:cNvPr>
          <p:cNvGraphicFramePr/>
          <p:nvPr>
            <p:extLst>
              <p:ext uri="{D42A27DB-BD31-4B8C-83A1-F6EECF244321}">
                <p14:modId xmlns:p14="http://schemas.microsoft.com/office/powerpoint/2010/main" val="3397544249"/>
              </p:ext>
            </p:extLst>
          </p:nvPr>
        </p:nvGraphicFramePr>
        <p:xfrm>
          <a:off x="6055954" y="336102"/>
          <a:ext cx="2870222" cy="20444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Google Shape;507;p28">
            <a:extLst>
              <a:ext uri="{FF2B5EF4-FFF2-40B4-BE49-F238E27FC236}">
                <a16:creationId xmlns:a16="http://schemas.microsoft.com/office/drawing/2014/main" id="{CDC334C3-F980-4041-A17B-ACF57ECB0580}"/>
              </a:ext>
            </a:extLst>
          </p:cNvPr>
          <p:cNvSpPr txBox="1">
            <a:spLocks/>
          </p:cNvSpPr>
          <p:nvPr/>
        </p:nvSpPr>
        <p:spPr>
          <a:xfrm>
            <a:off x="4083333" y="168050"/>
            <a:ext cx="3267289" cy="3361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002060"/>
                </a:solidFill>
                <a:latin typeface="Courier New" panose="02070309020205020404" pitchFamily="49" charset="0"/>
                <a:cs typeface="Courier New" panose="02070309020205020404" pitchFamily="49" charset="0"/>
              </a:rPr>
              <a:t>Présentation des données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6" name="Google Shape;507;p28">
            <a:extLst>
              <a:ext uri="{FF2B5EF4-FFF2-40B4-BE49-F238E27FC236}">
                <a16:creationId xmlns:a16="http://schemas.microsoft.com/office/drawing/2014/main" id="{E759DB6C-9365-AC4F-AFFD-D15C5906C7D3}"/>
              </a:ext>
            </a:extLst>
          </p:cNvPr>
          <p:cNvSpPr txBox="1">
            <a:spLocks noGrp="1"/>
          </p:cNvSpPr>
          <p:nvPr>
            <p:ph type="ctrTitle"/>
          </p:nvPr>
        </p:nvSpPr>
        <p:spPr>
          <a:xfrm>
            <a:off x="1" y="0"/>
            <a:ext cx="4083332" cy="577800"/>
          </a:xfrm>
          <a:prstGeom prst="rect">
            <a:avLst/>
          </a:prstGeom>
        </p:spPr>
        <p:txBody>
          <a:bodyPr spcFirstLastPara="1" wrap="square" lIns="91425" tIns="91425" rIns="91425" bIns="91425" anchor="b" anchorCtr="0">
            <a:noAutofit/>
          </a:bodyPr>
          <a:lstStyle/>
          <a:p>
            <a:r>
              <a:rPr lang="en" sz="2400" b="1" dirty="0">
                <a:solidFill>
                  <a:schemeClr val="bg1"/>
                </a:solidFill>
                <a:latin typeface="Courier New" panose="02070309020205020404" pitchFamily="49" charset="0"/>
                <a:cs typeface="Courier New" panose="02070309020205020404" pitchFamily="49" charset="0"/>
              </a:rPr>
              <a:t>02- </a:t>
            </a:r>
            <a:r>
              <a:rPr lang="fr-FR" b="1" dirty="0">
                <a:solidFill>
                  <a:schemeClr val="bg1"/>
                </a:solidFill>
                <a:latin typeface="Courier New" panose="02070309020205020404" pitchFamily="49" charset="0"/>
                <a:cs typeface="Courier New" panose="02070309020205020404" pitchFamily="49" charset="0"/>
              </a:rPr>
              <a:t>Etude des données</a:t>
            </a:r>
            <a:endParaRPr sz="2400" b="1" dirty="0">
              <a:solidFill>
                <a:schemeClr val="bg1"/>
              </a:solidFill>
              <a:latin typeface="Courier New" panose="02070309020205020404" pitchFamily="49" charset="0"/>
              <a:cs typeface="Courier New" panose="02070309020205020404" pitchFamily="49" charset="0"/>
            </a:endParaRPr>
          </a:p>
        </p:txBody>
      </p:sp>
      <p:graphicFrame>
        <p:nvGraphicFramePr>
          <p:cNvPr id="7" name="Diagramme 6">
            <a:extLst>
              <a:ext uri="{FF2B5EF4-FFF2-40B4-BE49-F238E27FC236}">
                <a16:creationId xmlns:a16="http://schemas.microsoft.com/office/drawing/2014/main" id="{A168E1B3-9721-C04E-BA6B-452113EA7D9C}"/>
              </a:ext>
            </a:extLst>
          </p:cNvPr>
          <p:cNvGraphicFramePr/>
          <p:nvPr>
            <p:extLst>
              <p:ext uri="{D42A27DB-BD31-4B8C-83A1-F6EECF244321}">
                <p14:modId xmlns:p14="http://schemas.microsoft.com/office/powerpoint/2010/main" val="2230543956"/>
              </p:ext>
            </p:extLst>
          </p:nvPr>
        </p:nvGraphicFramePr>
        <p:xfrm>
          <a:off x="318623" y="704923"/>
          <a:ext cx="7671826" cy="4438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507;p28">
            <a:extLst>
              <a:ext uri="{FF2B5EF4-FFF2-40B4-BE49-F238E27FC236}">
                <a16:creationId xmlns:a16="http://schemas.microsoft.com/office/drawing/2014/main" id="{80BF59B8-3D65-1547-BFDB-4CE2C7886D63}"/>
              </a:ext>
            </a:extLst>
          </p:cNvPr>
          <p:cNvSpPr txBox="1">
            <a:spLocks/>
          </p:cNvSpPr>
          <p:nvPr/>
        </p:nvSpPr>
        <p:spPr>
          <a:xfrm>
            <a:off x="4083333" y="261415"/>
            <a:ext cx="4167575" cy="310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FFFF00"/>
                </a:solidFill>
                <a:latin typeface="Courier New" panose="02070309020205020404" pitchFamily="49" charset="0"/>
                <a:cs typeface="Courier New" panose="02070309020205020404" pitchFamily="49" charset="0"/>
              </a:rPr>
              <a:t>Présentation du </a:t>
            </a:r>
            <a:r>
              <a:rPr lang="fr-FR" sz="1600" b="1" dirty="0" err="1">
                <a:solidFill>
                  <a:srgbClr val="FFFF00"/>
                </a:solidFill>
                <a:latin typeface="Courier New" panose="02070309020205020404" pitchFamily="49" charset="0"/>
                <a:cs typeface="Courier New" panose="02070309020205020404" pitchFamily="49" charset="0"/>
              </a:rPr>
              <a:t>NoteBook</a:t>
            </a:r>
            <a:r>
              <a:rPr lang="fr-FR" sz="1600" b="1" dirty="0">
                <a:solidFill>
                  <a:srgbClr val="FFFF00"/>
                </a:solidFill>
                <a:latin typeface="Courier New" panose="02070309020205020404" pitchFamily="49" charset="0"/>
                <a:cs typeface="Courier New" panose="02070309020205020404" pitchFamily="49" charset="0"/>
              </a:rPr>
              <a:t> Kaggle</a:t>
            </a:r>
          </a:p>
        </p:txBody>
      </p:sp>
    </p:spTree>
    <p:extLst>
      <p:ext uri="{BB962C8B-B14F-4D97-AF65-F5344CB8AC3E}">
        <p14:creationId xmlns:p14="http://schemas.microsoft.com/office/powerpoint/2010/main" val="267500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18" name="Google Shape;507;p28">
            <a:extLst>
              <a:ext uri="{FF2B5EF4-FFF2-40B4-BE49-F238E27FC236}">
                <a16:creationId xmlns:a16="http://schemas.microsoft.com/office/drawing/2014/main" id="{FC41FB7E-7DB8-4F4E-B0BC-FECD0A9A629B}"/>
              </a:ext>
            </a:extLst>
          </p:cNvPr>
          <p:cNvSpPr txBox="1">
            <a:spLocks noGrp="1"/>
          </p:cNvSpPr>
          <p:nvPr>
            <p:ph type="ctrTitle"/>
          </p:nvPr>
        </p:nvSpPr>
        <p:spPr>
          <a:xfrm>
            <a:off x="0" y="0"/>
            <a:ext cx="7066723"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03- Modélisation</a:t>
            </a:r>
          </a:p>
        </p:txBody>
      </p:sp>
      <p:sp>
        <p:nvSpPr>
          <p:cNvPr id="6" name="Google Shape;507;p28">
            <a:extLst>
              <a:ext uri="{FF2B5EF4-FFF2-40B4-BE49-F238E27FC236}">
                <a16:creationId xmlns:a16="http://schemas.microsoft.com/office/drawing/2014/main" id="{57D055A7-5D6D-434D-9363-9D3AC3C9452A}"/>
              </a:ext>
            </a:extLst>
          </p:cNvPr>
          <p:cNvSpPr txBox="1">
            <a:spLocks/>
          </p:cNvSpPr>
          <p:nvPr/>
        </p:nvSpPr>
        <p:spPr>
          <a:xfrm>
            <a:off x="3239271" y="267548"/>
            <a:ext cx="4167575" cy="310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FFFF00"/>
                </a:solidFill>
                <a:latin typeface="Courier New" panose="02070309020205020404" pitchFamily="49" charset="0"/>
                <a:cs typeface="Courier New" panose="02070309020205020404" pitchFamily="49" charset="0"/>
              </a:rPr>
              <a:t>Entraînement et Optimisation</a:t>
            </a:r>
          </a:p>
        </p:txBody>
      </p:sp>
      <p:sp>
        <p:nvSpPr>
          <p:cNvPr id="8" name="Titre 3">
            <a:extLst>
              <a:ext uri="{FF2B5EF4-FFF2-40B4-BE49-F238E27FC236}">
                <a16:creationId xmlns:a16="http://schemas.microsoft.com/office/drawing/2014/main" id="{94CB74A7-C1F1-0345-9E7D-57BAE31E2B41}"/>
              </a:ext>
            </a:extLst>
          </p:cNvPr>
          <p:cNvSpPr txBox="1">
            <a:spLocks/>
          </p:cNvSpPr>
          <p:nvPr/>
        </p:nvSpPr>
        <p:spPr>
          <a:xfrm>
            <a:off x="119270" y="577800"/>
            <a:ext cx="2779878" cy="45659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2000" b="1" dirty="0">
                <a:solidFill>
                  <a:schemeClr val="bg1"/>
                </a:solidFill>
              </a:rPr>
              <a:t>PREPROCESSING</a:t>
            </a:r>
          </a:p>
        </p:txBody>
      </p:sp>
      <p:sp>
        <p:nvSpPr>
          <p:cNvPr id="5" name="ZoneTexte 4">
            <a:extLst>
              <a:ext uri="{FF2B5EF4-FFF2-40B4-BE49-F238E27FC236}">
                <a16:creationId xmlns:a16="http://schemas.microsoft.com/office/drawing/2014/main" id="{5647F7E8-2F93-A74B-8C84-205A3B7E06BC}"/>
              </a:ext>
            </a:extLst>
          </p:cNvPr>
          <p:cNvSpPr txBox="1"/>
          <p:nvPr/>
        </p:nvSpPr>
        <p:spPr>
          <a:xfrm>
            <a:off x="0" y="1155600"/>
            <a:ext cx="9143999" cy="2246769"/>
          </a:xfrm>
          <a:prstGeom prst="rect">
            <a:avLst/>
          </a:prstGeom>
          <a:noFill/>
        </p:spPr>
        <p:txBody>
          <a:bodyPr wrap="square" rtlCol="0">
            <a:spAutoFit/>
          </a:bodyPr>
          <a:lstStyle/>
          <a:p>
            <a:r>
              <a:rPr lang="fr-FR" dirty="0">
                <a:solidFill>
                  <a:schemeClr val="bg1"/>
                </a:solidFill>
              </a:rPr>
              <a:t>L’</a:t>
            </a:r>
            <a:r>
              <a:rPr lang="fr-FR" dirty="0" err="1">
                <a:solidFill>
                  <a:schemeClr val="bg1"/>
                </a:solidFill>
              </a:rPr>
              <a:t>entraînement</a:t>
            </a:r>
            <a:r>
              <a:rPr lang="fr-FR" dirty="0">
                <a:solidFill>
                  <a:schemeClr val="bg1"/>
                </a:solidFill>
              </a:rPr>
              <a:t> du modèle se fait sur le fichier « </a:t>
            </a:r>
            <a:r>
              <a:rPr lang="fr-FR" dirty="0" err="1">
                <a:solidFill>
                  <a:schemeClr val="bg1"/>
                </a:solidFill>
              </a:rPr>
              <a:t>application_train.csv</a:t>
            </a:r>
            <a:r>
              <a:rPr lang="fr-FR" dirty="0">
                <a:solidFill>
                  <a:schemeClr val="bg1"/>
                </a:solidFill>
              </a:rPr>
              <a:t> ». </a:t>
            </a:r>
          </a:p>
          <a:p>
            <a:endParaRPr lang="fr-FR" dirty="0">
              <a:solidFill>
                <a:schemeClr val="bg1"/>
              </a:solidFill>
            </a:endParaRPr>
          </a:p>
          <a:p>
            <a:r>
              <a:rPr lang="fr-FR" dirty="0">
                <a:solidFill>
                  <a:schemeClr val="bg1"/>
                </a:solidFill>
              </a:rPr>
              <a:t>Le preprocessing est constitué de deux traitements : </a:t>
            </a:r>
          </a:p>
          <a:p>
            <a:endParaRPr lang="fr-FR" dirty="0">
              <a:solidFill>
                <a:schemeClr val="bg1"/>
              </a:solidFill>
            </a:endParaRPr>
          </a:p>
          <a:p>
            <a:r>
              <a:rPr lang="fr-FR" dirty="0">
                <a:solidFill>
                  <a:schemeClr val="bg1"/>
                </a:solidFill>
              </a:rPr>
              <a:t>	Une transformation des données comprenant :</a:t>
            </a:r>
            <a:br>
              <a:rPr lang="fr-FR" dirty="0">
                <a:solidFill>
                  <a:schemeClr val="bg1"/>
                </a:solidFill>
              </a:rPr>
            </a:br>
            <a:r>
              <a:rPr lang="fr-FR" dirty="0">
                <a:solidFill>
                  <a:schemeClr val="bg1"/>
                </a:solidFill>
              </a:rPr>
              <a:t>		Une imputation des valeurs manquantes créées lors du traitement avec SimpleImputer; </a:t>
            </a:r>
          </a:p>
          <a:p>
            <a:r>
              <a:rPr lang="fr-FR" dirty="0">
                <a:solidFill>
                  <a:schemeClr val="bg1"/>
                </a:solidFill>
              </a:rPr>
              <a:t>		One Hot Encoding pour les variables catégorielles avec get_dummies;</a:t>
            </a:r>
          </a:p>
          <a:p>
            <a:r>
              <a:rPr lang="fr-FR" dirty="0">
                <a:solidFill>
                  <a:schemeClr val="bg1"/>
                </a:solidFill>
              </a:rPr>
              <a:t>	Un échantillonnage du dataset. Cette partie a été́ réalisée avec la </a:t>
            </a:r>
            <a:r>
              <a:rPr lang="fr-FR" dirty="0" err="1">
                <a:solidFill>
                  <a:schemeClr val="bg1"/>
                </a:solidFill>
              </a:rPr>
              <a:t>méthode</a:t>
            </a:r>
            <a:r>
              <a:rPr lang="fr-FR" dirty="0">
                <a:solidFill>
                  <a:schemeClr val="bg1"/>
                </a:solidFill>
              </a:rPr>
              <a:t> « </a:t>
            </a:r>
            <a:r>
              <a:rPr lang="fr-FR" dirty="0" err="1">
                <a:solidFill>
                  <a:schemeClr val="bg1"/>
                </a:solidFill>
              </a:rPr>
              <a:t>train_test_split</a:t>
            </a:r>
            <a:r>
              <a:rPr lang="fr-FR" dirty="0">
                <a:solidFill>
                  <a:schemeClr val="bg1"/>
                </a:solidFill>
              </a:rPr>
              <a:t>» de</a:t>
            </a:r>
          </a:p>
          <a:p>
            <a:r>
              <a:rPr lang="fr-FR" dirty="0">
                <a:solidFill>
                  <a:schemeClr val="bg1"/>
                </a:solidFill>
              </a:rPr>
              <a:t>                   Scikit-learn. Avec un ratio de 70% pour les données d’</a:t>
            </a:r>
            <a:r>
              <a:rPr lang="fr-FR" dirty="0" err="1">
                <a:solidFill>
                  <a:schemeClr val="bg1"/>
                </a:solidFill>
              </a:rPr>
              <a:t>entraînement</a:t>
            </a:r>
            <a:r>
              <a:rPr lang="fr-FR" dirty="0">
                <a:solidFill>
                  <a:schemeClr val="bg1"/>
                </a:solidFill>
              </a:rPr>
              <a:t> et 30% pour les données de tests. </a:t>
            </a:r>
          </a:p>
          <a:p>
            <a:endParaRPr lang="fr-FR" dirty="0">
              <a:solidFill>
                <a:schemeClr val="bg1"/>
              </a:solidFill>
            </a:endParaRPr>
          </a:p>
        </p:txBody>
      </p:sp>
      <p:graphicFrame>
        <p:nvGraphicFramePr>
          <p:cNvPr id="10" name="Diagramme 9">
            <a:extLst>
              <a:ext uri="{FF2B5EF4-FFF2-40B4-BE49-F238E27FC236}">
                <a16:creationId xmlns:a16="http://schemas.microsoft.com/office/drawing/2014/main" id="{40B24454-AC4C-D04A-9DE4-6717DE8C3636}"/>
              </a:ext>
            </a:extLst>
          </p:cNvPr>
          <p:cNvGraphicFramePr/>
          <p:nvPr>
            <p:extLst>
              <p:ext uri="{D42A27DB-BD31-4B8C-83A1-F6EECF244321}">
                <p14:modId xmlns:p14="http://schemas.microsoft.com/office/powerpoint/2010/main" val="1672535326"/>
              </p:ext>
            </p:extLst>
          </p:nvPr>
        </p:nvGraphicFramePr>
        <p:xfrm>
          <a:off x="119270" y="3233141"/>
          <a:ext cx="8706677" cy="1701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781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03- Modélisation</a:t>
            </a:r>
          </a:p>
        </p:txBody>
      </p:sp>
      <p:graphicFrame>
        <p:nvGraphicFramePr>
          <p:cNvPr id="7" name="Diagramme 6">
            <a:extLst>
              <a:ext uri="{FF2B5EF4-FFF2-40B4-BE49-F238E27FC236}">
                <a16:creationId xmlns:a16="http://schemas.microsoft.com/office/drawing/2014/main" id="{15829EF0-BB74-9C44-B798-4F6C10D8587B}"/>
              </a:ext>
            </a:extLst>
          </p:cNvPr>
          <p:cNvGraphicFramePr/>
          <p:nvPr>
            <p:extLst>
              <p:ext uri="{D42A27DB-BD31-4B8C-83A1-F6EECF244321}">
                <p14:modId xmlns:p14="http://schemas.microsoft.com/office/powerpoint/2010/main" val="43590174"/>
              </p:ext>
            </p:extLst>
          </p:nvPr>
        </p:nvGraphicFramePr>
        <p:xfrm>
          <a:off x="470452" y="566127"/>
          <a:ext cx="8673548" cy="4440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Google Shape;507;p28">
            <a:extLst>
              <a:ext uri="{FF2B5EF4-FFF2-40B4-BE49-F238E27FC236}">
                <a16:creationId xmlns:a16="http://schemas.microsoft.com/office/drawing/2014/main" id="{00018B60-B904-7F40-BEA0-E2B5F9177C29}"/>
              </a:ext>
            </a:extLst>
          </p:cNvPr>
          <p:cNvSpPr txBox="1">
            <a:spLocks/>
          </p:cNvSpPr>
          <p:nvPr/>
        </p:nvSpPr>
        <p:spPr>
          <a:xfrm>
            <a:off x="3163071" y="255875"/>
            <a:ext cx="4167575" cy="310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FFFF00"/>
                </a:solidFill>
                <a:latin typeface="Courier New" panose="02070309020205020404" pitchFamily="49" charset="0"/>
                <a:cs typeface="Courier New" panose="02070309020205020404" pitchFamily="49" charset="0"/>
              </a:rPr>
              <a:t>Entraînement et Optimisation</a:t>
            </a:r>
          </a:p>
        </p:txBody>
      </p:sp>
      <p:sp>
        <p:nvSpPr>
          <p:cNvPr id="10" name="ZoneTexte 9">
            <a:extLst>
              <a:ext uri="{FF2B5EF4-FFF2-40B4-BE49-F238E27FC236}">
                <a16:creationId xmlns:a16="http://schemas.microsoft.com/office/drawing/2014/main" id="{5D79CA01-9482-8748-AB01-E8655D0CAA76}"/>
              </a:ext>
            </a:extLst>
          </p:cNvPr>
          <p:cNvSpPr txBox="1"/>
          <p:nvPr/>
        </p:nvSpPr>
        <p:spPr>
          <a:xfrm>
            <a:off x="248478" y="3525089"/>
            <a:ext cx="3015227" cy="1384995"/>
          </a:xfrm>
          <a:prstGeom prst="rect">
            <a:avLst/>
          </a:prstGeom>
          <a:noFill/>
          <a:ln w="19050">
            <a:solidFill>
              <a:srgbClr val="FFFF00"/>
            </a:solidFill>
          </a:ln>
        </p:spPr>
        <p:txBody>
          <a:bodyPr wrap="square" rtlCol="0">
            <a:spAutoFit/>
          </a:bodyPr>
          <a:lstStyle/>
          <a:p>
            <a:pPr algn="ctr"/>
            <a:r>
              <a:rPr lang="fr-FR" b="1" dirty="0">
                <a:solidFill>
                  <a:srgbClr val="FF0000"/>
                </a:solidFill>
              </a:rPr>
              <a:t>Le modèle est entrainé sur un jeu de données (« train ») que l’on a équilibré mais le jeu de « test » n’a pas été équilibré ». Le but étant de ne pas fausser les résultats.</a:t>
            </a:r>
          </a:p>
        </p:txBody>
      </p:sp>
    </p:spTree>
    <p:extLst>
      <p:ext uri="{BB962C8B-B14F-4D97-AF65-F5344CB8AC3E}">
        <p14:creationId xmlns:p14="http://schemas.microsoft.com/office/powerpoint/2010/main" val="276583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03- Modélisation</a:t>
            </a:r>
          </a:p>
        </p:txBody>
      </p:sp>
      <p:sp>
        <p:nvSpPr>
          <p:cNvPr id="9" name="Google Shape;507;p28">
            <a:extLst>
              <a:ext uri="{FF2B5EF4-FFF2-40B4-BE49-F238E27FC236}">
                <a16:creationId xmlns:a16="http://schemas.microsoft.com/office/drawing/2014/main" id="{40DBCF56-2504-A24A-A78B-359CBE42A7B1}"/>
              </a:ext>
            </a:extLst>
          </p:cNvPr>
          <p:cNvSpPr txBox="1">
            <a:spLocks/>
          </p:cNvSpPr>
          <p:nvPr/>
        </p:nvSpPr>
        <p:spPr>
          <a:xfrm>
            <a:off x="3263705" y="267548"/>
            <a:ext cx="2787053" cy="310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FFFF00"/>
                </a:solidFill>
                <a:latin typeface="Courier New" panose="02070309020205020404" pitchFamily="49" charset="0"/>
                <a:cs typeface="Courier New" panose="02070309020205020404" pitchFamily="49" charset="0"/>
              </a:rPr>
              <a:t>Analyse des résultats</a:t>
            </a:r>
          </a:p>
        </p:txBody>
      </p:sp>
      <p:pic>
        <p:nvPicPr>
          <p:cNvPr id="2" name="Image 1">
            <a:extLst>
              <a:ext uri="{FF2B5EF4-FFF2-40B4-BE49-F238E27FC236}">
                <a16:creationId xmlns:a16="http://schemas.microsoft.com/office/drawing/2014/main" id="{2354683C-9499-D444-AD61-3E50A2074A21}"/>
              </a:ext>
            </a:extLst>
          </p:cNvPr>
          <p:cNvPicPr>
            <a:picLocks noChangeAspect="1"/>
          </p:cNvPicPr>
          <p:nvPr/>
        </p:nvPicPr>
        <p:blipFill>
          <a:blip r:embed="rId3"/>
          <a:stretch>
            <a:fillRect/>
          </a:stretch>
        </p:blipFill>
        <p:spPr>
          <a:xfrm>
            <a:off x="303695" y="845347"/>
            <a:ext cx="3520259" cy="486495"/>
          </a:xfrm>
          <a:prstGeom prst="rect">
            <a:avLst/>
          </a:prstGeom>
        </p:spPr>
      </p:pic>
      <p:sp>
        <p:nvSpPr>
          <p:cNvPr id="3" name="Flèche vers la droite 2">
            <a:extLst>
              <a:ext uri="{FF2B5EF4-FFF2-40B4-BE49-F238E27FC236}">
                <a16:creationId xmlns:a16="http://schemas.microsoft.com/office/drawing/2014/main" id="{2F429AD8-348A-5142-8CF4-287350C9CD9A}"/>
              </a:ext>
            </a:extLst>
          </p:cNvPr>
          <p:cNvSpPr/>
          <p:nvPr/>
        </p:nvSpPr>
        <p:spPr>
          <a:xfrm>
            <a:off x="3916020" y="900271"/>
            <a:ext cx="437320" cy="328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9" name="Groupe 18">
            <a:extLst>
              <a:ext uri="{FF2B5EF4-FFF2-40B4-BE49-F238E27FC236}">
                <a16:creationId xmlns:a16="http://schemas.microsoft.com/office/drawing/2014/main" id="{848885CA-627D-C44D-900E-C614266BDC60}"/>
              </a:ext>
            </a:extLst>
          </p:cNvPr>
          <p:cNvGrpSpPr/>
          <p:nvPr/>
        </p:nvGrpSpPr>
        <p:grpSpPr>
          <a:xfrm>
            <a:off x="280132" y="577800"/>
            <a:ext cx="8765394" cy="2268196"/>
            <a:chOff x="280132" y="577800"/>
            <a:chExt cx="8765394" cy="2268196"/>
          </a:xfrm>
        </p:grpSpPr>
        <p:sp>
          <p:nvSpPr>
            <p:cNvPr id="4" name="ZoneTexte 3">
              <a:extLst>
                <a:ext uri="{FF2B5EF4-FFF2-40B4-BE49-F238E27FC236}">
                  <a16:creationId xmlns:a16="http://schemas.microsoft.com/office/drawing/2014/main" id="{1201DA95-C5B7-5B45-BBA1-8CD0B49155EE}"/>
                </a:ext>
              </a:extLst>
            </p:cNvPr>
            <p:cNvSpPr txBox="1"/>
            <p:nvPr/>
          </p:nvSpPr>
          <p:spPr>
            <a:xfrm>
              <a:off x="4524920" y="577800"/>
              <a:ext cx="4520606" cy="1446550"/>
            </a:xfrm>
            <a:prstGeom prst="rect">
              <a:avLst/>
            </a:prstGeom>
            <a:noFill/>
          </p:spPr>
          <p:txBody>
            <a:bodyPr wrap="square" rtlCol="0">
              <a:spAutoFit/>
            </a:bodyPr>
            <a:lstStyle/>
            <a:p>
              <a:r>
                <a:rPr lang="fr-FR" sz="1100" b="1" u="sng" dirty="0">
                  <a:solidFill>
                    <a:schemeClr val="bg1"/>
                  </a:solidFill>
                </a:rPr>
                <a:t>Analyse de nos modèles sur un jeu de données déséquilibrées :</a:t>
              </a:r>
              <a:endParaRPr lang="fr-FR" sz="1100" dirty="0">
                <a:solidFill>
                  <a:schemeClr val="bg1"/>
                </a:solidFill>
              </a:endParaRPr>
            </a:p>
            <a:p>
              <a:endParaRPr lang="fr-FR" sz="1100" dirty="0">
                <a:solidFill>
                  <a:schemeClr val="bg1"/>
                </a:solidFill>
              </a:endParaRPr>
            </a:p>
            <a:p>
              <a:r>
                <a:rPr lang="fr-FR" sz="1100" dirty="0">
                  <a:solidFill>
                    <a:schemeClr val="bg1"/>
                  </a:solidFill>
                </a:rPr>
                <a:t>On constate que le modèle </a:t>
              </a:r>
              <a:r>
                <a:rPr lang="fr-FR" sz="1100" dirty="0" err="1">
                  <a:solidFill>
                    <a:schemeClr val="bg1"/>
                  </a:solidFill>
                </a:rPr>
                <a:t>RandomForest</a:t>
              </a:r>
              <a:r>
                <a:rPr lang="fr-FR" sz="1100" dirty="0">
                  <a:solidFill>
                    <a:schemeClr val="bg1"/>
                  </a:solidFill>
                </a:rPr>
                <a:t> prédit des 0 pour les scores :la </a:t>
              </a:r>
              <a:r>
                <a:rPr lang="fr-FR" sz="1100" dirty="0" err="1">
                  <a:solidFill>
                    <a:schemeClr val="bg1"/>
                  </a:solidFill>
                </a:rPr>
                <a:t>Precision</a:t>
              </a:r>
              <a:r>
                <a:rPr lang="fr-FR" sz="1100" dirty="0">
                  <a:solidFill>
                    <a:schemeClr val="bg1"/>
                  </a:solidFill>
                </a:rPr>
                <a:t>, Recall et F1. Son </a:t>
              </a:r>
              <a:r>
                <a:rPr lang="fr-FR" sz="1100" dirty="0" err="1">
                  <a:solidFill>
                    <a:schemeClr val="bg1"/>
                  </a:solidFill>
                </a:rPr>
                <a:t>accuracy</a:t>
              </a:r>
              <a:r>
                <a:rPr lang="fr-FR" sz="1100" dirty="0">
                  <a:solidFill>
                    <a:schemeClr val="bg1"/>
                  </a:solidFill>
                </a:rPr>
                <a:t> est bonne mais nous cherchons à prédire si une Target sera égale à 1.</a:t>
              </a:r>
            </a:p>
            <a:p>
              <a:endParaRPr lang="fr-FR" sz="1100" dirty="0">
                <a:solidFill>
                  <a:schemeClr val="bg1"/>
                </a:solidFill>
              </a:endParaRPr>
            </a:p>
            <a:p>
              <a:r>
                <a:rPr lang="fr-FR" sz="1100" dirty="0">
                  <a:solidFill>
                    <a:schemeClr val="bg1"/>
                  </a:solidFill>
                </a:rPr>
                <a:t>Les métriques sur lesquelles notre performance de modèle se focalisera sera : la </a:t>
              </a:r>
              <a:r>
                <a:rPr lang="fr-FR" sz="1100" dirty="0" err="1">
                  <a:solidFill>
                    <a:schemeClr val="bg1"/>
                  </a:solidFill>
                </a:rPr>
                <a:t>Precision</a:t>
              </a:r>
              <a:r>
                <a:rPr lang="fr-FR" sz="1100" dirty="0">
                  <a:solidFill>
                    <a:schemeClr val="bg1"/>
                  </a:solidFill>
                </a:rPr>
                <a:t>, le Recall, le Time et </a:t>
              </a:r>
              <a:r>
                <a:rPr lang="fr-FR" sz="1100" dirty="0" err="1">
                  <a:solidFill>
                    <a:schemeClr val="bg1"/>
                  </a:solidFill>
                </a:rPr>
                <a:t>Score_matrix</a:t>
              </a:r>
              <a:r>
                <a:rPr lang="fr-FR" sz="1100" dirty="0">
                  <a:solidFill>
                    <a:schemeClr val="bg1"/>
                  </a:solidFill>
                </a:rPr>
                <a:t>.</a:t>
              </a:r>
            </a:p>
          </p:txBody>
        </p:sp>
        <p:sp>
          <p:nvSpPr>
            <p:cNvPr id="5" name="ZoneTexte 4">
              <a:extLst>
                <a:ext uri="{FF2B5EF4-FFF2-40B4-BE49-F238E27FC236}">
                  <a16:creationId xmlns:a16="http://schemas.microsoft.com/office/drawing/2014/main" id="{E513CA40-2C81-6242-BDCD-5F4F9F6D1E4D}"/>
                </a:ext>
              </a:extLst>
            </p:cNvPr>
            <p:cNvSpPr txBox="1"/>
            <p:nvPr/>
          </p:nvSpPr>
          <p:spPr>
            <a:xfrm>
              <a:off x="280132" y="1399446"/>
              <a:ext cx="4937760" cy="1446550"/>
            </a:xfrm>
            <a:prstGeom prst="rect">
              <a:avLst/>
            </a:prstGeom>
            <a:noFill/>
          </p:spPr>
          <p:txBody>
            <a:bodyPr wrap="square" rtlCol="0">
              <a:spAutoFit/>
            </a:bodyPr>
            <a:lstStyle/>
            <a:p>
              <a:r>
                <a:rPr lang="fr-FR" sz="1100" b="1" u="sng" dirty="0">
                  <a:solidFill>
                    <a:schemeClr val="bg1"/>
                  </a:solidFill>
                </a:rPr>
                <a:t>Métriques pour un modèle de classification :</a:t>
              </a:r>
            </a:p>
            <a:p>
              <a:endParaRPr lang="fr-FR" sz="1100" b="1" u="sng" dirty="0">
                <a:solidFill>
                  <a:schemeClr val="bg1"/>
                </a:solidFill>
              </a:endParaRPr>
            </a:p>
            <a:p>
              <a:pPr marL="228600" indent="-228600">
                <a:buClr>
                  <a:schemeClr val="bg1"/>
                </a:buClr>
                <a:buFont typeface="+mj-lt"/>
                <a:buAutoNum type="arabicPeriod"/>
              </a:pPr>
              <a:r>
                <a:rPr lang="fr-FR" sz="1100" b="1" dirty="0" err="1">
                  <a:solidFill>
                    <a:schemeClr val="bg1"/>
                  </a:solidFill>
                </a:rPr>
                <a:t>Accuracy</a:t>
              </a:r>
              <a:r>
                <a:rPr lang="fr-FR" sz="1100" dirty="0">
                  <a:solidFill>
                    <a:schemeClr val="bg1"/>
                  </a:solidFill>
                </a:rPr>
                <a:t> : La précision du modèle</a:t>
              </a:r>
            </a:p>
            <a:p>
              <a:pPr marL="228600" indent="-228600">
                <a:buClr>
                  <a:schemeClr val="bg1"/>
                </a:buClr>
                <a:buFont typeface="+mj-lt"/>
                <a:buAutoNum type="arabicPeriod"/>
              </a:pPr>
              <a:r>
                <a:rPr lang="fr-FR" sz="1100" b="1" dirty="0">
                  <a:solidFill>
                    <a:schemeClr val="bg1"/>
                  </a:solidFill>
                </a:rPr>
                <a:t>F1_score</a:t>
              </a:r>
              <a:r>
                <a:rPr lang="fr-FR" sz="1100" dirty="0">
                  <a:solidFill>
                    <a:schemeClr val="bg1"/>
                  </a:solidFill>
                </a:rPr>
                <a:t> : Moyenne </a:t>
              </a:r>
              <a:r>
                <a:rPr lang="fr-FR" sz="1100" i="1" dirty="0">
                  <a:solidFill>
                    <a:schemeClr val="bg1"/>
                  </a:solidFill>
                </a:rPr>
                <a:t>harmonique</a:t>
              </a:r>
              <a:r>
                <a:rPr lang="fr-FR" sz="1100" dirty="0">
                  <a:solidFill>
                    <a:schemeClr val="bg1"/>
                  </a:solidFill>
                </a:rPr>
                <a:t> de la précision et du rappel</a:t>
              </a:r>
            </a:p>
            <a:p>
              <a:pPr marL="228600" indent="-228600">
                <a:buClr>
                  <a:schemeClr val="bg1"/>
                </a:buClr>
                <a:buFont typeface="+mj-lt"/>
                <a:buAutoNum type="arabicPeriod"/>
              </a:pPr>
              <a:r>
                <a:rPr lang="fr-FR" sz="1100" b="1" dirty="0" err="1">
                  <a:solidFill>
                    <a:schemeClr val="bg1"/>
                  </a:solidFill>
                </a:rPr>
                <a:t>Precision</a:t>
              </a:r>
              <a:r>
                <a:rPr lang="fr-FR" sz="1100" dirty="0">
                  <a:solidFill>
                    <a:schemeClr val="bg1"/>
                  </a:solidFill>
                </a:rPr>
                <a:t> : Performance du modèle quand celui-ci déclare une classe 1 </a:t>
              </a:r>
            </a:p>
            <a:p>
              <a:pPr marL="228600" indent="-228600">
                <a:buClr>
                  <a:schemeClr val="bg1"/>
                </a:buClr>
                <a:buFont typeface="+mj-lt"/>
                <a:buAutoNum type="arabicPeriod"/>
              </a:pPr>
              <a:r>
                <a:rPr lang="fr-FR" sz="1100" b="1" dirty="0">
                  <a:solidFill>
                    <a:schemeClr val="bg1"/>
                  </a:solidFill>
                </a:rPr>
                <a:t>Recall</a:t>
              </a:r>
              <a:r>
                <a:rPr lang="fr-FR" sz="1100" dirty="0">
                  <a:solidFill>
                    <a:schemeClr val="bg1"/>
                  </a:solidFill>
                </a:rPr>
                <a:t> : Pourcentage de détection des classes 1.</a:t>
              </a:r>
            </a:p>
            <a:p>
              <a:pPr marL="228600" indent="-228600">
                <a:buClr>
                  <a:schemeClr val="bg1"/>
                </a:buClr>
                <a:buFont typeface="+mj-lt"/>
                <a:buAutoNum type="arabicPeriod"/>
              </a:pPr>
              <a:r>
                <a:rPr lang="fr-FR" sz="1100" dirty="0" err="1">
                  <a:solidFill>
                    <a:schemeClr val="bg1"/>
                  </a:solidFill>
                </a:rPr>
                <a:t>Score_matrix</a:t>
              </a:r>
              <a:r>
                <a:rPr lang="fr-FR" sz="1100" dirty="0">
                  <a:solidFill>
                    <a:schemeClr val="bg1"/>
                  </a:solidFill>
                </a:rPr>
                <a:t>: score du modèle pour un vrai négatif.</a:t>
              </a:r>
            </a:p>
            <a:p>
              <a:pPr marL="228600" indent="-228600">
                <a:buClr>
                  <a:schemeClr val="bg1"/>
                </a:buClr>
                <a:buFont typeface="+mj-lt"/>
                <a:buAutoNum type="arabicPeriod"/>
              </a:pPr>
              <a:r>
                <a:rPr lang="fr-FR" sz="1100" dirty="0">
                  <a:solidFill>
                    <a:schemeClr val="bg1"/>
                  </a:solidFill>
                </a:rPr>
                <a:t> Time : Temps de traitement du modèle.</a:t>
              </a:r>
            </a:p>
          </p:txBody>
        </p:sp>
        <p:sp>
          <p:nvSpPr>
            <p:cNvPr id="6" name="Rectangle 5">
              <a:extLst>
                <a:ext uri="{FF2B5EF4-FFF2-40B4-BE49-F238E27FC236}">
                  <a16:creationId xmlns:a16="http://schemas.microsoft.com/office/drawing/2014/main" id="{96307297-6B47-0646-B04A-A657F0FD7DC6}"/>
                </a:ext>
              </a:extLst>
            </p:cNvPr>
            <p:cNvSpPr/>
            <p:nvPr/>
          </p:nvSpPr>
          <p:spPr>
            <a:xfrm>
              <a:off x="303694" y="2080151"/>
              <a:ext cx="4914197" cy="723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8C6C89C9-ED8E-2B4A-9389-F41C1E5A8119}"/>
                </a:ext>
              </a:extLst>
            </p:cNvPr>
            <p:cNvSpPr/>
            <p:nvPr/>
          </p:nvSpPr>
          <p:spPr>
            <a:xfrm>
              <a:off x="4524920" y="1546597"/>
              <a:ext cx="4411284" cy="477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 name="Connecteur en angle 13">
              <a:extLst>
                <a:ext uri="{FF2B5EF4-FFF2-40B4-BE49-F238E27FC236}">
                  <a16:creationId xmlns:a16="http://schemas.microsoft.com/office/drawing/2014/main" id="{849BD612-0C55-A64B-B5F9-5806E0A1E828}"/>
                </a:ext>
              </a:extLst>
            </p:cNvPr>
            <p:cNvCxnSpPr>
              <a:cxnSpLocks/>
              <a:endCxn id="6" idx="3"/>
            </p:cNvCxnSpPr>
            <p:nvPr/>
          </p:nvCxnSpPr>
          <p:spPr>
            <a:xfrm rot="10800000" flipV="1">
              <a:off x="5217891" y="2080153"/>
              <a:ext cx="725710" cy="361636"/>
            </a:xfrm>
            <a:prstGeom prst="bentConnector3">
              <a:avLst>
                <a:gd name="adj1" fmla="val -67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2" name="Diagramme 21">
            <a:extLst>
              <a:ext uri="{FF2B5EF4-FFF2-40B4-BE49-F238E27FC236}">
                <a16:creationId xmlns:a16="http://schemas.microsoft.com/office/drawing/2014/main" id="{3492DE56-0D39-E948-935A-1AB01E08D4E6}"/>
              </a:ext>
            </a:extLst>
          </p:cNvPr>
          <p:cNvGraphicFramePr/>
          <p:nvPr>
            <p:extLst>
              <p:ext uri="{D42A27DB-BD31-4B8C-83A1-F6EECF244321}">
                <p14:modId xmlns:p14="http://schemas.microsoft.com/office/powerpoint/2010/main" val="1367099597"/>
              </p:ext>
            </p:extLst>
          </p:nvPr>
        </p:nvGraphicFramePr>
        <p:xfrm>
          <a:off x="3722129" y="3526701"/>
          <a:ext cx="2039380" cy="12422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ZoneTexte 23">
            <a:extLst>
              <a:ext uri="{FF2B5EF4-FFF2-40B4-BE49-F238E27FC236}">
                <a16:creationId xmlns:a16="http://schemas.microsoft.com/office/drawing/2014/main" id="{9815B856-94DC-8948-A1AB-784CA82F9B74}"/>
              </a:ext>
            </a:extLst>
          </p:cNvPr>
          <p:cNvSpPr txBox="1"/>
          <p:nvPr/>
        </p:nvSpPr>
        <p:spPr>
          <a:xfrm>
            <a:off x="2129177" y="3016660"/>
            <a:ext cx="4858399" cy="577081"/>
          </a:xfrm>
          <a:prstGeom prst="rect">
            <a:avLst/>
          </a:prstGeom>
          <a:noFill/>
        </p:spPr>
        <p:txBody>
          <a:bodyPr wrap="square" rtlCol="0">
            <a:spAutoFit/>
          </a:bodyPr>
          <a:lstStyle/>
          <a:p>
            <a:r>
              <a:rPr lang="fr-FR" sz="1050" dirty="0">
                <a:solidFill>
                  <a:schemeClr val="bg1"/>
                </a:solidFill>
              </a:rPr>
              <a:t>On a une problématique d’un jeu de données  fortement déséquilibrées où 91,7% des clients ne représentant pas de risque pour rembourser leurs prêts.</a:t>
            </a:r>
          </a:p>
          <a:p>
            <a:endParaRPr lang="fr-FR" sz="1050" dirty="0">
              <a:solidFill>
                <a:schemeClr val="bg1"/>
              </a:solidFill>
            </a:endParaRPr>
          </a:p>
        </p:txBody>
      </p:sp>
    </p:spTree>
    <p:extLst>
      <p:ext uri="{BB962C8B-B14F-4D97-AF65-F5344CB8AC3E}">
        <p14:creationId xmlns:p14="http://schemas.microsoft.com/office/powerpoint/2010/main" val="249304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8" name="Google Shape;507;p28">
            <a:extLst>
              <a:ext uri="{FF2B5EF4-FFF2-40B4-BE49-F238E27FC236}">
                <a16:creationId xmlns:a16="http://schemas.microsoft.com/office/drawing/2014/main" id="{EB17A23D-C35B-A749-8D29-5C3B2C608BA0}"/>
              </a:ext>
            </a:extLst>
          </p:cNvPr>
          <p:cNvSpPr txBox="1">
            <a:spLocks noGrp="1"/>
          </p:cNvSpPr>
          <p:nvPr>
            <p:ph type="ctrTitle"/>
          </p:nvPr>
        </p:nvSpPr>
        <p:spPr>
          <a:xfrm>
            <a:off x="0" y="0"/>
            <a:ext cx="3263705" cy="577800"/>
          </a:xfrm>
          <a:prstGeom prst="rect">
            <a:avLst/>
          </a:prstGeom>
        </p:spPr>
        <p:txBody>
          <a:bodyPr spcFirstLastPara="1" wrap="square" lIns="91425" tIns="91425" rIns="91425" bIns="91425" anchor="b" anchorCtr="0">
            <a:noAutofit/>
          </a:bodyPr>
          <a:lstStyle/>
          <a:p>
            <a:r>
              <a:rPr lang="fr-FR" b="1" dirty="0">
                <a:solidFill>
                  <a:schemeClr val="bg1"/>
                </a:solidFill>
                <a:latin typeface="Courier New" panose="02070309020205020404" pitchFamily="49" charset="0"/>
                <a:cs typeface="Courier New" panose="02070309020205020404" pitchFamily="49" charset="0"/>
              </a:rPr>
              <a:t>03- Modélisation</a:t>
            </a:r>
          </a:p>
        </p:txBody>
      </p:sp>
      <p:sp>
        <p:nvSpPr>
          <p:cNvPr id="9" name="Google Shape;507;p28">
            <a:extLst>
              <a:ext uri="{FF2B5EF4-FFF2-40B4-BE49-F238E27FC236}">
                <a16:creationId xmlns:a16="http://schemas.microsoft.com/office/drawing/2014/main" id="{40DBCF56-2504-A24A-A78B-359CBE42A7B1}"/>
              </a:ext>
            </a:extLst>
          </p:cNvPr>
          <p:cNvSpPr txBox="1">
            <a:spLocks/>
          </p:cNvSpPr>
          <p:nvPr/>
        </p:nvSpPr>
        <p:spPr>
          <a:xfrm>
            <a:off x="3263705" y="267548"/>
            <a:ext cx="2787053" cy="310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Fira Sans Condensed Medium"/>
              <a:buNone/>
              <a:defRPr sz="24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fr-FR" sz="1600" b="1" dirty="0">
                <a:solidFill>
                  <a:srgbClr val="FFFF00"/>
                </a:solidFill>
                <a:latin typeface="Courier New" panose="02070309020205020404" pitchFamily="49" charset="0"/>
                <a:cs typeface="Courier New" panose="02070309020205020404" pitchFamily="49" charset="0"/>
              </a:rPr>
              <a:t>Analyse des résultats</a:t>
            </a:r>
          </a:p>
        </p:txBody>
      </p:sp>
      <p:sp>
        <p:nvSpPr>
          <p:cNvPr id="10" name="ZoneTexte 9">
            <a:extLst>
              <a:ext uri="{FF2B5EF4-FFF2-40B4-BE49-F238E27FC236}">
                <a16:creationId xmlns:a16="http://schemas.microsoft.com/office/drawing/2014/main" id="{A9DC5072-B95E-5B4E-9499-CB9AA160E3D2}"/>
              </a:ext>
            </a:extLst>
          </p:cNvPr>
          <p:cNvSpPr txBox="1"/>
          <p:nvPr/>
        </p:nvSpPr>
        <p:spPr>
          <a:xfrm>
            <a:off x="136097" y="662468"/>
            <a:ext cx="5249161" cy="3323987"/>
          </a:xfrm>
          <a:prstGeom prst="rect">
            <a:avLst/>
          </a:prstGeom>
          <a:noFill/>
        </p:spPr>
        <p:txBody>
          <a:bodyPr wrap="square" rtlCol="0">
            <a:spAutoFit/>
          </a:bodyPr>
          <a:lstStyle/>
          <a:p>
            <a:r>
              <a:rPr lang="fr-FR" dirty="0">
                <a:solidFill>
                  <a:schemeClr val="bg1"/>
                </a:solidFill>
              </a:rPr>
              <a:t>La matrice de confusion est un outil de mesure de la performance des modèles de classification à 2 classes ou plus. Dans notre cas à deux classes (binaires), la matrice de confusion est un tableau à 4 valeurs représentant les différentes combinaisons de valeurs réelles et valeurs prédites comme dans la figure , à droite.</a:t>
            </a:r>
          </a:p>
          <a:p>
            <a:endParaRPr lang="fr-FR" dirty="0">
              <a:solidFill>
                <a:schemeClr val="bg1"/>
              </a:solidFill>
            </a:endParaRPr>
          </a:p>
          <a:p>
            <a:r>
              <a:rPr lang="fr-FR" dirty="0">
                <a:solidFill>
                  <a:srgbClr val="FFFF00"/>
                </a:solidFill>
                <a:sym typeface="Wingdings" pitchFamily="2" charset="2"/>
              </a:rPr>
              <a:t></a:t>
            </a:r>
            <a:r>
              <a:rPr lang="fr-FR" dirty="0">
                <a:solidFill>
                  <a:srgbClr val="FFFF00"/>
                </a:solidFill>
              </a:rPr>
              <a:t>True Negative : prédiction de 0 difficulté de paiement et client sans difficulté de paiement;</a:t>
            </a:r>
          </a:p>
          <a:p>
            <a:r>
              <a:rPr lang="fr-FR" dirty="0">
                <a:solidFill>
                  <a:srgbClr val="FFFF00"/>
                </a:solidFill>
                <a:sym typeface="Wingdings" pitchFamily="2" charset="2"/>
              </a:rPr>
              <a:t></a:t>
            </a:r>
            <a:r>
              <a:rPr lang="fr-FR" dirty="0">
                <a:solidFill>
                  <a:srgbClr val="FFFF00"/>
                </a:solidFill>
              </a:rPr>
              <a:t>False Positive : prédiction de difficulté de paiement mais client sans difficulté de paiement;</a:t>
            </a:r>
          </a:p>
          <a:p>
            <a:r>
              <a:rPr lang="fr-FR" dirty="0">
                <a:solidFill>
                  <a:srgbClr val="FFFF00"/>
                </a:solidFill>
                <a:sym typeface="Wingdings" pitchFamily="2" charset="2"/>
              </a:rPr>
              <a:t></a:t>
            </a:r>
            <a:r>
              <a:rPr lang="fr-FR" dirty="0">
                <a:solidFill>
                  <a:srgbClr val="FFFF00"/>
                </a:solidFill>
              </a:rPr>
              <a:t>False Negative: prédiction de 0 difficulté de paiement mais client avec de difficulté de paiement;</a:t>
            </a:r>
          </a:p>
          <a:p>
            <a:r>
              <a:rPr lang="fr-FR" dirty="0">
                <a:solidFill>
                  <a:srgbClr val="FFFF00"/>
                </a:solidFill>
                <a:sym typeface="Wingdings" pitchFamily="2" charset="2"/>
              </a:rPr>
              <a:t></a:t>
            </a:r>
            <a:r>
              <a:rPr lang="fr-FR" dirty="0">
                <a:solidFill>
                  <a:srgbClr val="FFFF00"/>
                </a:solidFill>
              </a:rPr>
              <a:t>True Positive: prédiction de difficulté de paiement et client avec difficulté de paiement;</a:t>
            </a:r>
          </a:p>
        </p:txBody>
      </p:sp>
      <p:pic>
        <p:nvPicPr>
          <p:cNvPr id="11" name="Image 10">
            <a:extLst>
              <a:ext uri="{FF2B5EF4-FFF2-40B4-BE49-F238E27FC236}">
                <a16:creationId xmlns:a16="http://schemas.microsoft.com/office/drawing/2014/main" id="{6916F3D8-9499-2645-B18A-B1AA2FBA563E}"/>
              </a:ext>
            </a:extLst>
          </p:cNvPr>
          <p:cNvPicPr>
            <a:picLocks noChangeAspect="1"/>
          </p:cNvPicPr>
          <p:nvPr/>
        </p:nvPicPr>
        <p:blipFill>
          <a:blip r:embed="rId3"/>
          <a:stretch>
            <a:fillRect/>
          </a:stretch>
        </p:blipFill>
        <p:spPr>
          <a:xfrm>
            <a:off x="5385257" y="749095"/>
            <a:ext cx="3658197" cy="1506317"/>
          </a:xfrm>
          <a:prstGeom prst="rect">
            <a:avLst/>
          </a:prstGeom>
        </p:spPr>
      </p:pic>
      <p:pic>
        <p:nvPicPr>
          <p:cNvPr id="13" name="Image 12">
            <a:extLst>
              <a:ext uri="{FF2B5EF4-FFF2-40B4-BE49-F238E27FC236}">
                <a16:creationId xmlns:a16="http://schemas.microsoft.com/office/drawing/2014/main" id="{A12257F7-E482-CF41-B75F-BC469E9C62AE}"/>
              </a:ext>
            </a:extLst>
          </p:cNvPr>
          <p:cNvPicPr>
            <a:picLocks noChangeAspect="1"/>
          </p:cNvPicPr>
          <p:nvPr/>
        </p:nvPicPr>
        <p:blipFill>
          <a:blip r:embed="rId4"/>
          <a:stretch>
            <a:fillRect/>
          </a:stretch>
        </p:blipFill>
        <p:spPr>
          <a:xfrm>
            <a:off x="5385257" y="2342039"/>
            <a:ext cx="3566238" cy="2764224"/>
          </a:xfrm>
          <a:prstGeom prst="rect">
            <a:avLst/>
          </a:prstGeom>
        </p:spPr>
      </p:pic>
    </p:spTree>
    <p:extLst>
      <p:ext uri="{BB962C8B-B14F-4D97-AF65-F5344CB8AC3E}">
        <p14:creationId xmlns:p14="http://schemas.microsoft.com/office/powerpoint/2010/main" val="586495318"/>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75641</TotalTime>
  <Words>1479</Words>
  <Application>Microsoft Macintosh PowerPoint</Application>
  <PresentationFormat>Affichage à l'écran (16:9)</PresentationFormat>
  <Paragraphs>156</Paragraphs>
  <Slides>16</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16</vt:i4>
      </vt:variant>
    </vt:vector>
  </HeadingPairs>
  <TitlesOfParts>
    <vt:vector size="23" baseType="lpstr">
      <vt:lpstr>Courier New</vt:lpstr>
      <vt:lpstr>Arial</vt:lpstr>
      <vt:lpstr>Maven Pro</vt:lpstr>
      <vt:lpstr>Wingdings</vt:lpstr>
      <vt:lpstr>Fira Sans Condensed Medium</vt:lpstr>
      <vt:lpstr>Share Tech</vt:lpstr>
      <vt:lpstr>Data Science Consulting by Slidesgo</vt:lpstr>
      <vt:lpstr>Projet 7 :  Implémenter un modèle de Scoring</vt:lpstr>
      <vt:lpstr>Présentation PowerPoint</vt:lpstr>
      <vt:lpstr>Présentation PowerPoint</vt:lpstr>
      <vt:lpstr>02- Etude des données</vt:lpstr>
      <vt:lpstr>02- Etude des données</vt:lpstr>
      <vt:lpstr>03- Modélisation</vt:lpstr>
      <vt:lpstr>03- Modélisation</vt:lpstr>
      <vt:lpstr>03- Modélisation</vt:lpstr>
      <vt:lpstr>03- Modélisation</vt:lpstr>
      <vt:lpstr>03- Modélisation</vt:lpstr>
      <vt:lpstr>03- Modélisation</vt:lpstr>
      <vt:lpstr>04- Dashboard</vt:lpstr>
      <vt:lpstr>04- Dashboard</vt:lpstr>
      <vt:lpstr>04- Dashboard</vt:lpstr>
      <vt:lpstr>05- Conclusions</vt:lpstr>
      <vt:lpstr>Présentation PowerPoint</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4 : Anticipez les besoins en consommation de bâtiments</dc:title>
  <cp:lastModifiedBy>SAID MAZZI</cp:lastModifiedBy>
  <cp:revision>745</cp:revision>
  <cp:lastPrinted>2022-11-07T10:00:06Z</cp:lastPrinted>
  <dcterms:modified xsi:type="dcterms:W3CDTF">2023-01-10T19:44:20Z</dcterms:modified>
</cp:coreProperties>
</file>