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Lato"/>
      <p:regular r:id="rId12"/>
      <p:bold r:id="rId13"/>
      <p:italic r:id="rId14"/>
      <p:boldItalic r:id="rId15"/>
    </p:embeddedFont>
    <p:embeddedFont>
      <p:font typeface="Montserrat"/>
      <p:regular r:id="rId16"/>
      <p:bold r:id="rId17"/>
      <p:italic r:id="rId18"/>
      <p:boldItalic r:id="rId19"/>
    </p:embeddedFont>
    <p:embeddedFont>
      <p:font typeface="Montserrat ExtraBold"/>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ExtraBold-bold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26bdd7b21ad129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426bdd7b21ad129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26bdd7b21ad1295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426bdd7b21ad1295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26bdd7b21ad129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426bdd7b21ad1295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26bdd7b21ad1295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426bdd7b21ad1295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26bdd7b21ad1295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426bdd7b21ad1295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0"/>
              </a:spcBef>
              <a:spcAft>
                <a:spcPts val="0"/>
              </a:spcAft>
              <a:buSzPts val="1800"/>
              <a:buChar char="○"/>
              <a:defRPr/>
            </a:lvl2pPr>
            <a:lvl3pPr indent="-342900" lvl="2" marL="1371600" rtl="0" algn="l">
              <a:lnSpc>
                <a:spcPct val="100000"/>
              </a:lnSpc>
              <a:spcBef>
                <a:spcPts val="0"/>
              </a:spcBef>
              <a:spcAft>
                <a:spcPts val="0"/>
              </a:spcAft>
              <a:buSzPts val="18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65" name="Shape 65"/>
        <p:cNvGrpSpPr/>
        <p:nvPr/>
      </p:nvGrpSpPr>
      <p:grpSpPr>
        <a:xfrm>
          <a:off x="0" y="0"/>
          <a:ext cx="0" cy="0"/>
          <a:chOff x="0" y="0"/>
          <a:chExt cx="0" cy="0"/>
        </a:xfrm>
      </p:grpSpPr>
      <p:sp>
        <p:nvSpPr>
          <p:cNvPr id="66" name="Google Shape;66;p16"/>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6"/>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8"/>
          <p:cNvSpPr txBox="1"/>
          <p:nvPr>
            <p:ph type="title"/>
          </p:nvPr>
        </p:nvSpPr>
        <p:spPr>
          <a:xfrm>
            <a:off x="438863" y="2167125"/>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74" name="Shape 74"/>
        <p:cNvGrpSpPr/>
        <p:nvPr/>
      </p:nvGrpSpPr>
      <p:grpSpPr>
        <a:xfrm>
          <a:off x="0" y="0"/>
          <a:ext cx="0" cy="0"/>
          <a:chOff x="0" y="0"/>
          <a:chExt cx="0" cy="0"/>
        </a:xfrm>
      </p:grpSpPr>
      <p:sp>
        <p:nvSpPr>
          <p:cNvPr id="75" name="Google Shape;75;p19"/>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9"/>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77" name="Google Shape;77;p19"/>
          <p:cNvSpPr txBox="1"/>
          <p:nvPr>
            <p:ph idx="2" type="body"/>
          </p:nvPr>
        </p:nvSpPr>
        <p:spPr>
          <a:xfrm>
            <a:off x="4628850"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78" name="Shape 78"/>
        <p:cNvGrpSpPr/>
        <p:nvPr/>
      </p:nvGrpSpPr>
      <p:grpSpPr>
        <a:xfrm>
          <a:off x="0" y="0"/>
          <a:ext cx="0" cy="0"/>
          <a:chOff x="0" y="0"/>
          <a:chExt cx="0" cy="0"/>
        </a:xfrm>
      </p:grpSpPr>
      <p:sp>
        <p:nvSpPr>
          <p:cNvPr id="79" name="Google Shape;79;p20"/>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0"/>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2" name="Google Shape;52;p13"/>
          <p:cNvSpPr/>
          <p:nvPr/>
        </p:nvSpPr>
        <p:spPr>
          <a:xfrm>
            <a:off x="0" y="4517177"/>
            <a:ext cx="9144000" cy="626891"/>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3" name="Google Shape;53;p13"/>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4" name="Google Shape;54;p13"/>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pic>
        <p:nvPicPr>
          <p:cNvPr id="55" name="Google Shape;55;p13"/>
          <p:cNvPicPr preferRelativeResize="0"/>
          <p:nvPr/>
        </p:nvPicPr>
        <p:blipFill rotWithShape="1">
          <a:blip r:embed="rId1">
            <a:alphaModFix/>
          </a:blip>
          <a:srcRect b="0" l="0" r="0" t="0"/>
          <a:stretch/>
        </p:blipFill>
        <p:spPr>
          <a:xfrm>
            <a:off x="359749" y="4178815"/>
            <a:ext cx="1042988" cy="721519"/>
          </a:xfrm>
          <a:prstGeom prst="rect">
            <a:avLst/>
          </a:prstGeom>
          <a:noFill/>
          <a:ln>
            <a:noFill/>
          </a:ln>
        </p:spPr>
      </p:pic>
      <p:sp>
        <p:nvSpPr>
          <p:cNvPr id="56" name="Google Shape;56;p13"/>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700"/>
              <a:buFont typeface="Montserrat ExtraBold"/>
              <a:buNone/>
              <a:defRPr b="0" i="0" sz="27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13"/>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1pPr>
            <a:lvl2pPr indent="-342900" lvl="1" marL="914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2pPr>
            <a:lvl3pPr indent="-342900" lvl="2" marL="1371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3pPr>
            <a:lvl4pPr indent="-342900" lvl="3" marL="1828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4pPr>
            <a:lvl5pPr indent="-342900" lvl="4" marL="22860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5pPr>
            <a:lvl6pPr indent="-342900" lvl="5" marL="2743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6pPr>
            <a:lvl7pPr indent="-342900" lvl="6" marL="3200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7pPr>
            <a:lvl8pPr indent="-342900" lvl="7" marL="3657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8pPr>
            <a:lvl9pPr indent="-342900" lvl="8" marL="4114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nvSpPr>
        <p:spPr>
          <a:xfrm>
            <a:off x="617063" y="1262700"/>
            <a:ext cx="7909800" cy="2191200"/>
          </a:xfrm>
          <a:prstGeom prst="rect">
            <a:avLst/>
          </a:prstGeom>
          <a:noFill/>
          <a:ln>
            <a:noFill/>
          </a:ln>
        </p:spPr>
        <p:txBody>
          <a:bodyPr anchorCtr="0" anchor="b" bIns="68575" lIns="68575" spcFirstLastPara="1" rIns="68575" wrap="square" tIns="68575">
            <a:noAutofit/>
          </a:bodyPr>
          <a:lstStyle/>
          <a:p>
            <a:pPr indent="0" lvl="0" marL="0" marR="0" rtl="0" algn="ctr">
              <a:lnSpc>
                <a:spcPct val="115000"/>
              </a:lnSpc>
              <a:spcBef>
                <a:spcPts val="0"/>
              </a:spcBef>
              <a:spcAft>
                <a:spcPts val="0"/>
              </a:spcAft>
              <a:buClr>
                <a:schemeClr val="dk1"/>
              </a:buClr>
              <a:buSzPts val="800"/>
              <a:buFont typeface="Arial"/>
              <a:buNone/>
            </a:pPr>
            <a:r>
              <a:rPr b="1" lang="en" sz="5300">
                <a:solidFill>
                  <a:schemeClr val="dk1"/>
                </a:solidFill>
                <a:latin typeface="Montserrat"/>
                <a:ea typeface="Montserrat"/>
                <a:cs typeface="Montserrat"/>
                <a:sym typeface="Montserrat"/>
              </a:rPr>
              <a:t>Causes &amp; Impact of Missing Values</a:t>
            </a:r>
            <a:endParaRPr b="1" i="0" sz="5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ph type="title"/>
          </p:nvPr>
        </p:nvSpPr>
        <p:spPr>
          <a:xfrm>
            <a:off x="377438" y="225244"/>
            <a:ext cx="8766600" cy="502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0" lang="en" sz="3200">
                <a:solidFill>
                  <a:schemeClr val="dk1"/>
                </a:solidFill>
              </a:rPr>
              <a:t>Important Concepts </a:t>
            </a:r>
            <a:endParaRPr b="0" sz="3200"/>
          </a:p>
        </p:txBody>
      </p:sp>
      <p:sp>
        <p:nvSpPr>
          <p:cNvPr id="91" name="Google Shape;91;p22"/>
          <p:cNvSpPr txBox="1"/>
          <p:nvPr>
            <p:ph idx="1" type="body"/>
          </p:nvPr>
        </p:nvSpPr>
        <p:spPr>
          <a:xfrm>
            <a:off x="241725" y="1165031"/>
            <a:ext cx="8272500" cy="1884600"/>
          </a:xfrm>
          <a:prstGeom prst="rect">
            <a:avLst/>
          </a:prstGeom>
          <a:noFill/>
          <a:ln>
            <a:noFill/>
          </a:ln>
        </p:spPr>
        <p:txBody>
          <a:bodyPr anchorCtr="0" anchor="t" bIns="68575" lIns="68575" spcFirstLastPara="1" rIns="68575" wrap="square" tIns="68575">
            <a:noAutofit/>
          </a:bodyPr>
          <a:lstStyle/>
          <a:p>
            <a:pPr indent="-285750" lvl="0" marL="342900" rtl="0" algn="l">
              <a:lnSpc>
                <a:spcPct val="150000"/>
              </a:lnSpc>
              <a:spcBef>
                <a:spcPts val="0"/>
              </a:spcBef>
              <a:spcAft>
                <a:spcPts val="0"/>
              </a:spcAft>
              <a:buClr>
                <a:schemeClr val="dk1"/>
              </a:buClr>
              <a:buSzPts val="1900"/>
              <a:buAutoNum type="arabicPeriod"/>
            </a:pPr>
            <a:r>
              <a:rPr lang="en" sz="1900">
                <a:solidFill>
                  <a:schemeClr val="dk1"/>
                </a:solidFill>
              </a:rPr>
              <a:t>Handling Missing Values.</a:t>
            </a:r>
            <a:endParaRPr sz="1900">
              <a:solidFill>
                <a:schemeClr val="dk1"/>
              </a:solidFill>
            </a:endParaRPr>
          </a:p>
          <a:p>
            <a:pPr indent="-285750" lvl="0" marL="342900" rtl="0" algn="l">
              <a:lnSpc>
                <a:spcPct val="150000"/>
              </a:lnSpc>
              <a:spcBef>
                <a:spcPts val="0"/>
              </a:spcBef>
              <a:spcAft>
                <a:spcPts val="0"/>
              </a:spcAft>
              <a:buClr>
                <a:schemeClr val="dk1"/>
              </a:buClr>
              <a:buSzPts val="1900"/>
              <a:buAutoNum type="arabicPeriod"/>
            </a:pPr>
            <a:r>
              <a:rPr lang="en" sz="1900">
                <a:solidFill>
                  <a:schemeClr val="dk1"/>
                </a:solidFill>
              </a:rPr>
              <a:t>Handling Outliers.</a:t>
            </a:r>
            <a:endParaRPr sz="1900">
              <a:solidFill>
                <a:schemeClr val="dk1"/>
              </a:solidFill>
            </a:endParaRPr>
          </a:p>
          <a:p>
            <a:pPr indent="-285750" lvl="0" marL="342900" rtl="0" algn="l">
              <a:lnSpc>
                <a:spcPct val="150000"/>
              </a:lnSpc>
              <a:spcBef>
                <a:spcPts val="0"/>
              </a:spcBef>
              <a:spcAft>
                <a:spcPts val="0"/>
              </a:spcAft>
              <a:buClr>
                <a:schemeClr val="dk1"/>
              </a:buClr>
              <a:buSzPts val="1900"/>
              <a:buAutoNum type="arabicPeriod"/>
            </a:pPr>
            <a:r>
              <a:rPr lang="en" sz="1900">
                <a:solidFill>
                  <a:schemeClr val="dk1"/>
                </a:solidFill>
              </a:rPr>
              <a:t>Learning some Important Data Manipulation Functions useful for Cleaning the Data.</a:t>
            </a:r>
            <a:endParaRPr sz="1900">
              <a:solidFill>
                <a:schemeClr val="dk1"/>
              </a:solidFill>
            </a:endParaRPr>
          </a:p>
          <a:p>
            <a:pPr indent="-285750" lvl="0" marL="342900" rtl="0" algn="l">
              <a:lnSpc>
                <a:spcPct val="150000"/>
              </a:lnSpc>
              <a:spcBef>
                <a:spcPts val="0"/>
              </a:spcBef>
              <a:spcAft>
                <a:spcPts val="0"/>
              </a:spcAft>
              <a:buClr>
                <a:schemeClr val="dk1"/>
              </a:buClr>
              <a:buSzPts val="1900"/>
              <a:buAutoNum type="arabicPeriod"/>
            </a:pPr>
            <a:r>
              <a:rPr lang="en" sz="1900">
                <a:solidFill>
                  <a:schemeClr val="dk1"/>
                </a:solidFill>
              </a:rPr>
              <a:t>How to Deal with Real World Problems.</a:t>
            </a:r>
            <a:endParaRPr b="1" i="1" sz="1900">
              <a:solidFill>
                <a:schemeClr val="dk1"/>
              </a:solidFill>
            </a:endParaRPr>
          </a:p>
        </p:txBody>
      </p:sp>
      <p:cxnSp>
        <p:nvCxnSpPr>
          <p:cNvPr id="92" name="Google Shape;92;p22"/>
          <p:cNvCxnSpPr/>
          <p:nvPr/>
        </p:nvCxnSpPr>
        <p:spPr>
          <a:xfrm>
            <a:off x="241725" y="188006"/>
            <a:ext cx="0" cy="6045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type="title"/>
          </p:nvPr>
        </p:nvSpPr>
        <p:spPr>
          <a:xfrm>
            <a:off x="377438" y="225244"/>
            <a:ext cx="8766600" cy="502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0" lang="en" sz="3200">
                <a:solidFill>
                  <a:schemeClr val="dk1"/>
                </a:solidFill>
              </a:rPr>
              <a:t>Missing Value</a:t>
            </a:r>
            <a:endParaRPr b="0" sz="3200"/>
          </a:p>
        </p:txBody>
      </p:sp>
      <p:sp>
        <p:nvSpPr>
          <p:cNvPr id="98" name="Google Shape;98;p23"/>
          <p:cNvSpPr txBox="1"/>
          <p:nvPr>
            <p:ph idx="1" type="body"/>
          </p:nvPr>
        </p:nvSpPr>
        <p:spPr>
          <a:xfrm>
            <a:off x="241725" y="1127850"/>
            <a:ext cx="8970300" cy="1921800"/>
          </a:xfrm>
          <a:prstGeom prst="rect">
            <a:avLst/>
          </a:prstGeom>
          <a:noFill/>
          <a:ln>
            <a:noFill/>
          </a:ln>
        </p:spPr>
        <p:txBody>
          <a:bodyPr anchorCtr="0" anchor="t" bIns="68575" lIns="68575" spcFirstLastPara="1" rIns="68575" wrap="square" tIns="68575">
            <a:noAutofit/>
          </a:bodyPr>
          <a:lstStyle/>
          <a:p>
            <a:pPr indent="-285750" lvl="0" marL="342900" rtl="0" algn="l">
              <a:lnSpc>
                <a:spcPct val="150000"/>
              </a:lnSpc>
              <a:spcBef>
                <a:spcPts val="0"/>
              </a:spcBef>
              <a:spcAft>
                <a:spcPts val="0"/>
              </a:spcAft>
              <a:buClr>
                <a:schemeClr val="dk1"/>
              </a:buClr>
              <a:buSzPts val="1900"/>
              <a:buChar char="●"/>
            </a:pPr>
            <a:r>
              <a:rPr lang="en" sz="1900">
                <a:solidFill>
                  <a:schemeClr val="dk1"/>
                </a:solidFill>
              </a:rPr>
              <a:t>Missing values occur when there is no data or value stored for the variable in an observation.</a:t>
            </a:r>
            <a:endParaRPr sz="1900">
              <a:solidFill>
                <a:schemeClr val="dk1"/>
              </a:solidFill>
            </a:endParaRPr>
          </a:p>
          <a:p>
            <a:pPr indent="-285750" lvl="0" marL="342900" rtl="0" algn="l">
              <a:lnSpc>
                <a:spcPct val="150000"/>
              </a:lnSpc>
              <a:spcBef>
                <a:spcPts val="0"/>
              </a:spcBef>
              <a:spcAft>
                <a:spcPts val="0"/>
              </a:spcAft>
              <a:buClr>
                <a:schemeClr val="dk1"/>
              </a:buClr>
              <a:buSzPts val="1900"/>
              <a:buChar char="●"/>
            </a:pPr>
            <a:r>
              <a:rPr lang="en" sz="1900">
                <a:solidFill>
                  <a:schemeClr val="dk1"/>
                </a:solidFill>
              </a:rPr>
              <a:t>Missing data are a common occurrence and can have a significant effect on the conclusions drawn from the data. </a:t>
            </a:r>
            <a:endParaRPr sz="1900">
              <a:solidFill>
                <a:schemeClr val="dk1"/>
              </a:solidFill>
            </a:endParaRPr>
          </a:p>
          <a:p>
            <a:pPr indent="-285750" lvl="0" marL="342900" rtl="0" algn="l">
              <a:lnSpc>
                <a:spcPct val="150000"/>
              </a:lnSpc>
              <a:spcBef>
                <a:spcPts val="0"/>
              </a:spcBef>
              <a:spcAft>
                <a:spcPts val="0"/>
              </a:spcAft>
              <a:buClr>
                <a:schemeClr val="dk1"/>
              </a:buClr>
              <a:buSzPts val="1900"/>
              <a:buChar char="●"/>
            </a:pPr>
            <a:r>
              <a:rPr lang="en" sz="1900">
                <a:solidFill>
                  <a:schemeClr val="dk1"/>
                </a:solidFill>
              </a:rPr>
              <a:t>There can be several causes for the occurence of missing values in a data set.</a:t>
            </a:r>
            <a:endParaRPr sz="1900">
              <a:solidFill>
                <a:schemeClr val="dk1"/>
              </a:solidFill>
            </a:endParaRPr>
          </a:p>
        </p:txBody>
      </p:sp>
      <p:cxnSp>
        <p:nvCxnSpPr>
          <p:cNvPr id="99" name="Google Shape;99;p23"/>
          <p:cNvCxnSpPr/>
          <p:nvPr/>
        </p:nvCxnSpPr>
        <p:spPr>
          <a:xfrm>
            <a:off x="241725" y="188006"/>
            <a:ext cx="0" cy="6045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ph type="title"/>
          </p:nvPr>
        </p:nvSpPr>
        <p:spPr>
          <a:xfrm>
            <a:off x="377438" y="225244"/>
            <a:ext cx="8766600" cy="502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0" lang="en" sz="3200">
                <a:solidFill>
                  <a:schemeClr val="dk1"/>
                </a:solidFill>
              </a:rPr>
              <a:t>Example</a:t>
            </a:r>
            <a:endParaRPr b="0" sz="3200">
              <a:solidFill>
                <a:schemeClr val="dk1"/>
              </a:solidFill>
            </a:endParaRPr>
          </a:p>
        </p:txBody>
      </p:sp>
      <p:sp>
        <p:nvSpPr>
          <p:cNvPr id="105" name="Google Shape;105;p24"/>
          <p:cNvSpPr txBox="1"/>
          <p:nvPr>
            <p:ph idx="1" type="body"/>
          </p:nvPr>
        </p:nvSpPr>
        <p:spPr>
          <a:xfrm>
            <a:off x="134944" y="1080300"/>
            <a:ext cx="8766600" cy="2008500"/>
          </a:xfrm>
          <a:prstGeom prst="rect">
            <a:avLst/>
          </a:prstGeom>
          <a:noFill/>
          <a:ln>
            <a:noFill/>
          </a:ln>
        </p:spPr>
        <p:txBody>
          <a:bodyPr anchorCtr="0" anchor="t" bIns="68575" lIns="68575" spcFirstLastPara="1" rIns="68575" wrap="square" tIns="68575">
            <a:noAutofit/>
          </a:bodyPr>
          <a:lstStyle/>
          <a:p>
            <a:pPr indent="-285750" lvl="0" marL="342900" rtl="0" algn="l">
              <a:lnSpc>
                <a:spcPct val="150000"/>
              </a:lnSpc>
              <a:spcBef>
                <a:spcPts val="0"/>
              </a:spcBef>
              <a:spcAft>
                <a:spcPts val="0"/>
              </a:spcAft>
              <a:buClr>
                <a:schemeClr val="dk1"/>
              </a:buClr>
              <a:buSzPts val="1900"/>
              <a:buChar char="●"/>
            </a:pPr>
            <a:r>
              <a:rPr lang="en" sz="1900">
                <a:solidFill>
                  <a:schemeClr val="dk1"/>
                </a:solidFill>
              </a:rPr>
              <a:t>The data collected from a survey can have missing values because some participants refuse to answer some or all of the questions or they do not know the answer to any question or the answer has been skipped.</a:t>
            </a:r>
            <a:endParaRPr b="1" i="1" sz="1900">
              <a:solidFill>
                <a:schemeClr val="dk1"/>
              </a:solidFill>
            </a:endParaRPr>
          </a:p>
        </p:txBody>
      </p:sp>
      <p:cxnSp>
        <p:nvCxnSpPr>
          <p:cNvPr id="106" name="Google Shape;106;p24"/>
          <p:cNvCxnSpPr/>
          <p:nvPr/>
        </p:nvCxnSpPr>
        <p:spPr>
          <a:xfrm>
            <a:off x="241725" y="188006"/>
            <a:ext cx="0" cy="604500"/>
          </a:xfrm>
          <a:prstGeom prst="straightConnector1">
            <a:avLst/>
          </a:prstGeom>
          <a:noFill/>
          <a:ln cap="flat" cmpd="sng" w="114300">
            <a:solidFill>
              <a:srgbClr val="CFE2F3"/>
            </a:solidFill>
            <a:prstDash val="solid"/>
            <a:round/>
            <a:headEnd len="sm" w="sm" type="none"/>
            <a:tailEnd len="sm" w="sm" type="none"/>
          </a:ln>
        </p:spPr>
      </p:cxnSp>
      <p:sp>
        <p:nvSpPr>
          <p:cNvPr id="107" name="Google Shape;107;p24"/>
          <p:cNvSpPr txBox="1"/>
          <p:nvPr/>
        </p:nvSpPr>
        <p:spPr>
          <a:xfrm>
            <a:off x="241725" y="2887350"/>
            <a:ext cx="8659800" cy="869700"/>
          </a:xfrm>
          <a:prstGeom prst="rect">
            <a:avLst/>
          </a:prstGeom>
          <a:noFill/>
          <a:ln>
            <a:noFill/>
          </a:ln>
        </p:spPr>
        <p:txBody>
          <a:bodyPr anchorCtr="0" anchor="t" bIns="68575" lIns="68575" spcFirstLastPara="1" rIns="68575" wrap="square" tIns="68575">
            <a:spAutoFit/>
          </a:bodyPr>
          <a:lstStyle/>
          <a:p>
            <a:pPr indent="-285750" lvl="0" marL="342900" rtl="0" algn="l">
              <a:lnSpc>
                <a:spcPct val="150000"/>
              </a:lnSpc>
              <a:spcBef>
                <a:spcPts val="0"/>
              </a:spcBef>
              <a:spcAft>
                <a:spcPts val="0"/>
              </a:spcAft>
              <a:buClr>
                <a:schemeClr val="dk1"/>
              </a:buClr>
              <a:buSzPts val="1900"/>
              <a:buFont typeface="Montserrat"/>
              <a:buChar char="●"/>
            </a:pPr>
            <a:r>
              <a:rPr b="1" i="1" lang="en" sz="1900">
                <a:solidFill>
                  <a:schemeClr val="dk1"/>
                </a:solidFill>
                <a:latin typeface="Montserrat"/>
                <a:ea typeface="Montserrat"/>
                <a:cs typeface="Montserrat"/>
                <a:sym typeface="Montserrat"/>
              </a:rPr>
              <a:t>Conclusion:</a:t>
            </a:r>
            <a:r>
              <a:rPr lang="en" sz="1900">
                <a:solidFill>
                  <a:schemeClr val="dk1"/>
                </a:solidFill>
                <a:latin typeface="Montserrat"/>
                <a:ea typeface="Montserrat"/>
                <a:cs typeface="Montserrat"/>
                <a:sym typeface="Montserrat"/>
              </a:rPr>
              <a:t> Data can be missing due to Multiple Reasons such as accidental or data entry error.</a:t>
            </a:r>
            <a:endParaRPr sz="19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title"/>
          </p:nvPr>
        </p:nvSpPr>
        <p:spPr>
          <a:xfrm>
            <a:off x="377438" y="225244"/>
            <a:ext cx="8766600" cy="502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0" lang="en" sz="3200">
                <a:solidFill>
                  <a:schemeClr val="dk1"/>
                </a:solidFill>
              </a:rPr>
              <a:t>Problems with Missing Data</a:t>
            </a:r>
            <a:endParaRPr b="0" sz="3200">
              <a:solidFill>
                <a:schemeClr val="dk1"/>
              </a:solidFill>
            </a:endParaRPr>
          </a:p>
        </p:txBody>
      </p:sp>
      <p:sp>
        <p:nvSpPr>
          <p:cNvPr id="113" name="Google Shape;113;p25"/>
          <p:cNvSpPr txBox="1"/>
          <p:nvPr>
            <p:ph idx="1" type="body"/>
          </p:nvPr>
        </p:nvSpPr>
        <p:spPr>
          <a:xfrm>
            <a:off x="188663" y="1227000"/>
            <a:ext cx="8766600" cy="2008500"/>
          </a:xfrm>
          <a:prstGeom prst="rect">
            <a:avLst/>
          </a:prstGeom>
          <a:noFill/>
          <a:ln>
            <a:noFill/>
          </a:ln>
        </p:spPr>
        <p:txBody>
          <a:bodyPr anchorCtr="0" anchor="t" bIns="68575" lIns="68575" spcFirstLastPara="1" rIns="68575" wrap="square" tIns="68575">
            <a:noAutofit/>
          </a:bodyPr>
          <a:lstStyle/>
          <a:p>
            <a:pPr indent="-285750" lvl="0" marL="342900" rtl="0" algn="l">
              <a:lnSpc>
                <a:spcPct val="200000"/>
              </a:lnSpc>
              <a:spcBef>
                <a:spcPts val="0"/>
              </a:spcBef>
              <a:spcAft>
                <a:spcPts val="0"/>
              </a:spcAft>
              <a:buClr>
                <a:schemeClr val="dk1"/>
              </a:buClr>
              <a:buSzPts val="1900"/>
              <a:buAutoNum type="arabicPeriod"/>
            </a:pPr>
            <a:r>
              <a:rPr lang="en" sz="1900">
                <a:solidFill>
                  <a:schemeClr val="dk1"/>
                </a:solidFill>
              </a:rPr>
              <a:t>Most statistical procedures require a value for each variable. </a:t>
            </a:r>
            <a:endParaRPr sz="1900">
              <a:solidFill>
                <a:schemeClr val="dk1"/>
              </a:solidFill>
            </a:endParaRPr>
          </a:p>
          <a:p>
            <a:pPr indent="-285750" lvl="0" marL="342900" rtl="0" algn="l">
              <a:lnSpc>
                <a:spcPct val="200000"/>
              </a:lnSpc>
              <a:spcBef>
                <a:spcPts val="0"/>
              </a:spcBef>
              <a:spcAft>
                <a:spcPts val="0"/>
              </a:spcAft>
              <a:buClr>
                <a:schemeClr val="dk1"/>
              </a:buClr>
              <a:buSzPts val="1900"/>
              <a:buAutoNum type="arabicPeriod"/>
            </a:pPr>
            <a:r>
              <a:rPr lang="en" sz="1900">
                <a:solidFill>
                  <a:schemeClr val="dk1"/>
                </a:solidFill>
              </a:rPr>
              <a:t>The missing data can cause a bias in the estimation of parameters and the accuracy of our machine learning model can be affected.</a:t>
            </a:r>
            <a:endParaRPr sz="1900">
              <a:solidFill>
                <a:schemeClr val="dk1"/>
              </a:solidFill>
            </a:endParaRPr>
          </a:p>
        </p:txBody>
      </p:sp>
      <p:cxnSp>
        <p:nvCxnSpPr>
          <p:cNvPr id="114" name="Google Shape;114;p25"/>
          <p:cNvCxnSpPr/>
          <p:nvPr/>
        </p:nvCxnSpPr>
        <p:spPr>
          <a:xfrm>
            <a:off x="241725" y="188006"/>
            <a:ext cx="0" cy="6045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