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Montserrat ExtraBold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ExtraBo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ontserratExtraBold-bold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26bdd7b21ad1295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g426bdd7b21ad1295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26bdd7b21ad1295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426bdd7b21ad1295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26bdd7b21ad1295_1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426bdd7b21ad1295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26bdd7b21ad1295_2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426bdd7b21ad1295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26bdd7b21ad1295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426bdd7b21ad1295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49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49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/>
        </p:nvSpPr>
        <p:spPr>
          <a:xfrm>
            <a:off x="1954350" y="1525400"/>
            <a:ext cx="46806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Outliers </a:t>
            </a:r>
            <a:endParaRPr b="1"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377438" y="225244"/>
            <a:ext cx="876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lang="en" sz="3200">
                <a:solidFill>
                  <a:schemeClr val="dk1"/>
                </a:solidFill>
              </a:rPr>
              <a:t>Outliers</a:t>
            </a:r>
            <a:endParaRPr b="0" sz="3200"/>
          </a:p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163688" y="1047506"/>
            <a:ext cx="8417700" cy="2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Outliers are extreme values that fall a long way outside of the other observations.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Outliers are those Values which are very very different from most of the Values.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  <a:highlight>
                  <a:srgbClr val="FFFFFF"/>
                </a:highlight>
              </a:rPr>
              <a:t>Example: 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There is a Column called “Age” for B.tech College.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8575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Where students generally have age around 17 to 24.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92" name="Google Shape;92;p22"/>
          <p:cNvCxnSpPr/>
          <p:nvPr/>
        </p:nvCxnSpPr>
        <p:spPr>
          <a:xfrm>
            <a:off x="241725" y="188006"/>
            <a:ext cx="0" cy="6045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377438" y="225244"/>
            <a:ext cx="876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lang="en" sz="3200">
                <a:solidFill>
                  <a:schemeClr val="dk1"/>
                </a:solidFill>
              </a:rPr>
              <a:t>BAD for Building Predictive Models?</a:t>
            </a:r>
            <a:endParaRPr b="0" sz="3200"/>
          </a:p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177113" y="1141538"/>
            <a:ext cx="8256600" cy="2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Because these Outliers can Induce the state of Confusion in the Predictive Models, which in turn makes the Model very Weak for Making Decision Rules.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</a:rPr>
              <a:t>Then there are High Chances that the Model will not perform Good.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99" name="Google Shape;99;p23"/>
          <p:cNvCxnSpPr/>
          <p:nvPr/>
        </p:nvCxnSpPr>
        <p:spPr>
          <a:xfrm>
            <a:off x="241725" y="188006"/>
            <a:ext cx="0" cy="6045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>
            <a:off x="377438" y="225244"/>
            <a:ext cx="876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lang="en" sz="3200">
                <a:solidFill>
                  <a:schemeClr val="dk1"/>
                </a:solidFill>
              </a:rPr>
              <a:t>Reasons for having Outliers</a:t>
            </a:r>
            <a:endParaRPr b="0" sz="3200"/>
          </a:p>
        </p:txBody>
      </p:sp>
      <p:sp>
        <p:nvSpPr>
          <p:cNvPr id="105" name="Google Shape;105;p24"/>
          <p:cNvSpPr txBox="1"/>
          <p:nvPr>
            <p:ph idx="1" type="body"/>
          </p:nvPr>
        </p:nvSpPr>
        <p:spPr>
          <a:xfrm>
            <a:off x="177113" y="1141538"/>
            <a:ext cx="8256600" cy="2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 Data Entry Errors</a:t>
            </a:r>
            <a:endParaRPr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Measurement Errors</a:t>
            </a:r>
            <a:endParaRPr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Experimental Errors</a:t>
            </a:r>
            <a:endParaRPr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Sampling Errors</a:t>
            </a:r>
            <a:endParaRPr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Natural Occurrence.</a:t>
            </a:r>
            <a:endParaRPr sz="1900">
              <a:solidFill>
                <a:schemeClr val="dk1"/>
              </a:solidFill>
            </a:endParaRPr>
          </a:p>
        </p:txBody>
      </p:sp>
      <p:cxnSp>
        <p:nvCxnSpPr>
          <p:cNvPr id="106" name="Google Shape;106;p24"/>
          <p:cNvCxnSpPr/>
          <p:nvPr/>
        </p:nvCxnSpPr>
        <p:spPr>
          <a:xfrm>
            <a:off x="241725" y="188006"/>
            <a:ext cx="0" cy="6045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title"/>
          </p:nvPr>
        </p:nvSpPr>
        <p:spPr>
          <a:xfrm>
            <a:off x="377438" y="225244"/>
            <a:ext cx="8766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lang="en" sz="3200">
                <a:solidFill>
                  <a:schemeClr val="dk1"/>
                </a:solidFill>
              </a:rPr>
              <a:t>Outliers Sources</a:t>
            </a:r>
            <a:endParaRPr b="0" sz="3200"/>
          </a:p>
        </p:txBody>
      </p:sp>
      <p:sp>
        <p:nvSpPr>
          <p:cNvPr id="112" name="Google Shape;112;p25"/>
          <p:cNvSpPr txBox="1"/>
          <p:nvPr>
            <p:ph idx="1" type="body"/>
          </p:nvPr>
        </p:nvSpPr>
        <p:spPr>
          <a:xfrm>
            <a:off x="177113" y="993788"/>
            <a:ext cx="8686500" cy="24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In the process of producing, collecting, processing and analyzing data, outliers can come from many sources and hide in any dimension.</a:t>
            </a:r>
            <a:endParaRPr sz="1900">
              <a:solidFill>
                <a:schemeClr val="dk1"/>
              </a:solidFill>
            </a:endParaRPr>
          </a:p>
          <a:p>
            <a:pPr indent="-2857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i="1" lang="en" sz="1900">
                <a:solidFill>
                  <a:schemeClr val="dk1"/>
                </a:solidFill>
              </a:rPr>
              <a:t>Conclusion:</a:t>
            </a:r>
            <a:r>
              <a:rPr lang="en" sz="1900">
                <a:solidFill>
                  <a:schemeClr val="dk1"/>
                </a:solidFill>
              </a:rPr>
              <a:t> Removal or Treatment of Outliers from the Data for Building a Predictive Model is very Important as many machine learning algorithms are sensitive to the range and distribution of attribute values in the input data. </a:t>
            </a:r>
            <a:endParaRPr sz="1900">
              <a:solidFill>
                <a:schemeClr val="dk1"/>
              </a:solidFill>
            </a:endParaRPr>
          </a:p>
        </p:txBody>
      </p:sp>
      <p:cxnSp>
        <p:nvCxnSpPr>
          <p:cNvPr id="113" name="Google Shape;113;p25"/>
          <p:cNvCxnSpPr/>
          <p:nvPr/>
        </p:nvCxnSpPr>
        <p:spPr>
          <a:xfrm>
            <a:off x="241725" y="188006"/>
            <a:ext cx="0" cy="604500"/>
          </a:xfrm>
          <a:prstGeom prst="straightConnector1">
            <a:avLst/>
          </a:prstGeom>
          <a:noFill/>
          <a:ln cap="flat" cmpd="sng" w="114300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