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  <p:sldMasterId id="2147483667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embeddedFontLst>
    <p:embeddedFont>
      <p:font typeface="Lato"/>
      <p:regular r:id="rId9"/>
      <p:bold r:id="rId10"/>
      <p:italic r:id="rId11"/>
      <p:boldItalic r:id="rId12"/>
    </p:embeddedFont>
    <p:embeddedFont>
      <p:font typeface="Montserrat"/>
      <p:regular r:id="rId13"/>
      <p:bold r:id="rId14"/>
      <p:italic r:id="rId15"/>
      <p:boldItalic r:id="rId16"/>
    </p:embeddedFont>
    <p:embeddedFont>
      <p:font typeface="Montserrat ExtraBold"/>
      <p:bold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italic.fntdata"/><Relationship Id="rId10" Type="http://schemas.openxmlformats.org/officeDocument/2006/relationships/font" Target="fonts/Lato-bold.fntdata"/><Relationship Id="rId13" Type="http://schemas.openxmlformats.org/officeDocument/2006/relationships/font" Target="fonts/Montserrat-regular.fntdata"/><Relationship Id="rId12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regular.fntdata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MontserratExtraBold-bold.fntdata"/><Relationship Id="rId16" Type="http://schemas.openxmlformats.org/officeDocument/2006/relationships/font" Target="fonts/Montserrat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ExtraBold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26bdd7b21ad1295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3" name="Google Shape;83;g426bdd7b21ad1295_1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26bdd7b21ad1295_2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426bdd7b21ad1295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0" name="Google Shape;70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438863" y="2167125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Montserrat ExtraBold"/>
              <a:buNone/>
              <a:defRPr sz="3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7" name="Google Shape;77;p19"/>
          <p:cNvSpPr txBox="1"/>
          <p:nvPr>
            <p:ph idx="2" type="body"/>
          </p:nvPr>
        </p:nvSpPr>
        <p:spPr>
          <a:xfrm>
            <a:off x="4628850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11825" y="4333832"/>
            <a:ext cx="9155824" cy="809059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49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0" y="4517177"/>
            <a:ext cx="9144000" cy="626891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49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0" y="4743449"/>
            <a:ext cx="9144000" cy="400885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260025" y="4096519"/>
            <a:ext cx="1161000" cy="77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59749" y="4178815"/>
            <a:ext cx="1042988" cy="72151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Montserrat ExtraBold"/>
              <a:buNone/>
              <a:defRPr b="0" i="0" sz="27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/>
        </p:nvSpPr>
        <p:spPr>
          <a:xfrm>
            <a:off x="1300650" y="1512775"/>
            <a:ext cx="6542700" cy="11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 sz="5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Types Of Outliers</a:t>
            </a:r>
            <a:endParaRPr b="1" sz="5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type="title"/>
          </p:nvPr>
        </p:nvSpPr>
        <p:spPr>
          <a:xfrm>
            <a:off x="377438" y="225244"/>
            <a:ext cx="8766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lang="en" sz="3200">
                <a:solidFill>
                  <a:schemeClr val="dk1"/>
                </a:solidFill>
              </a:rPr>
              <a:t>Types of Outliers</a:t>
            </a:r>
            <a:endParaRPr b="0" sz="3200"/>
          </a:p>
        </p:txBody>
      </p:sp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163688" y="1047506"/>
            <a:ext cx="8816700" cy="22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857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Univariate Outliers.</a:t>
            </a:r>
            <a:endParaRPr sz="1900">
              <a:solidFill>
                <a:schemeClr val="dk1"/>
              </a:solidFill>
            </a:endParaRPr>
          </a:p>
          <a:p>
            <a:pPr indent="-2857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Bivariate Outliers.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-2857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i="1" lang="en" sz="1900">
                <a:solidFill>
                  <a:schemeClr val="dk1"/>
                </a:solidFill>
              </a:rPr>
              <a:t>Univariate Outliers</a:t>
            </a:r>
            <a:r>
              <a:rPr lang="en" sz="1900">
                <a:solidFill>
                  <a:schemeClr val="dk1"/>
                </a:solidFill>
              </a:rPr>
              <a:t> are the points which are beyond the normal values in a single variable.</a:t>
            </a:r>
            <a:endParaRPr sz="1900">
              <a:solidFill>
                <a:schemeClr val="dk1"/>
              </a:solidFill>
            </a:endParaRPr>
          </a:p>
          <a:p>
            <a:pPr indent="-2857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i="1" lang="en" sz="1900">
                <a:solidFill>
                  <a:schemeClr val="dk1"/>
                </a:solidFill>
              </a:rPr>
              <a:t>Bivariate Outliers</a:t>
            </a:r>
            <a:r>
              <a:rPr lang="en" sz="1900">
                <a:solidFill>
                  <a:schemeClr val="dk1"/>
                </a:solidFill>
              </a:rPr>
              <a:t> are the points which lie far from the expected values when two variables are plotted against each other.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  <p:cxnSp>
        <p:nvCxnSpPr>
          <p:cNvPr id="92" name="Google Shape;92;p22"/>
          <p:cNvCxnSpPr/>
          <p:nvPr/>
        </p:nvCxnSpPr>
        <p:spPr>
          <a:xfrm>
            <a:off x="241725" y="188006"/>
            <a:ext cx="0" cy="604500"/>
          </a:xfrm>
          <a:prstGeom prst="straightConnector1">
            <a:avLst/>
          </a:prstGeom>
          <a:noFill/>
          <a:ln cap="flat" cmpd="sng" w="1143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