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5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81" r:id="rId11"/>
    <p:sldId id="265" r:id="rId12"/>
    <p:sldId id="266" r:id="rId13"/>
    <p:sldId id="267" r:id="rId14"/>
    <p:sldId id="279" r:id="rId15"/>
    <p:sldId id="268" r:id="rId16"/>
    <p:sldId id="269" r:id="rId17"/>
    <p:sldId id="270" r:id="rId18"/>
    <p:sldId id="271" r:id="rId19"/>
    <p:sldId id="272" r:id="rId20"/>
    <p:sldId id="275" r:id="rId21"/>
    <p:sldId id="278" r:id="rId22"/>
    <p:sldId id="277" r:id="rId23"/>
    <p:sldId id="40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A50021"/>
    <a:srgbClr val="66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1F4EDEF-6798-43F1-BFB4-94E034881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01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2D7C40-867A-408C-B73A-A4F59CE12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40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3CB3B-B69E-4E27-92E7-BD6DDEBE2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4FB47-7567-4905-A90C-4BA65D7E2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C71635E-6764-45F4-AFE9-DCD6613E7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302497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329C03-FF0D-4465-A5DA-BB24BAC70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8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97F60-DF5B-4914-B62C-AD6A398D1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9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61E47-5791-41C1-9498-67942F0DC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1A769F-4D3B-491D-8050-B362A7F06E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143103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3F292-AE34-44E0-B20A-3C88A3148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7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D41E85-9ECF-4123-8C8B-6C01BF47E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3763421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A6D5E0B-3CA6-45FA-9EF3-D929C5664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</p:spTree>
    <p:extLst>
      <p:ext uri="{BB962C8B-B14F-4D97-AF65-F5344CB8AC3E}">
        <p14:creationId xmlns:p14="http://schemas.microsoft.com/office/powerpoint/2010/main" val="46256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CSE, BUET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26919E-239A-4002-9367-295CE2529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44" r:id="rId4"/>
    <p:sldLayoutId id="2147483745" r:id="rId5"/>
    <p:sldLayoutId id="2147483752" r:id="rId6"/>
    <p:sldLayoutId id="2147483746" r:id="rId7"/>
    <p:sldLayoutId id="2147483753" r:id="rId8"/>
    <p:sldLayoutId id="2147483754" r:id="rId9"/>
    <p:sldLayoutId id="2147483747" r:id="rId10"/>
    <p:sldLayoutId id="214748374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124200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smtClean="0"/>
              <a:t>An Overview of C++</a:t>
            </a:r>
          </a:p>
        </p:txBody>
      </p:sp>
      <p:sp>
        <p:nvSpPr>
          <p:cNvPr id="9219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4EE789D-204D-4C38-8023-F033E3FE3F70}" type="slidenum">
              <a:rPr lang="en-US">
                <a:solidFill>
                  <a:srgbClr val="FFFFFF"/>
                </a:solidFill>
              </a:rPr>
              <a:pPr/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Namespaces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A namespace is a declarative region.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It localizes the names of identifiers to avoid name collisions.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The contents of new-style headers are placed in the </a:t>
            </a:r>
            <a:r>
              <a:rPr lang="en-US" b="1" dirty="0" err="1" smtClean="0">
                <a:solidFill>
                  <a:srgbClr val="009900"/>
                </a:solidFill>
              </a:rPr>
              <a:t>std</a:t>
            </a:r>
            <a:r>
              <a:rPr lang="en-US" dirty="0" smtClean="0"/>
              <a:t> namespace.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 newly created class, function or global variable can put in an existing namespace, a new namespace, or it may not be associated with any </a:t>
            </a:r>
            <a:r>
              <a:rPr lang="en-US" dirty="0" smtClean="0"/>
              <a:t>namespace.</a:t>
            </a:r>
            <a:endParaRPr lang="en-US" dirty="0" smtClean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20E86A-6E87-4BF3-9941-75809F510AD6}" type="slidenum">
              <a:rPr lang="en-US">
                <a:solidFill>
                  <a:srgbClr val="FFFFFF"/>
                </a:solidFill>
              </a:rPr>
              <a:pPr/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C++ Console I/O (Output)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cout &lt;&lt; “Hello World!”;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printf(“Hello World!”);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cout &lt;&lt; iCount; /* int iCount */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printf(“%d”, iCount);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cout &lt;&lt; 100.99;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printf(“%f”, 100.99);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cout &lt;&lt; “\n”, or cout &lt;&lt; ‘\n’, or cout &lt;&lt; endl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printf(“\n”)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 general, cout &lt;&lt; </a:t>
            </a:r>
            <a:r>
              <a:rPr lang="en-US" sz="2800" i="1" smtClean="0"/>
              <a:t>expression</a:t>
            </a:r>
            <a:r>
              <a:rPr lang="en-US" sz="2800" smtClean="0"/>
              <a:t>;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2E6B9E4-FA92-4FE2-ACC6-A67C6DF671DF}" type="slidenum">
              <a:rPr lang="en-US">
                <a:solidFill>
                  <a:srgbClr val="FFFFFF"/>
                </a:solidFill>
              </a:rPr>
              <a:pPr/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066800" y="5715000"/>
            <a:ext cx="7010400" cy="6096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800"/>
              <a:t>Do we smell polymorphism here???</a:t>
            </a:r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5715000" y="1676400"/>
            <a:ext cx="3276600" cy="2667000"/>
          </a:xfrm>
          <a:prstGeom prst="wedgeRoundRectCallout">
            <a:avLst>
              <a:gd name="adj1" fmla="val -118653"/>
              <a:gd name="adj2" fmla="val 2696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000"/>
              <a:t>cout ???</a:t>
            </a:r>
            <a:br>
              <a:rPr lang="en-US" sz="2000"/>
            </a:br>
            <a:endParaRPr lang="en-US" sz="2000"/>
          </a:p>
          <a:p>
            <a:pPr algn="ctr"/>
            <a:r>
              <a:rPr lang="en-US" sz="2000"/>
              <a:t>Shift right operator ???</a:t>
            </a:r>
            <a:br>
              <a:rPr lang="en-US" sz="2000"/>
            </a:br>
            <a:endParaRPr lang="en-US" sz="2000"/>
          </a:p>
          <a:p>
            <a:pPr algn="ctr"/>
            <a:r>
              <a:rPr lang="en-US" sz="2000"/>
              <a:t>How does a shift right operator produce output to the screen?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C++ Console I/O (Input)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cin &gt;&gt; strName; /* char strName[16] */</a:t>
            </a:r>
          </a:p>
          <a:p>
            <a:pPr lvl="1" eaLnBrk="1" hangingPunct="1"/>
            <a:r>
              <a:rPr lang="en-US" smtClean="0"/>
              <a:t>scanf(“%s”, strName);</a:t>
            </a:r>
          </a:p>
          <a:p>
            <a:pPr eaLnBrk="1" hangingPunct="1"/>
            <a:r>
              <a:rPr lang="en-US" smtClean="0"/>
              <a:t>cin &gt;&gt; iCount; /* int iCount */</a:t>
            </a:r>
          </a:p>
          <a:p>
            <a:pPr lvl="1" eaLnBrk="1" hangingPunct="1"/>
            <a:r>
              <a:rPr lang="en-US" smtClean="0"/>
              <a:t>scanf(“%d”, &amp;iCount);</a:t>
            </a:r>
          </a:p>
          <a:p>
            <a:pPr eaLnBrk="1" hangingPunct="1"/>
            <a:r>
              <a:rPr lang="en-US" smtClean="0"/>
              <a:t>cin &gt;&gt; fValue; /* float fValue */</a:t>
            </a:r>
          </a:p>
          <a:p>
            <a:pPr lvl="1" eaLnBrk="1" hangingPunct="1"/>
            <a:r>
              <a:rPr lang="en-US" smtClean="0"/>
              <a:t>scanf(“%f”, &amp;fValue);</a:t>
            </a:r>
          </a:p>
          <a:p>
            <a:pPr eaLnBrk="1" hangingPunct="1"/>
            <a:r>
              <a:rPr lang="en-US" smtClean="0"/>
              <a:t>In general, cin &gt;&gt; </a:t>
            </a:r>
            <a:r>
              <a:rPr lang="en-US" i="1" smtClean="0"/>
              <a:t>variable</a:t>
            </a:r>
            <a:r>
              <a:rPr lang="en-US" smtClean="0"/>
              <a:t>;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A6A2E26-E5F1-48E0-B63D-A41F6695FFC7}" type="slidenum">
              <a:rPr lang="en-US">
                <a:solidFill>
                  <a:srgbClr val="FFFFFF"/>
                </a:solidFill>
              </a:rPr>
              <a:pPr/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1066800" y="5867400"/>
            <a:ext cx="70104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800"/>
              <a:t>Hmmm. Again polymorphism.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C++ Console I/O (I/O chaining)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cout &lt;&lt; “Hello” &lt;&lt; ‘ ‘ &lt;&lt; “World” &lt;&lt; ‘!’;</a:t>
            </a:r>
          </a:p>
          <a:p>
            <a:pPr eaLnBrk="1" hangingPunct="1"/>
            <a:r>
              <a:rPr lang="en-US" smtClean="0"/>
              <a:t>cout &lt;&lt; “Value of iCount is: ” &lt;&lt; iCount;</a:t>
            </a:r>
          </a:p>
          <a:p>
            <a:pPr eaLnBrk="1" hangingPunct="1"/>
            <a:r>
              <a:rPr lang="en-US" smtClean="0"/>
              <a:t>cout &lt;&lt; “Enter day, month, year: ”;</a:t>
            </a:r>
          </a:p>
          <a:p>
            <a:pPr lvl="1" eaLnBrk="1" hangingPunct="1"/>
            <a:r>
              <a:rPr lang="en-US" smtClean="0"/>
              <a:t>cin &gt;&gt; day &gt;&gt; month &gt;&gt; year;</a:t>
            </a:r>
          </a:p>
          <a:p>
            <a:pPr lvl="2" eaLnBrk="1" hangingPunct="1"/>
            <a:r>
              <a:rPr lang="en-US" smtClean="0"/>
              <a:t>cin &gt;&gt; day;</a:t>
            </a:r>
          </a:p>
          <a:p>
            <a:pPr lvl="2" eaLnBrk="1" hangingPunct="1"/>
            <a:r>
              <a:rPr lang="en-US" smtClean="0"/>
              <a:t>cin &gt;&gt; month;</a:t>
            </a:r>
          </a:p>
          <a:p>
            <a:pPr lvl="2" eaLnBrk="1" hangingPunct="1"/>
            <a:r>
              <a:rPr lang="en-US" smtClean="0"/>
              <a:t>cin &gt;&gt; year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920B52-0F00-4695-9DAB-BF6692C1AE76}" type="slidenum">
              <a:rPr lang="en-US">
                <a:solidFill>
                  <a:srgbClr val="FFFFFF"/>
                </a:solidFill>
              </a:rPr>
              <a:pPr/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166688" y="5867400"/>
            <a:ext cx="8763000" cy="533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800"/>
              <a:t>What’s actually happening here? Need to learn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C++ Console I/O (example)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9EC5D5-8578-41FF-8740-1500D940300A}" type="slidenum">
              <a:rPr lang="en-US">
                <a:solidFill>
                  <a:srgbClr val="FFFFFF"/>
                </a:solidFill>
              </a:rPr>
              <a:pPr/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3556" name="Rectangle 5"/>
          <p:cNvSpPr>
            <a:spLocks noGrp="1" noChangeArrowheads="1"/>
          </p:cNvSpPr>
          <p:nvPr>
            <p:ph sz="quarter" idx="1"/>
          </p:nvPr>
        </p:nvSpPr>
        <p:spPr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include 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int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char str[16];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009900"/>
                </a:solidFill>
              </a:rPr>
              <a:t>std</a:t>
            </a:r>
            <a:r>
              <a:rPr lang="en-US" sz="2000" smtClean="0"/>
              <a:t>::cout &lt;&lt; “Enter a string: 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009900"/>
                </a:solidFill>
              </a:rPr>
              <a:t>std</a:t>
            </a:r>
            <a:r>
              <a:rPr lang="en-US" sz="2000" smtClean="0"/>
              <a:t>::cin &gt;&gt; str;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solidFill>
                  <a:srgbClr val="009900"/>
                </a:solidFill>
              </a:rPr>
              <a:t>std</a:t>
            </a:r>
            <a:r>
              <a:rPr lang="en-US" sz="2000" smtClean="0"/>
              <a:t>::cout &lt;&lt; “You entered: ” 		&lt;&lt; str;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}</a:t>
            </a:r>
          </a:p>
        </p:txBody>
      </p:sp>
      <p:sp>
        <p:nvSpPr>
          <p:cNvPr id="23557" name="Rectangle 6"/>
          <p:cNvSpPr>
            <a:spLocks noGrp="1" noChangeArrowheads="1"/>
          </p:cNvSpPr>
          <p:nvPr>
            <p:ph sz="quarter" idx="2"/>
          </p:nvPr>
        </p:nvSpPr>
        <p:spPr>
          <a:xfrm>
            <a:off x="4270375" y="1600200"/>
            <a:ext cx="3657600" cy="4572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include 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>
                <a:solidFill>
                  <a:srgbClr val="6600CC"/>
                </a:solidFill>
              </a:rPr>
              <a:t>using namespace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009900"/>
                </a:solidFill>
              </a:rPr>
              <a:t>std</a:t>
            </a:r>
            <a:r>
              <a:rPr lang="en-US" sz="2000" smtClean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int main()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char str[16];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cout &lt;&lt; “Enter a string: 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cin &gt;&gt; str;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	cout &lt;&lt; “You entered: ” 		&lt;&lt; str;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smtClean="0"/>
              <a:t>}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C++ Comments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Multi-line comments</a:t>
            </a:r>
          </a:p>
          <a:p>
            <a:pPr lvl="1" eaLnBrk="1" hangingPunct="1"/>
            <a:r>
              <a:rPr lang="en-US" smtClean="0"/>
              <a:t>/* one or more lines of comments */</a:t>
            </a:r>
          </a:p>
          <a:p>
            <a:pPr eaLnBrk="1" hangingPunct="1"/>
            <a:r>
              <a:rPr lang="en-US" smtClean="0"/>
              <a:t>Single line comments</a:t>
            </a:r>
          </a:p>
          <a:p>
            <a:pPr lvl="1" eaLnBrk="1" hangingPunct="1"/>
            <a:r>
              <a:rPr lang="en-US" smtClean="0"/>
              <a:t>// …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9CD1B5-1267-4206-9C8C-A1BCDB64A4A3}" type="slidenum">
              <a:rPr lang="en-US">
                <a:solidFill>
                  <a:srgbClr val="FFFFFF"/>
                </a:solidFill>
              </a:rPr>
              <a:pPr/>
              <a:t>15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Classes: A First Look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General syntax - 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DFB1E66-FE7F-4FE3-A820-EA28EAF14C4F}" type="slidenum">
              <a:rPr lang="en-US">
                <a:solidFill>
                  <a:srgbClr val="FFFFFF"/>
                </a:solidFill>
              </a:rPr>
              <a:pPr/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1219200" y="2743200"/>
            <a:ext cx="6705600" cy="287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rgbClr val="6600CC"/>
                </a:solidFill>
              </a:rPr>
              <a:t>class</a:t>
            </a:r>
            <a:r>
              <a:rPr lang="en-US" sz="2800"/>
              <a:t> </a:t>
            </a:r>
            <a:r>
              <a:rPr lang="en-US" sz="2800" i="1"/>
              <a:t>class-name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	// </a:t>
            </a:r>
            <a:r>
              <a:rPr lang="en-US" sz="2800" i="1"/>
              <a:t>private functions and variables</a:t>
            </a:r>
            <a:r>
              <a:rPr lang="en-US" sz="2800"/>
              <a:t/>
            </a:r>
            <a:br>
              <a:rPr lang="en-US" sz="2800"/>
            </a:br>
            <a:r>
              <a:rPr lang="en-US" sz="2800">
                <a:solidFill>
                  <a:srgbClr val="6600CC"/>
                </a:solidFill>
              </a:rPr>
              <a:t>public</a:t>
            </a:r>
            <a:r>
              <a:rPr lang="en-US" sz="2800"/>
              <a:t>:</a:t>
            </a:r>
          </a:p>
          <a:p>
            <a:pPr>
              <a:spcBef>
                <a:spcPct val="50000"/>
              </a:spcBef>
            </a:pPr>
            <a:r>
              <a:rPr lang="en-US" sz="2800"/>
              <a:t>	// </a:t>
            </a:r>
            <a:r>
              <a:rPr lang="en-US" sz="2800" i="1"/>
              <a:t>public functions and variables</a:t>
            </a:r>
            <a:r>
              <a:rPr lang="en-US" sz="2800"/>
              <a:t/>
            </a:r>
            <a:br>
              <a:rPr lang="en-US" sz="2800"/>
            </a:br>
            <a:r>
              <a:rPr lang="en-US" sz="2800"/>
              <a:t>}</a:t>
            </a:r>
            <a:r>
              <a:rPr lang="en-US" sz="2800" i="1"/>
              <a:t>object-list (optional)</a:t>
            </a:r>
            <a:r>
              <a:rPr lang="en-US" sz="280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Classes: A First Look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class declaration is a logical abstraction that defines a new type.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determines what an object of that type will look like.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An object declaration creates a physical entity of that type.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That is, an object occupies memory space, but a type definition does not.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Example:</a:t>
            </a:r>
            <a:r>
              <a:rPr lang="en-US" sz="2800" smtClean="0"/>
              <a:t> p-23.cpp, p-26.cpp, stack-test.c.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88633C3-3125-439B-B529-648A426F6E6D}" type="slidenum">
              <a:rPr lang="en-US">
                <a:solidFill>
                  <a:srgbClr val="FFFFFF"/>
                </a:solidFill>
              </a:rPr>
              <a:pPr/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Classes: A First Look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object of a class has its own copy of every variable declared within the class (except static variables which will be introduced later), but they all share the same copy of member functions.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How do member functions know on which object they have to work on?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The answer will be clear when “</a:t>
            </a:r>
            <a:r>
              <a:rPr lang="en-US" b="1" i="1" smtClean="0"/>
              <a:t>this</a:t>
            </a:r>
            <a:r>
              <a:rPr lang="en-US" smtClean="0"/>
              <a:t>” pointer is introduced.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D5144E7-F553-46EF-8548-74032300A784}" type="slidenum">
              <a:rPr lang="en-US">
                <a:solidFill>
                  <a:srgbClr val="FFFFFF"/>
                </a:solidFill>
              </a:rPr>
              <a:pPr/>
              <a:t>18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smtClean="0"/>
              <a:t>Some Differences Between C and C++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No need to use “void” to denote empty parameter list.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All functions must be prototyped.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If a function is declared as returning a value, it </a:t>
            </a:r>
            <a:r>
              <a:rPr lang="en-US" b="1" i="1" smtClean="0"/>
              <a:t>must</a:t>
            </a:r>
            <a:r>
              <a:rPr lang="en-US" smtClean="0"/>
              <a:t> return a value.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Return type of all functions must be declared explicitly.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Local variables can be declared anywhere.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C++ defines the </a:t>
            </a:r>
            <a:r>
              <a:rPr lang="en-US" b="1" smtClean="0">
                <a:solidFill>
                  <a:srgbClr val="6600CC"/>
                </a:solidFill>
              </a:rPr>
              <a:t>bool</a:t>
            </a:r>
            <a:r>
              <a:rPr lang="en-US" smtClean="0"/>
              <a:t> datatype, and keywords </a:t>
            </a:r>
            <a:r>
              <a:rPr lang="en-US" b="1" smtClean="0">
                <a:solidFill>
                  <a:srgbClr val="6600CC"/>
                </a:solidFill>
              </a:rPr>
              <a:t>true </a:t>
            </a:r>
            <a:r>
              <a:rPr lang="en-US" smtClean="0"/>
              <a:t>(any nonzero value) and </a:t>
            </a:r>
            <a:r>
              <a:rPr lang="en-US" b="1" smtClean="0">
                <a:solidFill>
                  <a:srgbClr val="6600CC"/>
                </a:solidFill>
              </a:rPr>
              <a:t>false</a:t>
            </a:r>
            <a:r>
              <a:rPr lang="en-US" smtClean="0">
                <a:solidFill>
                  <a:srgbClr val="6600CC"/>
                </a:solidFill>
              </a:rPr>
              <a:t> </a:t>
            </a:r>
            <a:r>
              <a:rPr lang="en-US" smtClean="0"/>
              <a:t>(zero).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7C2B87D-27A5-4248-A7D8-997CFB865BB0}" type="slidenum">
              <a:rPr lang="en-US">
                <a:solidFill>
                  <a:srgbClr val="FFFFFF"/>
                </a:solidFill>
              </a:rPr>
              <a:pPr/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dirty="0" smtClean="0"/>
              <a:t>Objectives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Introduction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What is object-oriented programming?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Two versions of C++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C++ console I/O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C++ comments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Classes: A first look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Some differences between C and C++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Introducing function overloading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C++ keywords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Introducing Classes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3377943-8467-48EC-9A1F-EC20F66FD33F}" type="slidenum">
              <a:rPr lang="en-US">
                <a:solidFill>
                  <a:srgbClr val="FFFFFF"/>
                </a:solidFill>
              </a:rPr>
              <a:pPr/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smtClean="0"/>
              <a:t>Introducing Function Overloading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/>
            <a:r>
              <a:rPr lang="en-US" smtClean="0"/>
              <a:t>Provides the mechanism by which C++ achieves one type of polymorphism (called </a:t>
            </a:r>
            <a:r>
              <a:rPr lang="en-US" b="1" smtClean="0">
                <a:solidFill>
                  <a:srgbClr val="660066"/>
                </a:solidFill>
              </a:rPr>
              <a:t>compile-time polymorphism</a:t>
            </a:r>
            <a:r>
              <a:rPr lang="en-US" smtClean="0"/>
              <a:t>).</a:t>
            </a:r>
          </a:p>
          <a:p>
            <a:pPr eaLnBrk="1" hangingPunct="1"/>
            <a:r>
              <a:rPr lang="en-US" smtClean="0"/>
              <a:t>Two or more functions can share the same name as long as either</a:t>
            </a:r>
          </a:p>
          <a:p>
            <a:pPr lvl="1" eaLnBrk="1" hangingPunct="1"/>
            <a:r>
              <a:rPr lang="en-US" smtClean="0"/>
              <a:t>The type of their arguments differs, or</a:t>
            </a:r>
          </a:p>
          <a:p>
            <a:pPr lvl="1" eaLnBrk="1" hangingPunct="1"/>
            <a:r>
              <a:rPr lang="en-US" smtClean="0"/>
              <a:t>The number of their arguments differs, or</a:t>
            </a:r>
          </a:p>
          <a:p>
            <a:pPr lvl="1" eaLnBrk="1" hangingPunct="1"/>
            <a:r>
              <a:rPr lang="en-US" smtClean="0"/>
              <a:t>Both of the above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9E9F9C-3D7F-456A-BA2E-9AE08BB840AF}" type="slidenum">
              <a:rPr lang="en-US">
                <a:solidFill>
                  <a:srgbClr val="FFFFFF"/>
                </a:solidFill>
              </a:rPr>
              <a:pPr/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i="1" dirty="0" smtClean="0"/>
              <a:t>Introducing Function Overloading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The compiler will automatically select the correct version.</a:t>
            </a:r>
          </a:p>
          <a:p>
            <a:pPr eaLnBrk="1" hangingPunct="1"/>
            <a:r>
              <a:rPr lang="en-US" smtClean="0"/>
              <a:t>The return type alone is not a sufficient difference to allow function overloading.</a:t>
            </a:r>
          </a:p>
          <a:p>
            <a:pPr eaLnBrk="1" hangingPunct="1"/>
            <a:r>
              <a:rPr lang="en-US" b="1" smtClean="0"/>
              <a:t>Example:</a:t>
            </a:r>
            <a:r>
              <a:rPr lang="en-US" smtClean="0"/>
              <a:t> p-34.cpp, p-36.cpp, p-37.cpp.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C749070-1612-4304-AECE-D84ED547B843}" type="slidenum">
              <a:rPr lang="en-US">
                <a:solidFill>
                  <a:srgbClr val="FFFFFF"/>
                </a:solidFill>
              </a:rPr>
              <a:pPr/>
              <a:t>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066800" y="4953000"/>
            <a:ext cx="7010400" cy="12954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/>
              <a:t>Q. Can we confuse the compiler with </a:t>
            </a:r>
          </a:p>
          <a:p>
            <a:pPr algn="ctr"/>
            <a:r>
              <a:rPr lang="en-US" sz="2400"/>
              <a:t>function overloading?</a:t>
            </a:r>
          </a:p>
          <a:p>
            <a:pPr algn="ctr"/>
            <a:r>
              <a:rPr lang="en-US" sz="2400"/>
              <a:t>A. Sure. In several ways. Keep exploring C++.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C++ Keywords (partial list)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D5BD251-9A4A-408F-881B-E06218306D0D}" type="slidenum">
              <a:rPr lang="en-US">
                <a:solidFill>
                  <a:srgbClr val="FFFFFF"/>
                </a:solidFill>
              </a:rPr>
              <a:pPr/>
              <a:t>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bool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catch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delete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false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friend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inline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namespace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new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operator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private</a:t>
            </a:r>
          </a:p>
        </p:txBody>
      </p:sp>
      <p:sp>
        <p:nvSpPr>
          <p:cNvPr id="31749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270375" y="1600200"/>
            <a:ext cx="3657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protected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public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template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this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throw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true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try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using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virtual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/>
              <a:t>wchar_t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Lecture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[1] Object Oriented Programming with C++ (3</a:t>
            </a:r>
            <a:r>
              <a:rPr lang="en-US" baseline="30000" dirty="0" smtClean="0"/>
              <a:t>rd</a:t>
            </a:r>
            <a:r>
              <a:rPr lang="en-US" dirty="0" smtClean="0"/>
              <a:t> Edition) E </a:t>
            </a:r>
            <a:r>
              <a:rPr lang="en-US" dirty="0" err="1" smtClean="0"/>
              <a:t>Balagurusamy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/>
              <a:t>[2]  Teach Yourself C++ (3</a:t>
            </a:r>
            <a:r>
              <a:rPr lang="en-US" baseline="30000" dirty="0" smtClean="0"/>
              <a:t>rd</a:t>
            </a:r>
            <a:r>
              <a:rPr lang="en-US" dirty="0" smtClean="0"/>
              <a:t> Edition) H </a:t>
            </a:r>
            <a:r>
              <a:rPr lang="en-US" dirty="0" err="1" smtClean="0"/>
              <a:t>Schildt</a:t>
            </a: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Examples only</a:t>
            </a:r>
          </a:p>
          <a:p>
            <a:pPr marL="274320" lvl="1" indent="-274320" eaLnBrk="1" fontAlgn="auto" hangingPunct="1"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en-US" b="1" dirty="0" smtClean="0"/>
              <a:t>Study the examples and exercise from both books carefully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z="2800" smtClean="0"/>
              <a:t>C++ is the C programmer’s answer to Object-Oriented Programming (OOP).</a:t>
            </a:r>
          </a:p>
          <a:p>
            <a:pPr eaLnBrk="1" hangingPunct="1"/>
            <a:r>
              <a:rPr lang="en-US" sz="2800" smtClean="0"/>
              <a:t>C++ is an enhanced version of the C language.</a:t>
            </a:r>
          </a:p>
          <a:p>
            <a:pPr eaLnBrk="1" hangingPunct="1"/>
            <a:r>
              <a:rPr lang="en-US" sz="2800" smtClean="0"/>
              <a:t>C++ adds support for OOP without sacrificing any of C’s power, elegance, or flexibility.</a:t>
            </a:r>
          </a:p>
          <a:p>
            <a:pPr eaLnBrk="1" hangingPunct="1"/>
            <a:r>
              <a:rPr lang="en-US" sz="2800" smtClean="0"/>
              <a:t>C++ was invented in 1979 by Bjarne Stroustrup at Bell Laboratories in Murray Hill, New Jersey, USA.</a:t>
            </a:r>
          </a:p>
        </p:txBody>
      </p:sp>
      <p:sp>
        <p:nvSpPr>
          <p:cNvPr id="1126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8B433A9-6E91-490C-9508-C5E390090059}" type="slidenum">
              <a:rPr lang="en-US">
                <a:solidFill>
                  <a:srgbClr val="FFFFFF"/>
                </a:solidFill>
              </a:rPr>
              <a:pPr/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Introduction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The elements of a computer language do not exist in a void, separate from one another.</a:t>
            </a:r>
          </a:p>
          <a:p>
            <a:pPr eaLnBrk="1" hangingPunct="1"/>
            <a:r>
              <a:rPr lang="en-US" smtClean="0"/>
              <a:t>The features of C++ are highly integrated.</a:t>
            </a:r>
          </a:p>
          <a:p>
            <a:pPr eaLnBrk="1" hangingPunct="1"/>
            <a:r>
              <a:rPr lang="en-US" smtClean="0"/>
              <a:t>Both object-oriented and non-object-oriented programs can be developed using C++.</a:t>
            </a: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85EA076-951B-415B-8DBA-25F73E04D5C6}" type="slidenum">
              <a:rPr lang="en-US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What is OOP?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OOP is a powerful way to approach the task of programming.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OOP encourages developers to decompose a problem into its constituent parts.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Each component becomes a self-contained object that contains its own instructions and data that relate to that object.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So, complexity is reduced and the programmer can manage larger programs.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790F18-556B-42D2-99DE-520206A51B94}" type="slidenum">
              <a:rPr lang="en-US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What is OOP?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z="2800" smtClean="0"/>
              <a:t>All OOP languages, including C++, share three common defining traits:</a:t>
            </a:r>
          </a:p>
          <a:p>
            <a:pPr lvl="1" eaLnBrk="1" hangingPunct="1"/>
            <a:r>
              <a:rPr lang="en-US" sz="2400" smtClean="0"/>
              <a:t>Encapsulation</a:t>
            </a:r>
          </a:p>
          <a:p>
            <a:pPr lvl="2" eaLnBrk="1" hangingPunct="1"/>
            <a:r>
              <a:rPr lang="en-US" sz="2000" smtClean="0"/>
              <a:t>Binds together code and data</a:t>
            </a:r>
          </a:p>
          <a:p>
            <a:pPr lvl="1" eaLnBrk="1" hangingPunct="1"/>
            <a:r>
              <a:rPr lang="en-US" sz="2400" smtClean="0"/>
              <a:t>Polymorphism</a:t>
            </a:r>
          </a:p>
          <a:p>
            <a:pPr lvl="2" eaLnBrk="1" hangingPunct="1"/>
            <a:r>
              <a:rPr lang="en-US" sz="2000" smtClean="0"/>
              <a:t>Allows one interface, multiple methods</a:t>
            </a:r>
          </a:p>
          <a:p>
            <a:pPr lvl="1" eaLnBrk="1" hangingPunct="1"/>
            <a:r>
              <a:rPr lang="en-US" sz="2400" smtClean="0"/>
              <a:t>Inheritance</a:t>
            </a:r>
          </a:p>
          <a:p>
            <a:pPr lvl="2" eaLnBrk="1" hangingPunct="1"/>
            <a:r>
              <a:rPr lang="en-US" sz="2000" smtClean="0"/>
              <a:t>Provides hierarchical classification</a:t>
            </a:r>
          </a:p>
          <a:p>
            <a:pPr lvl="2" eaLnBrk="1" hangingPunct="1"/>
            <a:r>
              <a:rPr lang="en-US" sz="2000" smtClean="0"/>
              <a:t>Permits reuse of common code and data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D08A3FD-3696-4DFA-B1D3-2E9C29ED8A3A}" type="slidenum">
              <a:rPr lang="en-US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Two Versions of C++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 traditional-style C++ program -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C7DBEE5-61E2-4971-A15D-63143E40738B}" type="slidenum">
              <a:rPr lang="en-US">
                <a:solidFill>
                  <a:srgbClr val="FFFFFF"/>
                </a:solidFill>
              </a:rPr>
              <a:pPr/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295400" y="2681288"/>
            <a:ext cx="6629400" cy="3090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#include &lt;iostream.h&gt;</a:t>
            </a:r>
            <a:br>
              <a:rPr lang="en-US" sz="2800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>int main()</a:t>
            </a:r>
            <a:br>
              <a:rPr lang="en-US" sz="2800"/>
            </a:b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	/* program code */</a:t>
            </a:r>
            <a:br>
              <a:rPr lang="en-US" sz="2800"/>
            </a:br>
            <a:r>
              <a:rPr lang="en-US" sz="2800"/>
              <a:t>	return 0;</a:t>
            </a:r>
            <a:br>
              <a:rPr lang="en-US" sz="2800"/>
            </a:br>
            <a:r>
              <a:rPr lang="en-US" sz="2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Two Versions of C++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mtClean="0"/>
              <a:t>A modern-style C++ program that uses the new-style headers and a namespace -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A5253A-FBE3-49BE-AA54-6B5B4F85D700}" type="slidenum">
              <a:rPr lang="en-US">
                <a:solidFill>
                  <a:srgbClr val="FFFFFF"/>
                </a:solidFill>
              </a:rPr>
              <a:pPr/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1295400" y="3035300"/>
            <a:ext cx="6629400" cy="3517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/>
              <a:t>#include &lt;</a:t>
            </a:r>
            <a:r>
              <a:rPr lang="en-US" sz="2800" b="1" i="1">
                <a:solidFill>
                  <a:schemeClr val="bg2"/>
                </a:solidFill>
              </a:rPr>
              <a:t>iostream</a:t>
            </a:r>
            <a:r>
              <a:rPr lang="en-US" sz="2800"/>
              <a:t>&gt;</a:t>
            </a:r>
            <a:br>
              <a:rPr lang="en-US" sz="2800"/>
            </a:br>
            <a:r>
              <a:rPr lang="en-US" sz="2800" b="1" i="1">
                <a:solidFill>
                  <a:srgbClr val="6600CC"/>
                </a:solidFill>
              </a:rPr>
              <a:t>using</a:t>
            </a:r>
            <a:r>
              <a:rPr lang="en-US" sz="2800" b="1" i="1">
                <a:solidFill>
                  <a:srgbClr val="009900"/>
                </a:solidFill>
              </a:rPr>
              <a:t> </a:t>
            </a:r>
            <a:r>
              <a:rPr lang="en-US" sz="2800" b="1" i="1">
                <a:solidFill>
                  <a:srgbClr val="6600CC"/>
                </a:solidFill>
              </a:rPr>
              <a:t>namespace</a:t>
            </a:r>
            <a:r>
              <a:rPr lang="en-US" sz="2800" b="1" i="1">
                <a:solidFill>
                  <a:srgbClr val="009900"/>
                </a:solidFill>
              </a:rPr>
              <a:t> std;</a:t>
            </a:r>
            <a:r>
              <a:rPr lang="en-US" sz="2800" b="1" i="1"/>
              <a:t/>
            </a:r>
            <a:br>
              <a:rPr lang="en-US" sz="2800" b="1" i="1"/>
            </a:br>
            <a:r>
              <a:rPr lang="en-US" sz="2800"/>
              <a:t/>
            </a:r>
            <a:br>
              <a:rPr lang="en-US" sz="2800"/>
            </a:br>
            <a:r>
              <a:rPr lang="en-US" sz="2800"/>
              <a:t>int main()</a:t>
            </a:r>
            <a:br>
              <a:rPr lang="en-US" sz="2800"/>
            </a:br>
            <a:r>
              <a:rPr lang="en-US" sz="2800"/>
              <a:t>{</a:t>
            </a:r>
            <a:br>
              <a:rPr lang="en-US" sz="2800"/>
            </a:br>
            <a:r>
              <a:rPr lang="en-US" sz="2800"/>
              <a:t>	/* program code */</a:t>
            </a:r>
            <a:br>
              <a:rPr lang="en-US" sz="2800"/>
            </a:br>
            <a:r>
              <a:rPr lang="en-US" sz="2800"/>
              <a:t>	return 0;</a:t>
            </a:r>
            <a:br>
              <a:rPr lang="en-US" sz="2800"/>
            </a:br>
            <a:r>
              <a:rPr lang="en-US" sz="28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smtClean="0"/>
              <a:t>The New C++ Headers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new-style headers do not specify filenames.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They simply specify standard identifiers that might be mapped to files by the compiler, but they need not be.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&lt;iostream&gt;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&lt;vector&gt;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&lt;string&gt;, not related with &lt;string.h&gt;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&lt;cmath&gt;, C++ version of &lt;math.h&gt;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&lt;cstring&gt;, C++ version of &lt;string.h&gt;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Programmer defined header files should end in “.h”.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38BDAC7-88A2-4C4C-8976-473DADCAED00}" type="slidenum">
              <a:rPr lang="en-US">
                <a:solidFill>
                  <a:srgbClr val="FFFFFF"/>
                </a:solidFill>
              </a:rPr>
              <a:pPr/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1208</TotalTime>
  <Words>1128</Words>
  <Application>Microsoft Office PowerPoint</Application>
  <PresentationFormat>On-screen Show (4:3)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Century Schoolbook</vt:lpstr>
      <vt:lpstr>Wingdings</vt:lpstr>
      <vt:lpstr>Wingdings 2</vt:lpstr>
      <vt:lpstr>Oriel</vt:lpstr>
      <vt:lpstr>An Overview of C++</vt:lpstr>
      <vt:lpstr>Objectives</vt:lpstr>
      <vt:lpstr>Introduction</vt:lpstr>
      <vt:lpstr>Introduction (cont.)</vt:lpstr>
      <vt:lpstr>What is OOP?</vt:lpstr>
      <vt:lpstr>What is OOP? (cont.)</vt:lpstr>
      <vt:lpstr>Two Versions of C++</vt:lpstr>
      <vt:lpstr>Two Versions of C++ (cont.)</vt:lpstr>
      <vt:lpstr>The New C++ Headers</vt:lpstr>
      <vt:lpstr>Namespaces</vt:lpstr>
      <vt:lpstr>C++ Console I/O (Output)</vt:lpstr>
      <vt:lpstr>C++ Console I/O (Input)</vt:lpstr>
      <vt:lpstr>C++ Console I/O (I/O chaining)</vt:lpstr>
      <vt:lpstr>C++ Console I/O (example)</vt:lpstr>
      <vt:lpstr>C++ Comments</vt:lpstr>
      <vt:lpstr>Classes: A First Look</vt:lpstr>
      <vt:lpstr>Classes: A First Look (cont.)</vt:lpstr>
      <vt:lpstr>Classes: A First Look (cont.)</vt:lpstr>
      <vt:lpstr>Some Differences Between C and C++</vt:lpstr>
      <vt:lpstr>Introducing Function Overloading</vt:lpstr>
      <vt:lpstr>Introducing Function Overloading (cont.)</vt:lpstr>
      <vt:lpstr>C++ Keywords (partial list)</vt:lpstr>
      <vt:lpstr>Lecture Contents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C++</dc:title>
  <dc:creator>ABS</dc:creator>
  <cp:lastModifiedBy>ABS</cp:lastModifiedBy>
  <cp:revision>142</cp:revision>
  <dcterms:created xsi:type="dcterms:W3CDTF">2007-06-09T15:54:09Z</dcterms:created>
  <dcterms:modified xsi:type="dcterms:W3CDTF">2024-02-21T17:36:14Z</dcterms:modified>
</cp:coreProperties>
</file>