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0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A50021"/>
    <a:srgbClr val="66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ayedul Islam" userId="1e1f3c6e-c1b6-4953-b38f-9ef076930261" providerId="ADAL" clId="{BA05FE09-82BC-4D69-938F-336C2E8F0591}"/>
    <pc:docChg chg="modSld">
      <pc:chgData name="Md. Sayedul Islam" userId="1e1f3c6e-c1b6-4953-b38f-9ef076930261" providerId="ADAL" clId="{BA05FE09-82BC-4D69-938F-336C2E8F0591}" dt="2024-06-30T04:49:53.530" v="4" actId="207"/>
      <pc:docMkLst>
        <pc:docMk/>
      </pc:docMkLst>
      <pc:sldChg chg="modSp mod">
        <pc:chgData name="Md. Sayedul Islam" userId="1e1f3c6e-c1b6-4953-b38f-9ef076930261" providerId="ADAL" clId="{BA05FE09-82BC-4D69-938F-336C2E8F0591}" dt="2024-06-30T04:39:16.936" v="0" actId="207"/>
        <pc:sldMkLst>
          <pc:docMk/>
          <pc:sldMk cId="0" sldId="322"/>
        </pc:sldMkLst>
        <pc:spChg chg="mod">
          <ac:chgData name="Md. Sayedul Islam" userId="1e1f3c6e-c1b6-4953-b38f-9ef076930261" providerId="ADAL" clId="{BA05FE09-82BC-4D69-938F-336C2E8F0591}" dt="2024-06-30T04:39:16.936" v="0" actId="207"/>
          <ac:spMkLst>
            <pc:docMk/>
            <pc:sldMk cId="0" sldId="322"/>
            <ac:spMk id="75779" creationId="{00000000-0000-0000-0000-000000000000}"/>
          </ac:spMkLst>
        </pc:spChg>
      </pc:sldChg>
      <pc:sldChg chg="modSp mod">
        <pc:chgData name="Md. Sayedul Islam" userId="1e1f3c6e-c1b6-4953-b38f-9ef076930261" providerId="ADAL" clId="{BA05FE09-82BC-4D69-938F-336C2E8F0591}" dt="2024-06-30T04:44:10.186" v="2" actId="207"/>
        <pc:sldMkLst>
          <pc:docMk/>
          <pc:sldMk cId="0" sldId="329"/>
        </pc:sldMkLst>
        <pc:spChg chg="mod">
          <ac:chgData name="Md. Sayedul Islam" userId="1e1f3c6e-c1b6-4953-b38f-9ef076930261" providerId="ADAL" clId="{BA05FE09-82BC-4D69-938F-336C2E8F0591}" dt="2024-06-30T04:44:10.186" v="2" actId="207"/>
          <ac:spMkLst>
            <pc:docMk/>
            <pc:sldMk cId="0" sldId="329"/>
            <ac:spMk id="82947" creationId="{00000000-0000-0000-0000-000000000000}"/>
          </ac:spMkLst>
        </pc:spChg>
      </pc:sldChg>
      <pc:sldChg chg="modSp mod">
        <pc:chgData name="Md. Sayedul Islam" userId="1e1f3c6e-c1b6-4953-b38f-9ef076930261" providerId="ADAL" clId="{BA05FE09-82BC-4D69-938F-336C2E8F0591}" dt="2024-06-30T04:49:53.530" v="4" actId="207"/>
        <pc:sldMkLst>
          <pc:docMk/>
          <pc:sldMk cId="0" sldId="332"/>
        </pc:sldMkLst>
        <pc:spChg chg="mod">
          <ac:chgData name="Md. Sayedul Islam" userId="1e1f3c6e-c1b6-4953-b38f-9ef076930261" providerId="ADAL" clId="{BA05FE09-82BC-4D69-938F-336C2E8F0591}" dt="2024-06-30T04:49:53.530" v="4" actId="207"/>
          <ac:spMkLst>
            <pc:docMk/>
            <pc:sldMk cId="0" sldId="332"/>
            <ac:spMk id="122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E96C6C2-4804-47F8-9223-344492987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245AC-B2CA-426E-B6FF-54472F740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1383-7B0C-4A41-AE15-3D143811E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3F278-72AC-475C-9A56-CA974B9FC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7403F4-E624-4F89-ABAA-1226123AD7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27196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EE2D7-FBC6-4CC8-9052-0CD17E41F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09DA6-A151-41BE-B20F-7A093B2F7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AFCE2-8AEF-4A30-B285-1DFE7898C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AFC210-C9DE-42A2-9898-A50D0CC0E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87508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37743-F973-4B8F-A322-0D7B592DC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C667B4-34D5-40CA-928B-97C9819D7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341365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26D0B0-BE55-4397-AF0D-D07ED8255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28871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C9A92A-5340-4675-B77E-545C4B4CE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4" r:id="rId4"/>
    <p:sldLayoutId id="2147483745" r:id="rId5"/>
    <p:sldLayoutId id="2147483752" r:id="rId6"/>
    <p:sldLayoutId id="2147483746" r:id="rId7"/>
    <p:sldLayoutId id="2147483753" r:id="rId8"/>
    <p:sldLayoutId id="2147483754" r:id="rId9"/>
    <p:sldLayoutId id="2147483747" r:id="rId10"/>
    <p:sldLayoutId id="214748374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0" y="3124200"/>
            <a:ext cx="6172200" cy="18938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b="1" dirty="0"/>
              <a:t>Arrays, Pointers </a:t>
            </a:r>
            <a:br>
              <a:rPr lang="en-US" sz="6000" b="1" dirty="0"/>
            </a:br>
            <a:r>
              <a:rPr lang="en-US" sz="6000" b="1" dirty="0"/>
              <a:t>and </a:t>
            </a:r>
            <a:br>
              <a:rPr lang="en-US" sz="6000" b="1" dirty="0"/>
            </a:br>
            <a:r>
              <a:rPr lang="en-US" sz="6000" b="1" dirty="0"/>
              <a:t>References</a:t>
            </a:r>
          </a:p>
        </p:txBody>
      </p:sp>
      <p:sp>
        <p:nvSpPr>
          <p:cNvPr id="65539" name="Rectangle 18"/>
          <p:cNvSpPr txBox="1">
            <a:spLocks noGrp="1" noChangeArrowheads="1"/>
          </p:cNvSpPr>
          <p:nvPr/>
        </p:nvSpPr>
        <p:spPr bwMode="auto"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B3E5526-9030-4C9F-94D3-EAABDBD3F255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4572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dirty="0"/>
              <a:t>Using </a:t>
            </a:r>
            <a:r>
              <a:rPr lang="en-US" sz="4000" b="1" i="1" u="sng" dirty="0"/>
              <a:t>new</a:t>
            </a:r>
            <a:r>
              <a:rPr lang="en-US" sz="4000" b="1" i="1" dirty="0"/>
              <a:t> and </a:t>
            </a:r>
            <a:r>
              <a:rPr lang="en-US" sz="4000" b="1" i="1" u="sng" dirty="0"/>
              <a:t>delete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88" y="685800"/>
            <a:ext cx="8077200" cy="5942724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dirty="0"/>
              <a:t>C++ introduces two operators for dynamically allocating and </a:t>
            </a:r>
            <a:r>
              <a:rPr lang="en-US" dirty="0" err="1"/>
              <a:t>deallocating</a:t>
            </a:r>
            <a:r>
              <a:rPr lang="en-US" dirty="0"/>
              <a:t> memory 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400" b="1" i="1" dirty="0" err="1"/>
              <a:t>p_var</a:t>
            </a:r>
            <a:r>
              <a:rPr lang="en-US" sz="2400" b="1" i="1" dirty="0"/>
              <a:t> = </a:t>
            </a:r>
            <a:r>
              <a:rPr lang="en-US" sz="2400" b="1" i="1" dirty="0">
                <a:solidFill>
                  <a:srgbClr val="6600CC"/>
                </a:solidFill>
              </a:rPr>
              <a:t>new</a:t>
            </a:r>
            <a:r>
              <a:rPr lang="en-US" sz="2400" b="1" i="1" dirty="0"/>
              <a:t> type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400" dirty="0"/>
              <a:t>new returns a pointer to dynamically allocated memory that is sufficient to hold a data object of type </a:t>
            </a:r>
            <a:r>
              <a:rPr lang="en-US" sz="2400" i="1" dirty="0" err="1"/>
              <a:t>type</a:t>
            </a:r>
            <a:endParaRPr lang="en-US" sz="2400" i="1" dirty="0"/>
          </a:p>
          <a:p>
            <a:pPr lvl="1" algn="just" eaLnBrk="1" hangingPunct="1">
              <a:lnSpc>
                <a:spcPct val="80000"/>
              </a:lnSpc>
            </a:pPr>
            <a:r>
              <a:rPr lang="en-US" sz="2400" b="1" i="1" dirty="0">
                <a:solidFill>
                  <a:srgbClr val="6600CC"/>
                </a:solidFill>
              </a:rPr>
              <a:t>delete</a:t>
            </a:r>
            <a:r>
              <a:rPr lang="en-US" sz="2400" b="1" i="1" dirty="0"/>
              <a:t> </a:t>
            </a:r>
            <a:r>
              <a:rPr lang="en-US" sz="2400" b="1" i="1" dirty="0" err="1"/>
              <a:t>p_var</a:t>
            </a:r>
            <a:endParaRPr lang="en-US" sz="2400" b="1" i="1" dirty="0"/>
          </a:p>
          <a:p>
            <a:pPr lvl="1" algn="just" eaLnBrk="1" hangingPunct="1">
              <a:lnSpc>
                <a:spcPct val="80000"/>
              </a:lnSpc>
            </a:pPr>
            <a:r>
              <a:rPr lang="en-US" sz="2400" dirty="0"/>
              <a:t> releases the memory previously allocated by new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/>
              <a:t>Memory allocated by new must be released using delete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dirty="0"/>
              <a:t>The lifetime of an object is directly under our control and is unrelated to the block structure of the program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dirty="0"/>
              <a:t>Here </a:t>
            </a:r>
            <a:r>
              <a:rPr lang="en-US" sz="2000" i="1" dirty="0"/>
              <a:t>type </a:t>
            </a:r>
            <a:r>
              <a:rPr lang="en-US" sz="2000" dirty="0"/>
              <a:t>is the type </a:t>
            </a:r>
            <a:r>
              <a:rPr lang="en-US" sz="2000" dirty="0" err="1"/>
              <a:t>specifier</a:t>
            </a:r>
            <a:r>
              <a:rPr lang="en-US" sz="2000" dirty="0"/>
              <a:t> of the object for which you want to allocate memory and </a:t>
            </a:r>
            <a:r>
              <a:rPr lang="en-US" sz="2000" i="1" dirty="0"/>
              <a:t>p-</a:t>
            </a:r>
            <a:r>
              <a:rPr lang="en-US" sz="2000" i="1" dirty="0" err="1"/>
              <a:t>var</a:t>
            </a:r>
            <a:r>
              <a:rPr lang="en-US" sz="2000" i="1" dirty="0"/>
              <a:t> </a:t>
            </a:r>
            <a:r>
              <a:rPr lang="en-US" sz="2000" dirty="0"/>
              <a:t>is a pointer to that type. </a:t>
            </a:r>
            <a:r>
              <a:rPr lang="en-US" sz="2000" b="1" dirty="0"/>
              <a:t>new </a:t>
            </a:r>
            <a:r>
              <a:rPr lang="en-US" sz="2000" dirty="0"/>
              <a:t>is an operator that returns a pointer to dynamically allocated</a:t>
            </a:r>
            <a:br>
              <a:rPr lang="en-US" sz="2000" dirty="0"/>
            </a:br>
            <a:r>
              <a:rPr lang="en-US" sz="2000" dirty="0"/>
              <a:t>memory that is large enough to hold an object of type </a:t>
            </a:r>
            <a:r>
              <a:rPr lang="en-US" sz="2000" i="1" dirty="0" err="1"/>
              <a:t>type</a:t>
            </a:r>
            <a:r>
              <a:rPr lang="en-US" sz="2000" dirty="0"/>
              <a:t>. </a:t>
            </a:r>
            <a:r>
              <a:rPr lang="en-US" sz="2000" b="1" dirty="0"/>
              <a:t>delete </a:t>
            </a:r>
            <a:r>
              <a:rPr lang="en-US" sz="2000" dirty="0"/>
              <a:t>releases that memory when it is no longer needed. </a:t>
            </a:r>
            <a:r>
              <a:rPr lang="en-US" sz="2000" b="1" dirty="0"/>
              <a:t>delete </a:t>
            </a:r>
            <a:r>
              <a:rPr lang="en-US" sz="2000" dirty="0"/>
              <a:t>can be called only with an invalid pointer, the allocation system will be destroyed, possibly crashing your program. </a:t>
            </a:r>
            <a:br>
              <a:rPr lang="en-US" dirty="0"/>
            </a:br>
            <a:endParaRPr lang="en-US" dirty="0"/>
          </a:p>
        </p:txBody>
      </p:sp>
      <p:sp>
        <p:nvSpPr>
          <p:cNvPr id="7475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F9654DE-F178-457D-A74D-E00401FE9AB1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10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dirty="0"/>
              <a:t>Using </a:t>
            </a:r>
            <a:r>
              <a:rPr lang="en-US" sz="4000" b="1" i="1" u="sng" dirty="0"/>
              <a:t>new</a:t>
            </a:r>
            <a:r>
              <a:rPr lang="en-US" sz="4000" b="1" i="1" dirty="0"/>
              <a:t> and </a:t>
            </a:r>
            <a:r>
              <a:rPr lang="en-US" sz="4000" b="1" i="1" u="sng" dirty="0"/>
              <a:t>delete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/>
            <a:r>
              <a:rPr lang="en-US" dirty="0">
                <a:solidFill>
                  <a:srgbClr val="00B050"/>
                </a:solidFill>
              </a:rPr>
              <a:t>In case of insufficient memory, </a:t>
            </a:r>
            <a:r>
              <a:rPr lang="en-US" b="1" i="1" dirty="0">
                <a:solidFill>
                  <a:srgbClr val="00B050"/>
                </a:solidFill>
              </a:rPr>
              <a:t>new</a:t>
            </a:r>
            <a:r>
              <a:rPr lang="en-US" dirty="0">
                <a:solidFill>
                  <a:srgbClr val="00B050"/>
                </a:solidFill>
              </a:rPr>
              <a:t> can report failure in two ways</a:t>
            </a:r>
          </a:p>
          <a:p>
            <a:pPr lvl="1" algn="just" eaLnBrk="1" hangingPunct="1"/>
            <a:r>
              <a:rPr lang="en-US" sz="2400" dirty="0">
                <a:solidFill>
                  <a:srgbClr val="00B050"/>
                </a:solidFill>
              </a:rPr>
              <a:t>By returning a null pointer</a:t>
            </a:r>
          </a:p>
          <a:p>
            <a:pPr lvl="1" algn="just" eaLnBrk="1" hangingPunct="1"/>
            <a:r>
              <a:rPr lang="en-US" sz="2400" dirty="0">
                <a:solidFill>
                  <a:srgbClr val="00B050"/>
                </a:solidFill>
              </a:rPr>
              <a:t>By generating an exception</a:t>
            </a:r>
          </a:p>
          <a:p>
            <a:pPr algn="just" eaLnBrk="1" hangingPunct="1"/>
            <a:r>
              <a:rPr lang="en-US" dirty="0"/>
              <a:t>The reaction of </a:t>
            </a:r>
            <a:r>
              <a:rPr lang="en-US" b="1" i="1" dirty="0"/>
              <a:t>new</a:t>
            </a:r>
            <a:r>
              <a:rPr lang="en-US" dirty="0"/>
              <a:t> in this case varies from compiler to compiler</a:t>
            </a:r>
          </a:p>
        </p:txBody>
      </p:sp>
      <p:sp>
        <p:nvSpPr>
          <p:cNvPr id="7578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25C3321-903B-48B1-A46C-C379523659C7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Using </a:t>
            </a:r>
            <a:r>
              <a:rPr lang="en-US" sz="4000" b="1" i="1" u="sng"/>
              <a:t>new</a:t>
            </a:r>
            <a:r>
              <a:rPr lang="en-US" sz="4000" b="1" i="1"/>
              <a:t> and </a:t>
            </a:r>
            <a:r>
              <a:rPr lang="en-US" sz="4000" b="1" i="1" u="sng"/>
              <a:t>delete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/>
            <a:r>
              <a:rPr lang="en-US"/>
              <a:t>Advantages</a:t>
            </a:r>
          </a:p>
          <a:p>
            <a:pPr lvl="1" algn="just" eaLnBrk="1" hangingPunct="1"/>
            <a:r>
              <a:rPr lang="en-US" sz="2400"/>
              <a:t>No need to use </a:t>
            </a:r>
            <a:r>
              <a:rPr lang="en-US" sz="2400" b="1" i="1"/>
              <a:t>sizeof</a:t>
            </a:r>
            <a:r>
              <a:rPr lang="en-US" sz="2400"/>
              <a:t> operator while using new.</a:t>
            </a:r>
          </a:p>
          <a:p>
            <a:pPr lvl="1" algn="just" eaLnBrk="1" hangingPunct="1"/>
            <a:r>
              <a:rPr lang="en-US" sz="2400"/>
              <a:t>New  automatically returns a pointer of the specified type.</a:t>
            </a:r>
          </a:p>
          <a:p>
            <a:pPr lvl="1" algn="just" eaLnBrk="1" hangingPunct="1"/>
            <a:r>
              <a:rPr lang="en-US" sz="2400"/>
              <a:t>In case of objects, new calls dynamically allocates the object and call its constructor </a:t>
            </a:r>
          </a:p>
          <a:p>
            <a:pPr lvl="1" algn="just" eaLnBrk="1" hangingPunct="1"/>
            <a:r>
              <a:rPr lang="en-US" sz="2400"/>
              <a:t>In case of objects, delete calls the destructor of the object being released</a:t>
            </a:r>
          </a:p>
        </p:txBody>
      </p:sp>
      <p:sp>
        <p:nvSpPr>
          <p:cNvPr id="7680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205F992-CE71-4689-817E-903AA17463D0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Using </a:t>
            </a:r>
            <a:r>
              <a:rPr lang="en-US" sz="4000" b="1" i="1" u="sng"/>
              <a:t>new</a:t>
            </a:r>
            <a:r>
              <a:rPr lang="en-US" sz="4000" b="1" i="1"/>
              <a:t> and </a:t>
            </a:r>
            <a:r>
              <a:rPr lang="en-US" sz="4000" b="1" i="1" u="sng"/>
              <a:t>delete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/>
            <a:r>
              <a:rPr lang="en-US"/>
              <a:t>Dynamically allocated objects can be given initial values.</a:t>
            </a:r>
          </a:p>
          <a:p>
            <a:pPr lvl="1" algn="just" eaLnBrk="1" hangingPunct="1"/>
            <a:r>
              <a:rPr lang="en-US" sz="2400" b="1" i="1"/>
              <a:t>int *p = new int;</a:t>
            </a:r>
          </a:p>
          <a:p>
            <a:pPr lvl="2" algn="just" eaLnBrk="1" hangingPunct="1"/>
            <a:r>
              <a:rPr lang="en-US"/>
              <a:t>Dynamically allocates memory to store an integer value which contains garbage value.</a:t>
            </a:r>
          </a:p>
          <a:p>
            <a:pPr lvl="1" algn="just" eaLnBrk="1" hangingPunct="1"/>
            <a:r>
              <a:rPr lang="en-US" sz="2400" b="1" i="1"/>
              <a:t>int *p = new int(10);</a:t>
            </a:r>
          </a:p>
          <a:p>
            <a:pPr lvl="2" algn="just" eaLnBrk="1" hangingPunct="1"/>
            <a:r>
              <a:rPr lang="en-US"/>
              <a:t>Dynamically allocates memory to store an integer value and initializes that memory to 10.</a:t>
            </a:r>
          </a:p>
          <a:p>
            <a:pPr lvl="2" algn="just" eaLnBrk="1" hangingPunct="1"/>
            <a:r>
              <a:rPr lang="en-US" i="1"/>
              <a:t>Note the use of parenthesis </a:t>
            </a:r>
            <a:r>
              <a:rPr lang="en-US" b="1" i="1"/>
              <a:t>( ) </a:t>
            </a:r>
            <a:r>
              <a:rPr lang="en-US" i="1"/>
              <a:t>while supplying initial values.</a:t>
            </a:r>
          </a:p>
        </p:txBody>
      </p:sp>
      <p:sp>
        <p:nvSpPr>
          <p:cNvPr id="7782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8AD3BE0-923F-4741-BF26-DC93B7B02616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Using </a:t>
            </a:r>
            <a:r>
              <a:rPr lang="en-US" sz="4000" b="1" i="1" u="sng"/>
              <a:t>new</a:t>
            </a:r>
            <a:r>
              <a:rPr lang="en-US" sz="4000" b="1" i="1"/>
              <a:t> and </a:t>
            </a:r>
            <a:r>
              <a:rPr lang="en-US" sz="4000" b="1" i="1" u="sng"/>
              <a:t>delete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/>
            <a:r>
              <a:rPr lang="en-US" b="1" i="1"/>
              <a:t>class A{ int x; public: A(int n) { x = n; } };</a:t>
            </a:r>
          </a:p>
          <a:p>
            <a:pPr lvl="1" algn="just" eaLnBrk="1" hangingPunct="1"/>
            <a:r>
              <a:rPr lang="en-US" sz="2400" b="1"/>
              <a:t>A *p = new A(10);</a:t>
            </a:r>
          </a:p>
          <a:p>
            <a:pPr lvl="2" algn="just" eaLnBrk="1" hangingPunct="1"/>
            <a:r>
              <a:rPr lang="en-US"/>
              <a:t>Dynamically allocates memory to store a A object and calls the constructor A(int n) for this object which initializes x to 10.</a:t>
            </a:r>
          </a:p>
          <a:p>
            <a:pPr lvl="1" algn="just" eaLnBrk="1" hangingPunct="1"/>
            <a:r>
              <a:rPr lang="en-US" sz="2400" b="1"/>
              <a:t>A *p = new A;</a:t>
            </a:r>
          </a:p>
          <a:p>
            <a:pPr lvl="2" algn="just" eaLnBrk="1" hangingPunct="1"/>
            <a:r>
              <a:rPr lang="en-US"/>
              <a:t>It will produce </a:t>
            </a:r>
            <a:r>
              <a:rPr lang="en-US" b="1"/>
              <a:t>compiler error</a:t>
            </a:r>
            <a:r>
              <a:rPr lang="en-US"/>
              <a:t> because in this example class A does not have a default constructor.</a:t>
            </a:r>
          </a:p>
        </p:txBody>
      </p:sp>
      <p:sp>
        <p:nvSpPr>
          <p:cNvPr id="7885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32E9899-5277-4BBB-85FE-6E5B8B4DD93A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14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Using </a:t>
            </a:r>
            <a:r>
              <a:rPr lang="en-US" sz="4000" b="1" i="1" u="sng"/>
              <a:t>new</a:t>
            </a:r>
            <a:r>
              <a:rPr lang="en-US" sz="4000" b="1" i="1"/>
              <a:t> and </a:t>
            </a:r>
            <a:r>
              <a:rPr lang="en-US" sz="4000" b="1" i="1" u="sng"/>
              <a:t>delete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We can also create dynamically allocated arrays using  new.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But deleting a dynamically allocated array needs a slight change in the use of delete.</a:t>
            </a:r>
          </a:p>
          <a:p>
            <a:pPr eaLnBrk="1" hangingPunct="1">
              <a:lnSpc>
                <a:spcPct val="80000"/>
              </a:lnSpc>
            </a:pPr>
            <a:r>
              <a:rPr lang="en-US" b="1" i="1"/>
              <a:t>It is not possible to initialize an array that is dynamically allocated.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i="1"/>
              <a:t>int *a= new int[10];</a:t>
            </a:r>
          </a:p>
          <a:p>
            <a:pPr lvl="2" eaLnBrk="1" hangingPunct="1">
              <a:lnSpc>
                <a:spcPct val="80000"/>
              </a:lnSpc>
            </a:pPr>
            <a:r>
              <a:rPr lang="en-US"/>
              <a:t>Creates an array of 10 integers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/>
              <a:t>All integers contain garbage values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i="1"/>
              <a:t>Note the use of square brackets [ 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i="1"/>
              <a:t>delete [ ] a;</a:t>
            </a:r>
          </a:p>
          <a:p>
            <a:pPr lvl="2" eaLnBrk="1" hangingPunct="1">
              <a:lnSpc>
                <a:spcPct val="80000"/>
              </a:lnSpc>
            </a:pPr>
            <a:r>
              <a:rPr lang="en-US"/>
              <a:t>Delete the entire array pointed by a</a:t>
            </a:r>
          </a:p>
          <a:p>
            <a:pPr lvl="2" eaLnBrk="1" hangingPunct="1">
              <a:lnSpc>
                <a:spcPct val="80000"/>
              </a:lnSpc>
            </a:pPr>
            <a:r>
              <a:rPr lang="en-US" i="1"/>
              <a:t>Note the use of square brackets [ ]</a:t>
            </a:r>
          </a:p>
        </p:txBody>
      </p:sp>
      <p:sp>
        <p:nvSpPr>
          <p:cNvPr id="7987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4E075CE-59C9-4E66-988E-3A180802D433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15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Using </a:t>
            </a:r>
            <a:r>
              <a:rPr lang="en-US" sz="4000" b="1" i="1" u="sng"/>
              <a:t>new</a:t>
            </a:r>
            <a:r>
              <a:rPr lang="en-US" sz="4000" b="1" i="1"/>
              <a:t> and </a:t>
            </a:r>
            <a:r>
              <a:rPr lang="en-US" sz="4000" b="1" i="1" u="sng"/>
              <a:t>delete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/>
              <a:t>It is not possible to initialize an array that is dynamically allocated, in order to create an array of objects of a class, the class must have a default constructor.</a:t>
            </a:r>
          </a:p>
        </p:txBody>
      </p:sp>
      <p:sp>
        <p:nvSpPr>
          <p:cNvPr id="8090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66EEB59-5E75-477F-9654-EF4061E96772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16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895600"/>
            <a:ext cx="3657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A(</a:t>
            </a:r>
            <a:r>
              <a:rPr lang="en-US" sz="2400" dirty="0" err="1">
                <a:latin typeface="+mn-lt"/>
                <a:cs typeface="+mn-cs"/>
              </a:rPr>
              <a:t>int</a:t>
            </a:r>
            <a:r>
              <a:rPr lang="en-US" sz="2400" dirty="0">
                <a:latin typeface="+mn-lt"/>
                <a:cs typeface="+mn-cs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2400" dirty="0">
              <a:latin typeface="+mn-lt"/>
              <a:cs typeface="+mn-cs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A *array = new A[10];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latin typeface="+mn-lt"/>
                <a:cs typeface="+mn-cs"/>
              </a:rPr>
              <a:t>// compiler error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2895600"/>
            <a:ext cx="3657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class A {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int x;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public: 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A() { x = 0;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A(</a:t>
            </a:r>
            <a:r>
              <a:rPr lang="en-US" sz="2400" dirty="0" err="1">
                <a:latin typeface="+mn-lt"/>
                <a:cs typeface="+mn-cs"/>
              </a:rPr>
              <a:t>int</a:t>
            </a:r>
            <a:r>
              <a:rPr lang="en-US" sz="2400" dirty="0">
                <a:latin typeface="+mn-lt"/>
                <a:cs typeface="+mn-cs"/>
              </a:rPr>
              <a:t> n) { x = n; } };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A *array = new A[10]; </a:t>
            </a:r>
            <a:r>
              <a:rPr lang="en-US" sz="2400" b="1" dirty="0">
                <a:latin typeface="+mn-lt"/>
                <a:cs typeface="+mn-cs"/>
              </a:rPr>
              <a:t>// no error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>
                <a:latin typeface="+mn-lt"/>
                <a:cs typeface="+mn-cs"/>
              </a:rPr>
              <a:t>// use array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delete [ ] array;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Using </a:t>
            </a:r>
            <a:r>
              <a:rPr lang="en-US" sz="4000" b="1" i="1" u="sng"/>
              <a:t>new</a:t>
            </a:r>
            <a:r>
              <a:rPr lang="en-US" sz="4000" b="1" i="1"/>
              <a:t> and </a:t>
            </a:r>
            <a:r>
              <a:rPr lang="en-US" sz="4000" b="1" i="1" u="sng"/>
              <a:t>delete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b="1" i="1"/>
              <a:t>A *array = new A[10];</a:t>
            </a:r>
          </a:p>
          <a:p>
            <a:pPr lvl="1" eaLnBrk="1" hangingPunct="1"/>
            <a:r>
              <a:rPr lang="en-US" sz="2400"/>
              <a:t>The default constructor is called for all the objects.</a:t>
            </a:r>
          </a:p>
          <a:p>
            <a:pPr eaLnBrk="1" hangingPunct="1"/>
            <a:r>
              <a:rPr lang="en-US" b="1" i="1"/>
              <a:t>delete [ ] array;</a:t>
            </a:r>
          </a:p>
          <a:p>
            <a:pPr lvl="1" eaLnBrk="1" hangingPunct="1"/>
            <a:r>
              <a:rPr lang="en-US" sz="2400"/>
              <a:t>Destructor is called for all the objects present in the array.</a:t>
            </a:r>
          </a:p>
        </p:txBody>
      </p:sp>
      <p:sp>
        <p:nvSpPr>
          <p:cNvPr id="8192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2EBD6D5-09F1-4A5B-AB1C-B128DECD785E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17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References</a:t>
            </a:r>
            <a:endParaRPr lang="en-US" sz="4000" b="1" i="1" u="sng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A reference is an implicit pointer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Acts like another name for a variable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Can be used in three ways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A reference can be passed to a function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A reference can be returned by a function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An independent reference can be created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Reference variables are declared using the &amp; symbol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/>
              <a:t>void f(int &amp;n);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Unlike pointers, once a reference becomes associated with a variable, it cannot refer to other variables</a:t>
            </a:r>
          </a:p>
        </p:txBody>
      </p:sp>
      <p:sp>
        <p:nvSpPr>
          <p:cNvPr id="8294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DF42358-CA11-4DF3-9534-ECA3FDC0CB8D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References</a:t>
            </a:r>
            <a:endParaRPr lang="en-US" sz="40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C0001E9-A3C9-4EB3-BCDE-9CA755B578FE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00200"/>
            <a:ext cx="36576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Using pointer </a:t>
            </a:r>
            <a:r>
              <a:rPr lang="en-US"/>
              <a:t>-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void f(int *n) {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*n = 100;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void main() {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int i = 0;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f(&amp;i);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cout &lt;&lt; i; // 100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4270375" y="1600200"/>
            <a:ext cx="36576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Using reference </a:t>
            </a:r>
            <a:r>
              <a:rPr lang="en-US"/>
              <a:t>-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void f(int &amp;n) {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 n = 100;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void main() {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int i = 0;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f(i);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   cout &lt;&lt; i; // 100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Arrays of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Arrays of objects of class can be declared just like other variables.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/>
              <a:t>class A{ … };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err="1"/>
              <a:t>ob</a:t>
            </a:r>
            <a:r>
              <a:rPr lang="en-US" sz="2400" dirty="0"/>
              <a:t>[4];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err="1"/>
              <a:t>ob</a:t>
            </a:r>
            <a:r>
              <a:rPr lang="en-US" sz="2400" dirty="0"/>
              <a:t>[0].f1();   </a:t>
            </a:r>
            <a:r>
              <a:rPr lang="en-US" sz="2400" b="1" i="1" dirty="0"/>
              <a:t>// let  f1 is public in 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err="1"/>
              <a:t>ob</a:t>
            </a:r>
            <a:r>
              <a:rPr lang="en-US" sz="2400" dirty="0"/>
              <a:t>[3].x = 3; </a:t>
            </a:r>
            <a:r>
              <a:rPr lang="en-US" sz="2400" b="1" i="1" dirty="0"/>
              <a:t>// let  x is public in A</a:t>
            </a:r>
          </a:p>
        </p:txBody>
      </p:sp>
      <p:sp>
        <p:nvSpPr>
          <p:cNvPr id="6656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8586844-001C-409D-8A1F-2DAD9D114A28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References</a:t>
            </a:r>
            <a:endParaRPr lang="en-US" sz="4000" b="1" i="1" u="sng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/>
              <a:t>A reference parameter fully automates the call-by-reference parameter passing mechanism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US" sz="2400"/>
              <a:t>No need to use the address operator (&amp;) while calling a function taking reference parameter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US" sz="2400"/>
              <a:t>Inside a function that takes a reference parameter, the passed variable can be accessed without using the indirection operator (*)</a:t>
            </a:r>
          </a:p>
        </p:txBody>
      </p:sp>
      <p:sp>
        <p:nvSpPr>
          <p:cNvPr id="8499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4E854D4-A3BE-46AC-A43A-1C401DDCC5E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20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dirty="0"/>
              <a:t>References</a:t>
            </a:r>
            <a:endParaRPr lang="en-US" sz="4000" b="1" i="1" u="sng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>
                <a:solidFill>
                  <a:srgbClr val="00B050"/>
                </a:solidFill>
              </a:rPr>
              <a:t>Advantages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B050"/>
                </a:solidFill>
              </a:rPr>
              <a:t>The address is automatically passed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B050"/>
              </a:solidFill>
            </a:endParaRP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B050"/>
                </a:solidFill>
              </a:rPr>
              <a:t>Reduces use of ‘&amp;’ and ‘*’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B050"/>
                </a:solidFill>
              </a:rPr>
              <a:t>When objects are passed to functions using references, no copy is made</a:t>
            </a:r>
          </a:p>
          <a:p>
            <a:pPr lvl="2" indent="-18288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US" sz="2400" dirty="0"/>
          </a:p>
          <a:p>
            <a:pPr lvl="2" indent="-18288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400" dirty="0"/>
              <a:t>Hence destructors are not called when the functions ends</a:t>
            </a:r>
          </a:p>
          <a:p>
            <a:pPr lvl="2" indent="-18288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US" sz="2400" dirty="0"/>
          </a:p>
          <a:p>
            <a:pPr lvl="2" indent="-18288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400" dirty="0"/>
              <a:t>Eliminates the troubles associated with multiple destructor calls for the same object</a:t>
            </a:r>
          </a:p>
        </p:txBody>
      </p:sp>
      <p:sp>
        <p:nvSpPr>
          <p:cNvPr id="8602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9BBD9D8-EC62-4F40-AF20-19EA9BD2C58E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Passing References to Objects</a:t>
            </a:r>
            <a:endParaRPr lang="en-US" sz="4000" b="1" i="1" u="sng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/>
            <a:r>
              <a:rPr lang="en-US"/>
              <a:t>We can pass objects to functions using references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No copy is made, destructor is not called when the function ends</a:t>
            </a:r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As reference is not a pointer, we use the dot operator (.) to access members through an object reference</a:t>
            </a:r>
          </a:p>
        </p:txBody>
      </p:sp>
      <p:sp>
        <p:nvSpPr>
          <p:cNvPr id="8704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96541D0-358A-4C41-BFC0-0A5B9EF55E30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Passing References to Objects</a:t>
            </a:r>
            <a:endParaRPr lang="en-US" sz="40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AC1B92D-FACC-4FE3-A107-330BE5B3BFFC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00200"/>
            <a:ext cx="4038600" cy="48006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class myclass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int x;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public: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myclass()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   x = 0;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   cout &lt;&lt; “Constructing\n”;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~myclass()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   cout &lt;&lt; “Destructing\n”;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void setx(int n) { x = n;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int getx() { return x; 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};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void f(myclass &amp;o)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o.setx(500);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}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1600200"/>
            <a:ext cx="4038600" cy="4800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void main()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myclass obj;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cout &lt;&lt; obj.getx() &lt;&lt; endl;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f(obj);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   cout &lt;&lt; obj.getx() &lt;&lt; endl;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}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00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/>
              <a:t>Output: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Constructing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0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500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000"/>
              <a:t>Destructing</a:t>
            </a:r>
          </a:p>
          <a:p>
            <a:pPr marL="640080" lvl="1" indent="-274320" eaLnBrk="1" fontAlgn="auto" hangingPunct="1">
              <a:lnSpc>
                <a:spcPct val="8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Returning References</a:t>
            </a:r>
            <a:endParaRPr lang="en-US" sz="4000" b="1" i="1" u="sng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/>
              <a:t>A function can return a reference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/>
              <a:t>Allows a functions to be used on the left side of an assignment statement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/>
              <a:t>But, the object or variable whose reference is returned must not go out of scope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/>
              <a:t>So, we should not return the reference of a local variable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/>
              <a:t>For the same reason, it is not a good practice to return the pointer (address) of a local variable from a function</a:t>
            </a:r>
          </a:p>
        </p:txBody>
      </p:sp>
      <p:sp>
        <p:nvSpPr>
          <p:cNvPr id="8909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F281A65-A2F3-40D3-98C2-DF2237757534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24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Returning References</a:t>
            </a:r>
            <a:endParaRPr lang="en-US" sz="4000"/>
          </a:p>
        </p:txBody>
      </p:sp>
      <p:sp>
        <p:nvSpPr>
          <p:cNvPr id="90115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DD562F6-B09D-414B-9BDF-5092909A92C4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76400"/>
            <a:ext cx="40386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int x; // global variable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int &amp;f() {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   return x;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}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void main() {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   x = 1;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   cout &lt;&lt; x &lt;&lt; endl;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   f() = 100;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   cout &lt;&lt; x &lt;&lt; endl;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   x = 2;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   cout &lt;&lt; f() &lt;&lt; endl;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/>
              <a:t>}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4648200" y="1676400"/>
            <a:ext cx="4038600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Output</a:t>
            </a:r>
            <a:r>
              <a:rPr lang="en-US" sz="2000" dirty="0"/>
              <a:t>: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1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100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2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dirty="0"/>
              <a:t>So, here f() can be used to both set the value of x and read the value of x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Example</a:t>
            </a:r>
            <a:r>
              <a:rPr lang="en-US" sz="2000" dirty="0"/>
              <a:t>: From Book(112 – 115)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Independent References</a:t>
            </a:r>
            <a:endParaRPr lang="en-US" sz="4000" b="1" i="1" u="sng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/>
              <a:t>Simply another name for another variable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/>
              <a:t>Must be initialized when it is declared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int &amp;ref; </a:t>
            </a:r>
            <a:r>
              <a:rPr lang="en-US" sz="2400" i="1"/>
              <a:t>// compiler error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int x = 5; int &amp;ref = x; </a:t>
            </a:r>
            <a:r>
              <a:rPr lang="en-US" sz="2400" i="1"/>
              <a:t>// ok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ref = 100;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cout &lt;&lt; x; </a:t>
            </a:r>
            <a:r>
              <a:rPr lang="en-US" sz="2400" i="1"/>
              <a:t>// prints “100</a:t>
            </a:r>
            <a:r>
              <a:rPr lang="en-US" sz="2400" b="1"/>
              <a:t>”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/>
              <a:t>An independent reference can refer to a constant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int &amp;ref=10; </a:t>
            </a:r>
            <a:r>
              <a:rPr lang="en-US" sz="2400" i="1"/>
              <a:t>// compile error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const int &amp;ref = 10;</a:t>
            </a:r>
          </a:p>
        </p:txBody>
      </p:sp>
      <p:sp>
        <p:nvSpPr>
          <p:cNvPr id="9114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A461B13-174A-4214-8312-2BB9635504E2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26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Restrictions</a:t>
            </a:r>
            <a:endParaRPr lang="en-US" sz="4000" b="1" i="1" u="sng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/>
              <a:t>We cannot reference another reference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Doing so just becomes a reference of the original variable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/>
              <a:t>We cannot obtain the address of a reference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Doing so returns the address of the original variable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Memory allocated for references are hidden from the programmer by the compiler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/>
              <a:t>We cannot create arrays of references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/>
              <a:t>References must be initialized unless they are members of a class, are return values, or are function parameters</a:t>
            </a:r>
          </a:p>
        </p:txBody>
      </p:sp>
      <p:sp>
        <p:nvSpPr>
          <p:cNvPr id="9216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22B8CE1-0DA6-4E6E-BE39-6D90B9D3595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27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dirty="0"/>
              <a:t>Lecture Contents</a:t>
            </a:r>
            <a:endParaRPr lang="en-US" sz="4000" b="1" i="1" u="sng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Teach Yourself C++</a:t>
            </a:r>
          </a:p>
          <a:p>
            <a:pPr lvl="1" eaLnBrk="1" hangingPunct="1"/>
            <a:r>
              <a:rPr lang="en-US" sz="2400" dirty="0"/>
              <a:t>Chapter 4 (See All Exercise)</a:t>
            </a:r>
            <a:endParaRPr lang="en-US" dirty="0"/>
          </a:p>
        </p:txBody>
      </p:sp>
      <p:sp>
        <p:nvSpPr>
          <p:cNvPr id="9318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26BC919-E454-4ED7-BF21-B16F95C5177F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Arrays of Objects</a:t>
            </a:r>
            <a:endParaRPr lang="en-US" sz="40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/>
              <a:t>If a class type includes a constructor, an array of objects can be initialized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/>
              <a:t>Initializing array elements with the constructor taking an integer argument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b="1" i="1"/>
              <a:t>class A{ public: int a; A(int n) { a = n; } };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A ob[2] = { A(-1), A(-2) };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A ob2[2][2] = { A(-1), A(-2), A(-3), A(-4) };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/>
              <a:t>In this case, the following shorthand form can also be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/>
              <a:t>A ob[2] = { -1, -2 };</a:t>
            </a:r>
          </a:p>
        </p:txBody>
      </p:sp>
      <p:sp>
        <p:nvSpPr>
          <p:cNvPr id="6758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5A9E65B-D4AE-4DFD-8D40-A0775FBAEB23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Arrays of Objects</a:t>
            </a:r>
            <a:endParaRPr lang="en-US" sz="40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/>
              <a:t>If a constructor takes two or more arguments, then only the longer form can be used.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b="1" i="1" dirty="0"/>
              <a:t>class A{ public: </a:t>
            </a:r>
            <a:r>
              <a:rPr lang="en-US" sz="2400" b="1" i="1" dirty="0" err="1"/>
              <a:t>int</a:t>
            </a:r>
            <a:r>
              <a:rPr lang="en-US" sz="2400" b="1" i="1" dirty="0"/>
              <a:t> a, b; A(</a:t>
            </a:r>
            <a:r>
              <a:rPr lang="en-US" sz="2400" b="1" i="1" dirty="0" err="1"/>
              <a:t>int</a:t>
            </a:r>
            <a:r>
              <a:rPr lang="en-US" sz="2400" b="1" i="1" dirty="0"/>
              <a:t> n, </a:t>
            </a:r>
            <a:r>
              <a:rPr lang="en-US" sz="2400" b="1" i="1" dirty="0" err="1"/>
              <a:t>int</a:t>
            </a:r>
            <a:r>
              <a:rPr lang="en-US" sz="2400" b="1" i="1" dirty="0"/>
              <a:t> m) { a = n; b = m; } };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 dirty="0"/>
              <a:t>A </a:t>
            </a:r>
            <a:r>
              <a:rPr lang="en-US" sz="2400" b="1" dirty="0" err="1"/>
              <a:t>ob</a:t>
            </a:r>
            <a:r>
              <a:rPr lang="en-US" sz="2400" b="1" dirty="0"/>
              <a:t>[2] = { A(1, 2), A(3, 4) };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b="1" dirty="0"/>
              <a:t>A ob2[2][2] = { A(1, 1), A(2, 2), A(3, 3), A(4, 4) };</a:t>
            </a:r>
          </a:p>
        </p:txBody>
      </p:sp>
      <p:sp>
        <p:nvSpPr>
          <p:cNvPr id="6861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EFB7312-A0F9-49C4-8F05-F940A6F4DB18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4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Arrays of Objects</a:t>
            </a:r>
            <a:endParaRPr lang="en-US" sz="40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 rtlCol="0">
            <a:normAutofit lnSpcReduction="10000"/>
          </a:bodyPr>
          <a:lstStyle/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can also mix no argument, one argument and multi-argument constructor calls in a single array declaration.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i="1" dirty="0"/>
              <a:t>class A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i="1" dirty="0"/>
              <a:t>{ 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i="1" dirty="0"/>
              <a:t>public: 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i="1" dirty="0"/>
              <a:t>   A() { … } // must be present for this example to be compiled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i="1" dirty="0"/>
              <a:t>   A(int n) { … }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i="1" dirty="0"/>
              <a:t>   A(int n, int m) { … } 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i="1" dirty="0"/>
              <a:t>};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b="1" dirty="0"/>
              <a:t>A ob[3] = { A(), A(1),A(2, 3) };</a:t>
            </a:r>
          </a:p>
        </p:txBody>
      </p:sp>
      <p:sp>
        <p:nvSpPr>
          <p:cNvPr id="6963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9D00D20-B01F-4CA8-AF97-ECE74B06B58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5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/>
              <a:t>Using Pointers to Objects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We can take the address of objects using the address operator (&amp;) and store it in object pointers.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A </a:t>
            </a:r>
            <a:r>
              <a:rPr lang="en-US" sz="2400" b="1" dirty="0" err="1"/>
              <a:t>ob</a:t>
            </a:r>
            <a:r>
              <a:rPr lang="en-US" sz="2400" b="1" dirty="0"/>
              <a:t>;  A *p = &amp;</a:t>
            </a:r>
            <a:r>
              <a:rPr lang="en-US" sz="2400" b="1" dirty="0" err="1"/>
              <a:t>ob</a:t>
            </a:r>
            <a:r>
              <a:rPr lang="en-US" sz="2400" b="1" dirty="0"/>
              <a:t>;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We have to use the arrow (-&gt;) operator instead of the dot (.) operator while accessing a member through an object pointer.  </a:t>
            </a:r>
          </a:p>
          <a:p>
            <a:pPr marL="640080" lvl="1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/>
              <a:t>p-&gt;f1();  </a:t>
            </a:r>
            <a:r>
              <a:rPr lang="en-US" sz="2400" b="1" i="1" dirty="0"/>
              <a:t>// let f1 is public in A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Pointer arithmetic using an object pointer is the same as it is for any other data type.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When incremented, it points to the next object.</a:t>
            </a:r>
          </a:p>
          <a:p>
            <a:pPr marL="640080" lvl="1" indent="-274320" algn="just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When decremented, it points to the previous object.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b="1" i="1" dirty="0"/>
          </a:p>
        </p:txBody>
      </p:sp>
      <p:sp>
        <p:nvSpPr>
          <p:cNvPr id="7066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7640AEB-9337-456E-BC9D-BCD9237FFFFE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6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u="sng"/>
              <a:t>this</a:t>
            </a:r>
            <a:r>
              <a:rPr lang="en-US" sz="4000" b="1" i="1"/>
              <a:t> Pointer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/>
              <a:t>A special pointer in C++ that points to the object that generates the call to the method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/>
              <a:t>Let,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400" b="1" i="1"/>
              <a:t>class A{ public: void f1() { … } };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400" b="1"/>
              <a:t>A ob; ob.f1();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/>
              <a:t>The compiler automatically adds a parameter whose type is “pointer to an object of the class” in every non-static member function of the class.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/>
              <a:t>It also automatically calls the member function with the address of the object through which the function is invoked.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/>
              <a:t>So the above example works as follows –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400" b="1" i="1"/>
              <a:t>class A{ public: void f1( </a:t>
            </a:r>
            <a:r>
              <a:rPr lang="en-US" sz="2400" b="1" i="1">
                <a:solidFill>
                  <a:srgbClr val="6600CC"/>
                </a:solidFill>
              </a:rPr>
              <a:t>A *this </a:t>
            </a:r>
            <a:r>
              <a:rPr lang="en-US" sz="2400" b="1" i="1"/>
              <a:t>) { … } };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400" b="1"/>
              <a:t>A ob; ob.f1( </a:t>
            </a:r>
            <a:r>
              <a:rPr lang="en-US" sz="2400" b="1">
                <a:solidFill>
                  <a:srgbClr val="6600CC"/>
                </a:solidFill>
              </a:rPr>
              <a:t>&amp;ob</a:t>
            </a:r>
            <a:r>
              <a:rPr lang="en-US" sz="2400" b="1"/>
              <a:t> );  </a:t>
            </a:r>
          </a:p>
        </p:txBody>
      </p:sp>
      <p:sp>
        <p:nvSpPr>
          <p:cNvPr id="7168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79E0448-8D02-400E-B368-89EC6608D0FF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7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u="sng"/>
              <a:t>this</a:t>
            </a:r>
            <a:r>
              <a:rPr lang="en-US" sz="4000" b="1" i="1"/>
              <a:t> Pointer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/>
              <a:t>It is through this pointer that every non-static member function knows which object’s members should be used.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/>
              <a:t>	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 b="1" i="1"/>
              <a:t>class A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{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	int x;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public: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	void  f1()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	{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		x = 0; // this-&gt;x = 0;	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	}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b="1" i="1"/>
              <a:t>	};</a:t>
            </a:r>
          </a:p>
        </p:txBody>
      </p:sp>
      <p:sp>
        <p:nvSpPr>
          <p:cNvPr id="7270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31F679E-053A-49A1-8286-29F5674C5842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u="sng"/>
              <a:t>this</a:t>
            </a:r>
            <a:r>
              <a:rPr lang="en-US" sz="4000" b="1" i="1"/>
              <a:t> Pointer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/>
              <a:t>this pointer is generally used to access member variables that have been hidden by local variables having the same name inside a member function.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/>
              <a:t>	</a:t>
            </a:r>
            <a:endParaRPr lang="en-US" b="1" i="1"/>
          </a:p>
        </p:txBody>
      </p:sp>
      <p:sp>
        <p:nvSpPr>
          <p:cNvPr id="7373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99755A9-62C7-483D-84FC-1C8B9EB27F2D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895600"/>
            <a:ext cx="3657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class A{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int x;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public: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A(</a:t>
            </a:r>
            <a:r>
              <a:rPr lang="en-US" sz="2400" dirty="0" err="1">
                <a:latin typeface="+mn-lt"/>
                <a:cs typeface="+mn-cs"/>
              </a:rPr>
              <a:t>int</a:t>
            </a:r>
            <a:r>
              <a:rPr lang="en-US" sz="2400" dirty="0">
                <a:latin typeface="+mn-lt"/>
                <a:cs typeface="+mn-cs"/>
              </a:rPr>
              <a:t> x) {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   x = x; </a:t>
            </a:r>
            <a:r>
              <a:rPr lang="en-US" sz="2400" b="1" i="1" dirty="0">
                <a:latin typeface="+mn-lt"/>
                <a:cs typeface="+mn-cs"/>
              </a:rPr>
              <a:t>// only copies local ‘x’ to itself; the member ‘x’ remains uninitialized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   this-&gt;x = x; </a:t>
            </a:r>
            <a:r>
              <a:rPr lang="en-US" sz="2400" b="1" i="1" dirty="0">
                <a:latin typeface="+mn-lt"/>
                <a:cs typeface="+mn-cs"/>
              </a:rPr>
              <a:t>// now its ok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00600" y="2895600"/>
            <a:ext cx="3657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void f1() {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   int x = 0;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   </a:t>
            </a:r>
            <a:r>
              <a:rPr lang="en-US" sz="2400" dirty="0" err="1">
                <a:latin typeface="+mn-lt"/>
                <a:cs typeface="+mn-cs"/>
              </a:rPr>
              <a:t>cout</a:t>
            </a:r>
            <a:r>
              <a:rPr lang="en-US" sz="2400" dirty="0">
                <a:latin typeface="+mn-lt"/>
                <a:cs typeface="+mn-cs"/>
              </a:rPr>
              <a:t> &lt;&lt; x; </a:t>
            </a:r>
            <a:r>
              <a:rPr lang="en-US" sz="2400" b="1" i="1" dirty="0">
                <a:latin typeface="+mn-lt"/>
                <a:cs typeface="+mn-cs"/>
              </a:rPr>
              <a:t>// prints value of local ‘x’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   </a:t>
            </a:r>
            <a:r>
              <a:rPr lang="en-US" sz="2400" dirty="0" err="1">
                <a:latin typeface="+mn-lt"/>
                <a:cs typeface="+mn-cs"/>
              </a:rPr>
              <a:t>cout</a:t>
            </a:r>
            <a:r>
              <a:rPr lang="en-US" sz="2400" dirty="0">
                <a:latin typeface="+mn-lt"/>
                <a:cs typeface="+mn-cs"/>
              </a:rPr>
              <a:t> &lt;&lt; this-&gt;x; </a:t>
            </a:r>
            <a:r>
              <a:rPr lang="en-US" sz="2400" b="1" i="1" dirty="0">
                <a:latin typeface="+mn-lt"/>
                <a:cs typeface="+mn-cs"/>
              </a:rPr>
              <a:t>// prints value of member ‘x’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  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cs typeface="+mn-cs"/>
              </a:rPr>
              <a:t>};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1907</TotalTime>
  <Words>2211</Words>
  <Application>Microsoft Office PowerPoint</Application>
  <PresentationFormat>On-screen Show (4:3)</PresentationFormat>
  <Paragraphs>298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Schoolbook</vt:lpstr>
      <vt:lpstr>Wingdings</vt:lpstr>
      <vt:lpstr>Wingdings 2</vt:lpstr>
      <vt:lpstr>Oriel</vt:lpstr>
      <vt:lpstr>Arrays, Pointers  and  References</vt:lpstr>
      <vt:lpstr>Arrays of Objects</vt:lpstr>
      <vt:lpstr>Arrays of Objects</vt:lpstr>
      <vt:lpstr>Arrays of Objects</vt:lpstr>
      <vt:lpstr>Arrays of Objects</vt:lpstr>
      <vt:lpstr>Using Pointers to Objects</vt:lpstr>
      <vt:lpstr>this Pointer</vt:lpstr>
      <vt:lpstr>this Pointer</vt:lpstr>
      <vt:lpstr>this Pointer</vt:lpstr>
      <vt:lpstr>Using new and delete</vt:lpstr>
      <vt:lpstr>Using new and delete</vt:lpstr>
      <vt:lpstr>Using new and delete</vt:lpstr>
      <vt:lpstr>Using new and delete</vt:lpstr>
      <vt:lpstr>Using new and delete</vt:lpstr>
      <vt:lpstr>Using new and delete</vt:lpstr>
      <vt:lpstr>Using new and delete</vt:lpstr>
      <vt:lpstr>Using new and delete</vt:lpstr>
      <vt:lpstr>References</vt:lpstr>
      <vt:lpstr>References</vt:lpstr>
      <vt:lpstr>References</vt:lpstr>
      <vt:lpstr>References</vt:lpstr>
      <vt:lpstr>Passing References to Objects</vt:lpstr>
      <vt:lpstr>Passing References to Objects</vt:lpstr>
      <vt:lpstr>Returning References</vt:lpstr>
      <vt:lpstr>Returning References</vt:lpstr>
      <vt:lpstr>Independent References</vt:lpstr>
      <vt:lpstr>Restrictions</vt:lpstr>
      <vt:lpstr>Lecture Contents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C++</dc:title>
  <dc:creator>ABS</dc:creator>
  <cp:lastModifiedBy>Md. Sayedul Islam</cp:lastModifiedBy>
  <cp:revision>143</cp:revision>
  <dcterms:created xsi:type="dcterms:W3CDTF">2007-06-09T15:54:09Z</dcterms:created>
  <dcterms:modified xsi:type="dcterms:W3CDTF">2024-06-30T04:52:42Z</dcterms:modified>
</cp:coreProperties>
</file>