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7"/>
  </p:notes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A50021"/>
    <a:srgbClr val="66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A10913-B99B-48AE-9A6A-0954DEEE7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6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1B92DC-1EFA-425E-8A65-CF133B071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23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4089B-1277-4F67-9713-D4726F47A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1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3C3F4-368D-4B1F-95A1-25EAB4A18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2BFEE-3F17-4CE0-8056-B310ACE81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3822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0A0A34-DF72-49B4-9AC4-7D89BCF0C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074ED-7359-44E9-B8C2-C85D8E090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E0C9A-1345-4178-B594-E2E67082A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3D7DB3-F8CF-4272-9978-9A472EBB9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41093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44F5-09F0-4C24-A2D1-0209AC393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FCDDFD-DAFE-4976-9647-0261AD861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915864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9C9CE3-C1D2-4EF8-A542-1A0A78888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23489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99BA48D-746E-4AA3-9697-41F8791E9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4" r:id="rId4"/>
    <p:sldLayoutId id="2147483745" r:id="rId5"/>
    <p:sldLayoutId id="2147483752" r:id="rId6"/>
    <p:sldLayoutId id="2147483746" r:id="rId7"/>
    <p:sldLayoutId id="2147483753" r:id="rId8"/>
    <p:sldLayoutId id="2147483754" r:id="rId9"/>
    <p:sldLayoutId id="2147483747" r:id="rId10"/>
    <p:sldLayoutId id="214748374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Inheritance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sz="1800" b="1" smtClean="0">
                <a:solidFill>
                  <a:schemeClr val="tx2"/>
                </a:solidFill>
              </a:rPr>
              <a:t>Chapter 7</a:t>
            </a:r>
          </a:p>
        </p:txBody>
      </p:sp>
      <p:sp>
        <p:nvSpPr>
          <p:cNvPr id="111621" name="Rectangle 18"/>
          <p:cNvSpPr txBox="1">
            <a:spLocks noGrp="1" noChangeArrowheads="1"/>
          </p:cNvSpPr>
          <p:nvPr/>
        </p:nvSpPr>
        <p:spPr bwMode="auto"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50E5EF4-7B2B-4C03-9985-1C4A6798368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Multiple Inheritance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derived class can inherit more than one base class in two ways.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Option-1: By a chain of inheritance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b1 -&gt; d1 -&gt; dd1 -&gt; ddd1 -&gt;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Here b1 is an indirect base class of both dd1 and ddd1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Constructors are executed in the order of inheritance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Destructors are executed in the reverse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Option-2: By directly inheriting more than one base class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class d1 : </a:t>
            </a:r>
            <a:r>
              <a:rPr lang="en-US" sz="2000" i="1" smtClean="0"/>
              <a:t>access</a:t>
            </a:r>
            <a:r>
              <a:rPr lang="en-US" sz="2000" smtClean="0"/>
              <a:t> b1, </a:t>
            </a:r>
            <a:r>
              <a:rPr lang="en-US" sz="2000" i="1" smtClean="0"/>
              <a:t>access</a:t>
            </a:r>
            <a:r>
              <a:rPr lang="en-US" sz="2000" smtClean="0"/>
              <a:t> b2, …, </a:t>
            </a:r>
            <a:r>
              <a:rPr lang="en-US" sz="2000" i="1" smtClean="0"/>
              <a:t>access</a:t>
            </a:r>
            <a:r>
              <a:rPr lang="en-US" sz="2000" smtClean="0"/>
              <a:t> bN { …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Constructors are executed in the order, left to right, that the base classes are specified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Destructors are executed in the reverse order</a:t>
            </a: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319A555-1561-46BE-8E74-57B28A976C4E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10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Multiple Inheritance (contd.)</a:t>
            </a:r>
          </a:p>
        </p:txBody>
      </p:sp>
      <p:sp>
        <p:nvSpPr>
          <p:cNvPr id="121860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85D789F-605C-4E47-8F86-3DE72F92D2D6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11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1861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5715000"/>
            <a:ext cx="4038600" cy="533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Option - 1</a:t>
            </a:r>
          </a:p>
        </p:txBody>
      </p:sp>
      <p:sp>
        <p:nvSpPr>
          <p:cNvPr id="121862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4648200" y="5715000"/>
            <a:ext cx="4038600" cy="533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Option - 2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1981200" y="1905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b1</a:t>
            </a:r>
          </a:p>
        </p:txBody>
      </p:sp>
      <p:sp>
        <p:nvSpPr>
          <p:cNvPr id="121864" name="Rectangle 9"/>
          <p:cNvSpPr>
            <a:spLocks noChangeArrowheads="1"/>
          </p:cNvSpPr>
          <p:nvPr/>
        </p:nvSpPr>
        <p:spPr bwMode="auto">
          <a:xfrm>
            <a:off x="1981200" y="2971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d1</a:t>
            </a:r>
          </a:p>
        </p:txBody>
      </p:sp>
      <p:sp>
        <p:nvSpPr>
          <p:cNvPr id="121865" name="Rectangle 10"/>
          <p:cNvSpPr>
            <a:spLocks noChangeArrowheads="1"/>
          </p:cNvSpPr>
          <p:nvPr/>
        </p:nvSpPr>
        <p:spPr bwMode="auto">
          <a:xfrm>
            <a:off x="1981200" y="5029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ddd1</a:t>
            </a:r>
          </a:p>
        </p:txBody>
      </p:sp>
      <p:sp>
        <p:nvSpPr>
          <p:cNvPr id="121866" name="Rectangle 12"/>
          <p:cNvSpPr>
            <a:spLocks noChangeArrowheads="1"/>
          </p:cNvSpPr>
          <p:nvPr/>
        </p:nvSpPr>
        <p:spPr bwMode="auto">
          <a:xfrm>
            <a:off x="1981200" y="3962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dd1</a:t>
            </a:r>
          </a:p>
        </p:txBody>
      </p:sp>
      <p:cxnSp>
        <p:nvCxnSpPr>
          <p:cNvPr id="121867" name="AutoShape 13"/>
          <p:cNvCxnSpPr>
            <a:cxnSpLocks noChangeShapeType="1"/>
            <a:stCxn id="121865" idx="0"/>
            <a:endCxn id="121866" idx="2"/>
          </p:cNvCxnSpPr>
          <p:nvPr/>
        </p:nvCxnSpPr>
        <p:spPr bwMode="auto">
          <a:xfrm flipV="1">
            <a:off x="2286000" y="4419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8" name="AutoShape 14"/>
          <p:cNvCxnSpPr>
            <a:cxnSpLocks noChangeShapeType="1"/>
            <a:stCxn id="121866" idx="0"/>
            <a:endCxn id="121864" idx="2"/>
          </p:cNvCxnSpPr>
          <p:nvPr/>
        </p:nvCxnSpPr>
        <p:spPr bwMode="auto">
          <a:xfrm flipV="1">
            <a:off x="2286000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9" name="AutoShape 15"/>
          <p:cNvCxnSpPr>
            <a:cxnSpLocks noChangeShapeType="1"/>
            <a:stCxn id="121864" idx="0"/>
            <a:endCxn id="121863" idx="2"/>
          </p:cNvCxnSpPr>
          <p:nvPr/>
        </p:nvCxnSpPr>
        <p:spPr bwMode="auto">
          <a:xfrm flipV="1">
            <a:off x="2286000" y="2362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0" name="Rectangle 16"/>
          <p:cNvSpPr>
            <a:spLocks noChangeArrowheads="1"/>
          </p:cNvSpPr>
          <p:nvPr/>
        </p:nvSpPr>
        <p:spPr bwMode="auto">
          <a:xfrm>
            <a:off x="49530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b1</a:t>
            </a:r>
          </a:p>
        </p:txBody>
      </p:sp>
      <p:sp>
        <p:nvSpPr>
          <p:cNvPr id="121871" name="Rectangle 17"/>
          <p:cNvSpPr>
            <a:spLocks noChangeArrowheads="1"/>
          </p:cNvSpPr>
          <p:nvPr/>
        </p:nvSpPr>
        <p:spPr bwMode="auto">
          <a:xfrm>
            <a:off x="61722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b2</a:t>
            </a:r>
          </a:p>
        </p:txBody>
      </p:sp>
      <p:sp>
        <p:nvSpPr>
          <p:cNvPr id="121872" name="Rectangle 18"/>
          <p:cNvSpPr>
            <a:spLocks noChangeArrowheads="1"/>
          </p:cNvSpPr>
          <p:nvPr/>
        </p:nvSpPr>
        <p:spPr bwMode="auto">
          <a:xfrm>
            <a:off x="73914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b3</a:t>
            </a:r>
          </a:p>
        </p:txBody>
      </p:sp>
      <p:sp>
        <p:nvSpPr>
          <p:cNvPr id="121873" name="Rectangle 19"/>
          <p:cNvSpPr>
            <a:spLocks noChangeArrowheads="1"/>
          </p:cNvSpPr>
          <p:nvPr/>
        </p:nvSpPr>
        <p:spPr bwMode="auto">
          <a:xfrm>
            <a:off x="6172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d1</a:t>
            </a:r>
          </a:p>
        </p:txBody>
      </p:sp>
      <p:cxnSp>
        <p:nvCxnSpPr>
          <p:cNvPr id="121874" name="AutoShape 20"/>
          <p:cNvCxnSpPr>
            <a:cxnSpLocks noChangeShapeType="1"/>
            <a:stCxn id="121873" idx="0"/>
            <a:endCxn id="121871" idx="2"/>
          </p:cNvCxnSpPr>
          <p:nvPr/>
        </p:nvCxnSpPr>
        <p:spPr bwMode="auto">
          <a:xfrm flipV="1">
            <a:off x="6477000" y="31242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5" name="AutoShape 21"/>
          <p:cNvCxnSpPr>
            <a:cxnSpLocks noChangeShapeType="1"/>
            <a:stCxn id="121873" idx="1"/>
            <a:endCxn id="121870" idx="2"/>
          </p:cNvCxnSpPr>
          <p:nvPr/>
        </p:nvCxnSpPr>
        <p:spPr bwMode="auto">
          <a:xfrm rot="10800000">
            <a:off x="5257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6" name="AutoShape 23"/>
          <p:cNvCxnSpPr>
            <a:cxnSpLocks noChangeShapeType="1"/>
            <a:stCxn id="121873" idx="3"/>
            <a:endCxn id="121872" idx="2"/>
          </p:cNvCxnSpPr>
          <p:nvPr/>
        </p:nvCxnSpPr>
        <p:spPr bwMode="auto">
          <a:xfrm flipV="1">
            <a:off x="6781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Virtual Base Classes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981200"/>
            <a:ext cx="39624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Consider the situation shown.</a:t>
            </a:r>
          </a:p>
          <a:p>
            <a:pPr eaLnBrk="1" hangingPunct="1"/>
            <a:r>
              <a:rPr lang="en-US" sz="2800" smtClean="0"/>
              <a:t>Two copies of </a:t>
            </a:r>
            <a:r>
              <a:rPr lang="en-US" sz="2800" i="1" smtClean="0"/>
              <a:t>Base</a:t>
            </a:r>
            <a:r>
              <a:rPr lang="en-US" sz="2800" smtClean="0"/>
              <a:t> are included in </a:t>
            </a:r>
            <a:r>
              <a:rPr lang="en-US" sz="2800" i="1" smtClean="0"/>
              <a:t>D3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This causes ambiguity when a member of </a:t>
            </a:r>
            <a:r>
              <a:rPr lang="en-US" sz="2800" i="1" smtClean="0"/>
              <a:t>Base</a:t>
            </a:r>
            <a:r>
              <a:rPr lang="en-US" sz="2800" smtClean="0"/>
              <a:t> is directly used by </a:t>
            </a:r>
            <a:r>
              <a:rPr lang="en-US" sz="2800" i="1" smtClean="0"/>
              <a:t>D3</a:t>
            </a:r>
            <a:r>
              <a:rPr lang="en-US" sz="2800" smtClean="0"/>
              <a:t>.</a:t>
            </a: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89B14E0-7E21-49D1-BD5B-D15C8A2D1C7F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12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2886" name="Rectangle 4"/>
          <p:cNvSpPr>
            <a:spLocks noChangeArrowheads="1"/>
          </p:cNvSpPr>
          <p:nvPr/>
        </p:nvSpPr>
        <p:spPr bwMode="auto">
          <a:xfrm>
            <a:off x="5324475" y="2438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/>
              <a:t>Base</a:t>
            </a:r>
          </a:p>
        </p:txBody>
      </p:sp>
      <p:sp>
        <p:nvSpPr>
          <p:cNvPr id="122887" name="Rectangle 5"/>
          <p:cNvSpPr>
            <a:spLocks noChangeArrowheads="1"/>
          </p:cNvSpPr>
          <p:nvPr/>
        </p:nvSpPr>
        <p:spPr bwMode="auto">
          <a:xfrm>
            <a:off x="7286625" y="2438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/>
              <a:t>Base</a:t>
            </a:r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5172075" y="36576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/>
              <a:t>D1</a:t>
            </a:r>
          </a:p>
        </p:txBody>
      </p:sp>
      <p:sp>
        <p:nvSpPr>
          <p:cNvPr id="122889" name="Rectangle 7"/>
          <p:cNvSpPr>
            <a:spLocks noChangeArrowheads="1"/>
          </p:cNvSpPr>
          <p:nvPr/>
        </p:nvSpPr>
        <p:spPr bwMode="auto">
          <a:xfrm>
            <a:off x="7134225" y="36576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/>
              <a:t>D2</a:t>
            </a:r>
          </a:p>
        </p:txBody>
      </p:sp>
      <p:sp>
        <p:nvSpPr>
          <p:cNvPr id="122890" name="Rectangle 8"/>
          <p:cNvSpPr>
            <a:spLocks noChangeArrowheads="1"/>
          </p:cNvSpPr>
          <p:nvPr/>
        </p:nvSpPr>
        <p:spPr bwMode="auto">
          <a:xfrm>
            <a:off x="6143625" y="51816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/>
              <a:t>D3</a:t>
            </a:r>
          </a:p>
        </p:txBody>
      </p:sp>
      <p:cxnSp>
        <p:nvCxnSpPr>
          <p:cNvPr id="122891" name="AutoShape 10"/>
          <p:cNvCxnSpPr>
            <a:cxnSpLocks noChangeShapeType="1"/>
            <a:stCxn id="122889" idx="0"/>
            <a:endCxn id="122887" idx="2"/>
          </p:cNvCxnSpPr>
          <p:nvPr/>
        </p:nvCxnSpPr>
        <p:spPr bwMode="auto">
          <a:xfrm flipV="1">
            <a:off x="7934325" y="28956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5943600" y="4648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2893" name="AutoShape 13"/>
          <p:cNvCxnSpPr>
            <a:cxnSpLocks noChangeShapeType="1"/>
            <a:stCxn id="122892" idx="1"/>
            <a:endCxn id="122889" idx="2"/>
          </p:cNvCxnSpPr>
          <p:nvPr/>
        </p:nvCxnSpPr>
        <p:spPr bwMode="auto">
          <a:xfrm flipV="1">
            <a:off x="7924800" y="4114800"/>
            <a:ext cx="9525" cy="552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894" name="AutoShape 15"/>
          <p:cNvCxnSpPr>
            <a:cxnSpLocks noChangeShapeType="1"/>
            <a:stCxn id="122892" idx="0"/>
            <a:endCxn id="122888" idx="2"/>
          </p:cNvCxnSpPr>
          <p:nvPr/>
        </p:nvCxnSpPr>
        <p:spPr bwMode="auto">
          <a:xfrm flipV="1">
            <a:off x="5943600" y="4114800"/>
            <a:ext cx="28575" cy="514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895" name="AutoShape 16"/>
          <p:cNvCxnSpPr>
            <a:cxnSpLocks noChangeShapeType="1"/>
            <a:stCxn id="122888" idx="0"/>
            <a:endCxn id="122886" idx="2"/>
          </p:cNvCxnSpPr>
          <p:nvPr/>
        </p:nvCxnSpPr>
        <p:spPr bwMode="auto">
          <a:xfrm flipV="1">
            <a:off x="5972175" y="28956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896" name="Line 18"/>
          <p:cNvSpPr>
            <a:spLocks noChangeShapeType="1"/>
          </p:cNvSpPr>
          <p:nvPr/>
        </p:nvSpPr>
        <p:spPr bwMode="auto">
          <a:xfrm flipV="1">
            <a:off x="6967538" y="4648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Virtual Base Classes (contd.)</a:t>
            </a:r>
          </a:p>
        </p:txBody>
      </p:sp>
      <p:sp>
        <p:nvSpPr>
          <p:cNvPr id="123908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4092B43-5EB6-4977-BC7A-D2178323E12C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3909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600200"/>
            <a:ext cx="365760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class Base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};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class D1 : public Base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j;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};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class D2 : public Base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k;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};</a:t>
            </a:r>
          </a:p>
        </p:txBody>
      </p:sp>
      <p:sp>
        <p:nvSpPr>
          <p:cNvPr id="123910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4270375" y="1600200"/>
            <a:ext cx="365760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class D3 : public D1, public D2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// contains two copies of ‘i’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void main()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D3 obj;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obj.i = 10; // ambiguous, compiler error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obj.j = 20; // no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obj.k = 30; // no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obj.D1::i = 100; // no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obj.D2::i = 200; // no problem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Virtual Base Classes (contd.)</a:t>
            </a:r>
          </a:p>
        </p:txBody>
      </p:sp>
      <p:sp>
        <p:nvSpPr>
          <p:cNvPr id="124932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B6B0FF1-4B62-4EAF-BE12-0CA88A3803CF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981200"/>
            <a:ext cx="4267200" cy="4343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class Base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int i;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class D1 : </a:t>
            </a:r>
            <a:r>
              <a:rPr lang="en-US" sz="2000" b="1" smtClean="0">
                <a:solidFill>
                  <a:srgbClr val="6600CC"/>
                </a:solidFill>
              </a:rPr>
              <a:t>virtual</a:t>
            </a:r>
            <a:r>
              <a:rPr lang="en-US" sz="2000" smtClean="0"/>
              <a:t> public Base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int j;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}; // activity of D1 not affected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class D2 : </a:t>
            </a:r>
            <a:r>
              <a:rPr lang="en-US" sz="2000" b="1" smtClean="0">
                <a:solidFill>
                  <a:srgbClr val="6600CC"/>
                </a:solidFill>
              </a:rPr>
              <a:t>virtual</a:t>
            </a:r>
            <a:r>
              <a:rPr lang="en-US" sz="2000" smtClean="0"/>
              <a:t> public Base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int k;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}; // activity of D2 not affected</a:t>
            </a: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648200" y="1981200"/>
            <a:ext cx="4090988" cy="4343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class D3 : public D1, public D2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// contains only one copy of ‘</a:t>
            </a:r>
            <a:r>
              <a:rPr lang="en-US" sz="2000" dirty="0" err="1" smtClean="0"/>
              <a:t>i</a:t>
            </a:r>
            <a:r>
              <a:rPr lang="en-US" sz="2000" dirty="0" smtClean="0"/>
              <a:t>’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}; // no change in this class definition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void main()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D3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</a:t>
            </a:r>
            <a:r>
              <a:rPr lang="en-US" sz="2000" dirty="0" err="1" smtClean="0"/>
              <a:t>obj.i</a:t>
            </a:r>
            <a:r>
              <a:rPr lang="en-US" sz="2000" dirty="0" smtClean="0"/>
              <a:t> = 10; // no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</a:t>
            </a:r>
            <a:r>
              <a:rPr lang="en-US" sz="2000" dirty="0" err="1" smtClean="0"/>
              <a:t>obj.j</a:t>
            </a:r>
            <a:r>
              <a:rPr lang="en-US" sz="2000" dirty="0" smtClean="0"/>
              <a:t> = 20; // no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</a:t>
            </a:r>
            <a:r>
              <a:rPr lang="en-US" sz="2000" dirty="0" err="1" smtClean="0"/>
              <a:t>obj.k</a:t>
            </a:r>
            <a:r>
              <a:rPr lang="en-US" sz="2000" dirty="0" smtClean="0"/>
              <a:t> = 30; // no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obj.D1::</a:t>
            </a:r>
            <a:r>
              <a:rPr lang="en-US" sz="2000" dirty="0" err="1" smtClean="0"/>
              <a:t>i</a:t>
            </a:r>
            <a:r>
              <a:rPr lang="en-US" sz="2000" dirty="0" smtClean="0"/>
              <a:t> = 100; // no problem, overwrites ‘10’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obj.D2::</a:t>
            </a:r>
            <a:r>
              <a:rPr lang="en-US" sz="2000" dirty="0" err="1" smtClean="0"/>
              <a:t>i</a:t>
            </a:r>
            <a:r>
              <a:rPr lang="en-US" sz="2000" dirty="0" smtClean="0"/>
              <a:t> = 200; // no problem, overwrites ‘100’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Lecture Contents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Teach Yourself C++</a:t>
            </a:r>
          </a:p>
          <a:p>
            <a:pPr lvl="1" eaLnBrk="1" hangingPunct="1"/>
            <a:r>
              <a:rPr lang="en-US" smtClean="0"/>
              <a:t>Chapter 7 (Full, with exercise)</a:t>
            </a:r>
          </a:p>
          <a:p>
            <a:pPr lvl="1" eaLnBrk="1" hangingPunct="1"/>
            <a:r>
              <a:rPr lang="en-US" smtClean="0"/>
              <a:t>Study the examples from the book carefully</a:t>
            </a:r>
          </a:p>
        </p:txBody>
      </p:sp>
      <p:sp>
        <p:nvSpPr>
          <p:cNvPr id="12595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6BADC82-A63B-4832-8A6E-B5F9EFEFBAE8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15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Objectives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Base class access control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Using </a:t>
            </a:r>
            <a:r>
              <a:rPr lang="en-US" b="1" smtClean="0">
                <a:solidFill>
                  <a:srgbClr val="6600CC"/>
                </a:solidFill>
              </a:rPr>
              <a:t>protected</a:t>
            </a:r>
            <a:r>
              <a:rPr lang="en-US" smtClean="0"/>
              <a:t> members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Visibility of base class members in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Constructors, destructors, and 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Multiple 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Virtual base classes</a:t>
            </a:r>
          </a:p>
        </p:txBody>
      </p:sp>
      <p:sp>
        <p:nvSpPr>
          <p:cNvPr id="11264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7CCC178D-2305-4EBF-B3BE-7251901FD733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Base Class Access Control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derived-class-name : </a:t>
            </a:r>
            <a:r>
              <a:rPr lang="en-US" sz="2800" b="1" i="1" smtClean="0">
                <a:solidFill>
                  <a:srgbClr val="660066"/>
                </a:solidFill>
              </a:rPr>
              <a:t>access</a:t>
            </a:r>
            <a:r>
              <a:rPr lang="en-US" sz="2800" smtClean="0"/>
              <a:t> base-class-name { … };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Here </a:t>
            </a:r>
            <a:r>
              <a:rPr lang="en-US" sz="2800" b="1" i="1" smtClean="0">
                <a:solidFill>
                  <a:srgbClr val="660066"/>
                </a:solidFill>
              </a:rPr>
              <a:t>access</a:t>
            </a:r>
            <a:r>
              <a:rPr lang="en-US" sz="2800" smtClean="0"/>
              <a:t> is one of three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protected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of </a:t>
            </a:r>
            <a:r>
              <a:rPr lang="en-US" sz="2800" b="1" i="1" smtClean="0">
                <a:solidFill>
                  <a:srgbClr val="660066"/>
                </a:solidFill>
              </a:rPr>
              <a:t>access</a:t>
            </a:r>
            <a:r>
              <a:rPr lang="en-US" sz="2800" smtClean="0"/>
              <a:t> is optional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is </a:t>
            </a:r>
            <a:r>
              <a:rPr lang="en-US" sz="2400" smtClean="0">
                <a:solidFill>
                  <a:srgbClr val="660066"/>
                </a:solidFill>
              </a:rPr>
              <a:t>private</a:t>
            </a:r>
            <a:r>
              <a:rPr lang="en-US" sz="2400" smtClean="0"/>
              <a:t> by default if the derived class is a </a:t>
            </a:r>
            <a:r>
              <a:rPr lang="en-US" sz="2400" b="1" smtClean="0">
                <a:solidFill>
                  <a:srgbClr val="660066"/>
                </a:solidFill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is </a:t>
            </a:r>
            <a:r>
              <a:rPr lang="en-US" sz="2400" smtClean="0">
                <a:solidFill>
                  <a:schemeClr val="bg2"/>
                </a:solidFill>
              </a:rPr>
              <a:t>public</a:t>
            </a:r>
            <a:r>
              <a:rPr lang="en-US" sz="2400" smtClean="0"/>
              <a:t> by default if the derived class is a </a:t>
            </a:r>
            <a:r>
              <a:rPr lang="en-US" sz="2400" b="1" smtClean="0">
                <a:solidFill>
                  <a:schemeClr val="bg2"/>
                </a:solidFill>
              </a:rPr>
              <a:t>struct</a:t>
            </a:r>
          </a:p>
        </p:txBody>
      </p:sp>
      <p:sp>
        <p:nvSpPr>
          <p:cNvPr id="11366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01B50AF-5CC7-43E9-8A7E-065BE8BC0004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Using Protected Members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Cannot be directly accessed by non-related classes and functions</a:t>
            </a:r>
          </a:p>
          <a:p>
            <a:pPr eaLnBrk="1" hangingPunct="1"/>
            <a:r>
              <a:rPr lang="en-US" smtClean="0"/>
              <a:t>But can be directly accessed by the derived classes</a:t>
            </a:r>
          </a:p>
          <a:p>
            <a:pPr eaLnBrk="1" hangingPunct="1"/>
            <a:r>
              <a:rPr lang="en-US" smtClean="0"/>
              <a:t>Can also be used with structures</a:t>
            </a:r>
          </a:p>
        </p:txBody>
      </p:sp>
      <p:sp>
        <p:nvSpPr>
          <p:cNvPr id="11469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F3987F1-9267-4485-A395-340C83110D63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4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Visibility of base class members in derived class</a:t>
            </a:r>
          </a:p>
        </p:txBody>
      </p:sp>
      <p:graphicFrame>
        <p:nvGraphicFramePr>
          <p:cNvPr id="93281" name="Group 97"/>
          <p:cNvGraphicFramePr>
            <a:graphicFrameLocks noGrp="1"/>
          </p:cNvGraphicFramePr>
          <p:nvPr>
            <p:ph type="tbl" idx="4294967295"/>
          </p:nvPr>
        </p:nvGraphicFramePr>
        <p:xfrm>
          <a:off x="457200" y="3048000"/>
          <a:ext cx="8229600" cy="329088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access specifier in base class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visibility in derived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Inheritance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574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23A0673-8A29-4A7E-BB4B-C7FBACE85178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15748" name="Text Box 80"/>
          <p:cNvSpPr txBox="1">
            <a:spLocks noChangeArrowheads="1"/>
          </p:cNvSpPr>
          <p:nvPr/>
        </p:nvSpPr>
        <p:spPr bwMode="auto">
          <a:xfrm>
            <a:off x="457200" y="2041525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/>
              <a:t>When a class (derived) inherits from another (base) class, the visibility of the members of the base class in the derived class is as follows.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Constructors, Destructors, and Inheritance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Both base class and derived class can have constructors and destructors.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Constructor functions are executed in the order of derivation.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Destructor functions are executed in the reverse order of derivation.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While working with an object of a derived class, the base class constructor and destructor are always executed no matter how the inheritance was done (private, protected or public).</a:t>
            </a:r>
          </a:p>
        </p:txBody>
      </p:sp>
      <p:sp>
        <p:nvSpPr>
          <p:cNvPr id="116740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42EC512-85F3-444B-992A-913FAA45BAE7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6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Constructors, Destructors, and Inheritance (contd.)</a:t>
            </a:r>
          </a:p>
        </p:txBody>
      </p:sp>
      <p:sp>
        <p:nvSpPr>
          <p:cNvPr id="117764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9557E3A-77B9-489A-8709-9017F30B0A9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7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6260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828800"/>
            <a:ext cx="4267200" cy="4876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class base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public: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base()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   </a:t>
            </a:r>
            <a:r>
              <a:rPr lang="en-US" sz="1600" dirty="0" err="1"/>
              <a:t>cout</a:t>
            </a:r>
            <a:r>
              <a:rPr lang="en-US" sz="1600" dirty="0"/>
              <a:t> &lt;&lt; “Constructing base class\n”;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~base()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   </a:t>
            </a:r>
            <a:r>
              <a:rPr lang="en-US" sz="1600" dirty="0" err="1"/>
              <a:t>cout</a:t>
            </a:r>
            <a:r>
              <a:rPr lang="en-US" sz="1600" dirty="0"/>
              <a:t> &lt;&lt; “Destructing base class\n”;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};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class derived : public base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public: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derived()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   </a:t>
            </a:r>
            <a:r>
              <a:rPr lang="en-US" sz="1600" dirty="0" err="1"/>
              <a:t>cout</a:t>
            </a:r>
            <a:r>
              <a:rPr lang="en-US" sz="1600" dirty="0"/>
              <a:t> &lt;&lt; “Constructing derived class\n”;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~derived()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   </a:t>
            </a:r>
            <a:r>
              <a:rPr lang="en-US" sz="1600" dirty="0" err="1"/>
              <a:t>cout</a:t>
            </a:r>
            <a:r>
              <a:rPr lang="en-US" sz="1600" dirty="0"/>
              <a:t> &lt;&lt; “Destructing derived class\n”;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  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};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4648200" y="1828800"/>
            <a:ext cx="4343400" cy="4876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void main()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derived obj;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160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Output: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/>
              <a:t>Constructing base class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/>
              <a:t>Constructing derived class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/>
              <a:t>Destructing derived class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/>
              <a:t>Destructing base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Constructors, Destructors, and Inheritance (contd.)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a base class constructor takes parameters then it is the responsibility of the derived class constructor(s) to collect them and pass them to the base class constructor using the following syntax -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derived-constructor(arg-list) : base(arg-list) { …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Here “base” is the name of the base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is permissible for both the derived class and the base class to use the same argument.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is also possible for the derived class to ignore all arguments and just pass them along to the base class.</a:t>
            </a: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70326EBE-1025-410A-A3EC-1931D4C3F120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Constructors, Destructors, and Inheritance (contd.)</a:t>
            </a:r>
          </a:p>
        </p:txBody>
      </p:sp>
      <p:sp>
        <p:nvSpPr>
          <p:cNvPr id="119812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EDA3308-A050-4F4D-B020-12702D23C4DE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828800"/>
            <a:ext cx="4267200" cy="4876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class MyBase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public: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int x;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MyBase(int m) { x = m;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};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class MyDerived : public MyBase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public: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int y;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MyDerived() : MyBase(0) { y = 0;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MyDerived(int a) : MyBase(a)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   y = 0;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MyDerived(int a, int b) : MyBase(a)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   y = b;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  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/>
              <a:t>};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648200" y="1828800"/>
            <a:ext cx="4495800" cy="4876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void main()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   </a:t>
            </a:r>
            <a:r>
              <a:rPr lang="en-US" sz="1800" dirty="0" err="1"/>
              <a:t>MyDerived</a:t>
            </a:r>
            <a:r>
              <a:rPr lang="en-US" sz="1800" dirty="0"/>
              <a:t> o1; // x = 0, y = 0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   </a:t>
            </a:r>
            <a:r>
              <a:rPr lang="en-US" sz="1800" dirty="0" err="1"/>
              <a:t>MyDerived</a:t>
            </a:r>
            <a:r>
              <a:rPr lang="en-US" sz="1800" dirty="0"/>
              <a:t> o2(5); // x = 5, y = 0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   </a:t>
            </a:r>
            <a:r>
              <a:rPr lang="en-US" sz="1800" dirty="0" err="1"/>
              <a:t>MyDerived</a:t>
            </a:r>
            <a:r>
              <a:rPr lang="en-US" sz="1800" dirty="0"/>
              <a:t> o3(6, 7); // x = 6, y = 7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18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As “</a:t>
            </a:r>
            <a:r>
              <a:rPr lang="en-US" sz="1800" dirty="0" err="1"/>
              <a:t>MyBase</a:t>
            </a:r>
            <a:r>
              <a:rPr lang="en-US" sz="1800" dirty="0"/>
              <a:t>” does not have a default (no argument) constructor, every constructor of “</a:t>
            </a:r>
            <a:r>
              <a:rPr lang="en-US" sz="1800" dirty="0" err="1"/>
              <a:t>MyDerived</a:t>
            </a:r>
            <a:r>
              <a:rPr lang="en-US" sz="1800" dirty="0"/>
              <a:t>” must pass the parameters required by the “</a:t>
            </a:r>
            <a:r>
              <a:rPr lang="en-US" sz="1800" dirty="0" err="1"/>
              <a:t>MyBase</a:t>
            </a:r>
            <a:r>
              <a:rPr lang="en-US" sz="1800" dirty="0"/>
              <a:t>” constructor.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1089</TotalTime>
  <Words>992</Words>
  <Application>Microsoft Office PowerPoint</Application>
  <PresentationFormat>On-screen Show (4:3)</PresentationFormat>
  <Paragraphs>205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Wingdings</vt:lpstr>
      <vt:lpstr>Wingdings 2</vt:lpstr>
      <vt:lpstr>Oriel</vt:lpstr>
      <vt:lpstr>Inheritance</vt:lpstr>
      <vt:lpstr>Objectives</vt:lpstr>
      <vt:lpstr>Base Class Access Control</vt:lpstr>
      <vt:lpstr>Using Protected Members</vt:lpstr>
      <vt:lpstr>Visibility of base class members in derived class</vt:lpstr>
      <vt:lpstr>Constructors, Destructors, and Inheritance</vt:lpstr>
      <vt:lpstr>Constructors, Destructors, and Inheritance (contd.)</vt:lpstr>
      <vt:lpstr>Constructors, Destructors, and Inheritance (contd.)</vt:lpstr>
      <vt:lpstr>Constructors, Destructors, and Inheritance (contd.)</vt:lpstr>
      <vt:lpstr>Multiple Inheritance</vt:lpstr>
      <vt:lpstr>Multiple Inheritance (contd.)</vt:lpstr>
      <vt:lpstr>Virtual Base Classes</vt:lpstr>
      <vt:lpstr>Virtual Base Classes (contd.)</vt:lpstr>
      <vt:lpstr>Virtual Base Classes (contd.)</vt:lpstr>
      <vt:lpstr>Lecture Contents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C++</dc:title>
  <dc:creator>ABS</dc:creator>
  <cp:lastModifiedBy>Teacher</cp:lastModifiedBy>
  <cp:revision>144</cp:revision>
  <dcterms:created xsi:type="dcterms:W3CDTF">2007-06-09T15:54:09Z</dcterms:created>
  <dcterms:modified xsi:type="dcterms:W3CDTF">2024-04-28T09:25:19Z</dcterms:modified>
</cp:coreProperties>
</file>