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7"/>
  </p:notesMasterIdLst>
  <p:sldIdLst>
    <p:sldId id="372" r:id="rId2"/>
    <p:sldId id="373" r:id="rId3"/>
    <p:sldId id="374" r:id="rId4"/>
    <p:sldId id="375" r:id="rId5"/>
    <p:sldId id="376" r:id="rId6"/>
    <p:sldId id="377" r:id="rId7"/>
    <p:sldId id="383" r:id="rId8"/>
    <p:sldId id="384" r:id="rId9"/>
    <p:sldId id="385" r:id="rId10"/>
    <p:sldId id="386" r:id="rId11"/>
    <p:sldId id="390" r:id="rId12"/>
    <p:sldId id="391" r:id="rId13"/>
    <p:sldId id="392" r:id="rId14"/>
    <p:sldId id="393" r:id="rId15"/>
    <p:sldId id="39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A50021"/>
    <a:srgbClr val="66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6C58022-F597-4DA0-8C48-DDF9C63B0F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5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36F842-CBDF-43D2-B6B6-D6E5149F2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8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DCA0C-61DB-4C9F-9527-C73192D2B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B6E12-A46F-4A6B-877E-73C54CC0C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B502A6-C99C-4182-8340-A75C58D5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30559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F2B95-7B13-48FD-BFD3-A6EDB047B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1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CEC55-DACC-4938-9C0B-BFF3BEBF3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30770-D19F-4F11-8D3E-4C076718F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AFDF3F-B99D-486A-B8DA-FBC86E126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17404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C02BC-5C45-45FF-815C-2246AA2F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5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FDEAA0-1A02-41C7-BD9F-9D147A7F9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287757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BEC76E-91F6-4E55-8DAA-FA229C35A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715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8D76D1-22DC-431F-82B7-C9BB2BDC7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4" r:id="rId4"/>
    <p:sldLayoutId id="2147483745" r:id="rId5"/>
    <p:sldLayoutId id="2147483752" r:id="rId6"/>
    <p:sldLayoutId id="2147483746" r:id="rId7"/>
    <p:sldLayoutId id="2147483753" r:id="rId8"/>
    <p:sldLayoutId id="2147483754" r:id="rId9"/>
    <p:sldLayoutId id="2147483747" r:id="rId10"/>
    <p:sldLayoutId id="214748374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/>
              <a:t>Virtual Functions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sz="1800" b="1" smtClean="0">
                <a:solidFill>
                  <a:schemeClr val="tx2"/>
                </a:solidFill>
              </a:rPr>
              <a:t>Chapter 10</a:t>
            </a:r>
          </a:p>
        </p:txBody>
      </p:sp>
      <p:sp>
        <p:nvSpPr>
          <p:cNvPr id="126981" name="Rectangle 18"/>
          <p:cNvSpPr txBox="1">
            <a:spLocks noGrp="1" noChangeArrowheads="1"/>
          </p:cNvSpPr>
          <p:nvPr/>
        </p:nvSpPr>
        <p:spPr bwMode="auto"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EDD92EF-DDB5-414D-8AC2-E8A982D20C5A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Introduction to Virtual Functions (contd.)</a:t>
            </a:r>
          </a:p>
        </p:txBody>
      </p:sp>
      <p:sp>
        <p:nvSpPr>
          <p:cNvPr id="141316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97A7405-9A63-4C02-BC2A-E74F12369EE9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10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4131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981200"/>
            <a:ext cx="40386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class base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</a:t>
            </a:r>
            <a:r>
              <a:rPr lang="en-US" b="1" smtClean="0">
                <a:solidFill>
                  <a:srgbClr val="6600CC"/>
                </a:solidFill>
              </a:rPr>
              <a:t>virtual</a:t>
            </a:r>
            <a:r>
              <a:rPr lang="en-US" sz="2000" smtClean="0"/>
              <a:t> void show()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   cout &lt;&lt; “base\n”;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};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class d1 : </a:t>
            </a:r>
            <a:r>
              <a:rPr lang="en-US" sz="2000" b="1" smtClean="0">
                <a:solidFill>
                  <a:srgbClr val="6600CC"/>
                </a:solidFill>
              </a:rPr>
              <a:t>public base</a:t>
            </a:r>
            <a:r>
              <a:rPr lang="en-US" sz="2000" smtClean="0"/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void show()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   cout &lt;&lt; “derived-1\n”;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};</a:t>
            </a:r>
          </a:p>
        </p:txBody>
      </p:sp>
      <p:sp>
        <p:nvSpPr>
          <p:cNvPr id="141318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654062" y="1981200"/>
            <a:ext cx="40386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class d2 : </a:t>
            </a:r>
            <a:r>
              <a:rPr lang="en-US" sz="2000" b="1" smtClean="0">
                <a:solidFill>
                  <a:srgbClr val="6600CC"/>
                </a:solidFill>
              </a:rPr>
              <a:t>public base</a:t>
            </a:r>
            <a:r>
              <a:rPr lang="en-US" sz="2000" smtClean="0"/>
              <a:t>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public: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void show()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   cout &lt;&lt; “derived-2\n”;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};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void main() {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base *pb; d1 od1; d2 od2;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int n;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cin &gt;&gt; n;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if (n % 2) pb = &amp;od1;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else pb = &amp;od2;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   pb-&gt;show(); // guess what ??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}</a:t>
            </a:r>
          </a:p>
        </p:txBody>
      </p:sp>
      <p:sp>
        <p:nvSpPr>
          <p:cNvPr id="141319" name="AutoShape 5"/>
          <p:cNvSpPr>
            <a:spLocks noChangeArrowheads="1"/>
          </p:cNvSpPr>
          <p:nvPr/>
        </p:nvSpPr>
        <p:spPr bwMode="auto">
          <a:xfrm>
            <a:off x="609600" y="6096000"/>
            <a:ext cx="2971800" cy="381000"/>
          </a:xfrm>
          <a:prstGeom prst="wedgeRoundRectCallout">
            <a:avLst>
              <a:gd name="adj1" fmla="val 123130"/>
              <a:gd name="adj2" fmla="val -1004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/>
              <a:t>Run-time polymorphism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More About Virtual Functions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we want to omit the body of a virtual function in a base class, we can use pure virtual functions.</a:t>
            </a:r>
          </a:p>
          <a:p>
            <a:pPr lvl="1" eaLnBrk="1" hangingPunct="1"/>
            <a:r>
              <a:rPr lang="en-US" sz="2400" smtClean="0"/>
              <a:t>virtual ret-type func-name(param-list) = 0;</a:t>
            </a:r>
          </a:p>
          <a:p>
            <a:pPr eaLnBrk="1" hangingPunct="1"/>
            <a:r>
              <a:rPr lang="en-US" sz="2800" smtClean="0"/>
              <a:t>It makes a class an </a:t>
            </a:r>
            <a:r>
              <a:rPr lang="en-US" sz="2800" b="1" i="1" smtClean="0">
                <a:solidFill>
                  <a:srgbClr val="6600CC"/>
                </a:solidFill>
              </a:rPr>
              <a:t>abstract class</a:t>
            </a:r>
            <a:r>
              <a:rPr lang="en-US" sz="2800" smtClean="0"/>
              <a:t>.</a:t>
            </a:r>
          </a:p>
          <a:p>
            <a:pPr lvl="1" eaLnBrk="1" hangingPunct="1"/>
            <a:r>
              <a:rPr lang="en-US" sz="2400" smtClean="0"/>
              <a:t>We cannot create any objects of such classes.</a:t>
            </a:r>
          </a:p>
          <a:p>
            <a:pPr eaLnBrk="1" hangingPunct="1"/>
            <a:r>
              <a:rPr lang="en-US" sz="2800" smtClean="0"/>
              <a:t>It forces derived classes to override it.</a:t>
            </a:r>
          </a:p>
          <a:p>
            <a:pPr lvl="1" eaLnBrk="1" hangingPunct="1"/>
            <a:r>
              <a:rPr lang="en-US" sz="2400" smtClean="0"/>
              <a:t>Otherwise they become abstract too.</a:t>
            </a:r>
          </a:p>
        </p:txBody>
      </p:sp>
      <p:sp>
        <p:nvSpPr>
          <p:cNvPr id="145412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C60D9E15-2183-4FDD-87E2-24DB88245657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More About Virtual Functions (contd.)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Pure virtual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Helps to guarantee that a derived class will provide its own redefinition.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can still create a pointer to an abstract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Because it is at the heart of run-time polymorphism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a virtual function is inherited, so is its virtual nature.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We can continue to override virtual functions along the inheritance hierarchy.</a:t>
            </a:r>
          </a:p>
        </p:txBody>
      </p:sp>
      <p:sp>
        <p:nvSpPr>
          <p:cNvPr id="146436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E4F018BB-0AAD-49EF-B44F-C963D438BEF9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Final Comments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Run-time polymorphism is not automatically activated in C++.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We have to use virtual functions and base class pointers to enforce and activate run-time polymorphism in C++.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But, in Java, run-time polymorphism is automatically present as all </a:t>
            </a:r>
            <a:r>
              <a:rPr lang="en-US" sz="2800" b="1" smtClean="0">
                <a:solidFill>
                  <a:srgbClr val="660066"/>
                </a:solidFill>
              </a:rPr>
              <a:t>non-static methods</a:t>
            </a:r>
            <a:r>
              <a:rPr lang="en-US" sz="2800" smtClean="0"/>
              <a:t> of a class are by default virtual in nature.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We just need to use superclass references to point to subclass objects to achieve run-time polymorphism in Java.</a:t>
            </a:r>
          </a:p>
        </p:txBody>
      </p:sp>
      <p:sp>
        <p:nvSpPr>
          <p:cNvPr id="147460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B7508DE-CA69-422A-B95B-B138A99EB038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Applying Polymorphism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Early binding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Normal functions, overloaded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Nonvirtual member and friend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Resolved at compile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Very efficient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But lacks flexibility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Late binding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Virtual functions accessed via a base class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Resolved at run-time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Quite flexible during run-time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But has run-time overhead; slows down program execution</a:t>
            </a:r>
          </a:p>
        </p:txBody>
      </p:sp>
      <p:sp>
        <p:nvSpPr>
          <p:cNvPr id="14848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7EFA2DD-1AB7-4CAD-8F91-2533C23107A4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14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Lecture Contents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Teach Yourself C++</a:t>
            </a:r>
          </a:p>
          <a:p>
            <a:pPr lvl="1" eaLnBrk="1" hangingPunct="1"/>
            <a:r>
              <a:rPr lang="en-US" smtClean="0"/>
              <a:t>Chapter 10 (Full, with exercises)</a:t>
            </a:r>
          </a:p>
          <a:p>
            <a:pPr lvl="1" eaLnBrk="1" hangingPunct="1"/>
            <a:r>
              <a:rPr lang="en-US" smtClean="0"/>
              <a:t>Study the examples from the book carefully</a:t>
            </a:r>
          </a:p>
        </p:txBody>
      </p:sp>
      <p:sp>
        <p:nvSpPr>
          <p:cNvPr id="14950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52A9ED3-F339-46FA-A4EA-5D73CC9F8829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15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Objectives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Polymorphism in C++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Pointers to derived classes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Introduction to virtual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More </a:t>
            </a:r>
            <a:r>
              <a:rPr lang="en-US" sz="2800" dirty="0" smtClean="0"/>
              <a:t>about virtual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Applying polymorphism</a:t>
            </a:r>
          </a:p>
        </p:txBody>
      </p:sp>
      <p:sp>
        <p:nvSpPr>
          <p:cNvPr id="12800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1E320358-B943-4878-8217-AB0B4A2BA833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Polymorphism in C++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 types</a:t>
            </a:r>
          </a:p>
          <a:p>
            <a:pPr lvl="1" eaLnBrk="1" hangingPunct="1"/>
            <a:r>
              <a:rPr lang="en-US" smtClean="0"/>
              <a:t>Compile time polymorphism</a:t>
            </a:r>
          </a:p>
          <a:p>
            <a:pPr lvl="2" eaLnBrk="1" hangingPunct="1"/>
            <a:r>
              <a:rPr lang="en-US" smtClean="0"/>
              <a:t>Uses static or early binding</a:t>
            </a:r>
          </a:p>
          <a:p>
            <a:pPr lvl="2" eaLnBrk="1" hangingPunct="1"/>
            <a:r>
              <a:rPr lang="en-US" smtClean="0"/>
              <a:t>Example: Function and operator overloading</a:t>
            </a:r>
          </a:p>
          <a:p>
            <a:pPr lvl="1" eaLnBrk="1" hangingPunct="1"/>
            <a:r>
              <a:rPr lang="en-US" smtClean="0"/>
              <a:t>Run time polymorphism</a:t>
            </a:r>
          </a:p>
          <a:p>
            <a:pPr lvl="2" eaLnBrk="1" hangingPunct="1"/>
            <a:r>
              <a:rPr lang="en-US" smtClean="0"/>
              <a:t>Uses dynamic or early binding</a:t>
            </a:r>
          </a:p>
          <a:p>
            <a:pPr lvl="2" eaLnBrk="1" hangingPunct="1"/>
            <a:r>
              <a:rPr lang="en-US" smtClean="0"/>
              <a:t>Example: Virtual functions</a:t>
            </a:r>
          </a:p>
        </p:txBody>
      </p:sp>
      <p:sp>
        <p:nvSpPr>
          <p:cNvPr id="12902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4A49B696-92A6-417C-A325-1C8768D1F7DF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Pointers to Derived Classes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algn="just" eaLnBrk="1" hangingPunct="1"/>
            <a:r>
              <a:rPr lang="en-US" dirty="0"/>
              <a:t>A </a:t>
            </a:r>
            <a:r>
              <a:rPr lang="en-US" dirty="0" smtClean="0"/>
              <a:t>pointer declared </a:t>
            </a:r>
            <a:r>
              <a:rPr lang="en-US" dirty="0"/>
              <a:t>as a pointer to a base class can also be used to point to any class derived from </a:t>
            </a:r>
            <a:r>
              <a:rPr lang="en-US" dirty="0" smtClean="0"/>
              <a:t>that base</a:t>
            </a:r>
            <a:r>
              <a:rPr lang="en-US" dirty="0"/>
              <a:t>. For example, </a:t>
            </a:r>
            <a:r>
              <a:rPr lang="en-US" dirty="0" smtClean="0"/>
              <a:t>assume </a:t>
            </a:r>
            <a:r>
              <a:rPr lang="en-US" dirty="0"/>
              <a:t>two classes called </a:t>
            </a:r>
            <a:r>
              <a:rPr lang="en-US" b="1" dirty="0"/>
              <a:t>base </a:t>
            </a:r>
            <a:r>
              <a:rPr lang="en-US" dirty="0"/>
              <a:t>and </a:t>
            </a:r>
            <a:r>
              <a:rPr lang="en-US" b="1" dirty="0"/>
              <a:t>derived</a:t>
            </a:r>
            <a:r>
              <a:rPr lang="en-US" dirty="0"/>
              <a:t>, where </a:t>
            </a:r>
            <a:r>
              <a:rPr lang="en-US" b="1" dirty="0"/>
              <a:t>derived </a:t>
            </a:r>
            <a:r>
              <a:rPr lang="en-US" dirty="0"/>
              <a:t>inherits </a:t>
            </a:r>
            <a:r>
              <a:rPr lang="en-US" b="1" dirty="0"/>
              <a:t>base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Given </a:t>
            </a:r>
            <a:r>
              <a:rPr lang="en-US" dirty="0"/>
              <a:t>this situation, the following statements are correct: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base *p; // base class pointer</a:t>
            </a:r>
            <a:br>
              <a:rPr lang="en-US" dirty="0"/>
            </a:br>
            <a:r>
              <a:rPr lang="en-US" dirty="0"/>
              <a:t>base </a:t>
            </a:r>
            <a:r>
              <a:rPr lang="en-US" dirty="0" err="1" smtClean="0"/>
              <a:t>base_ob</a:t>
            </a:r>
            <a:r>
              <a:rPr lang="en-US" dirty="0" smtClean="0"/>
              <a:t> </a:t>
            </a:r>
            <a:r>
              <a:rPr lang="en-US" dirty="0"/>
              <a:t>; // object of type base</a:t>
            </a:r>
            <a:br>
              <a:rPr lang="en-US" dirty="0"/>
            </a:br>
            <a:r>
              <a:rPr lang="en-US" dirty="0"/>
              <a:t>derived </a:t>
            </a:r>
            <a:r>
              <a:rPr lang="en-US" dirty="0" err="1" smtClean="0"/>
              <a:t>derived_ob</a:t>
            </a:r>
            <a:r>
              <a:rPr lang="en-US" dirty="0" smtClean="0"/>
              <a:t> </a:t>
            </a:r>
            <a:r>
              <a:rPr lang="en-US" dirty="0"/>
              <a:t>; // object of type derived</a:t>
            </a:r>
            <a:br>
              <a:rPr lang="en-US" dirty="0"/>
            </a:br>
            <a:r>
              <a:rPr lang="en-US" dirty="0"/>
              <a:t>// p can , of course , point to base objects</a:t>
            </a:r>
            <a:br>
              <a:rPr lang="en-US" dirty="0"/>
            </a:br>
            <a:r>
              <a:rPr lang="en-US" dirty="0"/>
              <a:t>p = &amp; </a:t>
            </a:r>
            <a:r>
              <a:rPr lang="en-US" dirty="0" err="1" smtClean="0"/>
              <a:t>base_ob</a:t>
            </a:r>
            <a:r>
              <a:rPr lang="en-US" dirty="0" smtClean="0"/>
              <a:t> </a:t>
            </a:r>
            <a:r>
              <a:rPr lang="en-US" dirty="0"/>
              <a:t>; // p points to base object</a:t>
            </a:r>
            <a:br>
              <a:rPr lang="en-US" dirty="0"/>
            </a:br>
            <a:r>
              <a:rPr lang="en-US" dirty="0"/>
              <a:t>// p can also point to derived objects without error</a:t>
            </a:r>
            <a:br>
              <a:rPr lang="en-US" dirty="0"/>
            </a:br>
            <a:r>
              <a:rPr lang="en-US" dirty="0"/>
              <a:t>p = &amp; </a:t>
            </a:r>
            <a:r>
              <a:rPr lang="en-US" dirty="0" err="1"/>
              <a:t>derived_ob</a:t>
            </a:r>
            <a:r>
              <a:rPr lang="en-US" dirty="0"/>
              <a:t> ; // p points to derived object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30052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AA25ED23-ACF1-42C5-A060-220F42A34BDA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4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Pointers to Derived Classes (contd.)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600200"/>
            <a:ext cx="7924800" cy="48736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800" dirty="0"/>
              <a:t>Although you can use a base pointer to point to a derived object, you can access only </a:t>
            </a:r>
            <a:r>
              <a:rPr lang="en-US" sz="2800" dirty="0" smtClean="0"/>
              <a:t>those members </a:t>
            </a:r>
            <a:r>
              <a:rPr lang="en-US" sz="2800" dirty="0"/>
              <a:t>of the derived object that were inherited from the base. </a:t>
            </a:r>
            <a:endParaRPr lang="en-US" sz="2800" dirty="0" smtClean="0"/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/>
              <a:t>This </a:t>
            </a:r>
            <a:r>
              <a:rPr lang="en-US" sz="2800" dirty="0"/>
              <a:t>is because the base</a:t>
            </a:r>
            <a:r>
              <a:rPr lang="en-US" sz="2800" dirty="0" smtClean="0"/>
              <a:t> </a:t>
            </a:r>
            <a:r>
              <a:rPr lang="en-US" sz="2800" dirty="0"/>
              <a:t>pointer has knowledge only of the base class. It knows nothing about the members added </a:t>
            </a:r>
            <a:r>
              <a:rPr lang="en-US" sz="2800" dirty="0" smtClean="0"/>
              <a:t>by the derived class.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While it is permissible for a base pointer to point to a derived object, the reverse is not </a:t>
            </a:r>
            <a:r>
              <a:rPr lang="en-US" sz="2800" dirty="0" smtClean="0"/>
              <a:t>true. A </a:t>
            </a:r>
            <a:r>
              <a:rPr lang="en-US" sz="2800" dirty="0"/>
              <a:t>pointer of the derived type cannot be used to access an object of the base class.</a:t>
            </a:r>
            <a:r>
              <a:rPr lang="en-US" sz="2800" dirty="0" smtClean="0"/>
              <a:t> </a:t>
            </a:r>
          </a:p>
        </p:txBody>
      </p:sp>
      <p:sp>
        <p:nvSpPr>
          <p:cNvPr id="131076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D22D901D-1B65-4AF7-9582-B651AEC09264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5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Pointers to Derived Classes (contd.)</a:t>
            </a:r>
          </a:p>
        </p:txBody>
      </p:sp>
      <p:sp>
        <p:nvSpPr>
          <p:cNvPr id="132100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50F2186C-BDCD-4112-8631-495185F7BD77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6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417638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 short program that illustrates how a base class pointer can be used to access </a:t>
            </a:r>
            <a:r>
              <a:rPr lang="en-US" dirty="0" smtClean="0"/>
              <a:t>a derived </a:t>
            </a:r>
            <a:r>
              <a:rPr lang="en-US" dirty="0"/>
              <a:t>class: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084362"/>
            <a:ext cx="3895725" cy="413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23" y="2162175"/>
            <a:ext cx="4788877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277" y="5800725"/>
            <a:ext cx="4812323" cy="105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Introduction to Virtual Functions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virtual function is a member function that is declared within a base class and redefined (called </a:t>
            </a:r>
            <a:r>
              <a:rPr lang="en-US" sz="2800" b="1" i="1" smtClean="0"/>
              <a:t>overriding</a:t>
            </a:r>
            <a:r>
              <a:rPr lang="en-US" sz="2800" smtClean="0"/>
              <a:t>) by a derived class.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implements the “one interface, multiple methods” philosophy that underlies polymorphism.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keyword </a:t>
            </a:r>
            <a:r>
              <a:rPr lang="en-US" sz="2800" b="1" smtClean="0">
                <a:solidFill>
                  <a:srgbClr val="660066"/>
                </a:solidFill>
              </a:rPr>
              <a:t>virtual</a:t>
            </a:r>
            <a:r>
              <a:rPr lang="en-US" sz="2800" smtClean="0"/>
              <a:t> is used to designate a member function as virtual.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Supports run-time polymorphism with the help of base class pointers.</a:t>
            </a:r>
          </a:p>
        </p:txBody>
      </p:sp>
      <p:sp>
        <p:nvSpPr>
          <p:cNvPr id="138244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BB8FD38F-D70D-40FF-AEC2-106D9E93D85D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7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Introduction to Virtual Functions (contd.)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While redefining a virtual function in a derived class, the function signature must match the original function present in the base class.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So, we call it </a:t>
            </a:r>
            <a:r>
              <a:rPr lang="en-US" b="1" i="1" smtClean="0">
                <a:solidFill>
                  <a:srgbClr val="660066"/>
                </a:solidFill>
              </a:rPr>
              <a:t>overriding</a:t>
            </a:r>
            <a:r>
              <a:rPr lang="en-US" smtClean="0"/>
              <a:t>, not overloading.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When a virtual function is redefined by a derived class, the keyword </a:t>
            </a:r>
            <a:r>
              <a:rPr lang="en-US" b="1" smtClean="0">
                <a:solidFill>
                  <a:srgbClr val="660066"/>
                </a:solidFill>
              </a:rPr>
              <a:t>virtual</a:t>
            </a:r>
            <a:r>
              <a:rPr lang="en-US" smtClean="0"/>
              <a:t> is not needed (but can be specified if the programmer wants).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“virtual”-ity of the member function continues along the inheritance chain.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A class that contains a virtual function is referred to as a </a:t>
            </a:r>
            <a:r>
              <a:rPr lang="en-US" b="1" i="1" smtClean="0">
                <a:solidFill>
                  <a:srgbClr val="6600CC"/>
                </a:solidFill>
              </a:rPr>
              <a:t>polymorphic class</a:t>
            </a:r>
            <a:r>
              <a:rPr lang="en-US" smtClean="0"/>
              <a:t>.</a:t>
            </a:r>
          </a:p>
        </p:txBody>
      </p:sp>
      <p:sp>
        <p:nvSpPr>
          <p:cNvPr id="139268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93D95036-8F71-4CE2-99EA-D46579CA0F39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Introduction to Virtual Functions (contd.)</a:t>
            </a:r>
          </a:p>
        </p:txBody>
      </p:sp>
      <p:sp>
        <p:nvSpPr>
          <p:cNvPr id="140292" name="Slide Number Placeholder 5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2C5A445E-0236-4A5D-9B0B-F9D0A086249A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4029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981200"/>
            <a:ext cx="40386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class base 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public: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</a:t>
            </a:r>
            <a:r>
              <a:rPr lang="en-US" b="1" smtClean="0">
                <a:solidFill>
                  <a:srgbClr val="6600CC"/>
                </a:solidFill>
              </a:rPr>
              <a:t>virtual</a:t>
            </a:r>
            <a:r>
              <a:rPr lang="en-US" sz="2000" smtClean="0"/>
              <a:t> void show() 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   cout &lt;&lt; “base\n”;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};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class derived : </a:t>
            </a:r>
            <a:r>
              <a:rPr lang="en-US" sz="2000" b="1" smtClean="0">
                <a:solidFill>
                  <a:srgbClr val="6600CC"/>
                </a:solidFill>
              </a:rPr>
              <a:t>public base</a:t>
            </a:r>
            <a:r>
              <a:rPr lang="en-US" sz="2000" smtClean="0"/>
              <a:t> 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public: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void show() 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   cout &lt;&lt; “derived\n”;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};</a:t>
            </a:r>
          </a:p>
        </p:txBody>
      </p:sp>
      <p:sp>
        <p:nvSpPr>
          <p:cNvPr id="140294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4548188" y="1981200"/>
            <a:ext cx="41910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void main() {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base b1;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b1.show(); // base - (s.b.)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derived d1;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d1.show(); // derived – (s.b.)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base *pb = &amp;b1;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pb-&gt;show(); // base - (d.b.)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   </a:t>
            </a:r>
            <a:r>
              <a:rPr lang="en-US" sz="2000" b="1" smtClean="0">
                <a:solidFill>
                  <a:srgbClr val="660066"/>
                </a:solidFill>
              </a:rPr>
              <a:t>pb = &amp;d1;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smtClean="0">
                <a:solidFill>
                  <a:srgbClr val="660066"/>
                </a:solidFill>
              </a:rPr>
              <a:t>   pb-&gt;show(); // derived (d.b.)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Here,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s.b. = static binding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d.b. = dynamic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1016</TotalTime>
  <Words>949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Wingdings</vt:lpstr>
      <vt:lpstr>Wingdings 2</vt:lpstr>
      <vt:lpstr>Oriel</vt:lpstr>
      <vt:lpstr>Virtual Functions</vt:lpstr>
      <vt:lpstr>Objectives</vt:lpstr>
      <vt:lpstr>Polymorphism in C++</vt:lpstr>
      <vt:lpstr>Pointers to Derived Classes</vt:lpstr>
      <vt:lpstr>Pointers to Derived Classes (contd.)</vt:lpstr>
      <vt:lpstr>Pointers to Derived Classes (contd.)</vt:lpstr>
      <vt:lpstr>Introduction to Virtual Functions</vt:lpstr>
      <vt:lpstr>Introduction to Virtual Functions (contd.)</vt:lpstr>
      <vt:lpstr>Introduction to Virtual Functions (contd.)</vt:lpstr>
      <vt:lpstr>Introduction to Virtual Functions (contd.)</vt:lpstr>
      <vt:lpstr>More About Virtual Functions</vt:lpstr>
      <vt:lpstr>More About Virtual Functions (contd.)</vt:lpstr>
      <vt:lpstr>Final Comments</vt:lpstr>
      <vt:lpstr>Applying Polymorphism</vt:lpstr>
      <vt:lpstr>Lecture Contents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C++</dc:title>
  <dc:creator>ABS</dc:creator>
  <cp:lastModifiedBy>ABS</cp:lastModifiedBy>
  <cp:revision>145</cp:revision>
  <dcterms:created xsi:type="dcterms:W3CDTF">2007-06-09T15:54:09Z</dcterms:created>
  <dcterms:modified xsi:type="dcterms:W3CDTF">2024-04-21T05:10:55Z</dcterms:modified>
</cp:coreProperties>
</file>