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15"/>
  </p:notesMasterIdLst>
  <p:sldIdLst>
    <p:sldId id="372" r:id="rId2"/>
    <p:sldId id="373" r:id="rId3"/>
    <p:sldId id="395" r:id="rId4"/>
    <p:sldId id="374" r:id="rId5"/>
    <p:sldId id="396" r:id="rId6"/>
    <p:sldId id="397" r:id="rId7"/>
    <p:sldId id="398" r:id="rId8"/>
    <p:sldId id="399" r:id="rId9"/>
    <p:sldId id="400" r:id="rId10"/>
    <p:sldId id="401" r:id="rId11"/>
    <p:sldId id="402" r:id="rId12"/>
    <p:sldId id="403" r:id="rId13"/>
    <p:sldId id="394"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A50021"/>
    <a:srgbClr val="6600CC"/>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F6C58022-F597-4DA0-8C48-DDF9C63B0F04}" type="slidenum">
              <a:rPr lang="en-US"/>
              <a:pPr>
                <a:defRPr/>
              </a:pPr>
              <a:t>‹#›</a:t>
            </a:fld>
            <a:endParaRPr lang="en-US"/>
          </a:p>
        </p:txBody>
      </p:sp>
    </p:spTree>
    <p:extLst>
      <p:ext uri="{BB962C8B-B14F-4D97-AF65-F5344CB8AC3E}">
        <p14:creationId xmlns:p14="http://schemas.microsoft.com/office/powerpoint/2010/main" val="42710759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9"/>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1" name="Straight Connector 10"/>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2" name="Straight Connector 11"/>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3" name="Straight Connector 12"/>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4" name="Straight Connector 13"/>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5" name="Straight Connector 14"/>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6" name="Rectangle 15"/>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Oval 18"/>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0" name="Oval 19"/>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Oval 20"/>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Title 7"/>
          <p:cNvSpPr>
            <a:spLocks noGrp="1"/>
          </p:cNvSpPr>
          <p:nvPr>
            <p:ph type="ctrTitle"/>
          </p:nvPr>
        </p:nvSpPr>
        <p:spPr>
          <a:xfrm>
            <a:off x="2286000" y="3124200"/>
            <a:ext cx="6172200" cy="1894362"/>
          </a:xfrm>
        </p:spPr>
        <p:txBody>
          <a:bodyPr/>
          <a:lstStyle>
            <a:lvl1pPr>
              <a:defRPr b="1"/>
            </a:lvl1pPr>
          </a:lstStyle>
          <a:p>
            <a:r>
              <a:rPr lang="en-US" smtClean="0"/>
              <a:t>Click to edit Master title style</a:t>
            </a:r>
            <a:endParaRPr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2" name="Date Placeholder 27"/>
          <p:cNvSpPr>
            <a:spLocks noGrp="1"/>
          </p:cNvSpPr>
          <p:nvPr>
            <p:ph type="dt" sz="half" idx="10"/>
          </p:nvPr>
        </p:nvSpPr>
        <p:spPr bwMode="auto">
          <a:xfrm rot="5400000">
            <a:off x="7764463" y="1174750"/>
            <a:ext cx="2286000" cy="381000"/>
          </a:xfrm>
        </p:spPr>
        <p:txBody>
          <a:bodyPr/>
          <a:lstStyle>
            <a:lvl1pPr>
              <a:defRPr/>
            </a:lvl1pPr>
          </a:lstStyle>
          <a:p>
            <a:pPr>
              <a:defRPr/>
            </a:pPr>
            <a:endParaRPr lang="en-US"/>
          </a:p>
        </p:txBody>
      </p:sp>
      <p:sp>
        <p:nvSpPr>
          <p:cNvPr id="23" name="Footer Placeholder 16"/>
          <p:cNvSpPr>
            <a:spLocks noGrp="1"/>
          </p:cNvSpPr>
          <p:nvPr>
            <p:ph type="ftr" sz="quarter" idx="11"/>
          </p:nvPr>
        </p:nvSpPr>
        <p:spPr bwMode="auto">
          <a:xfrm rot="5400000">
            <a:off x="7077076" y="4181475"/>
            <a:ext cx="3657600" cy="384175"/>
          </a:xfrm>
        </p:spPr>
        <p:txBody>
          <a:bodyPr/>
          <a:lstStyle>
            <a:lvl1pPr>
              <a:defRPr/>
            </a:lvl1pPr>
          </a:lstStyle>
          <a:p>
            <a:pPr>
              <a:defRPr/>
            </a:pPr>
            <a:r>
              <a:rPr lang="en-US"/>
              <a:t>Department of CSE, BUET</a:t>
            </a:r>
          </a:p>
        </p:txBody>
      </p:sp>
      <p:sp>
        <p:nvSpPr>
          <p:cNvPr id="24" name="Slide Number Placeholder 28"/>
          <p:cNvSpPr>
            <a:spLocks noGrp="1"/>
          </p:cNvSpPr>
          <p:nvPr>
            <p:ph type="sldNum" sz="quarter" idx="12"/>
          </p:nvPr>
        </p:nvSpPr>
        <p:spPr bwMode="auto">
          <a:xfrm>
            <a:off x="1325563" y="4929188"/>
            <a:ext cx="609600" cy="517525"/>
          </a:xfrm>
        </p:spPr>
        <p:txBody>
          <a:bodyPr/>
          <a:lstStyle>
            <a:lvl1pPr>
              <a:defRPr smtClean="0"/>
            </a:lvl1pPr>
          </a:lstStyle>
          <a:p>
            <a:pPr>
              <a:defRPr/>
            </a:pPr>
            <a:fld id="{5136F842-CBDF-43D2-B6B6-D6E5149F24E2}" type="slidenum">
              <a:rPr lang="en-US"/>
              <a:pPr>
                <a:defRPr/>
              </a:pPr>
              <a:t>‹#›</a:t>
            </a:fld>
            <a:endParaRPr lang="en-US"/>
          </a:p>
        </p:txBody>
      </p:sp>
    </p:spTree>
    <p:extLst>
      <p:ext uri="{BB962C8B-B14F-4D97-AF65-F5344CB8AC3E}">
        <p14:creationId xmlns:p14="http://schemas.microsoft.com/office/powerpoint/2010/main" val="33082180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Department of CSE, BUET</a:t>
            </a:r>
          </a:p>
        </p:txBody>
      </p:sp>
      <p:sp>
        <p:nvSpPr>
          <p:cNvPr id="6" name="Slide Number Placeholder 22"/>
          <p:cNvSpPr>
            <a:spLocks noGrp="1"/>
          </p:cNvSpPr>
          <p:nvPr>
            <p:ph type="sldNum" sz="quarter" idx="12"/>
          </p:nvPr>
        </p:nvSpPr>
        <p:spPr/>
        <p:txBody>
          <a:bodyPr/>
          <a:lstStyle>
            <a:lvl1pPr>
              <a:defRPr/>
            </a:lvl1pPr>
          </a:lstStyle>
          <a:p>
            <a:pPr>
              <a:defRPr/>
            </a:pPr>
            <a:fld id="{202DCA0C-61DB-4C9F-9527-C73192D2B551}" type="slidenum">
              <a:rPr lang="en-US"/>
              <a:pPr>
                <a:defRPr/>
              </a:pPr>
              <a:t>‹#›</a:t>
            </a:fld>
            <a:endParaRPr lang="en-US"/>
          </a:p>
        </p:txBody>
      </p:sp>
    </p:spTree>
    <p:extLst>
      <p:ext uri="{BB962C8B-B14F-4D97-AF65-F5344CB8AC3E}">
        <p14:creationId xmlns:p14="http://schemas.microsoft.com/office/powerpoint/2010/main" val="3685058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r>
              <a:rPr lang="en-US"/>
              <a:t>Department of CSE, BUET</a:t>
            </a:r>
          </a:p>
        </p:txBody>
      </p:sp>
      <p:sp>
        <p:nvSpPr>
          <p:cNvPr id="6" name="Slide Number Placeholder 22"/>
          <p:cNvSpPr>
            <a:spLocks noGrp="1"/>
          </p:cNvSpPr>
          <p:nvPr>
            <p:ph type="sldNum" sz="quarter" idx="12"/>
          </p:nvPr>
        </p:nvSpPr>
        <p:spPr/>
        <p:txBody>
          <a:bodyPr/>
          <a:lstStyle>
            <a:lvl1pPr>
              <a:defRPr/>
            </a:lvl1pPr>
          </a:lstStyle>
          <a:p>
            <a:pPr>
              <a:defRPr/>
            </a:pPr>
            <a:fld id="{0C9B6E12-A46F-4A6B-877E-73C54CC0C256}" type="slidenum">
              <a:rPr lang="en-US"/>
              <a:pPr>
                <a:defRPr/>
              </a:pPr>
              <a:t>‹#›</a:t>
            </a:fld>
            <a:endParaRPr lang="en-US"/>
          </a:p>
        </p:txBody>
      </p:sp>
    </p:spTree>
    <p:extLst>
      <p:ext uri="{BB962C8B-B14F-4D97-AF65-F5344CB8AC3E}">
        <p14:creationId xmlns:p14="http://schemas.microsoft.com/office/powerpoint/2010/main" val="3609896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600200"/>
            <a:ext cx="7467600" cy="487375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p:txBody>
          <a:bodyPr rtlCol="0"/>
          <a:lstStyle>
            <a:lvl1pPr>
              <a:defRPr/>
            </a:lvl1pPr>
          </a:lstStyle>
          <a:p>
            <a:pPr>
              <a:defRPr/>
            </a:pPr>
            <a:endParaRPr lang="en-US"/>
          </a:p>
        </p:txBody>
      </p:sp>
      <p:sp>
        <p:nvSpPr>
          <p:cNvPr id="5" name="Slide Number Placeholder 8"/>
          <p:cNvSpPr>
            <a:spLocks noGrp="1"/>
          </p:cNvSpPr>
          <p:nvPr>
            <p:ph type="sldNum" sz="quarter" idx="11"/>
          </p:nvPr>
        </p:nvSpPr>
        <p:spPr/>
        <p:txBody>
          <a:bodyPr/>
          <a:lstStyle>
            <a:lvl1pPr>
              <a:defRPr smtClean="0"/>
            </a:lvl1pPr>
          </a:lstStyle>
          <a:p>
            <a:pPr>
              <a:defRPr/>
            </a:pPr>
            <a:fld id="{48B502A6-C99C-4182-8340-A75C58D5B86B}" type="slidenum">
              <a:rPr lang="en-US"/>
              <a:pPr>
                <a:defRPr/>
              </a:pPr>
              <a:t>‹#›</a:t>
            </a:fld>
            <a:endParaRPr lang="en-US"/>
          </a:p>
        </p:txBody>
      </p:sp>
      <p:sp>
        <p:nvSpPr>
          <p:cNvPr id="6" name="Footer Placeholder 9"/>
          <p:cNvSpPr>
            <a:spLocks noGrp="1"/>
          </p:cNvSpPr>
          <p:nvPr>
            <p:ph type="ftr" sz="quarter" idx="12"/>
          </p:nvPr>
        </p:nvSpPr>
        <p:spPr/>
        <p:txBody>
          <a:bodyPr rtlCol="0"/>
          <a:lstStyle>
            <a:lvl1pPr>
              <a:defRPr/>
            </a:lvl1pPr>
          </a:lstStyle>
          <a:p>
            <a:pPr>
              <a:defRPr/>
            </a:pPr>
            <a:r>
              <a:rPr lang="en-US"/>
              <a:t>Department of CSE, BUET</a:t>
            </a:r>
          </a:p>
        </p:txBody>
      </p:sp>
    </p:spTree>
    <p:extLst>
      <p:ext uri="{BB962C8B-B14F-4D97-AF65-F5344CB8AC3E}">
        <p14:creationId xmlns:p14="http://schemas.microsoft.com/office/powerpoint/2010/main" val="1305598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4" name="Rectangle 3"/>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Straight Connector 7"/>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9" name="Straight Connector 8"/>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0" name="Straight Connector 9"/>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1" name="Straight Connector 10"/>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2" name="Straight Connector 11"/>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3" name="Rectangle 12"/>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Oval 13"/>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Oval 14"/>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Oval 15"/>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Oval 16"/>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Oval 17"/>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Straight Connector 18"/>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lang="en-US" smtClean="0"/>
              <a:t>Click to edit Master title style</a:t>
            </a:r>
            <a:endParaRPr lang="en-US"/>
          </a:p>
        </p:txBody>
      </p:sp>
      <p:sp>
        <p:nvSpPr>
          <p:cNvPr id="3" name="Text Placeholder 2"/>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0" name="Date Placeholder 3"/>
          <p:cNvSpPr>
            <a:spLocks noGrp="1"/>
          </p:cNvSpPr>
          <p:nvPr>
            <p:ph type="dt" sz="half" idx="10"/>
          </p:nvPr>
        </p:nvSpPr>
        <p:spPr bwMode="auto">
          <a:xfrm rot="5400000">
            <a:off x="7762875" y="1169988"/>
            <a:ext cx="2286000" cy="381000"/>
          </a:xfrm>
        </p:spPr>
        <p:txBody>
          <a:bodyPr/>
          <a:lstStyle>
            <a:lvl1pPr>
              <a:defRPr/>
            </a:lvl1pPr>
          </a:lstStyle>
          <a:p>
            <a:pPr>
              <a:defRPr/>
            </a:pPr>
            <a:endParaRPr lang="en-US"/>
          </a:p>
        </p:txBody>
      </p:sp>
      <p:sp>
        <p:nvSpPr>
          <p:cNvPr id="21" name="Footer Placeholder 4"/>
          <p:cNvSpPr>
            <a:spLocks noGrp="1"/>
          </p:cNvSpPr>
          <p:nvPr>
            <p:ph type="ftr" sz="quarter" idx="11"/>
          </p:nvPr>
        </p:nvSpPr>
        <p:spPr bwMode="auto">
          <a:xfrm rot="5400000">
            <a:off x="7077076" y="4178300"/>
            <a:ext cx="3657600" cy="384175"/>
          </a:xfrm>
        </p:spPr>
        <p:txBody>
          <a:bodyPr/>
          <a:lstStyle>
            <a:lvl1pPr>
              <a:defRPr/>
            </a:lvl1pPr>
          </a:lstStyle>
          <a:p>
            <a:pPr>
              <a:defRPr/>
            </a:pPr>
            <a:r>
              <a:rPr lang="en-US"/>
              <a:t>Department of CSE, BUET</a:t>
            </a:r>
          </a:p>
        </p:txBody>
      </p:sp>
      <p:sp>
        <p:nvSpPr>
          <p:cNvPr id="22" name="Slide Number Placeholder 5"/>
          <p:cNvSpPr>
            <a:spLocks noGrp="1"/>
          </p:cNvSpPr>
          <p:nvPr>
            <p:ph type="sldNum" sz="quarter" idx="12"/>
          </p:nvPr>
        </p:nvSpPr>
        <p:spPr bwMode="auto">
          <a:xfrm>
            <a:off x="1339850" y="4929188"/>
            <a:ext cx="609600" cy="517525"/>
          </a:xfrm>
        </p:spPr>
        <p:txBody>
          <a:bodyPr/>
          <a:lstStyle>
            <a:lvl1pPr>
              <a:defRPr smtClean="0"/>
            </a:lvl1pPr>
          </a:lstStyle>
          <a:p>
            <a:pPr>
              <a:defRPr/>
            </a:pPr>
            <a:fld id="{344F2B95-7B13-48FD-BFD3-A6EDB047BE00}" type="slidenum">
              <a:rPr lang="en-US"/>
              <a:pPr>
                <a:defRPr/>
              </a:pPr>
              <a:t>‹#›</a:t>
            </a:fld>
            <a:endParaRPr lang="en-US"/>
          </a:p>
        </p:txBody>
      </p:sp>
    </p:spTree>
    <p:extLst>
      <p:ext uri="{BB962C8B-B14F-4D97-AF65-F5344CB8AC3E}">
        <p14:creationId xmlns:p14="http://schemas.microsoft.com/office/powerpoint/2010/main" val="7182715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270248" y="1600200"/>
            <a:ext cx="36576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r>
              <a:rPr lang="en-US"/>
              <a:t>Department of CSE, BUET</a:t>
            </a:r>
          </a:p>
        </p:txBody>
      </p:sp>
      <p:sp>
        <p:nvSpPr>
          <p:cNvPr id="7" name="Slide Number Placeholder 22"/>
          <p:cNvSpPr>
            <a:spLocks noGrp="1"/>
          </p:cNvSpPr>
          <p:nvPr>
            <p:ph type="sldNum" sz="quarter" idx="12"/>
          </p:nvPr>
        </p:nvSpPr>
        <p:spPr/>
        <p:txBody>
          <a:bodyPr/>
          <a:lstStyle>
            <a:lvl1pPr>
              <a:defRPr/>
            </a:lvl1pPr>
          </a:lstStyle>
          <a:p>
            <a:pPr>
              <a:defRPr/>
            </a:pPr>
            <a:fld id="{776CEC55-DACC-4938-9C0B-BFF3BEBF3BE7}" type="slidenum">
              <a:rPr lang="en-US"/>
              <a:pPr>
                <a:defRPr/>
              </a:pPr>
              <a:t>‹#›</a:t>
            </a:fld>
            <a:endParaRPr lang="en-US"/>
          </a:p>
        </p:txBody>
      </p:sp>
    </p:spTree>
    <p:extLst>
      <p:ext uri="{BB962C8B-B14F-4D97-AF65-F5344CB8AC3E}">
        <p14:creationId xmlns:p14="http://schemas.microsoft.com/office/powerpoint/2010/main" val="216943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457200"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371975" y="2362200"/>
            <a:ext cx="3657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n-US" smtClean="0"/>
              <a:t>Click to edit Master text styles</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r>
              <a:rPr lang="en-US"/>
              <a:t>Department of CSE, BUET</a:t>
            </a:r>
          </a:p>
        </p:txBody>
      </p:sp>
      <p:sp>
        <p:nvSpPr>
          <p:cNvPr id="9" name="Slide Number Placeholder 22"/>
          <p:cNvSpPr>
            <a:spLocks noGrp="1"/>
          </p:cNvSpPr>
          <p:nvPr>
            <p:ph type="sldNum" sz="quarter" idx="12"/>
          </p:nvPr>
        </p:nvSpPr>
        <p:spPr/>
        <p:txBody>
          <a:bodyPr/>
          <a:lstStyle>
            <a:lvl1pPr>
              <a:defRPr/>
            </a:lvl1pPr>
          </a:lstStyle>
          <a:p>
            <a:pPr>
              <a:defRPr/>
            </a:pPr>
            <a:fld id="{91D30770-D19F-4F11-8D3E-4C076718FC2C}" type="slidenum">
              <a:rPr lang="en-US"/>
              <a:pPr>
                <a:defRPr/>
              </a:pPr>
              <a:t>‹#›</a:t>
            </a:fld>
            <a:endParaRPr lang="en-US"/>
          </a:p>
        </p:txBody>
      </p:sp>
    </p:spTree>
    <p:extLst>
      <p:ext uri="{BB962C8B-B14F-4D97-AF65-F5344CB8AC3E}">
        <p14:creationId xmlns:p14="http://schemas.microsoft.com/office/powerpoint/2010/main" val="139745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p:txBody>
          <a:bodyPr rtlCol="0"/>
          <a:lstStyle>
            <a:lvl1pPr>
              <a:defRPr/>
            </a:lvl1pPr>
          </a:lstStyle>
          <a:p>
            <a:pPr>
              <a:defRPr/>
            </a:pPr>
            <a:endParaRPr lang="en-US"/>
          </a:p>
        </p:txBody>
      </p:sp>
      <p:sp>
        <p:nvSpPr>
          <p:cNvPr id="4" name="Slide Number Placeholder 6"/>
          <p:cNvSpPr>
            <a:spLocks noGrp="1"/>
          </p:cNvSpPr>
          <p:nvPr>
            <p:ph type="sldNum" sz="quarter" idx="11"/>
          </p:nvPr>
        </p:nvSpPr>
        <p:spPr/>
        <p:txBody>
          <a:bodyPr/>
          <a:lstStyle>
            <a:lvl1pPr>
              <a:defRPr smtClean="0"/>
            </a:lvl1pPr>
          </a:lstStyle>
          <a:p>
            <a:pPr>
              <a:defRPr/>
            </a:pPr>
            <a:fld id="{07AFDF3F-B99D-486A-B8DA-FBC86E126E3A}" type="slidenum">
              <a:rPr lang="en-US"/>
              <a:pPr>
                <a:defRPr/>
              </a:pPr>
              <a:t>‹#›</a:t>
            </a:fld>
            <a:endParaRPr lang="en-US"/>
          </a:p>
        </p:txBody>
      </p:sp>
      <p:sp>
        <p:nvSpPr>
          <p:cNvPr id="5" name="Footer Placeholder 7"/>
          <p:cNvSpPr>
            <a:spLocks noGrp="1"/>
          </p:cNvSpPr>
          <p:nvPr>
            <p:ph type="ftr" sz="quarter" idx="12"/>
          </p:nvPr>
        </p:nvSpPr>
        <p:spPr/>
        <p:txBody>
          <a:bodyPr rtlCol="0"/>
          <a:lstStyle>
            <a:lvl1pPr>
              <a:defRPr/>
            </a:lvl1pPr>
          </a:lstStyle>
          <a:p>
            <a:pPr>
              <a:defRPr/>
            </a:pPr>
            <a:r>
              <a:rPr lang="en-US"/>
              <a:t>Department of CSE, BUET</a:t>
            </a:r>
          </a:p>
        </p:txBody>
      </p:sp>
    </p:spTree>
    <p:extLst>
      <p:ext uri="{BB962C8B-B14F-4D97-AF65-F5344CB8AC3E}">
        <p14:creationId xmlns:p14="http://schemas.microsoft.com/office/powerpoint/2010/main" val="1174045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Department of CSE, BUET</a:t>
            </a:r>
          </a:p>
        </p:txBody>
      </p:sp>
      <p:sp>
        <p:nvSpPr>
          <p:cNvPr id="4" name="Slide Number Placeholder 22"/>
          <p:cNvSpPr>
            <a:spLocks noGrp="1"/>
          </p:cNvSpPr>
          <p:nvPr>
            <p:ph type="sldNum" sz="quarter" idx="12"/>
          </p:nvPr>
        </p:nvSpPr>
        <p:spPr/>
        <p:txBody>
          <a:bodyPr/>
          <a:lstStyle>
            <a:lvl1pPr>
              <a:defRPr/>
            </a:lvl1pPr>
          </a:lstStyle>
          <a:p>
            <a:pPr>
              <a:defRPr/>
            </a:pPr>
            <a:fld id="{B32C02BC-5C45-45FF-815C-2246AA2FAD4B}" type="slidenum">
              <a:rPr lang="en-US"/>
              <a:pPr>
                <a:defRPr/>
              </a:pPr>
              <a:t>‹#›</a:t>
            </a:fld>
            <a:endParaRPr lang="en-US"/>
          </a:p>
        </p:txBody>
      </p:sp>
    </p:spTree>
    <p:extLst>
      <p:ext uri="{BB962C8B-B14F-4D97-AF65-F5344CB8AC3E}">
        <p14:creationId xmlns:p14="http://schemas.microsoft.com/office/powerpoint/2010/main" val="1818159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Arial" charset="0"/>
              <a:cs typeface="+mn-cs"/>
            </a:endParaRPr>
          </a:p>
        </p:txBody>
      </p:sp>
      <p:sp>
        <p:nvSpPr>
          <p:cNvPr id="6" name="Straight Connector 5"/>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Arial" charset="0"/>
              <a:cs typeface="+mn-cs"/>
            </a:endParaRPr>
          </a:p>
        </p:txBody>
      </p:sp>
      <p:sp>
        <p:nvSpPr>
          <p:cNvPr id="7" name="Straight Connector 16"/>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Straight Connector 17"/>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Rectangle 8"/>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Straight Connector 19"/>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Oval 10"/>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Title 1"/>
          <p:cNvSpPr>
            <a:spLocks noGrp="1"/>
          </p:cNvSpPr>
          <p:nvPr>
            <p:ph type="title"/>
          </p:nvPr>
        </p:nvSpPr>
        <p:spPr>
          <a:xfrm rot="5400000">
            <a:off x="3371850" y="3200400"/>
            <a:ext cx="6309360" cy="457200"/>
          </a:xfrm>
        </p:spPr>
        <p:txBody>
          <a:bodyPr/>
          <a:lstStyle>
            <a:lvl1pPr algn="l">
              <a:buNone/>
              <a:defRPr sz="2000" b="1" cap="small" baseline="0"/>
            </a:lvl1pPr>
          </a:lstStyle>
          <a:p>
            <a:r>
              <a:rPr lang="en-US" smtClean="0"/>
              <a:t>Click to edit Master title style</a:t>
            </a:r>
            <a:endParaRPr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8" name="Content Placeholder 17"/>
          <p:cNvSpPr>
            <a:spLocks noGrp="1"/>
          </p:cNvSpPr>
          <p:nvPr>
            <p:ph sz="quarter" idx="1"/>
          </p:nvPr>
        </p:nvSpPr>
        <p:spPr>
          <a:xfrm>
            <a:off x="304800" y="274320"/>
            <a:ext cx="5638800" cy="63276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20"/>
          <p:cNvSpPr>
            <a:spLocks noGrp="1"/>
          </p:cNvSpPr>
          <p:nvPr>
            <p:ph type="dt" sz="half" idx="10"/>
          </p:nvPr>
        </p:nvSpPr>
        <p:spPr/>
        <p:txBody>
          <a:bodyPr rtlCol="0"/>
          <a:lstStyle>
            <a:lvl1pPr>
              <a:defRPr/>
            </a:lvl1pPr>
          </a:lstStyle>
          <a:p>
            <a:pPr>
              <a:defRPr/>
            </a:pPr>
            <a:endParaRPr lang="en-US"/>
          </a:p>
        </p:txBody>
      </p:sp>
      <p:sp>
        <p:nvSpPr>
          <p:cNvPr id="13" name="Slide Number Placeholder 21"/>
          <p:cNvSpPr>
            <a:spLocks noGrp="1"/>
          </p:cNvSpPr>
          <p:nvPr>
            <p:ph type="sldNum" sz="quarter" idx="11"/>
          </p:nvPr>
        </p:nvSpPr>
        <p:spPr/>
        <p:txBody>
          <a:bodyPr/>
          <a:lstStyle>
            <a:lvl1pPr>
              <a:defRPr smtClean="0"/>
            </a:lvl1pPr>
          </a:lstStyle>
          <a:p>
            <a:pPr>
              <a:defRPr/>
            </a:pPr>
            <a:fld id="{94FDEAA0-1A02-41C7-BD9F-9D147A7F9959}" type="slidenum">
              <a:rPr lang="en-US"/>
              <a:pPr>
                <a:defRPr/>
              </a:pPr>
              <a:t>‹#›</a:t>
            </a:fld>
            <a:endParaRPr lang="en-US"/>
          </a:p>
        </p:txBody>
      </p:sp>
      <p:sp>
        <p:nvSpPr>
          <p:cNvPr id="14" name="Footer Placeholder 22"/>
          <p:cNvSpPr>
            <a:spLocks noGrp="1"/>
          </p:cNvSpPr>
          <p:nvPr>
            <p:ph type="ftr" sz="quarter" idx="12"/>
          </p:nvPr>
        </p:nvSpPr>
        <p:spPr/>
        <p:txBody>
          <a:bodyPr rtlCol="0"/>
          <a:lstStyle>
            <a:lvl1pPr>
              <a:defRPr/>
            </a:lvl1pPr>
          </a:lstStyle>
          <a:p>
            <a:pPr>
              <a:defRPr/>
            </a:pPr>
            <a:r>
              <a:rPr lang="en-US"/>
              <a:t>Department of CSE, BUET</a:t>
            </a:r>
          </a:p>
        </p:txBody>
      </p:sp>
    </p:spTree>
    <p:extLst>
      <p:ext uri="{BB962C8B-B14F-4D97-AF65-F5344CB8AC3E}">
        <p14:creationId xmlns:p14="http://schemas.microsoft.com/office/powerpoint/2010/main" val="287757450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6" name="Oval 5"/>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Straight Connector 16"/>
          <p:cNvSpPr>
            <a:spLocks noChangeShapeType="1"/>
          </p:cNvSpPr>
          <p:nvPr/>
        </p:nvSpPr>
        <p:spPr bwMode="auto">
          <a:xfrm>
            <a:off x="8991600" y="0"/>
            <a:ext cx="0" cy="68580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Rectangle 7"/>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traight Connector 18"/>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Straight Connector 9"/>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latin typeface="Arial" charset="0"/>
              <a:cs typeface="+mn-cs"/>
            </a:endParaRPr>
          </a:p>
        </p:txBody>
      </p:sp>
      <p:sp>
        <p:nvSpPr>
          <p:cNvPr id="11" name="Straight Connector 20"/>
          <p:cNvSpPr>
            <a:spLocks noChangeShapeType="1"/>
          </p:cNvSpPr>
          <p:nvPr/>
        </p:nvSpPr>
        <p:spPr bwMode="auto">
          <a:xfrm>
            <a:off x="6192838" y="0"/>
            <a:ext cx="0" cy="6858000"/>
          </a:xfrm>
          <a:prstGeom prst="line">
            <a:avLst/>
          </a:prstGeom>
          <a:noFill/>
          <a:ln w="1270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itle 1"/>
          <p:cNvSpPr>
            <a:spLocks noGrp="1"/>
          </p:cNvSpPr>
          <p:nvPr>
            <p:ph type="title"/>
          </p:nvPr>
        </p:nvSpPr>
        <p:spPr>
          <a:xfrm rot="5400000">
            <a:off x="3350133" y="3200400"/>
            <a:ext cx="6309360" cy="457200"/>
          </a:xfrm>
        </p:spPr>
        <p:txBody>
          <a:bodyPr/>
          <a:lstStyle>
            <a:lvl1pPr algn="l">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n-US" smtClean="0"/>
              <a:t>Click to edit Master text styles</a:t>
            </a:r>
          </a:p>
        </p:txBody>
      </p:sp>
      <p:sp>
        <p:nvSpPr>
          <p:cNvPr id="12" name="Date Placeholder 16"/>
          <p:cNvSpPr>
            <a:spLocks noGrp="1"/>
          </p:cNvSpPr>
          <p:nvPr>
            <p:ph type="dt" sz="half" idx="10"/>
          </p:nvPr>
        </p:nvSpPr>
        <p:spPr/>
        <p:txBody>
          <a:bodyPr rtlCol="0"/>
          <a:lstStyle>
            <a:lvl1pPr>
              <a:defRPr/>
            </a:lvl1pPr>
          </a:lstStyle>
          <a:p>
            <a:pPr>
              <a:defRPr/>
            </a:pPr>
            <a:endParaRPr lang="en-US"/>
          </a:p>
        </p:txBody>
      </p:sp>
      <p:sp>
        <p:nvSpPr>
          <p:cNvPr id="13" name="Slide Number Placeholder 17"/>
          <p:cNvSpPr>
            <a:spLocks noGrp="1"/>
          </p:cNvSpPr>
          <p:nvPr>
            <p:ph type="sldNum" sz="quarter" idx="11"/>
          </p:nvPr>
        </p:nvSpPr>
        <p:spPr/>
        <p:txBody>
          <a:bodyPr/>
          <a:lstStyle>
            <a:lvl1pPr>
              <a:defRPr smtClean="0"/>
            </a:lvl1pPr>
          </a:lstStyle>
          <a:p>
            <a:pPr>
              <a:defRPr/>
            </a:pPr>
            <a:fld id="{E0BEC76E-91F6-4E55-8DAA-FA229C35A822}" type="slidenum">
              <a:rPr lang="en-US"/>
              <a:pPr>
                <a:defRPr/>
              </a:pPr>
              <a:t>‹#›</a:t>
            </a:fld>
            <a:endParaRPr lang="en-US"/>
          </a:p>
        </p:txBody>
      </p:sp>
      <p:sp>
        <p:nvSpPr>
          <p:cNvPr id="14" name="Footer Placeholder 20"/>
          <p:cNvSpPr>
            <a:spLocks noGrp="1"/>
          </p:cNvSpPr>
          <p:nvPr>
            <p:ph type="ftr" sz="quarter" idx="12"/>
          </p:nvPr>
        </p:nvSpPr>
        <p:spPr/>
        <p:txBody>
          <a:bodyPr rtlCol="0"/>
          <a:lstStyle>
            <a:lvl1pPr>
              <a:defRPr/>
            </a:lvl1pPr>
          </a:lstStyle>
          <a:p>
            <a:pPr>
              <a:defRPr/>
            </a:pPr>
            <a:r>
              <a:rPr lang="en-US"/>
              <a:t>Department of CSE, BUET</a:t>
            </a:r>
          </a:p>
        </p:txBody>
      </p:sp>
    </p:spTree>
    <p:extLst>
      <p:ext uri="{BB962C8B-B14F-4D97-AF65-F5344CB8AC3E}">
        <p14:creationId xmlns:p14="http://schemas.microsoft.com/office/powerpoint/2010/main" val="1715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latin typeface="Arial" charset="0"/>
              <a:cs typeface="+mn-cs"/>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lang="en-US" smtClean="0"/>
              <a:t>Click to edit Master title style</a:t>
            </a:r>
            <a:endParaRPr lang="en-US"/>
          </a:p>
        </p:txBody>
      </p:sp>
      <p:sp>
        <p:nvSpPr>
          <p:cNvPr id="1028" name="Text Placeholder 12"/>
          <p:cNvSpPr>
            <a:spLocks noGrp="1"/>
          </p:cNvSpPr>
          <p:nvPr>
            <p:ph type="body" idx="1"/>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a:solidFill>
                  <a:schemeClr val="tx2"/>
                </a:solidFill>
                <a:latin typeface="Arial" charset="0"/>
                <a:cs typeface="+mn-cs"/>
              </a:defRPr>
            </a:lvl1pPr>
          </a:lstStyle>
          <a:p>
            <a:pPr>
              <a:defRPr/>
            </a:pPr>
            <a:endParaRPr lang="en-US"/>
          </a:p>
        </p:txBody>
      </p:sp>
      <p:sp>
        <p:nvSpPr>
          <p:cNvPr id="3" name="Footer Placeholder 2"/>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a:solidFill>
                  <a:schemeClr val="tx2"/>
                </a:solidFill>
                <a:latin typeface="Arial" charset="0"/>
                <a:cs typeface="+mn-cs"/>
              </a:defRPr>
            </a:lvl1pPr>
          </a:lstStyle>
          <a:p>
            <a:pPr>
              <a:defRPr/>
            </a:pPr>
            <a:r>
              <a:rPr lang="en-US"/>
              <a:t>Department of CSE, BUET</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latin typeface="Arial" charset="0"/>
              <a:cs typeface="+mn-cs"/>
            </a:endParaRPr>
          </a:p>
        </p:txBody>
      </p:sp>
      <p:sp>
        <p:nvSpPr>
          <p:cNvPr id="1032" name="Straight Connector 8"/>
          <p:cNvSpPr>
            <a:spLocks noChangeShapeType="1"/>
          </p:cNvSpPr>
          <p:nvPr/>
        </p:nvSpPr>
        <p:spPr bwMode="auto">
          <a:xfrm>
            <a:off x="8991600" y="0"/>
            <a:ext cx="0" cy="6858000"/>
          </a:xfrm>
          <a:prstGeom prst="line">
            <a:avLst/>
          </a:prstGeom>
          <a:noFill/>
          <a:ln w="19050"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34" name="Straight Connector 10"/>
          <p:cNvSpPr>
            <a:spLocks noChangeShapeType="1"/>
          </p:cNvSpPr>
          <p:nvPr/>
        </p:nvSpPr>
        <p:spPr bwMode="auto">
          <a:xfrm>
            <a:off x="8915400" y="0"/>
            <a:ext cx="0" cy="6858000"/>
          </a:xfrm>
          <a:prstGeom prst="line">
            <a:avLst/>
          </a:prstGeom>
          <a:noFill/>
          <a:ln w="9525" algn="ctr">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Oval 11"/>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Slide Number Placeholder 22"/>
          <p:cNvSpPr>
            <a:spLocks noGrp="1"/>
          </p:cNvSpPr>
          <p:nvPr>
            <p:ph type="sldNum" sz="quarter" idx="4"/>
          </p:nvPr>
        </p:nvSpPr>
        <p:spPr>
          <a:xfrm>
            <a:off x="8129588" y="5734050"/>
            <a:ext cx="609600" cy="5207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400" b="1" smtClean="0">
                <a:solidFill>
                  <a:srgbClr val="FFFFFF"/>
                </a:solidFill>
              </a:defRPr>
            </a:lvl1pPr>
          </a:lstStyle>
          <a:p>
            <a:pPr>
              <a:defRPr/>
            </a:pPr>
            <a:fld id="{CE8D76D1-22DC-431F-82B7-C9BB2BDC737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44" r:id="rId4"/>
    <p:sldLayoutId id="2147483745" r:id="rId5"/>
    <p:sldLayoutId id="2147483752" r:id="rId6"/>
    <p:sldLayoutId id="2147483746" r:id="rId7"/>
    <p:sldLayoutId id="2147483753" r:id="rId8"/>
    <p:sldLayoutId id="2147483754" r:id="rId9"/>
    <p:sldLayoutId id="2147483747" r:id="rId10"/>
    <p:sldLayoutId id="2147483748" r:id="rId11"/>
  </p:sldLayoutIdLst>
  <p:hf hdr="0" dt="0"/>
  <p:txStyles>
    <p:titleStyle>
      <a:lvl1pPr algn="l" rtl="0" eaLnBrk="0" fontAlgn="base" hangingPunct="0">
        <a:spcBef>
          <a:spcPct val="0"/>
        </a:spcBef>
        <a:spcAft>
          <a:spcPct val="0"/>
        </a:spcAft>
        <a:defRPr sz="3000" kern="1200" cap="small">
          <a:solidFill>
            <a:schemeClr val="tx2"/>
          </a:solidFill>
          <a:latin typeface="+mj-lt"/>
          <a:ea typeface="+mj-ea"/>
          <a:cs typeface="+mj-cs"/>
        </a:defRPr>
      </a:lvl1pPr>
      <a:lvl2pPr algn="l" rtl="0" eaLnBrk="0" fontAlgn="base" hangingPunct="0">
        <a:spcBef>
          <a:spcPct val="0"/>
        </a:spcBef>
        <a:spcAft>
          <a:spcPct val="0"/>
        </a:spcAft>
        <a:defRPr sz="3000">
          <a:solidFill>
            <a:schemeClr val="tx2"/>
          </a:solidFill>
          <a:latin typeface="Century Schoolbook" panose="02040604050505020304" pitchFamily="18" charset="0"/>
        </a:defRPr>
      </a:lvl2pPr>
      <a:lvl3pPr algn="l" rtl="0" eaLnBrk="0" fontAlgn="base" hangingPunct="0">
        <a:spcBef>
          <a:spcPct val="0"/>
        </a:spcBef>
        <a:spcAft>
          <a:spcPct val="0"/>
        </a:spcAft>
        <a:defRPr sz="3000">
          <a:solidFill>
            <a:schemeClr val="tx2"/>
          </a:solidFill>
          <a:latin typeface="Century Schoolbook" panose="02040604050505020304" pitchFamily="18" charset="0"/>
        </a:defRPr>
      </a:lvl3pPr>
      <a:lvl4pPr algn="l" rtl="0" eaLnBrk="0" fontAlgn="base" hangingPunct="0">
        <a:spcBef>
          <a:spcPct val="0"/>
        </a:spcBef>
        <a:spcAft>
          <a:spcPct val="0"/>
        </a:spcAft>
        <a:defRPr sz="3000">
          <a:solidFill>
            <a:schemeClr val="tx2"/>
          </a:solidFill>
          <a:latin typeface="Century Schoolbook" panose="02040604050505020304" pitchFamily="18" charset="0"/>
        </a:defRPr>
      </a:lvl4pPr>
      <a:lvl5pPr algn="l" rtl="0" eaLnBrk="0" fontAlgn="base" hangingPunct="0">
        <a:spcBef>
          <a:spcPct val="0"/>
        </a:spcBef>
        <a:spcAft>
          <a:spcPct val="0"/>
        </a:spcAft>
        <a:defRPr sz="3000">
          <a:solidFill>
            <a:schemeClr val="tx2"/>
          </a:solidFill>
          <a:latin typeface="Century Schoolbook" panose="02040604050505020304" pitchFamily="18" charset="0"/>
        </a:defRPr>
      </a:lvl5pPr>
      <a:lvl6pPr marL="457200" algn="l" rtl="0" fontAlgn="base">
        <a:spcBef>
          <a:spcPct val="0"/>
        </a:spcBef>
        <a:spcAft>
          <a:spcPct val="0"/>
        </a:spcAft>
        <a:defRPr sz="3000">
          <a:solidFill>
            <a:schemeClr val="tx2"/>
          </a:solidFill>
          <a:latin typeface="Century Schoolbook" panose="02040604050505020304" pitchFamily="18" charset="0"/>
        </a:defRPr>
      </a:lvl6pPr>
      <a:lvl7pPr marL="914400" algn="l" rtl="0" fontAlgn="base">
        <a:spcBef>
          <a:spcPct val="0"/>
        </a:spcBef>
        <a:spcAft>
          <a:spcPct val="0"/>
        </a:spcAft>
        <a:defRPr sz="3000">
          <a:solidFill>
            <a:schemeClr val="tx2"/>
          </a:solidFill>
          <a:latin typeface="Century Schoolbook" panose="02040604050505020304" pitchFamily="18" charset="0"/>
        </a:defRPr>
      </a:lvl7pPr>
      <a:lvl8pPr marL="1371600" algn="l" rtl="0" fontAlgn="base">
        <a:spcBef>
          <a:spcPct val="0"/>
        </a:spcBef>
        <a:spcAft>
          <a:spcPct val="0"/>
        </a:spcAft>
        <a:defRPr sz="3000">
          <a:solidFill>
            <a:schemeClr val="tx2"/>
          </a:solidFill>
          <a:latin typeface="Century Schoolbook" panose="02040604050505020304" pitchFamily="18" charset="0"/>
        </a:defRPr>
      </a:lvl8pPr>
      <a:lvl9pPr marL="1828800" algn="l" rtl="0" fontAlgn="base">
        <a:spcBef>
          <a:spcPct val="0"/>
        </a:spcBef>
        <a:spcAft>
          <a:spcPct val="0"/>
        </a:spcAft>
        <a:defRPr sz="3000">
          <a:solidFill>
            <a:schemeClr val="tx2"/>
          </a:solidFill>
          <a:latin typeface="Century Schoolbook" panose="02040604050505020304" pitchFamily="18" charset="0"/>
        </a:defRPr>
      </a:lvl9pPr>
    </p:titleStyle>
    <p:bodyStyle>
      <a:lvl1pPr marL="273050" indent="-273050" algn="l" rtl="0" eaLnBrk="0" fontAlgn="base" hangingPunct="0">
        <a:spcBef>
          <a:spcPts val="600"/>
        </a:spcBef>
        <a:spcAft>
          <a:spcPct val="0"/>
        </a:spcAft>
        <a:buClr>
          <a:schemeClr val="accent1"/>
        </a:buClr>
        <a:buSzPct val="70000"/>
        <a:buFont typeface="Wingdings" panose="05000000000000000000" pitchFamily="2" charset="2"/>
        <a:buChar char=""/>
        <a:defRPr sz="2400" kern="1200">
          <a:solidFill>
            <a:schemeClr val="tx1"/>
          </a:solidFill>
          <a:latin typeface="+mn-lt"/>
          <a:ea typeface="+mn-ea"/>
          <a:cs typeface="+mn-cs"/>
        </a:defRPr>
      </a:lvl1pPr>
      <a:lvl2pPr marL="639763" indent="-273050" algn="l" rtl="0" eaLnBrk="0" fontAlgn="base" hangingPunct="0">
        <a:spcBef>
          <a:spcPct val="20000"/>
        </a:spcBef>
        <a:spcAft>
          <a:spcPct val="0"/>
        </a:spcAft>
        <a:buClr>
          <a:schemeClr val="accent1"/>
        </a:buClr>
        <a:buSzPct val="80000"/>
        <a:buFont typeface="Wingdings 2" panose="05020102010507070707" pitchFamily="18" charset="2"/>
        <a:buChar char=""/>
        <a:defRPr sz="2100" kern="1200">
          <a:solidFill>
            <a:schemeClr val="tx1"/>
          </a:solidFill>
          <a:latin typeface="+mn-lt"/>
          <a:ea typeface="+mn-ea"/>
          <a:cs typeface="+mn-cs"/>
        </a:defRPr>
      </a:lvl2pPr>
      <a:lvl3pPr marL="914400" indent="-182563" algn="l" rtl="0" eaLnBrk="0" fontAlgn="base" hangingPunct="0">
        <a:spcBef>
          <a:spcPct val="20000"/>
        </a:spcBef>
        <a:spcAft>
          <a:spcPct val="0"/>
        </a:spcAft>
        <a:buClr>
          <a:srgbClr val="E0752F"/>
        </a:buClr>
        <a:buSzPct val="60000"/>
        <a:buFont typeface="Wingdings" panose="05000000000000000000" pitchFamily="2" charset="2"/>
        <a:buChar char=""/>
        <a:defRPr kern="1200">
          <a:solidFill>
            <a:schemeClr val="tx1"/>
          </a:solidFill>
          <a:latin typeface="+mn-lt"/>
          <a:ea typeface="+mn-ea"/>
          <a:cs typeface="+mn-cs"/>
        </a:defRPr>
      </a:lvl3pPr>
      <a:lvl4pPr marL="1187450" indent="-182563" algn="l" rtl="0" eaLnBrk="0" fontAlgn="base" hangingPunct="0">
        <a:spcBef>
          <a:spcPct val="20000"/>
        </a:spcBef>
        <a:spcAft>
          <a:spcPct val="0"/>
        </a:spcAft>
        <a:buClr>
          <a:srgbClr val="FEC3AE"/>
        </a:buClr>
        <a:buSzPct val="60000"/>
        <a:buFont typeface="Wingdings" panose="05000000000000000000" pitchFamily="2" charset="2"/>
        <a:buChar char=""/>
        <a:defRPr kern="1200">
          <a:solidFill>
            <a:schemeClr val="tx1"/>
          </a:solidFill>
          <a:latin typeface="+mn-lt"/>
          <a:ea typeface="+mn-ea"/>
          <a:cs typeface="+mn-cs"/>
        </a:defRPr>
      </a:lvl4pPr>
      <a:lvl5pPr marL="1462088" indent="-182563" algn="l" rtl="0" eaLnBrk="0" fontAlgn="base" hangingPunct="0">
        <a:spcBef>
          <a:spcPct val="20000"/>
        </a:spcBef>
        <a:spcAft>
          <a:spcPct val="0"/>
        </a:spcAft>
        <a:buClr>
          <a:srgbClr val="BDCAE9"/>
        </a:buClr>
        <a:buSzPct val="68000"/>
        <a:buFont typeface="Wingdings 2" panose="05020102010507070707"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2286000" y="3124200"/>
            <a:ext cx="6172200" cy="1893888"/>
          </a:xfrm>
        </p:spPr>
        <p:txBody>
          <a:bodyPr/>
          <a:lstStyle/>
          <a:p>
            <a:r>
              <a:rPr lang="en-US" b="1" dirty="0"/>
              <a:t>Exception Handling in C++</a:t>
            </a:r>
          </a:p>
        </p:txBody>
      </p:sp>
      <p:sp>
        <p:nvSpPr>
          <p:cNvPr id="126979" name="Rectangle 3"/>
          <p:cNvSpPr>
            <a:spLocks noGrp="1" noChangeArrowheads="1"/>
          </p:cNvSpPr>
          <p:nvPr>
            <p:ph type="subTitle" idx="4294967295"/>
          </p:nvPr>
        </p:nvSpPr>
        <p:spPr>
          <a:xfrm>
            <a:off x="2286000" y="5003800"/>
            <a:ext cx="6172200" cy="1371600"/>
          </a:xfrm>
        </p:spPr>
        <p:txBody>
          <a:bodyPr/>
          <a:lstStyle/>
          <a:p>
            <a:pPr marL="0" indent="0" eaLnBrk="1" hangingPunct="1">
              <a:buFont typeface="Wingdings" panose="05000000000000000000" pitchFamily="2" charset="2"/>
              <a:buNone/>
            </a:pPr>
            <a:r>
              <a:rPr lang="en-US" sz="1800" b="1" dirty="0" smtClean="0">
                <a:solidFill>
                  <a:schemeClr val="tx2"/>
                </a:solidFill>
              </a:rPr>
              <a:t>Chapter 11</a:t>
            </a:r>
          </a:p>
        </p:txBody>
      </p:sp>
      <p:sp>
        <p:nvSpPr>
          <p:cNvPr id="126981" name="Rectangle 18"/>
          <p:cNvSpPr txBox="1">
            <a:spLocks noGrp="1" noChangeArrowheads="1"/>
          </p:cNvSpPr>
          <p:nvPr/>
        </p:nvSpPr>
        <p:spPr bwMode="auto">
          <a:xfrm>
            <a:off x="1325563" y="4929188"/>
            <a:ext cx="609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EEDD92EF-DDB5-414D-8AC2-E8A982D20C5A}" type="slidenum">
              <a:rPr lang="en-US" sz="1400" b="1">
                <a:solidFill>
                  <a:srgbClr val="FFFFFF"/>
                </a:solidFill>
              </a:rPr>
              <a:pPr algn="ctr" eaLnBrk="1" hangingPunct="1"/>
              <a:t>1</a:t>
            </a:fld>
            <a:endParaRPr lang="en-US" sz="1400" b="1">
              <a:solidFill>
                <a:srgbClr val="FF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457200" y="-26581"/>
            <a:ext cx="8077200" cy="485961"/>
          </a:xfrm>
        </p:spPr>
        <p:txBody>
          <a:bodyPr>
            <a:normAutofit/>
          </a:bodyPr>
          <a:lstStyle/>
          <a:p>
            <a:r>
              <a:rPr lang="en-US" sz="2400" b="1" dirty="0"/>
              <a:t>Properties of Exception Handling in C++</a:t>
            </a:r>
          </a:p>
        </p:txBody>
      </p:sp>
      <p:sp>
        <p:nvSpPr>
          <p:cNvPr id="129028" name="Slide Number Placeholder 4"/>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A49B696-92A6-417C-A325-1C8768D1F7DF}" type="slidenum">
              <a:rPr lang="en-US" sz="1400" b="1">
                <a:solidFill>
                  <a:srgbClr val="FFFFFF"/>
                </a:solidFill>
              </a:rPr>
              <a:pPr algn="ctr" eaLnBrk="1" hangingPunct="1"/>
              <a:t>10</a:t>
            </a:fld>
            <a:endParaRPr lang="en-US" sz="1400" b="1">
              <a:solidFill>
                <a:srgbClr val="FFFFFF"/>
              </a:solidFill>
            </a:endParaRPr>
          </a:p>
        </p:txBody>
      </p:sp>
      <p:sp>
        <p:nvSpPr>
          <p:cNvPr id="2" name="Content Placeholder 1"/>
          <p:cNvSpPr>
            <a:spLocks noGrp="1" noChangeArrowheads="1"/>
          </p:cNvSpPr>
          <p:nvPr>
            <p:ph sz="quarter" idx="4294967295"/>
          </p:nvPr>
        </p:nvSpPr>
        <p:spPr bwMode="auto">
          <a:xfrm>
            <a:off x="228599" y="459380"/>
            <a:ext cx="81547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a:spcBef>
                <a:spcPct val="0"/>
              </a:spcBef>
              <a:buClrTx/>
              <a:buSzTx/>
              <a:buNone/>
            </a:pPr>
            <a:r>
              <a:rPr lang="en-US" sz="2000" b="1" dirty="0" smtClean="0">
                <a:latin typeface="Arial" panose="020B0604020202020204" pitchFamily="34" charset="0"/>
              </a:rPr>
              <a:t>Property 2: </a:t>
            </a:r>
          </a:p>
          <a:p>
            <a:pPr marL="0" lvl="0" indent="0" algn="just">
              <a:spcBef>
                <a:spcPct val="0"/>
              </a:spcBef>
              <a:buClrTx/>
              <a:buSzTx/>
              <a:buNone/>
            </a:pPr>
            <a:r>
              <a:rPr lang="en-US" sz="2000" b="1" dirty="0" smtClean="0">
                <a:latin typeface="Arial" panose="020B0604020202020204" pitchFamily="34" charset="0"/>
              </a:rPr>
              <a:t>Implicit </a:t>
            </a:r>
            <a:r>
              <a:rPr lang="en-US" sz="2000" b="1" dirty="0">
                <a:latin typeface="Arial" panose="020B0604020202020204" pitchFamily="34" charset="0"/>
              </a:rPr>
              <a:t>type conversion doesn’t happen for primitive types</a:t>
            </a:r>
            <a:r>
              <a:rPr lang="en-US" sz="2000" b="1" dirty="0" smtClean="0">
                <a:latin typeface="Arial" panose="020B0604020202020204" pitchFamily="34" charset="0"/>
              </a:rPr>
              <a:t>.</a:t>
            </a:r>
            <a:endParaRPr lang="en-US" sz="5400" dirty="0">
              <a:latin typeface="Arial" panose="020B0604020202020204" pitchFamily="34" charset="0"/>
            </a:endParaRPr>
          </a:p>
        </p:txBody>
      </p:sp>
      <p:sp>
        <p:nvSpPr>
          <p:cNvPr id="5" name="TextBox 4"/>
          <p:cNvSpPr txBox="1"/>
          <p:nvPr/>
        </p:nvSpPr>
        <p:spPr>
          <a:xfrm>
            <a:off x="457200" y="1701463"/>
            <a:ext cx="8281988" cy="5078313"/>
          </a:xfrm>
          <a:prstGeom prst="rect">
            <a:avLst/>
          </a:prstGeom>
          <a:noFill/>
        </p:spPr>
        <p:txBody>
          <a:bodyPr wrap="square" rtlCol="0">
            <a:spAutoFit/>
          </a:bodyPr>
          <a:lstStyle/>
          <a:p>
            <a:r>
              <a:rPr lang="en-US" b="1" dirty="0"/>
              <a:t>Example</a:t>
            </a:r>
            <a:endParaRPr lang="en-US" dirty="0"/>
          </a:p>
          <a:p>
            <a:r>
              <a:rPr lang="en-US" dirty="0"/>
              <a:t>In the following program, ‘a’ is not implicitly converted to int. </a:t>
            </a:r>
          </a:p>
          <a:p>
            <a:r>
              <a:rPr lang="en-US" dirty="0">
                <a:latin typeface="+mn-lt"/>
              </a:rPr>
              <a:t>//// C++ program to </a:t>
            </a:r>
            <a:r>
              <a:rPr lang="en-US" dirty="0" smtClean="0">
                <a:latin typeface="+mn-lt"/>
              </a:rPr>
              <a:t>demonstrate </a:t>
            </a:r>
            <a:r>
              <a:rPr lang="en-US" dirty="0">
                <a:latin typeface="+mn-lt"/>
              </a:rPr>
              <a:t>property 2: Implicit type</a:t>
            </a:r>
          </a:p>
          <a:p>
            <a:r>
              <a:rPr lang="en-US" dirty="0">
                <a:latin typeface="+mn-lt"/>
              </a:rPr>
              <a:t>/// conversion doesn't happen for primitive types</a:t>
            </a:r>
            <a:r>
              <a:rPr lang="en-US" dirty="0" smtClean="0">
                <a:latin typeface="+mn-lt"/>
              </a:rPr>
              <a:t>. </a:t>
            </a:r>
            <a:r>
              <a:rPr lang="en-US" dirty="0">
                <a:latin typeface="+mn-lt"/>
              </a:rPr>
              <a:t>in exception handling.</a:t>
            </a:r>
          </a:p>
          <a:p>
            <a:endParaRPr lang="en-US" dirty="0">
              <a:latin typeface="+mn-lt"/>
            </a:endParaRPr>
          </a:p>
          <a:p>
            <a:r>
              <a:rPr lang="en-US" dirty="0">
                <a:latin typeface="+mn-lt"/>
              </a:rPr>
              <a:t>#include &lt;</a:t>
            </a:r>
            <a:r>
              <a:rPr lang="en-US" dirty="0" err="1">
                <a:latin typeface="+mn-lt"/>
              </a:rPr>
              <a:t>iostream</a:t>
            </a:r>
            <a:r>
              <a:rPr lang="en-US" dirty="0">
                <a:latin typeface="+mn-lt"/>
              </a:rPr>
              <a:t>&gt;</a:t>
            </a:r>
          </a:p>
          <a:p>
            <a:r>
              <a:rPr lang="en-US" dirty="0">
                <a:latin typeface="+mn-lt"/>
              </a:rPr>
              <a:t>using namespace </a:t>
            </a:r>
            <a:r>
              <a:rPr lang="en-US" dirty="0" err="1">
                <a:latin typeface="+mn-lt"/>
              </a:rPr>
              <a:t>std</a:t>
            </a:r>
            <a:r>
              <a:rPr lang="en-US" dirty="0" smtClean="0">
                <a:latin typeface="+mn-lt"/>
              </a:rPr>
              <a:t>;</a:t>
            </a:r>
            <a:endParaRPr lang="en-US" dirty="0">
              <a:latin typeface="+mn-lt"/>
            </a:endParaRPr>
          </a:p>
          <a:p>
            <a:r>
              <a:rPr lang="en-US" dirty="0" err="1">
                <a:latin typeface="+mn-lt"/>
              </a:rPr>
              <a:t>int</a:t>
            </a:r>
            <a:r>
              <a:rPr lang="en-US" dirty="0">
                <a:latin typeface="+mn-lt"/>
              </a:rPr>
              <a:t> main()</a:t>
            </a:r>
          </a:p>
          <a:p>
            <a:r>
              <a:rPr lang="en-US" dirty="0">
                <a:latin typeface="+mn-lt"/>
              </a:rPr>
              <a:t>{</a:t>
            </a:r>
          </a:p>
          <a:p>
            <a:r>
              <a:rPr lang="en-US" dirty="0">
                <a:latin typeface="+mn-lt"/>
              </a:rPr>
              <a:t>	try </a:t>
            </a:r>
            <a:r>
              <a:rPr lang="en-US" dirty="0" smtClean="0">
                <a:latin typeface="+mn-lt"/>
              </a:rPr>
              <a:t>{	throw </a:t>
            </a:r>
            <a:r>
              <a:rPr lang="en-US" dirty="0">
                <a:latin typeface="+mn-lt"/>
              </a:rPr>
              <a:t>'a';</a:t>
            </a:r>
          </a:p>
          <a:p>
            <a:r>
              <a:rPr lang="en-US" dirty="0">
                <a:latin typeface="+mn-lt"/>
              </a:rPr>
              <a:t>	}</a:t>
            </a:r>
          </a:p>
          <a:p>
            <a:r>
              <a:rPr lang="en-US" dirty="0">
                <a:latin typeface="+mn-lt"/>
              </a:rPr>
              <a:t>	catch (</a:t>
            </a:r>
            <a:r>
              <a:rPr lang="en-US" dirty="0" err="1">
                <a:latin typeface="+mn-lt"/>
              </a:rPr>
              <a:t>int</a:t>
            </a:r>
            <a:r>
              <a:rPr lang="en-US" dirty="0">
                <a:latin typeface="+mn-lt"/>
              </a:rPr>
              <a:t> x) </a:t>
            </a:r>
            <a:r>
              <a:rPr lang="en-US" dirty="0" smtClean="0">
                <a:latin typeface="+mn-lt"/>
              </a:rPr>
              <a:t>{</a:t>
            </a:r>
            <a:r>
              <a:rPr lang="en-US" dirty="0">
                <a:latin typeface="+mn-lt"/>
              </a:rPr>
              <a:t>	</a:t>
            </a:r>
            <a:r>
              <a:rPr lang="en-US" dirty="0" err="1">
                <a:latin typeface="+mn-lt"/>
              </a:rPr>
              <a:t>cout</a:t>
            </a:r>
            <a:r>
              <a:rPr lang="en-US" dirty="0">
                <a:latin typeface="+mn-lt"/>
              </a:rPr>
              <a:t> &lt;&lt; "Caught " &lt;&lt; x;</a:t>
            </a:r>
          </a:p>
          <a:p>
            <a:r>
              <a:rPr lang="en-US" dirty="0">
                <a:latin typeface="+mn-lt"/>
              </a:rPr>
              <a:t>	}</a:t>
            </a:r>
          </a:p>
          <a:p>
            <a:r>
              <a:rPr lang="en-US" dirty="0">
                <a:latin typeface="+mn-lt"/>
              </a:rPr>
              <a:t>	catch (...) {</a:t>
            </a:r>
          </a:p>
          <a:p>
            <a:r>
              <a:rPr lang="en-US" dirty="0">
                <a:latin typeface="+mn-lt"/>
              </a:rPr>
              <a:t>		</a:t>
            </a:r>
            <a:r>
              <a:rPr lang="en-US" dirty="0" err="1">
                <a:latin typeface="+mn-lt"/>
              </a:rPr>
              <a:t>cout</a:t>
            </a:r>
            <a:r>
              <a:rPr lang="en-US" dirty="0">
                <a:latin typeface="+mn-lt"/>
              </a:rPr>
              <a:t> &lt;&lt; "Default Exception\n";</a:t>
            </a:r>
          </a:p>
          <a:p>
            <a:r>
              <a:rPr lang="en-US" dirty="0">
                <a:latin typeface="+mn-lt"/>
              </a:rPr>
              <a:t>	}</a:t>
            </a:r>
          </a:p>
          <a:p>
            <a:r>
              <a:rPr lang="en-US" dirty="0">
                <a:latin typeface="+mn-lt"/>
              </a:rPr>
              <a:t>	return 0;</a:t>
            </a:r>
          </a:p>
          <a:p>
            <a:r>
              <a:rPr lang="en-US" dirty="0" smtClean="0">
                <a:latin typeface="+mn-lt"/>
              </a:rPr>
              <a:t>}</a:t>
            </a:r>
            <a:endParaRPr lang="en-US" dirty="0">
              <a:latin typeface="+mn-lt"/>
            </a:endParaRPr>
          </a:p>
        </p:txBody>
      </p:sp>
      <p:pic>
        <p:nvPicPr>
          <p:cNvPr id="4" name="Picture 3"/>
          <p:cNvPicPr>
            <a:picLocks noChangeAspect="1"/>
          </p:cNvPicPr>
          <p:nvPr/>
        </p:nvPicPr>
        <p:blipFill>
          <a:blip r:embed="rId2"/>
          <a:stretch>
            <a:fillRect/>
          </a:stretch>
        </p:blipFill>
        <p:spPr>
          <a:xfrm>
            <a:off x="6172200" y="5989201"/>
            <a:ext cx="1743075" cy="790575"/>
          </a:xfrm>
          <a:prstGeom prst="rect">
            <a:avLst/>
          </a:prstGeom>
        </p:spPr>
      </p:pic>
    </p:spTree>
    <p:extLst>
      <p:ext uri="{BB962C8B-B14F-4D97-AF65-F5344CB8AC3E}">
        <p14:creationId xmlns:p14="http://schemas.microsoft.com/office/powerpoint/2010/main" val="40835909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457200" y="-26581"/>
            <a:ext cx="8077200" cy="485961"/>
          </a:xfrm>
        </p:spPr>
        <p:txBody>
          <a:bodyPr>
            <a:normAutofit/>
          </a:bodyPr>
          <a:lstStyle/>
          <a:p>
            <a:r>
              <a:rPr lang="en-US" sz="2400" b="1" dirty="0"/>
              <a:t>Properties of Exception Handling in C++</a:t>
            </a:r>
          </a:p>
        </p:txBody>
      </p:sp>
      <p:sp>
        <p:nvSpPr>
          <p:cNvPr id="129028" name="Slide Number Placeholder 4"/>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A49B696-92A6-417C-A325-1C8768D1F7DF}" type="slidenum">
              <a:rPr lang="en-US" sz="1400" b="1">
                <a:solidFill>
                  <a:srgbClr val="FFFFFF"/>
                </a:solidFill>
              </a:rPr>
              <a:pPr algn="ctr" eaLnBrk="1" hangingPunct="1"/>
              <a:t>11</a:t>
            </a:fld>
            <a:endParaRPr lang="en-US" sz="1400" b="1">
              <a:solidFill>
                <a:srgbClr val="FFFFFF"/>
              </a:solidFill>
            </a:endParaRPr>
          </a:p>
        </p:txBody>
      </p:sp>
      <p:sp>
        <p:nvSpPr>
          <p:cNvPr id="2" name="Content Placeholder 1"/>
          <p:cNvSpPr>
            <a:spLocks noGrp="1" noChangeArrowheads="1"/>
          </p:cNvSpPr>
          <p:nvPr>
            <p:ph sz="quarter" idx="4294967295"/>
          </p:nvPr>
        </p:nvSpPr>
        <p:spPr bwMode="auto">
          <a:xfrm>
            <a:off x="761380" y="685801"/>
            <a:ext cx="715933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algn="just">
              <a:spcBef>
                <a:spcPct val="0"/>
              </a:spcBef>
              <a:buClrTx/>
              <a:buSzTx/>
              <a:buNone/>
            </a:pPr>
            <a:r>
              <a:rPr lang="en-US" sz="2000" b="1" dirty="0" smtClean="0">
                <a:latin typeface="Arial" panose="020B0604020202020204" pitchFamily="34" charset="0"/>
              </a:rPr>
              <a:t>Property 3</a:t>
            </a:r>
            <a:endParaRPr lang="en-US" sz="2000" b="1" dirty="0">
              <a:latin typeface="Arial" panose="020B0604020202020204" pitchFamily="34" charset="0"/>
            </a:endParaRPr>
          </a:p>
          <a:p>
            <a:pPr marL="0" lvl="0" indent="0" algn="just">
              <a:spcBef>
                <a:spcPct val="0"/>
              </a:spcBef>
              <a:buClrTx/>
              <a:buSzTx/>
              <a:buNone/>
            </a:pPr>
            <a:r>
              <a:rPr lang="en-US" sz="2000" b="1" dirty="0"/>
              <a:t>If an exception is thrown and not caught anywhere, </a:t>
            </a:r>
            <a:endParaRPr lang="en-US" sz="2000" b="1" dirty="0" smtClean="0"/>
          </a:p>
          <a:p>
            <a:pPr marL="0" lvl="0" indent="0" algn="just">
              <a:spcBef>
                <a:spcPct val="0"/>
              </a:spcBef>
              <a:buClrTx/>
              <a:buSzTx/>
              <a:buNone/>
            </a:pPr>
            <a:r>
              <a:rPr lang="en-US" sz="2000" b="1" dirty="0" smtClean="0"/>
              <a:t>the </a:t>
            </a:r>
            <a:r>
              <a:rPr lang="en-US" sz="2000" b="1" dirty="0"/>
              <a:t>program terminates abnormally.</a:t>
            </a:r>
            <a:endParaRPr lang="en-US" sz="5400" dirty="0">
              <a:latin typeface="Arial" panose="020B0604020202020204" pitchFamily="34" charset="0"/>
            </a:endParaRPr>
          </a:p>
        </p:txBody>
      </p:sp>
      <p:sp>
        <p:nvSpPr>
          <p:cNvPr id="5" name="TextBox 4"/>
          <p:cNvSpPr txBox="1"/>
          <p:nvPr/>
        </p:nvSpPr>
        <p:spPr>
          <a:xfrm>
            <a:off x="457200" y="1701463"/>
            <a:ext cx="8281988" cy="4801314"/>
          </a:xfrm>
          <a:prstGeom prst="rect">
            <a:avLst/>
          </a:prstGeom>
          <a:noFill/>
        </p:spPr>
        <p:txBody>
          <a:bodyPr wrap="square" rtlCol="0">
            <a:spAutoFit/>
          </a:bodyPr>
          <a:lstStyle/>
          <a:p>
            <a:r>
              <a:rPr lang="en-US" b="1" dirty="0"/>
              <a:t>Example</a:t>
            </a:r>
            <a:endParaRPr lang="en-US" dirty="0"/>
          </a:p>
          <a:p>
            <a:r>
              <a:rPr lang="en-US" dirty="0"/>
              <a:t>In the following program, a char is thrown, but there is no catch block to catch the char</a:t>
            </a:r>
            <a:r>
              <a:rPr lang="en-US" dirty="0" smtClean="0"/>
              <a:t>.   // </a:t>
            </a:r>
            <a:r>
              <a:rPr lang="en-US" dirty="0"/>
              <a:t>C++ program to </a:t>
            </a:r>
            <a:r>
              <a:rPr lang="en-US" dirty="0" smtClean="0"/>
              <a:t>demonstrate </a:t>
            </a:r>
            <a:r>
              <a:rPr lang="en-US" dirty="0"/>
              <a:t>property 3: If an exception is</a:t>
            </a:r>
          </a:p>
          <a:p>
            <a:r>
              <a:rPr lang="en-US" dirty="0"/>
              <a:t>// thrown and not caught anywhere, the program </a:t>
            </a:r>
            <a:r>
              <a:rPr lang="en-US" dirty="0" smtClean="0"/>
              <a:t>terminates </a:t>
            </a:r>
            <a:r>
              <a:rPr lang="en-US" dirty="0"/>
              <a:t>abnormally in exception handling.</a:t>
            </a:r>
          </a:p>
          <a:p>
            <a:endParaRPr lang="en-US" dirty="0"/>
          </a:p>
          <a:p>
            <a:r>
              <a:rPr lang="en-US" dirty="0"/>
              <a:t>#include &lt;</a:t>
            </a:r>
            <a:r>
              <a:rPr lang="en-US" dirty="0" err="1"/>
              <a:t>iostream</a:t>
            </a:r>
            <a:r>
              <a:rPr lang="en-US" dirty="0"/>
              <a:t>&gt;</a:t>
            </a:r>
          </a:p>
          <a:p>
            <a:r>
              <a:rPr lang="en-US" dirty="0"/>
              <a:t>using namespace </a:t>
            </a:r>
            <a:r>
              <a:rPr lang="en-US" dirty="0" err="1"/>
              <a:t>std</a:t>
            </a:r>
            <a:r>
              <a:rPr lang="en-US" dirty="0" smtClean="0"/>
              <a:t>;</a:t>
            </a:r>
            <a:endParaRPr lang="en-US" dirty="0"/>
          </a:p>
          <a:p>
            <a:r>
              <a:rPr lang="en-US" dirty="0" err="1"/>
              <a:t>int</a:t>
            </a:r>
            <a:r>
              <a:rPr lang="en-US" dirty="0"/>
              <a:t> main()</a:t>
            </a:r>
          </a:p>
          <a:p>
            <a:r>
              <a:rPr lang="en-US" dirty="0"/>
              <a:t>{</a:t>
            </a:r>
          </a:p>
          <a:p>
            <a:r>
              <a:rPr lang="en-US" dirty="0"/>
              <a:t>	try </a:t>
            </a:r>
            <a:r>
              <a:rPr lang="en-US" dirty="0" smtClean="0"/>
              <a:t>{</a:t>
            </a:r>
            <a:r>
              <a:rPr lang="en-US" dirty="0"/>
              <a:t>	throw 'a';</a:t>
            </a:r>
          </a:p>
          <a:p>
            <a:r>
              <a:rPr lang="en-US" dirty="0"/>
              <a:t>	}</a:t>
            </a:r>
          </a:p>
          <a:p>
            <a:r>
              <a:rPr lang="en-US" dirty="0"/>
              <a:t>	catch (</a:t>
            </a:r>
            <a:r>
              <a:rPr lang="en-US" dirty="0" err="1"/>
              <a:t>int</a:t>
            </a:r>
            <a:r>
              <a:rPr lang="en-US" dirty="0"/>
              <a:t> x) </a:t>
            </a:r>
            <a:r>
              <a:rPr lang="en-US" dirty="0" smtClean="0"/>
              <a:t>{</a:t>
            </a:r>
            <a:r>
              <a:rPr lang="en-US" dirty="0"/>
              <a:t>	</a:t>
            </a:r>
            <a:r>
              <a:rPr lang="en-US" dirty="0" err="1"/>
              <a:t>cout</a:t>
            </a:r>
            <a:r>
              <a:rPr lang="en-US" dirty="0"/>
              <a:t> &lt;&lt; "Caught ";</a:t>
            </a:r>
          </a:p>
          <a:p>
            <a:r>
              <a:rPr lang="en-US" dirty="0"/>
              <a:t>	}</a:t>
            </a:r>
          </a:p>
          <a:p>
            <a:r>
              <a:rPr lang="en-US" dirty="0"/>
              <a:t>	return 0;</a:t>
            </a:r>
          </a:p>
          <a:p>
            <a:r>
              <a:rPr lang="en-US" dirty="0"/>
              <a:t>}</a:t>
            </a:r>
          </a:p>
          <a:p>
            <a:endParaRPr lang="en-US" dirty="0"/>
          </a:p>
        </p:txBody>
      </p:sp>
      <p:pic>
        <p:nvPicPr>
          <p:cNvPr id="3" name="Picture 2"/>
          <p:cNvPicPr>
            <a:picLocks noChangeAspect="1"/>
          </p:cNvPicPr>
          <p:nvPr/>
        </p:nvPicPr>
        <p:blipFill>
          <a:blip r:embed="rId2"/>
          <a:stretch>
            <a:fillRect/>
          </a:stretch>
        </p:blipFill>
        <p:spPr>
          <a:xfrm>
            <a:off x="3232121" y="5776224"/>
            <a:ext cx="4867275" cy="885825"/>
          </a:xfrm>
          <a:prstGeom prst="rect">
            <a:avLst/>
          </a:prstGeom>
        </p:spPr>
      </p:pic>
    </p:spTree>
    <p:extLst>
      <p:ext uri="{BB962C8B-B14F-4D97-AF65-F5344CB8AC3E}">
        <p14:creationId xmlns:p14="http://schemas.microsoft.com/office/powerpoint/2010/main" val="6897642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457200" y="-26581"/>
            <a:ext cx="8077200" cy="485961"/>
          </a:xfrm>
        </p:spPr>
        <p:txBody>
          <a:bodyPr>
            <a:normAutofit/>
          </a:bodyPr>
          <a:lstStyle/>
          <a:p>
            <a:r>
              <a:rPr lang="en-US" sz="2400" b="1" dirty="0"/>
              <a:t>Properties of Exception Handling in C++</a:t>
            </a:r>
          </a:p>
        </p:txBody>
      </p:sp>
      <p:sp>
        <p:nvSpPr>
          <p:cNvPr id="129028" name="Slide Number Placeholder 4"/>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A49B696-92A6-417C-A325-1C8768D1F7DF}" type="slidenum">
              <a:rPr lang="en-US" sz="1400" b="1">
                <a:solidFill>
                  <a:srgbClr val="FFFFFF"/>
                </a:solidFill>
              </a:rPr>
              <a:pPr algn="ctr" eaLnBrk="1" hangingPunct="1"/>
              <a:t>12</a:t>
            </a:fld>
            <a:endParaRPr lang="en-US" sz="1400" b="1">
              <a:solidFill>
                <a:srgbClr val="FFFFFF"/>
              </a:solidFill>
            </a:endParaRPr>
          </a:p>
        </p:txBody>
      </p:sp>
      <p:sp>
        <p:nvSpPr>
          <p:cNvPr id="2" name="Content Placeholder 1"/>
          <p:cNvSpPr>
            <a:spLocks noGrp="1" noChangeArrowheads="1"/>
          </p:cNvSpPr>
          <p:nvPr>
            <p:ph sz="quarter" idx="4294967295"/>
          </p:nvPr>
        </p:nvSpPr>
        <p:spPr bwMode="auto">
          <a:xfrm>
            <a:off x="335472" y="381000"/>
            <a:ext cx="85605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a:spcBef>
                <a:spcPct val="0"/>
              </a:spcBef>
              <a:buClrTx/>
              <a:buSzTx/>
              <a:buNone/>
            </a:pPr>
            <a:r>
              <a:rPr lang="en-US" sz="1600" b="1" dirty="0" smtClean="0">
                <a:latin typeface="Arial" panose="020B0604020202020204" pitchFamily="34" charset="0"/>
              </a:rPr>
              <a:t>Property 4:</a:t>
            </a:r>
            <a:r>
              <a:rPr lang="en-US" sz="1600" b="1" dirty="0" smtClean="0"/>
              <a:t>In </a:t>
            </a:r>
            <a:r>
              <a:rPr lang="en-US" sz="1600" b="1" dirty="0"/>
              <a:t>C++, try/catch blocks can be nested. Also, </a:t>
            </a:r>
            <a:r>
              <a:rPr lang="en-US" sz="1600" b="1" dirty="0" smtClean="0"/>
              <a:t>an </a:t>
            </a:r>
            <a:r>
              <a:rPr lang="en-US" sz="1600" b="1" dirty="0"/>
              <a:t>exception can be re-thrown using “throw; “. </a:t>
            </a:r>
            <a:endParaRPr lang="en-US" sz="1600" dirty="0">
              <a:latin typeface="Arial" panose="020B0604020202020204" pitchFamily="34" charset="0"/>
            </a:endParaRPr>
          </a:p>
        </p:txBody>
      </p:sp>
      <p:sp>
        <p:nvSpPr>
          <p:cNvPr id="5" name="TextBox 4"/>
          <p:cNvSpPr txBox="1"/>
          <p:nvPr/>
        </p:nvSpPr>
        <p:spPr>
          <a:xfrm>
            <a:off x="279708" y="912968"/>
            <a:ext cx="8281988" cy="5755422"/>
          </a:xfrm>
          <a:prstGeom prst="rect">
            <a:avLst/>
          </a:prstGeom>
          <a:noFill/>
        </p:spPr>
        <p:txBody>
          <a:bodyPr wrap="square" rtlCol="0">
            <a:spAutoFit/>
          </a:bodyPr>
          <a:lstStyle/>
          <a:p>
            <a:r>
              <a:rPr lang="en-US" sz="1600" b="1" dirty="0"/>
              <a:t>Example</a:t>
            </a:r>
            <a:endParaRPr lang="en-US" sz="1600" dirty="0"/>
          </a:p>
          <a:p>
            <a:r>
              <a:rPr lang="en-US" sz="1600" dirty="0"/>
              <a:t>The following program shows try/catch blocks nesting</a:t>
            </a:r>
            <a:r>
              <a:rPr lang="en-US" sz="1600" dirty="0" smtClean="0"/>
              <a:t>.</a:t>
            </a:r>
            <a:endParaRPr lang="en-US" sz="1600" dirty="0"/>
          </a:p>
          <a:p>
            <a:r>
              <a:rPr lang="en-US" sz="1600" dirty="0"/>
              <a:t>// C++ program to demonstrate try/catch blocks can be </a:t>
            </a:r>
            <a:r>
              <a:rPr lang="en-US" sz="1600" dirty="0" smtClean="0"/>
              <a:t>nested in </a:t>
            </a:r>
            <a:r>
              <a:rPr lang="en-US" sz="1600" dirty="0"/>
              <a:t>C++</a:t>
            </a:r>
          </a:p>
          <a:p>
            <a:r>
              <a:rPr lang="en-US" sz="1600" dirty="0"/>
              <a:t>#include &lt;bits/</a:t>
            </a:r>
            <a:r>
              <a:rPr lang="en-US" sz="1600" dirty="0" err="1"/>
              <a:t>stdc</a:t>
            </a:r>
            <a:r>
              <a:rPr lang="en-US" sz="1600" dirty="0"/>
              <a:t>++.h</a:t>
            </a:r>
            <a:r>
              <a:rPr lang="en-US" sz="1600" dirty="0" smtClean="0"/>
              <a:t>&gt;</a:t>
            </a:r>
          </a:p>
          <a:p>
            <a:r>
              <a:rPr lang="en-US" sz="1600" dirty="0" smtClean="0"/>
              <a:t>using </a:t>
            </a:r>
            <a:r>
              <a:rPr lang="en-US" sz="1600" dirty="0"/>
              <a:t>namespace </a:t>
            </a:r>
            <a:r>
              <a:rPr lang="en-US" sz="1600" dirty="0" err="1"/>
              <a:t>std</a:t>
            </a:r>
            <a:r>
              <a:rPr lang="en-US" sz="1600" dirty="0" smtClean="0"/>
              <a:t>;</a:t>
            </a:r>
          </a:p>
          <a:p>
            <a:r>
              <a:rPr lang="en-US" sz="1600" dirty="0" err="1" smtClean="0"/>
              <a:t>int</a:t>
            </a:r>
            <a:r>
              <a:rPr lang="en-US" sz="1600" dirty="0" smtClean="0"/>
              <a:t> </a:t>
            </a:r>
            <a:r>
              <a:rPr lang="en-US" sz="1600" dirty="0"/>
              <a:t>main() {    </a:t>
            </a:r>
            <a:endParaRPr lang="en-US" sz="1600" dirty="0" smtClean="0"/>
          </a:p>
          <a:p>
            <a:r>
              <a:rPr lang="en-US" sz="1600" dirty="0" smtClean="0"/>
              <a:t>try </a:t>
            </a:r>
            <a:r>
              <a:rPr lang="en-US" sz="1600" dirty="0"/>
              <a:t>{        </a:t>
            </a:r>
            <a:r>
              <a:rPr lang="en-US" sz="1600" dirty="0" err="1"/>
              <a:t>cout</a:t>
            </a:r>
            <a:r>
              <a:rPr lang="en-US" sz="1600" dirty="0"/>
              <a:t> &lt;&lt; "Outer try block started." &lt;&lt; </a:t>
            </a:r>
            <a:r>
              <a:rPr lang="en-US" sz="1600" dirty="0" err="1"/>
              <a:t>endl</a:t>
            </a:r>
            <a:r>
              <a:rPr lang="en-US" sz="1600" dirty="0"/>
              <a:t>;                </a:t>
            </a:r>
            <a:endParaRPr lang="en-US" sz="1600" dirty="0" smtClean="0"/>
          </a:p>
          <a:p>
            <a:r>
              <a:rPr lang="en-US" sz="1600" dirty="0"/>
              <a:t>	</a:t>
            </a:r>
            <a:r>
              <a:rPr lang="en-US" sz="1600" dirty="0" smtClean="0"/>
              <a:t>	try </a:t>
            </a:r>
            <a:r>
              <a:rPr lang="en-US" sz="1600" dirty="0"/>
              <a:t>{            </a:t>
            </a:r>
            <a:r>
              <a:rPr lang="en-US" sz="1600" dirty="0" err="1"/>
              <a:t>cout</a:t>
            </a:r>
            <a:r>
              <a:rPr lang="en-US" sz="1600" dirty="0"/>
              <a:t> &lt;&lt; "Inner try block started." &lt;&lt; </a:t>
            </a:r>
            <a:r>
              <a:rPr lang="en-US" sz="1600" dirty="0" err="1"/>
              <a:t>endl</a:t>
            </a:r>
            <a:r>
              <a:rPr lang="en-US" sz="1600" dirty="0" smtClean="0"/>
              <a:t>;</a:t>
            </a:r>
          </a:p>
          <a:p>
            <a:r>
              <a:rPr lang="en-US" sz="1600" dirty="0" smtClean="0"/>
              <a:t>                                  </a:t>
            </a:r>
            <a:r>
              <a:rPr lang="en-US" sz="1600" dirty="0"/>
              <a:t>throw 20;                        </a:t>
            </a:r>
            <a:endParaRPr lang="en-US" sz="1600" dirty="0" smtClean="0"/>
          </a:p>
          <a:p>
            <a:r>
              <a:rPr lang="en-US" sz="1600" dirty="0"/>
              <a:t>	</a:t>
            </a:r>
            <a:r>
              <a:rPr lang="en-US" sz="1600" dirty="0" smtClean="0"/>
              <a:t>	    </a:t>
            </a:r>
            <a:r>
              <a:rPr lang="en-US" sz="1600" dirty="0" err="1" smtClean="0"/>
              <a:t>cout</a:t>
            </a:r>
            <a:r>
              <a:rPr lang="en-US" sz="1600" dirty="0" smtClean="0"/>
              <a:t> </a:t>
            </a:r>
            <a:r>
              <a:rPr lang="en-US" sz="1600" dirty="0"/>
              <a:t>&lt;&lt; "This line will not be executed." &lt;&lt; </a:t>
            </a:r>
            <a:r>
              <a:rPr lang="en-US" sz="1600" dirty="0" err="1"/>
              <a:t>endl</a:t>
            </a:r>
            <a:r>
              <a:rPr lang="en-US" sz="1600" dirty="0"/>
              <a:t>;        } </a:t>
            </a:r>
            <a:endParaRPr lang="en-US" sz="1600" dirty="0" smtClean="0"/>
          </a:p>
          <a:p>
            <a:r>
              <a:rPr lang="en-US" sz="1600" dirty="0" smtClean="0"/>
              <a:t>       		catch </a:t>
            </a:r>
            <a:r>
              <a:rPr lang="en-US" sz="1600" dirty="0"/>
              <a:t>(</a:t>
            </a:r>
            <a:r>
              <a:rPr lang="en-US" sz="1600" dirty="0" err="1"/>
              <a:t>int</a:t>
            </a:r>
            <a:r>
              <a:rPr lang="en-US" sz="1600" dirty="0"/>
              <a:t> </a:t>
            </a:r>
            <a:r>
              <a:rPr lang="en-US" sz="1600" dirty="0" err="1"/>
              <a:t>inner_exception</a:t>
            </a:r>
            <a:r>
              <a:rPr lang="en-US" sz="1600" dirty="0"/>
              <a:t>) {    </a:t>
            </a:r>
            <a:endParaRPr lang="en-US" sz="1600" dirty="0" smtClean="0"/>
          </a:p>
          <a:p>
            <a:r>
              <a:rPr lang="en-US" sz="1600" dirty="0" err="1" smtClean="0"/>
              <a:t>cout</a:t>
            </a:r>
            <a:r>
              <a:rPr lang="en-US" sz="1600" dirty="0" smtClean="0"/>
              <a:t> </a:t>
            </a:r>
            <a:r>
              <a:rPr lang="en-US" sz="1600" dirty="0"/>
              <a:t>&lt;&lt; "Inner catch block: Caught exception with value: " &lt;&lt; </a:t>
            </a:r>
            <a:r>
              <a:rPr lang="en-US" sz="1600" dirty="0" err="1"/>
              <a:t>inner_exception</a:t>
            </a:r>
            <a:r>
              <a:rPr lang="en-US" sz="1600" dirty="0"/>
              <a:t> &lt;&lt;</a:t>
            </a:r>
            <a:r>
              <a:rPr lang="en-US" sz="1600" dirty="0" err="1"/>
              <a:t>endl</a:t>
            </a:r>
            <a:r>
              <a:rPr lang="en-US" sz="1600" dirty="0"/>
              <a:t>;        }               </a:t>
            </a:r>
            <a:endParaRPr lang="en-US" sz="1600" dirty="0" smtClean="0"/>
          </a:p>
          <a:p>
            <a:r>
              <a:rPr lang="en-US" sz="1600" dirty="0" err="1" smtClean="0"/>
              <a:t>cout</a:t>
            </a:r>
            <a:r>
              <a:rPr lang="en-US" sz="1600" dirty="0" smtClean="0"/>
              <a:t> </a:t>
            </a:r>
            <a:r>
              <a:rPr lang="en-US" sz="1600" dirty="0"/>
              <a:t>&lt;&lt; "Outer try block finished." &lt;&lt; </a:t>
            </a:r>
            <a:r>
              <a:rPr lang="en-US" sz="1600" dirty="0" err="1"/>
              <a:t>endl</a:t>
            </a:r>
            <a:r>
              <a:rPr lang="en-US" sz="1600" dirty="0"/>
              <a:t>;       </a:t>
            </a:r>
            <a:endParaRPr lang="en-US" sz="1600" dirty="0" smtClean="0"/>
          </a:p>
          <a:p>
            <a:r>
              <a:rPr lang="en-US" sz="1600" dirty="0" smtClean="0"/>
              <a:t> </a:t>
            </a:r>
            <a:r>
              <a:rPr lang="en-US" sz="1600" dirty="0"/>
              <a:t>throw 10;    }    </a:t>
            </a:r>
            <a:endParaRPr lang="en-US" sz="1600" dirty="0" smtClean="0"/>
          </a:p>
          <a:p>
            <a:r>
              <a:rPr lang="en-US" sz="1600" dirty="0" smtClean="0"/>
              <a:t>catch </a:t>
            </a:r>
            <a:r>
              <a:rPr lang="en-US" sz="1600" dirty="0"/>
              <a:t>(...) {        </a:t>
            </a:r>
            <a:r>
              <a:rPr lang="en-US" sz="1600" dirty="0" err="1"/>
              <a:t>cout</a:t>
            </a:r>
            <a:r>
              <a:rPr lang="en-US" sz="1600" dirty="0"/>
              <a:t> &lt;&lt; "Outer catch block: Caught an exception." &lt;&lt; </a:t>
            </a:r>
            <a:r>
              <a:rPr lang="en-US" sz="1600" dirty="0" err="1"/>
              <a:t>endl</a:t>
            </a:r>
            <a:r>
              <a:rPr lang="en-US" sz="1600" dirty="0"/>
              <a:t>;    } </a:t>
            </a:r>
            <a:r>
              <a:rPr lang="en-US" sz="1600" dirty="0" smtClean="0"/>
              <a:t>   </a:t>
            </a:r>
            <a:r>
              <a:rPr lang="en-US" sz="1600" dirty="0"/>
              <a:t>return 0</a:t>
            </a:r>
            <a:r>
              <a:rPr lang="en-US" sz="1600" dirty="0" smtClean="0"/>
              <a:t>;</a:t>
            </a:r>
          </a:p>
          <a:p>
            <a:r>
              <a:rPr lang="en-US" sz="1600" dirty="0" smtClean="0"/>
              <a:t>}</a:t>
            </a:r>
          </a:p>
          <a:p>
            <a:r>
              <a:rPr lang="en-US" sz="1600" dirty="0" smtClean="0"/>
              <a:t>Output:</a:t>
            </a:r>
          </a:p>
          <a:p>
            <a:r>
              <a:rPr lang="en-US" sz="1600" dirty="0"/>
              <a:t>Outer try block started.</a:t>
            </a:r>
          </a:p>
          <a:p>
            <a:r>
              <a:rPr lang="en-US" sz="1600" dirty="0"/>
              <a:t>Inner try block started.</a:t>
            </a:r>
          </a:p>
          <a:p>
            <a:r>
              <a:rPr lang="en-US" sz="1600" dirty="0"/>
              <a:t>Inner catch block: Caught exception with value: 20</a:t>
            </a:r>
          </a:p>
          <a:p>
            <a:r>
              <a:rPr lang="en-US" sz="1600" dirty="0"/>
              <a:t>Outer try block finished.</a:t>
            </a:r>
          </a:p>
          <a:p>
            <a:r>
              <a:rPr lang="en-US" sz="1600" dirty="0"/>
              <a:t>Outer catch block: Caught an exception.</a:t>
            </a:r>
          </a:p>
        </p:txBody>
      </p:sp>
    </p:spTree>
    <p:extLst>
      <p:ext uri="{BB962C8B-B14F-4D97-AF65-F5344CB8AC3E}">
        <p14:creationId xmlns:p14="http://schemas.microsoft.com/office/powerpoint/2010/main" val="1487748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pPr eaLnBrk="1" fontAlgn="auto" hangingPunct="1">
              <a:spcAft>
                <a:spcPts val="0"/>
              </a:spcAft>
              <a:defRPr/>
            </a:pPr>
            <a:r>
              <a:rPr lang="en-US" dirty="0"/>
              <a:t>Lecture Contents</a:t>
            </a:r>
          </a:p>
        </p:txBody>
      </p:sp>
      <p:sp>
        <p:nvSpPr>
          <p:cNvPr id="149507" name="Rectangle 3"/>
          <p:cNvSpPr>
            <a:spLocks noGrp="1" noChangeArrowheads="1"/>
          </p:cNvSpPr>
          <p:nvPr>
            <p:ph sz="quarter" idx="4294967295"/>
          </p:nvPr>
        </p:nvSpPr>
        <p:spPr/>
        <p:txBody>
          <a:bodyPr/>
          <a:lstStyle/>
          <a:p>
            <a:pPr eaLnBrk="1" hangingPunct="1"/>
            <a:r>
              <a:rPr lang="en-US" dirty="0" smtClean="0"/>
              <a:t>Teach Yourself C++</a:t>
            </a:r>
          </a:p>
          <a:p>
            <a:pPr lvl="1" eaLnBrk="1" hangingPunct="1"/>
            <a:r>
              <a:rPr lang="en-US" dirty="0" smtClean="0"/>
              <a:t>Chapter 11 (with exercises)</a:t>
            </a:r>
          </a:p>
          <a:p>
            <a:pPr lvl="1" eaLnBrk="1" hangingPunct="1"/>
            <a:r>
              <a:rPr lang="en-US" dirty="0" smtClean="0"/>
              <a:t>Study the examples from the book carefully</a:t>
            </a:r>
          </a:p>
        </p:txBody>
      </p:sp>
      <p:sp>
        <p:nvSpPr>
          <p:cNvPr id="149508" name="Slide Number Placeholder 4"/>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D52A9ED3-F339-46FA-A4EA-5D73CC9F8829}" type="slidenum">
              <a:rPr lang="en-US" sz="1400" b="1">
                <a:solidFill>
                  <a:srgbClr val="FFFFFF"/>
                </a:solidFill>
              </a:rPr>
              <a:pPr algn="ctr" eaLnBrk="1" hangingPunct="1"/>
              <a:t>13</a:t>
            </a:fld>
            <a:endParaRPr lang="en-US" sz="1400" b="1">
              <a:solidFill>
                <a:srgbClr val="FFFF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fontAlgn="auto" hangingPunct="1">
              <a:spcAft>
                <a:spcPts val="0"/>
              </a:spcAft>
              <a:defRPr/>
            </a:pPr>
            <a:r>
              <a:rPr lang="en-US"/>
              <a:t>Objectives</a:t>
            </a:r>
          </a:p>
        </p:txBody>
      </p:sp>
      <p:sp>
        <p:nvSpPr>
          <p:cNvPr id="128003" name="Rectangle 3"/>
          <p:cNvSpPr>
            <a:spLocks noGrp="1" noChangeArrowheads="1"/>
          </p:cNvSpPr>
          <p:nvPr>
            <p:ph sz="quarter" idx="4294967295"/>
          </p:nvPr>
        </p:nvSpPr>
        <p:spPr>
          <a:xfrm>
            <a:off x="457200" y="1600200"/>
            <a:ext cx="8001000" cy="4873625"/>
          </a:xfrm>
        </p:spPr>
        <p:txBody>
          <a:bodyPr/>
          <a:lstStyle/>
          <a:p>
            <a:r>
              <a:rPr lang="en-US" b="1" dirty="0"/>
              <a:t>What is a C++ Exception?</a:t>
            </a:r>
          </a:p>
          <a:p>
            <a:r>
              <a:rPr lang="en-US" b="1" dirty="0"/>
              <a:t>Types of C++ Exception</a:t>
            </a:r>
          </a:p>
          <a:p>
            <a:r>
              <a:rPr lang="en-US" b="1" dirty="0"/>
              <a:t>Syntax for Exception Handling in C++</a:t>
            </a:r>
          </a:p>
          <a:p>
            <a:r>
              <a:rPr lang="en-US" b="1" dirty="0"/>
              <a:t>Why do we need Exception Handling in C</a:t>
            </a:r>
            <a:r>
              <a:rPr lang="en-US" b="1" dirty="0" smtClean="0"/>
              <a:t>++?</a:t>
            </a:r>
          </a:p>
          <a:p>
            <a:r>
              <a:rPr lang="en-US" b="1" dirty="0"/>
              <a:t>Properties of Exception Handling in C++</a:t>
            </a:r>
          </a:p>
          <a:p>
            <a:pPr marL="0" indent="0">
              <a:buNone/>
            </a:pPr>
            <a:endParaRPr lang="en-US" b="1" dirty="0"/>
          </a:p>
        </p:txBody>
      </p:sp>
      <p:sp>
        <p:nvSpPr>
          <p:cNvPr id="128004" name="Slide Number Placeholder 4"/>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1E320358-B943-4878-8217-AB0B4A2BA833}" type="slidenum">
              <a:rPr lang="en-US" sz="1400" b="1">
                <a:solidFill>
                  <a:srgbClr val="FFFFFF"/>
                </a:solidFill>
              </a:rPr>
              <a:pPr algn="ctr" eaLnBrk="1" hangingPunct="1"/>
              <a:t>2</a:t>
            </a:fld>
            <a:endParaRPr lang="en-US" sz="1400" b="1">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463062" y="76200"/>
            <a:ext cx="7467600" cy="411162"/>
          </a:xfrm>
        </p:spPr>
        <p:txBody>
          <a:bodyPr>
            <a:normAutofit fontScale="90000"/>
          </a:bodyPr>
          <a:lstStyle/>
          <a:p>
            <a:r>
              <a:rPr lang="en-US" sz="3200" b="1" dirty="0" smtClean="0"/>
              <a:t>Exception </a:t>
            </a:r>
            <a:r>
              <a:rPr lang="en-US" sz="3200" b="1" dirty="0"/>
              <a:t>Handling in C++</a:t>
            </a:r>
          </a:p>
        </p:txBody>
      </p:sp>
      <p:sp>
        <p:nvSpPr>
          <p:cNvPr id="129028" name="Slide Number Placeholder 4"/>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A49B696-92A6-417C-A325-1C8768D1F7DF}" type="slidenum">
              <a:rPr lang="en-US" sz="1400" b="1">
                <a:solidFill>
                  <a:srgbClr val="FFFFFF"/>
                </a:solidFill>
              </a:rPr>
              <a:pPr algn="ctr" eaLnBrk="1" hangingPunct="1"/>
              <a:t>3</a:t>
            </a:fld>
            <a:endParaRPr lang="en-US" sz="1400" b="1">
              <a:solidFill>
                <a:srgbClr val="FFFFFF"/>
              </a:solidFill>
            </a:endParaRPr>
          </a:p>
        </p:txBody>
      </p:sp>
      <p:sp>
        <p:nvSpPr>
          <p:cNvPr id="4" name="Content Placeholder 3"/>
          <p:cNvSpPr>
            <a:spLocks noGrp="1" noChangeArrowheads="1"/>
          </p:cNvSpPr>
          <p:nvPr>
            <p:ph sz="quarter" idx="4294967295"/>
          </p:nvPr>
        </p:nvSpPr>
        <p:spPr bwMode="auto">
          <a:xfrm>
            <a:off x="357188" y="838200"/>
            <a:ext cx="77724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a:spcBef>
                <a:spcPct val="0"/>
              </a:spcBef>
              <a:buClrTx/>
              <a:buSzTx/>
              <a:buFont typeface="Wingdings" panose="05000000000000000000" pitchFamily="2" charset="2"/>
              <a:buChar char="Ø"/>
            </a:pPr>
            <a:r>
              <a:rPr lang="en-US" sz="2000" dirty="0"/>
              <a:t>An exception is an unexpected event that occurs during program execution. For example,</a:t>
            </a:r>
          </a:p>
          <a:p>
            <a:pPr lvl="0" algn="just">
              <a:spcBef>
                <a:spcPct val="0"/>
              </a:spcBef>
              <a:buClrTx/>
              <a:buSzTx/>
              <a:buFont typeface="Wingdings" panose="05000000000000000000" pitchFamily="2" charset="2"/>
              <a:buChar char="Ø"/>
            </a:pPr>
            <a:endParaRPr lang="en-US" sz="2000" dirty="0"/>
          </a:p>
          <a:p>
            <a:pPr lvl="1" algn="just">
              <a:spcBef>
                <a:spcPct val="0"/>
              </a:spcBef>
              <a:buClrTx/>
              <a:buSzTx/>
              <a:buFont typeface="Wingdings" panose="05000000000000000000" pitchFamily="2" charset="2"/>
              <a:buChar char="Ø"/>
            </a:pPr>
            <a:r>
              <a:rPr lang="en-US" sz="2000" dirty="0" err="1" smtClean="0"/>
              <a:t>divide_by_zero</a:t>
            </a:r>
            <a:r>
              <a:rPr lang="en-US" sz="2000" dirty="0" smtClean="0"/>
              <a:t> </a:t>
            </a:r>
            <a:r>
              <a:rPr lang="en-US" sz="2000" dirty="0"/>
              <a:t>= 7 / 0;</a:t>
            </a:r>
          </a:p>
          <a:p>
            <a:pPr lvl="0" algn="just">
              <a:spcBef>
                <a:spcPct val="0"/>
              </a:spcBef>
              <a:buClrTx/>
              <a:buSzTx/>
              <a:buFont typeface="Wingdings" panose="05000000000000000000" pitchFamily="2" charset="2"/>
              <a:buChar char="Ø"/>
            </a:pPr>
            <a:endParaRPr lang="en-US" sz="2000" dirty="0"/>
          </a:p>
          <a:p>
            <a:pPr lvl="0" algn="just">
              <a:spcBef>
                <a:spcPct val="0"/>
              </a:spcBef>
              <a:buClrTx/>
              <a:buSzTx/>
              <a:buFont typeface="Wingdings" panose="05000000000000000000" pitchFamily="2" charset="2"/>
              <a:buChar char="Ø"/>
            </a:pPr>
            <a:r>
              <a:rPr lang="en-US" sz="2000" dirty="0"/>
              <a:t>The above code causes an exception as it is not possible to divide a number by 0.</a:t>
            </a:r>
          </a:p>
          <a:p>
            <a:pPr lvl="0" algn="just">
              <a:spcBef>
                <a:spcPct val="0"/>
              </a:spcBef>
              <a:buClrTx/>
              <a:buSzTx/>
              <a:buFont typeface="Wingdings" panose="05000000000000000000" pitchFamily="2" charset="2"/>
              <a:buChar char="Ø"/>
            </a:pPr>
            <a:endParaRPr lang="en-US" sz="2000" dirty="0"/>
          </a:p>
          <a:p>
            <a:pPr lvl="0" algn="just">
              <a:spcBef>
                <a:spcPct val="0"/>
              </a:spcBef>
              <a:buClrTx/>
              <a:buSzTx/>
              <a:buFont typeface="Wingdings" panose="05000000000000000000" pitchFamily="2" charset="2"/>
              <a:buChar char="Ø"/>
            </a:pPr>
            <a:r>
              <a:rPr lang="en-US" sz="2000" dirty="0"/>
              <a:t>The process of handling these types of errors in C++ is known as exception handling</a:t>
            </a:r>
            <a:r>
              <a:rPr lang="en-US" sz="2000" dirty="0" smtClean="0"/>
              <a:t>.</a:t>
            </a:r>
          </a:p>
          <a:p>
            <a:pPr marL="0" lvl="0" indent="0" algn="just">
              <a:spcBef>
                <a:spcPct val="0"/>
              </a:spcBef>
              <a:buClrTx/>
              <a:buSzTx/>
              <a:buNone/>
            </a:pPr>
            <a:endParaRPr lang="en-US" sz="2000" dirty="0" smtClean="0"/>
          </a:p>
          <a:p>
            <a:pPr lvl="0" algn="just">
              <a:spcBef>
                <a:spcPct val="0"/>
              </a:spcBef>
              <a:buClrTx/>
              <a:buSzTx/>
              <a:buFont typeface="Wingdings" panose="05000000000000000000" pitchFamily="2" charset="2"/>
              <a:buChar char="Ø"/>
            </a:pPr>
            <a:r>
              <a:rPr lang="en-US" sz="2000" dirty="0"/>
              <a:t>So basically using exception handling in C++, we can handle the exceptions so that our program keeps running.</a:t>
            </a:r>
            <a:endParaRPr kumimoji="0" 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278006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1066800" y="0"/>
            <a:ext cx="7467600" cy="487362"/>
          </a:xfrm>
        </p:spPr>
        <p:txBody>
          <a:bodyPr>
            <a:normAutofit fontScale="90000"/>
          </a:bodyPr>
          <a:lstStyle/>
          <a:p>
            <a:pPr eaLnBrk="1" fontAlgn="auto" hangingPunct="1">
              <a:spcAft>
                <a:spcPts val="0"/>
              </a:spcAft>
              <a:defRPr/>
            </a:pPr>
            <a:r>
              <a:rPr lang="en-US" sz="2800" b="1" dirty="0"/>
              <a:t>What is a C++ Exception?</a:t>
            </a:r>
            <a:endParaRPr lang="en-US" dirty="0"/>
          </a:p>
        </p:txBody>
      </p:sp>
      <p:sp>
        <p:nvSpPr>
          <p:cNvPr id="129028" name="Slide Number Placeholder 4"/>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A49B696-92A6-417C-A325-1C8768D1F7DF}" type="slidenum">
              <a:rPr lang="en-US" sz="1400" b="1">
                <a:solidFill>
                  <a:srgbClr val="FFFFFF"/>
                </a:solidFill>
              </a:rPr>
              <a:pPr algn="ctr" eaLnBrk="1" hangingPunct="1"/>
              <a:t>4</a:t>
            </a:fld>
            <a:endParaRPr lang="en-US" sz="1400" b="1">
              <a:solidFill>
                <a:srgbClr val="FFFFFF"/>
              </a:solidFill>
            </a:endParaRPr>
          </a:p>
        </p:txBody>
      </p:sp>
      <p:sp>
        <p:nvSpPr>
          <p:cNvPr id="4" name="Content Placeholder 3"/>
          <p:cNvSpPr>
            <a:spLocks noGrp="1" noChangeArrowheads="1"/>
          </p:cNvSpPr>
          <p:nvPr>
            <p:ph sz="quarter" idx="4294967295"/>
          </p:nvPr>
        </p:nvSpPr>
        <p:spPr bwMode="auto">
          <a:xfrm>
            <a:off x="533400" y="762000"/>
            <a:ext cx="7772400" cy="431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a:spcBef>
                <a:spcPct val="0"/>
              </a:spcBef>
              <a:buClrTx/>
              <a:buSzTx/>
              <a:buFont typeface="Wingdings" panose="05000000000000000000" pitchFamily="2" charset="2"/>
              <a:buChar char="Ø"/>
            </a:pPr>
            <a:r>
              <a:rPr lang="en-US" sz="1800" dirty="0"/>
              <a:t>An exception is an unexpected problem that arises during the execution of a </a:t>
            </a:r>
            <a:r>
              <a:rPr lang="en-US" sz="1800" dirty="0" smtClean="0"/>
              <a:t>program, </a:t>
            </a:r>
            <a:r>
              <a:rPr lang="en-US" sz="1800" dirty="0"/>
              <a:t>our program terminates suddenly with some errors/issues. Exception occurs during the running of the program (runtime</a:t>
            </a:r>
            <a:r>
              <a:rPr lang="en-US" sz="1800" dirty="0" smtClean="0"/>
              <a:t>).</a:t>
            </a:r>
          </a:p>
          <a:p>
            <a:pPr algn="just">
              <a:buFont typeface="Wingdings" panose="05000000000000000000" pitchFamily="2" charset="2"/>
              <a:buChar char="Ø"/>
            </a:pPr>
            <a:r>
              <a:rPr lang="en-US" sz="1800" b="1" dirty="0"/>
              <a:t>Types of C++ Exception</a:t>
            </a:r>
          </a:p>
          <a:p>
            <a:pPr marL="0" indent="0" algn="just">
              <a:buNone/>
            </a:pPr>
            <a:r>
              <a:rPr lang="en-US" sz="1800" dirty="0" smtClean="0"/>
              <a:t>    There </a:t>
            </a:r>
            <a:r>
              <a:rPr lang="en-US" sz="1800" dirty="0"/>
              <a:t>are two types of exceptions in C</a:t>
            </a:r>
            <a:r>
              <a:rPr lang="en-US" sz="1800" dirty="0" smtClean="0"/>
              <a:t>++</a:t>
            </a:r>
          </a:p>
          <a:p>
            <a:pPr lvl="1" algn="just"/>
            <a:r>
              <a:rPr lang="en-US" sz="1800" b="1" dirty="0"/>
              <a:t>Synchronous:</a:t>
            </a:r>
            <a:r>
              <a:rPr lang="en-US" sz="1800" dirty="0"/>
              <a:t> Exceptions that happen when something goes wrong because of a mistake in the input data or when the program is not equipped to handle the current type of data it’s working with, such as dividing a number by zero.</a:t>
            </a:r>
          </a:p>
          <a:p>
            <a:pPr lvl="1" algn="just"/>
            <a:r>
              <a:rPr lang="en-US" sz="1800" b="1" dirty="0"/>
              <a:t>Asynchronous</a:t>
            </a:r>
            <a:r>
              <a:rPr lang="en-US" sz="1800" dirty="0"/>
              <a:t>: Exceptions that are beyond the program’s control, such as disc failure, keyboard interrupts, etc.</a:t>
            </a:r>
          </a:p>
          <a:p>
            <a:pPr marL="0" indent="0" algn="just">
              <a:buNone/>
            </a:pPr>
            <a:endParaRPr lang="en-US" sz="1800" dirty="0"/>
          </a:p>
          <a:p>
            <a:pPr lvl="0" algn="just">
              <a:spcBef>
                <a:spcPct val="0"/>
              </a:spcBef>
              <a:buClrTx/>
              <a:buSzTx/>
              <a:buFont typeface="Wingdings" panose="05000000000000000000" pitchFamily="2" charset="2"/>
              <a:buChar char="Ø"/>
            </a:pPr>
            <a:endParaRPr kumimoji="0" lang="en-US" sz="1800"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457200" y="0"/>
            <a:ext cx="8077200" cy="503238"/>
          </a:xfrm>
        </p:spPr>
        <p:txBody>
          <a:bodyPr>
            <a:normAutofit fontScale="90000"/>
          </a:bodyPr>
          <a:lstStyle/>
          <a:p>
            <a:r>
              <a:rPr lang="en-US" sz="2800" b="1" dirty="0"/>
              <a:t>Syntax for Exception Handling in C++</a:t>
            </a:r>
          </a:p>
        </p:txBody>
      </p:sp>
      <p:sp>
        <p:nvSpPr>
          <p:cNvPr id="129028" name="Slide Number Placeholder 4"/>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A49B696-92A6-417C-A325-1C8768D1F7DF}" type="slidenum">
              <a:rPr lang="en-US" sz="1400" b="1">
                <a:solidFill>
                  <a:srgbClr val="FFFFFF"/>
                </a:solidFill>
              </a:rPr>
              <a:pPr algn="ctr" eaLnBrk="1" hangingPunct="1"/>
              <a:t>5</a:t>
            </a:fld>
            <a:endParaRPr lang="en-US" sz="1400" b="1">
              <a:solidFill>
                <a:srgbClr val="FFFFFF"/>
              </a:solidFill>
            </a:endParaRPr>
          </a:p>
        </p:txBody>
      </p:sp>
      <p:sp>
        <p:nvSpPr>
          <p:cNvPr id="3" name="Content Placeholder 2"/>
          <p:cNvSpPr>
            <a:spLocks noGrp="1" noChangeArrowheads="1"/>
          </p:cNvSpPr>
          <p:nvPr>
            <p:ph sz="quarter" idx="4294967295"/>
          </p:nvPr>
        </p:nvSpPr>
        <p:spPr bwMode="auto">
          <a:xfrm>
            <a:off x="422031" y="827178"/>
            <a:ext cx="82819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a:spcBef>
                <a:spcPct val="0"/>
              </a:spcBef>
              <a:buClrTx/>
              <a:buSzTx/>
              <a:buFont typeface="Wingdings" panose="05000000000000000000" pitchFamily="2" charset="2"/>
              <a:buChar char="Ø"/>
            </a:pPr>
            <a:r>
              <a:rPr lang="en-US" sz="1800" dirty="0"/>
              <a:t>The basic syntax for exception handling in C++ is given below:</a:t>
            </a:r>
          </a:p>
          <a:p>
            <a:pPr marL="0" lvl="0" indent="0" algn="just">
              <a:spcBef>
                <a:spcPct val="0"/>
              </a:spcBef>
              <a:buClrTx/>
              <a:buSzTx/>
              <a:buNone/>
            </a:pPr>
            <a:endParaRPr lang="en-US" sz="1800" dirty="0"/>
          </a:p>
          <a:p>
            <a:pPr marL="366713" lvl="1" indent="0" algn="just">
              <a:spcBef>
                <a:spcPct val="0"/>
              </a:spcBef>
              <a:buClrTx/>
              <a:buSzTx/>
              <a:buNone/>
            </a:pPr>
            <a:r>
              <a:rPr lang="en-US" sz="1800" dirty="0"/>
              <a:t>try {         </a:t>
            </a:r>
          </a:p>
          <a:p>
            <a:pPr marL="366713" lvl="1" indent="0" algn="just">
              <a:spcBef>
                <a:spcPct val="0"/>
              </a:spcBef>
              <a:buClrTx/>
              <a:buSzTx/>
              <a:buNone/>
            </a:pPr>
            <a:r>
              <a:rPr lang="en-US" sz="1800" dirty="0"/>
              <a:t>     // Code that might throw an exception</a:t>
            </a:r>
          </a:p>
          <a:p>
            <a:pPr marL="366713" lvl="1" indent="0" algn="just">
              <a:spcBef>
                <a:spcPct val="0"/>
              </a:spcBef>
              <a:buClrTx/>
              <a:buSzTx/>
              <a:buNone/>
            </a:pPr>
            <a:r>
              <a:rPr lang="en-US" sz="1800" dirty="0"/>
              <a:t>     throw </a:t>
            </a:r>
            <a:r>
              <a:rPr lang="en-US" sz="1800" dirty="0" err="1"/>
              <a:t>SomeExceptionType</a:t>
            </a:r>
            <a:r>
              <a:rPr lang="en-US" sz="1800" dirty="0"/>
              <a:t>("Error message");</a:t>
            </a:r>
          </a:p>
          <a:p>
            <a:pPr marL="366713" lvl="1" indent="0" algn="just">
              <a:spcBef>
                <a:spcPct val="0"/>
              </a:spcBef>
              <a:buClrTx/>
              <a:buSzTx/>
              <a:buNone/>
            </a:pPr>
            <a:r>
              <a:rPr lang="en-US" sz="1800" dirty="0"/>
              <a:t> } </a:t>
            </a:r>
          </a:p>
          <a:p>
            <a:pPr marL="366713" lvl="1" indent="0" algn="just">
              <a:spcBef>
                <a:spcPct val="0"/>
              </a:spcBef>
              <a:buClrTx/>
              <a:buSzTx/>
              <a:buNone/>
            </a:pPr>
            <a:r>
              <a:rPr lang="en-US" sz="1800" dirty="0"/>
              <a:t>catch( </a:t>
            </a:r>
            <a:r>
              <a:rPr lang="en-US" sz="1800" dirty="0" err="1"/>
              <a:t>ExceptionName</a:t>
            </a:r>
            <a:r>
              <a:rPr lang="en-US" sz="1800" dirty="0"/>
              <a:t> e1 )  {   </a:t>
            </a:r>
          </a:p>
          <a:p>
            <a:pPr marL="366713" lvl="1" indent="0" algn="just">
              <a:spcBef>
                <a:spcPct val="0"/>
              </a:spcBef>
              <a:buClrTx/>
              <a:buSzTx/>
              <a:buNone/>
            </a:pPr>
            <a:r>
              <a:rPr lang="en-US" sz="1800" dirty="0"/>
              <a:t>     // catch block catches the exception that is thrown from try block</a:t>
            </a:r>
          </a:p>
          <a:p>
            <a:pPr marL="366713" lvl="1" indent="0" algn="just">
              <a:spcBef>
                <a:spcPct val="0"/>
              </a:spcBef>
              <a:buClrTx/>
              <a:buSzTx/>
              <a:buNone/>
            </a:pPr>
            <a:r>
              <a:rPr lang="en-US" sz="1800" dirty="0"/>
              <a:t> </a:t>
            </a:r>
            <a:r>
              <a:rPr lang="en-US" sz="1800" dirty="0" smtClean="0"/>
              <a:t>}</a:t>
            </a:r>
          </a:p>
          <a:p>
            <a:pPr lvl="0" algn="just">
              <a:spcBef>
                <a:spcPct val="0"/>
              </a:spcBef>
              <a:buClrTx/>
              <a:buSzTx/>
              <a:buFont typeface="Wingdings" panose="05000000000000000000" pitchFamily="2" charset="2"/>
              <a:buChar char="Ø"/>
            </a:pPr>
            <a:r>
              <a:rPr lang="en-US" sz="1800" dirty="0"/>
              <a:t>Here, we have placed the code that might generate an exception inside the try block. Every try block is followed by the catch block.</a:t>
            </a:r>
          </a:p>
          <a:p>
            <a:pPr lvl="0" algn="just">
              <a:spcBef>
                <a:spcPct val="0"/>
              </a:spcBef>
              <a:buClrTx/>
              <a:buSzTx/>
              <a:buFont typeface="Wingdings" panose="05000000000000000000" pitchFamily="2" charset="2"/>
              <a:buChar char="Ø"/>
            </a:pPr>
            <a:endParaRPr lang="en-US" sz="1800" dirty="0"/>
          </a:p>
          <a:p>
            <a:pPr lvl="0" algn="just">
              <a:spcBef>
                <a:spcPct val="0"/>
              </a:spcBef>
              <a:buClrTx/>
              <a:buSzTx/>
              <a:buFont typeface="Wingdings" panose="05000000000000000000" pitchFamily="2" charset="2"/>
              <a:buChar char="Ø"/>
            </a:pPr>
            <a:r>
              <a:rPr lang="en-US" sz="1800" dirty="0"/>
              <a:t>When an exception occurs, the throw statement throws an exception, which is caught by the catch block.</a:t>
            </a:r>
          </a:p>
          <a:p>
            <a:pPr lvl="0" algn="just">
              <a:spcBef>
                <a:spcPct val="0"/>
              </a:spcBef>
              <a:buClrTx/>
              <a:buSzTx/>
              <a:buFont typeface="Wingdings" panose="05000000000000000000" pitchFamily="2" charset="2"/>
              <a:buChar char="Ø"/>
            </a:pPr>
            <a:endParaRPr lang="en-US" sz="1800" dirty="0"/>
          </a:p>
          <a:p>
            <a:pPr lvl="0" algn="just">
              <a:spcBef>
                <a:spcPct val="0"/>
              </a:spcBef>
              <a:buClrTx/>
              <a:buSzTx/>
              <a:buFont typeface="Wingdings" panose="05000000000000000000" pitchFamily="2" charset="2"/>
              <a:buChar char="Ø"/>
            </a:pPr>
            <a:r>
              <a:rPr lang="en-US" sz="1800" dirty="0"/>
              <a:t>The catch block cannot be used without the try block.</a:t>
            </a:r>
            <a:endParaRPr kumimoji="0" 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3182882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457200" y="-26581"/>
            <a:ext cx="8077200" cy="485961"/>
          </a:xfrm>
        </p:spPr>
        <p:txBody>
          <a:bodyPr>
            <a:normAutofit fontScale="90000"/>
          </a:bodyPr>
          <a:lstStyle/>
          <a:p>
            <a:r>
              <a:rPr lang="en-US" sz="2800" b="1" dirty="0" smtClean="0"/>
              <a:t>Example </a:t>
            </a:r>
            <a:r>
              <a:rPr lang="en-US" sz="2800" b="1" dirty="0"/>
              <a:t>for Exception Handling in C++</a:t>
            </a:r>
          </a:p>
        </p:txBody>
      </p:sp>
      <p:sp>
        <p:nvSpPr>
          <p:cNvPr id="129028" name="Slide Number Placeholder 4"/>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A49B696-92A6-417C-A325-1C8768D1F7DF}" type="slidenum">
              <a:rPr lang="en-US" sz="1400" b="1">
                <a:solidFill>
                  <a:srgbClr val="FFFFFF"/>
                </a:solidFill>
              </a:rPr>
              <a:pPr algn="ctr" eaLnBrk="1" hangingPunct="1"/>
              <a:t>6</a:t>
            </a:fld>
            <a:endParaRPr lang="en-US" sz="1400" b="1">
              <a:solidFill>
                <a:srgbClr val="FFFFFF"/>
              </a:solidFill>
            </a:endParaRPr>
          </a:p>
        </p:txBody>
      </p:sp>
      <p:sp>
        <p:nvSpPr>
          <p:cNvPr id="3" name="Content Placeholder 2"/>
          <p:cNvSpPr>
            <a:spLocks noGrp="1" noChangeArrowheads="1"/>
          </p:cNvSpPr>
          <p:nvPr>
            <p:ph sz="quarter" idx="4294967295"/>
          </p:nvPr>
        </p:nvSpPr>
        <p:spPr bwMode="auto">
          <a:xfrm>
            <a:off x="220514" y="487263"/>
            <a:ext cx="8281988"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a:spcBef>
                <a:spcPct val="0"/>
              </a:spcBef>
              <a:buClrTx/>
              <a:buSzTx/>
              <a:buNone/>
            </a:pPr>
            <a:r>
              <a:rPr lang="en-US" sz="1600" dirty="0"/>
              <a:t>// program to divide two </a:t>
            </a:r>
            <a:r>
              <a:rPr lang="en-US" sz="1600" dirty="0" smtClean="0"/>
              <a:t>numbers, </a:t>
            </a:r>
            <a:r>
              <a:rPr lang="en-US" sz="1600" dirty="0"/>
              <a:t>throws an exception when the divisor is </a:t>
            </a:r>
            <a:r>
              <a:rPr lang="en-US" sz="1600" dirty="0" smtClean="0"/>
              <a:t>0</a:t>
            </a:r>
            <a:endParaRPr lang="en-US" sz="1600" dirty="0"/>
          </a:p>
          <a:p>
            <a:pPr marL="0" lvl="0" indent="0" algn="just">
              <a:spcBef>
                <a:spcPct val="0"/>
              </a:spcBef>
              <a:buClrTx/>
              <a:buSzTx/>
              <a:buNone/>
            </a:pPr>
            <a:r>
              <a:rPr lang="en-US" sz="1600" dirty="0"/>
              <a:t> </a:t>
            </a:r>
            <a:r>
              <a:rPr lang="en-US" sz="1600" dirty="0" smtClean="0"/>
              <a:t>   </a:t>
            </a:r>
            <a:r>
              <a:rPr lang="en-US" sz="1600" dirty="0" err="1" smtClean="0"/>
              <a:t>int</a:t>
            </a:r>
            <a:r>
              <a:rPr lang="en-US" sz="1600" dirty="0" smtClean="0"/>
              <a:t> </a:t>
            </a:r>
            <a:r>
              <a:rPr lang="en-US" sz="1600" dirty="0"/>
              <a:t>main() </a:t>
            </a:r>
            <a:r>
              <a:rPr lang="en-US" sz="1600" dirty="0" smtClean="0"/>
              <a:t>{</a:t>
            </a:r>
            <a:endParaRPr lang="en-US" sz="1600" dirty="0"/>
          </a:p>
          <a:p>
            <a:pPr marL="0" lvl="0" indent="0" algn="just">
              <a:spcBef>
                <a:spcPct val="0"/>
              </a:spcBef>
              <a:buClrTx/>
              <a:buSzTx/>
              <a:buNone/>
            </a:pPr>
            <a:r>
              <a:rPr lang="en-US" sz="1600" dirty="0"/>
              <a:t>    double numerator, denominator, divide</a:t>
            </a:r>
            <a:r>
              <a:rPr lang="en-US" sz="1600" dirty="0" smtClean="0"/>
              <a:t>;</a:t>
            </a:r>
            <a:endParaRPr lang="en-US" sz="1600" dirty="0"/>
          </a:p>
          <a:p>
            <a:pPr marL="0" lvl="0" indent="0" algn="just">
              <a:spcBef>
                <a:spcPct val="0"/>
              </a:spcBef>
              <a:buClrTx/>
              <a:buSzTx/>
              <a:buNone/>
            </a:pPr>
            <a:r>
              <a:rPr lang="en-US" sz="1600" dirty="0"/>
              <a:t>    </a:t>
            </a:r>
            <a:r>
              <a:rPr lang="en-US" sz="1600" dirty="0" err="1"/>
              <a:t>cout</a:t>
            </a:r>
            <a:r>
              <a:rPr lang="en-US" sz="1600" dirty="0"/>
              <a:t> &lt;&lt; "Enter numerator: </a:t>
            </a:r>
            <a:r>
              <a:rPr lang="en-US" sz="1600" dirty="0" smtClean="0"/>
              <a:t>";    </a:t>
            </a:r>
            <a:r>
              <a:rPr lang="en-US" sz="1600" dirty="0" err="1"/>
              <a:t>cin</a:t>
            </a:r>
            <a:r>
              <a:rPr lang="en-US" sz="1600" dirty="0"/>
              <a:t> &gt;&gt; numerator</a:t>
            </a:r>
            <a:r>
              <a:rPr lang="en-US" sz="1600" dirty="0" smtClean="0"/>
              <a:t>;</a:t>
            </a:r>
            <a:endParaRPr lang="en-US" sz="1600" dirty="0"/>
          </a:p>
          <a:p>
            <a:pPr marL="0" lvl="0" indent="0" algn="just">
              <a:spcBef>
                <a:spcPct val="0"/>
              </a:spcBef>
              <a:buClrTx/>
              <a:buSzTx/>
              <a:buNone/>
            </a:pPr>
            <a:r>
              <a:rPr lang="en-US" sz="1600" dirty="0"/>
              <a:t>    </a:t>
            </a:r>
            <a:r>
              <a:rPr lang="en-US" sz="1600" dirty="0" err="1"/>
              <a:t>cout</a:t>
            </a:r>
            <a:r>
              <a:rPr lang="en-US" sz="1600" dirty="0"/>
              <a:t> &lt;&lt; "Enter denominator: </a:t>
            </a:r>
            <a:r>
              <a:rPr lang="en-US" sz="1600" dirty="0" smtClean="0"/>
              <a:t>"; </a:t>
            </a:r>
            <a:r>
              <a:rPr lang="en-US" sz="1600" dirty="0" err="1"/>
              <a:t>cin</a:t>
            </a:r>
            <a:r>
              <a:rPr lang="en-US" sz="1600" dirty="0"/>
              <a:t> &gt;&gt; denominator;</a:t>
            </a:r>
          </a:p>
          <a:p>
            <a:pPr marL="0" lvl="0" indent="0" algn="just">
              <a:spcBef>
                <a:spcPct val="0"/>
              </a:spcBef>
              <a:buClrTx/>
              <a:buSzTx/>
              <a:buNone/>
            </a:pPr>
            <a:r>
              <a:rPr lang="en-US" sz="1600" dirty="0" smtClean="0"/>
              <a:t>    </a:t>
            </a:r>
            <a:r>
              <a:rPr lang="en-US" sz="1600" dirty="0"/>
              <a:t>try </a:t>
            </a:r>
            <a:r>
              <a:rPr lang="en-US" sz="1600" dirty="0" smtClean="0"/>
              <a:t>{</a:t>
            </a:r>
            <a:endParaRPr lang="en-US" sz="1600" dirty="0"/>
          </a:p>
          <a:p>
            <a:pPr marL="0" lvl="0" indent="0" algn="just">
              <a:spcBef>
                <a:spcPct val="0"/>
              </a:spcBef>
              <a:buClrTx/>
              <a:buSzTx/>
              <a:buNone/>
            </a:pPr>
            <a:r>
              <a:rPr lang="en-US" sz="1600" dirty="0"/>
              <a:t>        // throw an exception if denominator is 0</a:t>
            </a:r>
          </a:p>
          <a:p>
            <a:pPr marL="0" lvl="0" indent="0" algn="just">
              <a:spcBef>
                <a:spcPct val="0"/>
              </a:spcBef>
              <a:buClrTx/>
              <a:buSzTx/>
              <a:buNone/>
            </a:pPr>
            <a:r>
              <a:rPr lang="en-US" sz="1600" dirty="0"/>
              <a:t>        if (denominator == 0)</a:t>
            </a:r>
          </a:p>
          <a:p>
            <a:pPr marL="0" lvl="0" indent="0" algn="just">
              <a:spcBef>
                <a:spcPct val="0"/>
              </a:spcBef>
              <a:buClrTx/>
              <a:buSzTx/>
              <a:buNone/>
            </a:pPr>
            <a:r>
              <a:rPr lang="en-US" sz="1600" dirty="0"/>
              <a:t>            throw 0</a:t>
            </a:r>
            <a:r>
              <a:rPr lang="en-US" sz="1600" dirty="0" smtClean="0"/>
              <a:t>;</a:t>
            </a:r>
            <a:endParaRPr lang="en-US" sz="1600" dirty="0"/>
          </a:p>
          <a:p>
            <a:pPr marL="0" lvl="0" indent="0" algn="just">
              <a:spcBef>
                <a:spcPct val="0"/>
              </a:spcBef>
              <a:buClrTx/>
              <a:buSzTx/>
              <a:buNone/>
            </a:pPr>
            <a:r>
              <a:rPr lang="en-US" sz="1600" dirty="0"/>
              <a:t>        // not executed if denominator is 0</a:t>
            </a:r>
          </a:p>
          <a:p>
            <a:pPr marL="0" lvl="0" indent="0" algn="just">
              <a:spcBef>
                <a:spcPct val="0"/>
              </a:spcBef>
              <a:buClrTx/>
              <a:buSzTx/>
              <a:buNone/>
            </a:pPr>
            <a:r>
              <a:rPr lang="en-US" sz="1600" dirty="0"/>
              <a:t>        divide = numerator / denominator;</a:t>
            </a:r>
          </a:p>
          <a:p>
            <a:pPr marL="0" lvl="0" indent="0" algn="just">
              <a:spcBef>
                <a:spcPct val="0"/>
              </a:spcBef>
              <a:buClrTx/>
              <a:buSzTx/>
              <a:buNone/>
            </a:pPr>
            <a:r>
              <a:rPr lang="en-US" sz="1600" dirty="0"/>
              <a:t>        </a:t>
            </a:r>
            <a:r>
              <a:rPr lang="en-US" sz="1600" dirty="0" err="1"/>
              <a:t>cout</a:t>
            </a:r>
            <a:r>
              <a:rPr lang="en-US" sz="1600" dirty="0"/>
              <a:t> &lt;&lt; numerator &lt;&lt; " / " &lt;&lt; denominator &lt;&lt; " = " &lt;&lt; divide &lt;&lt; </a:t>
            </a:r>
            <a:r>
              <a:rPr lang="en-US" sz="1600" dirty="0" err="1"/>
              <a:t>endl</a:t>
            </a:r>
            <a:r>
              <a:rPr lang="en-US" sz="1600" dirty="0"/>
              <a:t>;</a:t>
            </a:r>
          </a:p>
          <a:p>
            <a:pPr marL="0" lvl="0" indent="0" algn="just">
              <a:spcBef>
                <a:spcPct val="0"/>
              </a:spcBef>
              <a:buClrTx/>
              <a:buSzTx/>
              <a:buNone/>
            </a:pPr>
            <a:r>
              <a:rPr lang="en-US" sz="1600" dirty="0"/>
              <a:t>    } </a:t>
            </a:r>
          </a:p>
          <a:p>
            <a:pPr marL="0" lvl="0" indent="0" algn="just">
              <a:spcBef>
                <a:spcPct val="0"/>
              </a:spcBef>
              <a:buClrTx/>
              <a:buSzTx/>
              <a:buNone/>
            </a:pPr>
            <a:r>
              <a:rPr lang="en-US" sz="1600" dirty="0"/>
              <a:t>    catch (</a:t>
            </a:r>
            <a:r>
              <a:rPr lang="en-US" sz="1600" dirty="0" err="1"/>
              <a:t>int</a:t>
            </a:r>
            <a:r>
              <a:rPr lang="en-US" sz="1600" dirty="0"/>
              <a:t> </a:t>
            </a:r>
            <a:r>
              <a:rPr lang="en-US" sz="1600" dirty="0" err="1"/>
              <a:t>num_exception</a:t>
            </a:r>
            <a:r>
              <a:rPr lang="en-US" sz="1600" dirty="0"/>
              <a:t>) {</a:t>
            </a:r>
          </a:p>
          <a:p>
            <a:pPr marL="0" lvl="0" indent="0" algn="just">
              <a:spcBef>
                <a:spcPct val="0"/>
              </a:spcBef>
              <a:buClrTx/>
              <a:buSzTx/>
              <a:buNone/>
            </a:pPr>
            <a:r>
              <a:rPr lang="en-US" sz="1600" dirty="0"/>
              <a:t>        </a:t>
            </a:r>
            <a:r>
              <a:rPr lang="en-US" sz="1600" dirty="0" err="1"/>
              <a:t>cout</a:t>
            </a:r>
            <a:r>
              <a:rPr lang="en-US" sz="1600" dirty="0"/>
              <a:t> &lt;&lt; "Error: Cannot divide by " &lt;&lt; </a:t>
            </a:r>
            <a:r>
              <a:rPr lang="en-US" sz="1600" dirty="0" err="1"/>
              <a:t>num_exception</a:t>
            </a:r>
            <a:r>
              <a:rPr lang="en-US" sz="1600" dirty="0"/>
              <a:t> &lt;&lt; </a:t>
            </a:r>
            <a:r>
              <a:rPr lang="en-US" sz="1600" dirty="0" err="1"/>
              <a:t>endl</a:t>
            </a:r>
            <a:r>
              <a:rPr lang="en-US" sz="1600" dirty="0"/>
              <a:t>;</a:t>
            </a:r>
          </a:p>
          <a:p>
            <a:pPr marL="0" lvl="0" indent="0" algn="just">
              <a:spcBef>
                <a:spcPct val="0"/>
              </a:spcBef>
              <a:buClrTx/>
              <a:buSzTx/>
              <a:buNone/>
            </a:pPr>
            <a:r>
              <a:rPr lang="en-US" sz="1600" dirty="0"/>
              <a:t>    }</a:t>
            </a:r>
          </a:p>
          <a:p>
            <a:pPr marL="0" lvl="0" indent="0" algn="just">
              <a:spcBef>
                <a:spcPct val="0"/>
              </a:spcBef>
              <a:buClrTx/>
              <a:buSzTx/>
              <a:buNone/>
            </a:pPr>
            <a:endParaRPr lang="en-US" sz="1600" dirty="0"/>
          </a:p>
          <a:p>
            <a:pPr marL="0" lvl="0" indent="0" algn="just">
              <a:spcBef>
                <a:spcPct val="0"/>
              </a:spcBef>
              <a:buClrTx/>
              <a:buSzTx/>
              <a:buNone/>
            </a:pPr>
            <a:r>
              <a:rPr lang="en-US" sz="1600" dirty="0"/>
              <a:t>    return 0;</a:t>
            </a:r>
          </a:p>
          <a:p>
            <a:pPr marL="0" lvl="0" indent="0" algn="just">
              <a:spcBef>
                <a:spcPct val="0"/>
              </a:spcBef>
              <a:buClrTx/>
              <a:buSzTx/>
              <a:buNone/>
            </a:pPr>
            <a:r>
              <a:rPr lang="en-US" sz="1600" dirty="0"/>
              <a:t>}</a:t>
            </a:r>
            <a:endParaRPr kumimoji="0" lang="en-US" sz="1600" b="0" i="0" u="none" strike="noStrike" cap="none" normalizeH="0" baseline="0" dirty="0" smtClean="0">
              <a:ln>
                <a:noFill/>
              </a:ln>
              <a:solidFill>
                <a:schemeClr val="tx1"/>
              </a:solidFill>
              <a:effectLst/>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2933891" y="4184879"/>
            <a:ext cx="4914709" cy="2558540"/>
          </a:xfrm>
          <a:prstGeom prst="rect">
            <a:avLst/>
          </a:prstGeom>
        </p:spPr>
      </p:pic>
    </p:spTree>
    <p:extLst>
      <p:ext uri="{BB962C8B-B14F-4D97-AF65-F5344CB8AC3E}">
        <p14:creationId xmlns:p14="http://schemas.microsoft.com/office/powerpoint/2010/main" val="1005400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457200" y="-26581"/>
            <a:ext cx="8077200" cy="485961"/>
          </a:xfrm>
        </p:spPr>
        <p:txBody>
          <a:bodyPr>
            <a:normAutofit fontScale="90000"/>
          </a:bodyPr>
          <a:lstStyle/>
          <a:p>
            <a:r>
              <a:rPr lang="en-US" sz="2800" b="1" dirty="0"/>
              <a:t>Why do we need Exception Handling in C++?</a:t>
            </a:r>
          </a:p>
        </p:txBody>
      </p:sp>
      <p:sp>
        <p:nvSpPr>
          <p:cNvPr id="129028" name="Slide Number Placeholder 4"/>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A49B696-92A6-417C-A325-1C8768D1F7DF}" type="slidenum">
              <a:rPr lang="en-US" sz="1400" b="1">
                <a:solidFill>
                  <a:srgbClr val="FFFFFF"/>
                </a:solidFill>
              </a:rPr>
              <a:pPr algn="ctr" eaLnBrk="1" hangingPunct="1"/>
              <a:t>7</a:t>
            </a:fld>
            <a:endParaRPr lang="en-US" sz="1400" b="1">
              <a:solidFill>
                <a:srgbClr val="FFFFFF"/>
              </a:solidFill>
            </a:endParaRPr>
          </a:p>
        </p:txBody>
      </p:sp>
      <p:sp>
        <p:nvSpPr>
          <p:cNvPr id="3" name="Content Placeholder 2"/>
          <p:cNvSpPr>
            <a:spLocks noGrp="1" noChangeArrowheads="1"/>
          </p:cNvSpPr>
          <p:nvPr>
            <p:ph sz="quarter" idx="4294967295"/>
          </p:nvPr>
        </p:nvSpPr>
        <p:spPr bwMode="auto">
          <a:xfrm>
            <a:off x="152400" y="759824"/>
            <a:ext cx="8281988" cy="552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800" dirty="0"/>
              <a:t>The following are the main advantages of exception handling over traditional error handling:</a:t>
            </a:r>
          </a:p>
          <a:p>
            <a:pPr lvl="1" algn="just"/>
            <a:r>
              <a:rPr lang="en-US" sz="1800" b="1" dirty="0"/>
              <a:t>Separation of Error Handling Code from Normal Code</a:t>
            </a:r>
            <a:r>
              <a:rPr lang="en-US" sz="1800" i="1" dirty="0"/>
              <a:t>: </a:t>
            </a:r>
            <a:r>
              <a:rPr lang="en-US" sz="1800" dirty="0"/>
              <a:t>There are always if-else conditions to handle errors in traditional error handling codes. These conditions and the code to handle errors get mixed up with the normal flow. This makes the code less readable and maintainable. With try/catch blocks, </a:t>
            </a:r>
            <a:r>
              <a:rPr lang="en-US" sz="1800" dirty="0" smtClean="0"/>
              <a:t>the code </a:t>
            </a:r>
            <a:r>
              <a:rPr lang="en-US" sz="1800" dirty="0"/>
              <a:t>for error handling becomes separate from the normal flow</a:t>
            </a:r>
            <a:r>
              <a:rPr lang="en-US" sz="1800" dirty="0" smtClean="0"/>
              <a:t>.</a:t>
            </a:r>
            <a:r>
              <a:rPr lang="en-US" sz="1800" dirty="0"/>
              <a:t> </a:t>
            </a:r>
          </a:p>
          <a:p>
            <a:pPr lvl="1" algn="just"/>
            <a:r>
              <a:rPr lang="en-US" sz="1800" b="1" dirty="0"/>
              <a:t>Functions/Methods can handle only the exceptions they choose</a:t>
            </a:r>
            <a:r>
              <a:rPr lang="en-US" sz="1800" i="1" dirty="0"/>
              <a:t>:</a:t>
            </a:r>
            <a:r>
              <a:rPr lang="en-US" sz="1800" dirty="0"/>
              <a:t> A function can throw many exceptions, but may choose to handle some of them. The other exceptions, which are thrown but not caught, can be handled by the caller. </a:t>
            </a:r>
            <a:r>
              <a:rPr lang="en-US" sz="1800" dirty="0" smtClean="0"/>
              <a:t>In </a:t>
            </a:r>
            <a:r>
              <a:rPr lang="en-US" sz="1800" dirty="0"/>
              <a:t>C++, a function can specify the exceptions that it throws using the throw keyword. The caller of this function must handle the exception in some way (either </a:t>
            </a:r>
            <a:r>
              <a:rPr lang="en-US" sz="1800" dirty="0" smtClean="0"/>
              <a:t>by  specifying </a:t>
            </a:r>
            <a:r>
              <a:rPr lang="en-US" sz="1800" dirty="0"/>
              <a:t>it again or catching it</a:t>
            </a:r>
            <a:r>
              <a:rPr lang="en-US" sz="1800" dirty="0" smtClean="0"/>
              <a:t>).</a:t>
            </a:r>
            <a:r>
              <a:rPr lang="en-US" sz="1800" dirty="0"/>
              <a:t> </a:t>
            </a:r>
          </a:p>
          <a:p>
            <a:pPr lvl="1" algn="just"/>
            <a:r>
              <a:rPr lang="en-US" sz="1800" b="1" dirty="0"/>
              <a:t>Grouping of Error Types</a:t>
            </a:r>
            <a:r>
              <a:rPr lang="en-US" sz="1800" i="1" dirty="0"/>
              <a:t>:</a:t>
            </a:r>
            <a:r>
              <a:rPr lang="en-US" sz="1800" dirty="0"/>
              <a:t> In C++, both basic types and objects can be thrown as exceptions. We can create a hierarchy of exception objects, group exceptions in namespaces or classes, and categorize them according to their types.</a:t>
            </a:r>
          </a:p>
        </p:txBody>
      </p:sp>
    </p:spTree>
    <p:extLst>
      <p:ext uri="{BB962C8B-B14F-4D97-AF65-F5344CB8AC3E}">
        <p14:creationId xmlns:p14="http://schemas.microsoft.com/office/powerpoint/2010/main" val="3523301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457200" y="-26581"/>
            <a:ext cx="8077200" cy="485961"/>
          </a:xfrm>
        </p:spPr>
        <p:txBody>
          <a:bodyPr>
            <a:normAutofit fontScale="90000"/>
          </a:bodyPr>
          <a:lstStyle/>
          <a:p>
            <a:r>
              <a:rPr lang="en-US" sz="2800" b="1" dirty="0" smtClean="0"/>
              <a:t>Example of Exception </a:t>
            </a:r>
            <a:r>
              <a:rPr lang="en-US" sz="2800" b="1" dirty="0"/>
              <a:t>Handling in C++?</a:t>
            </a:r>
          </a:p>
        </p:txBody>
      </p:sp>
      <p:sp>
        <p:nvSpPr>
          <p:cNvPr id="129028" name="Slide Number Placeholder 4"/>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A49B696-92A6-417C-A325-1C8768D1F7DF}" type="slidenum">
              <a:rPr lang="en-US" sz="1400" b="1">
                <a:solidFill>
                  <a:srgbClr val="FFFFFF"/>
                </a:solidFill>
              </a:rPr>
              <a:pPr algn="ctr" eaLnBrk="1" hangingPunct="1"/>
              <a:t>8</a:t>
            </a:fld>
            <a:endParaRPr lang="en-US" sz="1400" b="1">
              <a:solidFill>
                <a:srgbClr val="FFFFFF"/>
              </a:solidFill>
            </a:endParaRPr>
          </a:p>
        </p:txBody>
      </p:sp>
      <p:sp>
        <p:nvSpPr>
          <p:cNvPr id="3" name="Content Placeholder 2"/>
          <p:cNvSpPr>
            <a:spLocks noGrp="1" noChangeArrowheads="1"/>
          </p:cNvSpPr>
          <p:nvPr>
            <p:ph sz="quarter" idx="4294967295"/>
          </p:nvPr>
        </p:nvSpPr>
        <p:spPr bwMode="auto">
          <a:xfrm>
            <a:off x="154965" y="459380"/>
            <a:ext cx="8344786" cy="666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1800" dirty="0"/>
              <a:t>// C++ program to </a:t>
            </a:r>
            <a:r>
              <a:rPr lang="en-US" sz="1800" dirty="0" smtClean="0"/>
              <a:t>demonstrate </a:t>
            </a:r>
            <a:r>
              <a:rPr lang="en-US" sz="1800" dirty="0"/>
              <a:t>the use of try</a:t>
            </a:r>
            <a:r>
              <a:rPr lang="en-US" sz="1800" dirty="0" smtClean="0"/>
              <a:t>, catch </a:t>
            </a:r>
            <a:r>
              <a:rPr lang="en-US" sz="1800" dirty="0"/>
              <a:t>and </a:t>
            </a:r>
            <a:r>
              <a:rPr lang="en-US" sz="1800" dirty="0" smtClean="0"/>
              <a:t>throw in </a:t>
            </a:r>
            <a:r>
              <a:rPr lang="en-US" sz="1800" dirty="0"/>
              <a:t>exception </a:t>
            </a:r>
            <a:r>
              <a:rPr lang="en-US" sz="1800" dirty="0" smtClean="0"/>
              <a:t>handling</a:t>
            </a:r>
            <a:endParaRPr lang="en-US" sz="1800" dirty="0"/>
          </a:p>
          <a:p>
            <a:pPr marL="0" indent="0" algn="just">
              <a:buNone/>
            </a:pPr>
            <a:r>
              <a:rPr lang="en-US" sz="1800" dirty="0" err="1"/>
              <a:t>int</a:t>
            </a:r>
            <a:r>
              <a:rPr lang="en-US" sz="1800" dirty="0"/>
              <a:t> main()</a:t>
            </a:r>
          </a:p>
          <a:p>
            <a:pPr marL="0" indent="0" algn="just">
              <a:buNone/>
            </a:pPr>
            <a:r>
              <a:rPr lang="en-US" sz="1800" dirty="0" smtClean="0"/>
              <a:t>{</a:t>
            </a:r>
            <a:r>
              <a:rPr lang="en-US" sz="1800" dirty="0"/>
              <a:t>	</a:t>
            </a:r>
            <a:r>
              <a:rPr lang="en-US" sz="1800" dirty="0" err="1"/>
              <a:t>int</a:t>
            </a:r>
            <a:r>
              <a:rPr lang="en-US" sz="1800" dirty="0"/>
              <a:t> x = -1</a:t>
            </a:r>
            <a:r>
              <a:rPr lang="en-US" sz="1800" dirty="0" smtClean="0"/>
              <a:t>;</a:t>
            </a:r>
            <a:endParaRPr lang="en-US" sz="1800" dirty="0"/>
          </a:p>
          <a:p>
            <a:pPr marL="0" indent="0" algn="just">
              <a:buNone/>
            </a:pPr>
            <a:r>
              <a:rPr lang="en-US" sz="1800" dirty="0"/>
              <a:t>	// Some code</a:t>
            </a:r>
          </a:p>
          <a:p>
            <a:pPr marL="0" indent="0" algn="just">
              <a:buNone/>
            </a:pPr>
            <a:r>
              <a:rPr lang="en-US" sz="1800" dirty="0"/>
              <a:t>	</a:t>
            </a:r>
            <a:r>
              <a:rPr lang="en-US" sz="1800" dirty="0" err="1"/>
              <a:t>cout</a:t>
            </a:r>
            <a:r>
              <a:rPr lang="en-US" sz="1800" dirty="0"/>
              <a:t> &lt;&lt; "Before try \n</a:t>
            </a:r>
            <a:r>
              <a:rPr lang="en-US" sz="1800" dirty="0" smtClean="0"/>
              <a:t>";</a:t>
            </a:r>
            <a:endParaRPr lang="en-US" sz="1800" dirty="0"/>
          </a:p>
          <a:p>
            <a:pPr marL="0" indent="0" algn="just">
              <a:buNone/>
            </a:pPr>
            <a:r>
              <a:rPr lang="en-US" sz="1800" dirty="0"/>
              <a:t>	// try block</a:t>
            </a:r>
          </a:p>
          <a:p>
            <a:pPr marL="0" indent="0" algn="just">
              <a:buNone/>
            </a:pPr>
            <a:r>
              <a:rPr lang="en-US" sz="1800" dirty="0"/>
              <a:t>	try {</a:t>
            </a:r>
          </a:p>
          <a:p>
            <a:pPr marL="0" indent="0" algn="just">
              <a:buNone/>
            </a:pPr>
            <a:r>
              <a:rPr lang="en-US" sz="1800" dirty="0"/>
              <a:t>		</a:t>
            </a:r>
            <a:r>
              <a:rPr lang="en-US" sz="1800" dirty="0" err="1"/>
              <a:t>cout</a:t>
            </a:r>
            <a:r>
              <a:rPr lang="en-US" sz="1800" dirty="0"/>
              <a:t> &lt;&lt; "Inside try \n";</a:t>
            </a:r>
          </a:p>
          <a:p>
            <a:pPr marL="0" indent="0" algn="just">
              <a:buNone/>
            </a:pPr>
            <a:r>
              <a:rPr lang="en-US" sz="1800" dirty="0"/>
              <a:t>		if (x &lt; 0) </a:t>
            </a:r>
            <a:r>
              <a:rPr lang="en-US" sz="1800" dirty="0" smtClean="0"/>
              <a:t>{</a:t>
            </a:r>
            <a:r>
              <a:rPr lang="en-US" sz="1800" dirty="0"/>
              <a:t>	throw x</a:t>
            </a:r>
            <a:r>
              <a:rPr lang="en-US" sz="1800" dirty="0" smtClean="0"/>
              <a:t>; </a:t>
            </a:r>
            <a:r>
              <a:rPr lang="en-US" sz="1800" dirty="0"/>
              <a:t>// throwing an exception</a:t>
            </a:r>
          </a:p>
          <a:p>
            <a:pPr marL="0" indent="0" algn="just">
              <a:buNone/>
            </a:pPr>
            <a:r>
              <a:rPr lang="en-US" sz="1800" dirty="0"/>
              <a:t>			</a:t>
            </a:r>
            <a:r>
              <a:rPr lang="en-US" sz="1800" dirty="0" err="1"/>
              <a:t>cout</a:t>
            </a:r>
            <a:r>
              <a:rPr lang="en-US" sz="1800" dirty="0"/>
              <a:t> &lt;&lt; "After throw (Never executed) \n";</a:t>
            </a:r>
          </a:p>
          <a:p>
            <a:pPr marL="0" indent="0" algn="just">
              <a:buNone/>
            </a:pPr>
            <a:r>
              <a:rPr lang="en-US" sz="1800" dirty="0"/>
              <a:t>		}</a:t>
            </a:r>
          </a:p>
          <a:p>
            <a:pPr marL="0" indent="0" algn="just">
              <a:buNone/>
            </a:pPr>
            <a:r>
              <a:rPr lang="en-US" sz="1800" dirty="0"/>
              <a:t>	</a:t>
            </a:r>
            <a:r>
              <a:rPr lang="en-US" sz="1800" dirty="0" smtClean="0"/>
              <a:t>}</a:t>
            </a:r>
            <a:endParaRPr lang="en-US" sz="1800" dirty="0"/>
          </a:p>
          <a:p>
            <a:pPr marL="0" indent="0" algn="just">
              <a:buNone/>
            </a:pPr>
            <a:r>
              <a:rPr lang="en-US" sz="1800" dirty="0"/>
              <a:t>	// catch block</a:t>
            </a:r>
          </a:p>
          <a:p>
            <a:pPr marL="0" indent="0" algn="just">
              <a:buNone/>
            </a:pPr>
            <a:r>
              <a:rPr lang="en-US" sz="1800" dirty="0"/>
              <a:t>	catch (</a:t>
            </a:r>
            <a:r>
              <a:rPr lang="en-US" sz="1800" dirty="0" err="1"/>
              <a:t>int</a:t>
            </a:r>
            <a:r>
              <a:rPr lang="en-US" sz="1800" dirty="0"/>
              <a:t> x) </a:t>
            </a:r>
            <a:r>
              <a:rPr lang="en-US" sz="1800" dirty="0" smtClean="0"/>
              <a:t>{ </a:t>
            </a:r>
            <a:r>
              <a:rPr lang="en-US" sz="1800" dirty="0" err="1" smtClean="0"/>
              <a:t>cout</a:t>
            </a:r>
            <a:r>
              <a:rPr lang="en-US" sz="1800" dirty="0" smtClean="0"/>
              <a:t> </a:t>
            </a:r>
            <a:r>
              <a:rPr lang="en-US" sz="1800" dirty="0"/>
              <a:t>&lt;&lt; "Exception Caught \n</a:t>
            </a:r>
            <a:r>
              <a:rPr lang="en-US" sz="1800" dirty="0" smtClean="0"/>
              <a:t>"; }</a:t>
            </a:r>
            <a:endParaRPr lang="en-US" sz="1800" dirty="0"/>
          </a:p>
          <a:p>
            <a:pPr marL="0" indent="0" algn="just">
              <a:buNone/>
            </a:pPr>
            <a:r>
              <a:rPr lang="en-US" sz="1800" dirty="0"/>
              <a:t>	</a:t>
            </a:r>
            <a:r>
              <a:rPr lang="en-US" sz="1800" dirty="0" err="1"/>
              <a:t>cout</a:t>
            </a:r>
            <a:r>
              <a:rPr lang="en-US" sz="1800" dirty="0"/>
              <a:t> &lt;&lt; "After catch (Will be executed) \n";</a:t>
            </a:r>
          </a:p>
          <a:p>
            <a:pPr marL="0" indent="0" algn="just">
              <a:buNone/>
            </a:pPr>
            <a:r>
              <a:rPr lang="en-US" sz="1800" dirty="0"/>
              <a:t>	return 0;</a:t>
            </a:r>
          </a:p>
          <a:p>
            <a:pPr marL="0" indent="0" algn="just">
              <a:buNone/>
            </a:pPr>
            <a:r>
              <a:rPr lang="en-US" sz="1800" dirty="0"/>
              <a:t>}</a:t>
            </a:r>
          </a:p>
          <a:p>
            <a:pPr marL="0" indent="0" algn="just">
              <a:buNone/>
            </a:pPr>
            <a:endParaRPr lang="en-US" sz="1800" dirty="0"/>
          </a:p>
        </p:txBody>
      </p:sp>
      <p:pic>
        <p:nvPicPr>
          <p:cNvPr id="4" name="Picture 3"/>
          <p:cNvPicPr>
            <a:picLocks noChangeAspect="1"/>
          </p:cNvPicPr>
          <p:nvPr/>
        </p:nvPicPr>
        <p:blipFill>
          <a:blip r:embed="rId2"/>
          <a:stretch>
            <a:fillRect/>
          </a:stretch>
        </p:blipFill>
        <p:spPr>
          <a:xfrm>
            <a:off x="6096000" y="5294614"/>
            <a:ext cx="2933700" cy="1447800"/>
          </a:xfrm>
          <a:prstGeom prst="rect">
            <a:avLst/>
          </a:prstGeom>
        </p:spPr>
      </p:pic>
    </p:spTree>
    <p:extLst>
      <p:ext uri="{BB962C8B-B14F-4D97-AF65-F5344CB8AC3E}">
        <p14:creationId xmlns:p14="http://schemas.microsoft.com/office/powerpoint/2010/main" val="4001740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457200" y="-26581"/>
            <a:ext cx="8077200" cy="485961"/>
          </a:xfrm>
        </p:spPr>
        <p:txBody>
          <a:bodyPr>
            <a:normAutofit/>
          </a:bodyPr>
          <a:lstStyle/>
          <a:p>
            <a:r>
              <a:rPr lang="en-US" sz="2400" b="1" dirty="0"/>
              <a:t>Properties of Exception Handling in C++</a:t>
            </a:r>
          </a:p>
        </p:txBody>
      </p:sp>
      <p:sp>
        <p:nvSpPr>
          <p:cNvPr id="129028" name="Slide Number Placeholder 4"/>
          <p:cNvSpPr txBox="1">
            <a:spLocks noGrp="1"/>
          </p:cNvSpPr>
          <p:nvPr/>
        </p:nvSpPr>
        <p:spPr bwMode="auto">
          <a:xfrm>
            <a:off x="8129588" y="5734050"/>
            <a:ext cx="6096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4A49B696-92A6-417C-A325-1C8768D1F7DF}" type="slidenum">
              <a:rPr lang="en-US" sz="1400" b="1">
                <a:solidFill>
                  <a:srgbClr val="FFFFFF"/>
                </a:solidFill>
              </a:rPr>
              <a:pPr algn="ctr" eaLnBrk="1" hangingPunct="1"/>
              <a:t>9</a:t>
            </a:fld>
            <a:endParaRPr lang="en-US" sz="1400" b="1">
              <a:solidFill>
                <a:srgbClr val="FFFFFF"/>
              </a:solidFill>
            </a:endParaRPr>
          </a:p>
        </p:txBody>
      </p:sp>
      <p:sp>
        <p:nvSpPr>
          <p:cNvPr id="2" name="Content Placeholder 1"/>
          <p:cNvSpPr>
            <a:spLocks noGrp="1" noChangeArrowheads="1"/>
          </p:cNvSpPr>
          <p:nvPr>
            <p:ph sz="quarter" idx="4294967295"/>
          </p:nvPr>
        </p:nvSpPr>
        <p:spPr bwMode="auto">
          <a:xfrm>
            <a:off x="266053" y="685800"/>
            <a:ext cx="81499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rPr>
              <a:t>Property 1</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rPr>
              <a:t>There is a special catch block called the ‘catch-all’ block, written as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dirty="0" smtClean="0">
                <a:ln>
                  <a:noFill/>
                </a:ln>
                <a:solidFill>
                  <a:schemeClr val="tx1"/>
                </a:solidFill>
                <a:effectLst/>
              </a:rPr>
              <a:t>catch(…), that can be used to catch all types of exceptions.</a:t>
            </a:r>
          </a:p>
        </p:txBody>
      </p:sp>
      <p:sp>
        <p:nvSpPr>
          <p:cNvPr id="5" name="TextBox 4"/>
          <p:cNvSpPr txBox="1"/>
          <p:nvPr/>
        </p:nvSpPr>
        <p:spPr>
          <a:xfrm>
            <a:off x="457200" y="1701463"/>
            <a:ext cx="8281988" cy="4801314"/>
          </a:xfrm>
          <a:prstGeom prst="rect">
            <a:avLst/>
          </a:prstGeom>
          <a:noFill/>
        </p:spPr>
        <p:txBody>
          <a:bodyPr wrap="square" rtlCol="0">
            <a:spAutoFit/>
          </a:bodyPr>
          <a:lstStyle/>
          <a:p>
            <a:r>
              <a:rPr lang="en-US" b="1" dirty="0">
                <a:latin typeface="+mn-lt"/>
              </a:rPr>
              <a:t>Example</a:t>
            </a:r>
            <a:endParaRPr lang="en-US" dirty="0">
              <a:latin typeface="+mn-lt"/>
            </a:endParaRPr>
          </a:p>
          <a:p>
            <a:r>
              <a:rPr lang="en-US" dirty="0">
                <a:latin typeface="+mn-lt"/>
              </a:rPr>
              <a:t>In the following program, an </a:t>
            </a:r>
            <a:r>
              <a:rPr lang="en-US" dirty="0" err="1">
                <a:latin typeface="+mn-lt"/>
              </a:rPr>
              <a:t>int</a:t>
            </a:r>
            <a:r>
              <a:rPr lang="en-US" dirty="0">
                <a:latin typeface="+mn-lt"/>
              </a:rPr>
              <a:t> is thrown as an exception, but there is no catch block for </a:t>
            </a:r>
            <a:r>
              <a:rPr lang="en-US" dirty="0" err="1">
                <a:latin typeface="+mn-lt"/>
              </a:rPr>
              <a:t>int</a:t>
            </a:r>
            <a:r>
              <a:rPr lang="en-US" dirty="0">
                <a:latin typeface="+mn-lt"/>
              </a:rPr>
              <a:t>, so the catch(…) block will be executed.</a:t>
            </a:r>
          </a:p>
          <a:p>
            <a:r>
              <a:rPr lang="en-US" dirty="0">
                <a:latin typeface="+mn-lt"/>
              </a:rPr>
              <a:t>// C++ program to </a:t>
            </a:r>
            <a:r>
              <a:rPr lang="en-US" dirty="0" smtClean="0">
                <a:latin typeface="+mn-lt"/>
              </a:rPr>
              <a:t>demonstrate </a:t>
            </a:r>
            <a:r>
              <a:rPr lang="en-US" dirty="0">
                <a:latin typeface="+mn-lt"/>
              </a:rPr>
              <a:t>the use of catch </a:t>
            </a:r>
            <a:r>
              <a:rPr lang="en-US" dirty="0" smtClean="0">
                <a:latin typeface="+mn-lt"/>
              </a:rPr>
              <a:t>all in </a:t>
            </a:r>
            <a:r>
              <a:rPr lang="en-US" dirty="0">
                <a:latin typeface="+mn-lt"/>
              </a:rPr>
              <a:t>exception handling.</a:t>
            </a:r>
          </a:p>
          <a:p>
            <a:endParaRPr lang="en-US" dirty="0">
              <a:latin typeface="+mn-lt"/>
            </a:endParaRPr>
          </a:p>
          <a:p>
            <a:r>
              <a:rPr lang="en-US" dirty="0" err="1">
                <a:latin typeface="+mn-lt"/>
              </a:rPr>
              <a:t>int</a:t>
            </a:r>
            <a:r>
              <a:rPr lang="en-US" dirty="0">
                <a:latin typeface="+mn-lt"/>
              </a:rPr>
              <a:t> main()</a:t>
            </a:r>
          </a:p>
          <a:p>
            <a:r>
              <a:rPr lang="en-US" dirty="0" smtClean="0">
                <a:latin typeface="+mn-lt"/>
              </a:rPr>
              <a:t>{</a:t>
            </a:r>
            <a:r>
              <a:rPr lang="en-US" dirty="0">
                <a:latin typeface="+mn-lt"/>
              </a:rPr>
              <a:t>	// try block</a:t>
            </a:r>
          </a:p>
          <a:p>
            <a:r>
              <a:rPr lang="en-US" dirty="0">
                <a:latin typeface="+mn-lt"/>
              </a:rPr>
              <a:t>	try </a:t>
            </a:r>
            <a:r>
              <a:rPr lang="en-US" dirty="0" smtClean="0">
                <a:latin typeface="+mn-lt"/>
              </a:rPr>
              <a:t>{       // </a:t>
            </a:r>
            <a:r>
              <a:rPr lang="en-US" dirty="0">
                <a:latin typeface="+mn-lt"/>
              </a:rPr>
              <a:t>throw</a:t>
            </a:r>
          </a:p>
          <a:p>
            <a:r>
              <a:rPr lang="en-US" dirty="0">
                <a:latin typeface="+mn-lt"/>
              </a:rPr>
              <a:t>		throw 10</a:t>
            </a:r>
            <a:r>
              <a:rPr lang="en-US" dirty="0" smtClean="0">
                <a:latin typeface="+mn-lt"/>
              </a:rPr>
              <a:t>;}</a:t>
            </a:r>
            <a:endParaRPr lang="en-US" dirty="0">
              <a:latin typeface="+mn-lt"/>
            </a:endParaRPr>
          </a:p>
          <a:p>
            <a:r>
              <a:rPr lang="en-US" dirty="0">
                <a:latin typeface="+mn-lt"/>
              </a:rPr>
              <a:t>	</a:t>
            </a:r>
            <a:r>
              <a:rPr lang="en-US" dirty="0" smtClean="0">
                <a:latin typeface="+mn-lt"/>
              </a:rPr>
              <a:t>catch </a:t>
            </a:r>
            <a:r>
              <a:rPr lang="en-US" dirty="0">
                <a:latin typeface="+mn-lt"/>
              </a:rPr>
              <a:t>(char* </a:t>
            </a:r>
            <a:r>
              <a:rPr lang="en-US" dirty="0" err="1">
                <a:latin typeface="+mn-lt"/>
              </a:rPr>
              <a:t>excp</a:t>
            </a:r>
            <a:r>
              <a:rPr lang="en-US" dirty="0">
                <a:latin typeface="+mn-lt"/>
              </a:rPr>
              <a:t>) </a:t>
            </a:r>
            <a:r>
              <a:rPr lang="en-US" dirty="0" smtClean="0">
                <a:latin typeface="+mn-lt"/>
              </a:rPr>
              <a:t>{</a:t>
            </a:r>
            <a:r>
              <a:rPr lang="en-US" dirty="0">
                <a:latin typeface="+mn-lt"/>
              </a:rPr>
              <a:t>// catch block</a:t>
            </a:r>
          </a:p>
          <a:p>
            <a:r>
              <a:rPr lang="en-US" dirty="0">
                <a:latin typeface="+mn-lt"/>
              </a:rPr>
              <a:t>		</a:t>
            </a:r>
            <a:r>
              <a:rPr lang="en-US" dirty="0" err="1">
                <a:latin typeface="+mn-lt"/>
              </a:rPr>
              <a:t>cout</a:t>
            </a:r>
            <a:r>
              <a:rPr lang="en-US" dirty="0">
                <a:latin typeface="+mn-lt"/>
              </a:rPr>
              <a:t> &lt;&lt; "Caught " &lt;&lt; </a:t>
            </a:r>
            <a:r>
              <a:rPr lang="en-US" dirty="0" err="1">
                <a:latin typeface="+mn-lt"/>
              </a:rPr>
              <a:t>excp</a:t>
            </a:r>
            <a:r>
              <a:rPr lang="en-US" dirty="0" smtClean="0">
                <a:latin typeface="+mn-lt"/>
              </a:rPr>
              <a:t>; }</a:t>
            </a:r>
            <a:endParaRPr lang="en-US" dirty="0">
              <a:latin typeface="+mn-lt"/>
            </a:endParaRPr>
          </a:p>
          <a:p>
            <a:r>
              <a:rPr lang="en-US" dirty="0">
                <a:latin typeface="+mn-lt"/>
              </a:rPr>
              <a:t>	</a:t>
            </a:r>
            <a:r>
              <a:rPr lang="en-US" dirty="0" smtClean="0">
                <a:latin typeface="+mn-lt"/>
              </a:rPr>
              <a:t>catch </a:t>
            </a:r>
            <a:r>
              <a:rPr lang="en-US" dirty="0">
                <a:latin typeface="+mn-lt"/>
              </a:rPr>
              <a:t>(...) </a:t>
            </a:r>
            <a:r>
              <a:rPr lang="en-US" dirty="0" smtClean="0">
                <a:latin typeface="+mn-lt"/>
              </a:rPr>
              <a:t>{</a:t>
            </a:r>
            <a:r>
              <a:rPr lang="en-US" dirty="0">
                <a:latin typeface="+mn-lt"/>
              </a:rPr>
              <a:t>// catch all</a:t>
            </a:r>
          </a:p>
          <a:p>
            <a:r>
              <a:rPr lang="en-US" dirty="0">
                <a:latin typeface="+mn-lt"/>
              </a:rPr>
              <a:t>		</a:t>
            </a:r>
            <a:r>
              <a:rPr lang="en-US" dirty="0" err="1">
                <a:latin typeface="+mn-lt"/>
              </a:rPr>
              <a:t>cout</a:t>
            </a:r>
            <a:r>
              <a:rPr lang="en-US" dirty="0">
                <a:latin typeface="+mn-lt"/>
              </a:rPr>
              <a:t> &lt;&lt; "Default Exception\n</a:t>
            </a:r>
            <a:r>
              <a:rPr lang="en-US" dirty="0" smtClean="0">
                <a:latin typeface="+mn-lt"/>
              </a:rPr>
              <a:t>"; }</a:t>
            </a:r>
            <a:endParaRPr lang="en-US" dirty="0">
              <a:latin typeface="+mn-lt"/>
            </a:endParaRPr>
          </a:p>
          <a:p>
            <a:r>
              <a:rPr lang="en-US" dirty="0">
                <a:latin typeface="+mn-lt"/>
              </a:rPr>
              <a:t>	return 0;</a:t>
            </a:r>
          </a:p>
          <a:p>
            <a:r>
              <a:rPr lang="en-US" dirty="0" smtClean="0">
                <a:latin typeface="+mn-lt"/>
              </a:rPr>
              <a:t>}</a:t>
            </a:r>
          </a:p>
          <a:p>
            <a:endParaRPr lang="en-US" dirty="0">
              <a:latin typeface="+mn-lt"/>
            </a:endParaRPr>
          </a:p>
          <a:p>
            <a:endParaRPr lang="en-US" dirty="0">
              <a:latin typeface="+mn-lt"/>
            </a:endParaRPr>
          </a:p>
        </p:txBody>
      </p:sp>
      <p:pic>
        <p:nvPicPr>
          <p:cNvPr id="7" name="Picture 6"/>
          <p:cNvPicPr>
            <a:picLocks noChangeAspect="1"/>
          </p:cNvPicPr>
          <p:nvPr/>
        </p:nvPicPr>
        <p:blipFill>
          <a:blip r:embed="rId2"/>
          <a:stretch>
            <a:fillRect/>
          </a:stretch>
        </p:blipFill>
        <p:spPr>
          <a:xfrm>
            <a:off x="1066800" y="5988538"/>
            <a:ext cx="1714500" cy="695325"/>
          </a:xfrm>
          <a:prstGeom prst="rect">
            <a:avLst/>
          </a:prstGeom>
        </p:spPr>
      </p:pic>
    </p:spTree>
    <p:extLst>
      <p:ext uri="{BB962C8B-B14F-4D97-AF65-F5344CB8AC3E}">
        <p14:creationId xmlns:p14="http://schemas.microsoft.com/office/powerpoint/2010/main" val="31327569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1154</TotalTime>
  <Words>945</Words>
  <Application>Microsoft Office PowerPoint</Application>
  <PresentationFormat>On-screen Show (4:3)</PresentationFormat>
  <Paragraphs>180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Schoolbook</vt:lpstr>
      <vt:lpstr>Wingdings</vt:lpstr>
      <vt:lpstr>Wingdings 2</vt:lpstr>
      <vt:lpstr>Oriel</vt:lpstr>
      <vt:lpstr>Exception Handling in C++</vt:lpstr>
      <vt:lpstr>Objectives</vt:lpstr>
      <vt:lpstr>Exception Handling in C++</vt:lpstr>
      <vt:lpstr>What is a C++ Exception?</vt:lpstr>
      <vt:lpstr>Syntax for Exception Handling in C++</vt:lpstr>
      <vt:lpstr>Example for Exception Handling in C++</vt:lpstr>
      <vt:lpstr>Why do we need Exception Handling in C++?</vt:lpstr>
      <vt:lpstr>Example of Exception Handling in C++?</vt:lpstr>
      <vt:lpstr>Properties of Exception Handling in C++</vt:lpstr>
      <vt:lpstr>Properties of Exception Handling in C++</vt:lpstr>
      <vt:lpstr>Properties of Exception Handling in C++</vt:lpstr>
      <vt:lpstr>Properties of Exception Handling in C++</vt:lpstr>
      <vt:lpstr>Lecture Contents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Overview of C++</dc:title>
  <dc:creator>ABS</dc:creator>
  <cp:lastModifiedBy>User</cp:lastModifiedBy>
  <cp:revision>175</cp:revision>
  <dcterms:created xsi:type="dcterms:W3CDTF">2007-06-09T15:54:09Z</dcterms:created>
  <dcterms:modified xsi:type="dcterms:W3CDTF">2024-05-07T04:26:52Z</dcterms:modified>
</cp:coreProperties>
</file>