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0" r:id="rId3"/>
    <p:sldId id="261" r:id="rId4"/>
    <p:sldId id="262" r:id="rId5"/>
    <p:sldId id="288" r:id="rId6"/>
    <p:sldId id="263" r:id="rId7"/>
    <p:sldId id="287" r:id="rId8"/>
    <p:sldId id="285" r:id="rId9"/>
    <p:sldId id="286" r:id="rId10"/>
    <p:sldId id="290" r:id="rId11"/>
    <p:sldId id="289" r:id="rId12"/>
    <p:sldId id="292" r:id="rId13"/>
    <p:sldId id="291" r:id="rId14"/>
    <p:sldId id="293" r:id="rId15"/>
    <p:sldId id="294" r:id="rId16"/>
    <p:sldId id="295" r:id="rId17"/>
    <p:sldId id="296" r:id="rId18"/>
    <p:sldId id="270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C1F0B-412B-4749-8D3F-4C5E47571028}" type="datetimeFigureOut">
              <a:rPr lang="en-US" smtClean="0"/>
              <a:t>15-Jan-24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BA632-5613-45C6-8BBB-DF61104A1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4712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A98A3-23CD-4E99-933E-CE0DD1FED839}" type="datetimeFigureOut">
              <a:rPr lang="en-US" smtClean="0"/>
              <a:t>15-Jan-24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CB41A-3BEA-4255-B49D-29459205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3714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B41A-3BEA-4255-B49D-294592057CBD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44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B41A-3BEA-4255-B49D-294592057CBD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30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B41A-3BEA-4255-B49D-294592057CBD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87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B41A-3BEA-4255-B49D-294592057CBD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9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B41A-3BEA-4255-B49D-294592057CBD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41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B41A-3BEA-4255-B49D-294592057CBD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9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B41A-3BEA-4255-B49D-294592057CBD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4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B41A-3BEA-4255-B49D-294592057CBD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1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B41A-3BEA-4255-B49D-294592057CBD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88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B41A-3BEA-4255-B49D-294592057CBD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59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B41A-3BEA-4255-B49D-294592057CBD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40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B41A-3BEA-4255-B49D-294592057CBD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75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B41A-3BEA-4255-B49D-294592057CBD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54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B41A-3BEA-4255-B49D-294592057CBD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3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C46D-CA3D-4966-BBFD-61B8ABBF0111}" type="datetime1">
              <a:rPr lang="en-US" smtClean="0"/>
              <a:t>15-Jan-24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9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1162-61EB-4352-9244-1414BCDDCFAD}" type="datetime1">
              <a:rPr lang="en-US" smtClean="0"/>
              <a:t>15-Jan-24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024B-52D9-4552-9FE3-88A4045F1949}" type="datetime1">
              <a:rPr lang="en-US" smtClean="0"/>
              <a:t>15-Jan-24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6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8ADD-C5CE-4DB7-978D-DCE907919CBF}" type="datetime1">
              <a:rPr lang="en-US" smtClean="0"/>
              <a:t>15-Jan-24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A6F9-7BE0-4F82-939C-7C7CDCDD69B0}" type="datetime1">
              <a:rPr lang="en-US" smtClean="0"/>
              <a:t>15-Jan-24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2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A139-D702-4CC8-BBA9-2AB5939ABC67}" type="datetime1">
              <a:rPr lang="en-US" smtClean="0"/>
              <a:t>15-Jan-24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4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0EAC-CF7F-4325-828A-E6AF235EC7E6}" type="datetime1">
              <a:rPr lang="en-US" smtClean="0"/>
              <a:t>15-Jan-24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C44D-8988-41CC-B07F-00D0412DDE87}" type="datetime1">
              <a:rPr lang="en-US" smtClean="0"/>
              <a:t>15-Jan-24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1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57A-866D-4886-ADF2-6750E2A29BFE}" type="datetime1">
              <a:rPr lang="en-US" smtClean="0"/>
              <a:t>15-Jan-24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3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8C91-4506-4591-9196-BD112BFAA906}" type="datetime1">
              <a:rPr lang="en-US" smtClean="0"/>
              <a:t>15-Jan-24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7871-EA99-4C86-AA07-B4B3C80476CC}" type="datetime1">
              <a:rPr lang="en-US" smtClean="0"/>
              <a:t>15-Jan-24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3D9-2336-4819-A9A4-AE56F816D0B5}" type="datetime1">
              <a:rPr lang="en-US" smtClean="0"/>
              <a:t>15-Jan-24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1743" y="130629"/>
            <a:ext cx="10695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1121 Structured and Object Oriented Programming Language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DUET, Gazipur-1700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8938" y="2899795"/>
            <a:ext cx="9114019" cy="209288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 Abu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Bakkar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Siddique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Department of CSE, DUET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 # 7024, New Academic Building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Phone/Mobile: +880249274034-53 Ext: 3281, +8801944275646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Email: absiddique@duet.ac.bd, absduet@gmail.com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9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10</a:t>
            </a:fld>
            <a:endParaRPr lang="en-US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4142979" y="261365"/>
            <a:ext cx="2636520" cy="49784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100" spc="-5" smtClean="0">
                <a:solidFill>
                  <a:srgbClr val="0000FF"/>
                </a:solidFill>
              </a:rPr>
              <a:t>for loop</a:t>
            </a:r>
            <a:r>
              <a:rPr lang="en-US" sz="3100" spc="-55" smtClean="0">
                <a:solidFill>
                  <a:srgbClr val="0000FF"/>
                </a:solidFill>
              </a:rPr>
              <a:t> </a:t>
            </a:r>
            <a:r>
              <a:rPr lang="en-US" sz="3100" spc="-5" smtClean="0">
                <a:solidFill>
                  <a:srgbClr val="0000FF"/>
                </a:solidFill>
              </a:rPr>
              <a:t>(</a:t>
            </a:r>
            <a:r>
              <a:rPr lang="en-US" sz="3100" spc="-5" smtClean="0">
                <a:solidFill>
                  <a:srgbClr val="000000"/>
                </a:solidFill>
              </a:rPr>
              <a:t>Cont.</a:t>
            </a:r>
            <a:r>
              <a:rPr lang="en-US" sz="3100" spc="-5" smtClean="0">
                <a:solidFill>
                  <a:srgbClr val="0000FF"/>
                </a:solidFill>
              </a:rPr>
              <a:t>)</a:t>
            </a:r>
            <a:endParaRPr lang="en-US" sz="3100" dirty="0"/>
          </a:p>
        </p:txBody>
      </p:sp>
      <p:sp>
        <p:nvSpPr>
          <p:cNvPr id="5" name="object 3"/>
          <p:cNvSpPr txBox="1"/>
          <p:nvPr/>
        </p:nvSpPr>
        <p:spPr>
          <a:xfrm>
            <a:off x="802980" y="816610"/>
            <a:ext cx="1829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Exam</a:t>
            </a:r>
            <a:r>
              <a:rPr sz="2800" b="1" dirty="0">
                <a:latin typeface="Times New Roman"/>
                <a:cs typeface="Times New Roman"/>
              </a:rPr>
              <a:t>p</a:t>
            </a:r>
            <a:r>
              <a:rPr sz="2800" b="1" spc="-5" dirty="0">
                <a:latin typeface="Times New Roman"/>
                <a:cs typeface="Times New Roman"/>
              </a:rPr>
              <a:t>le: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2302241" y="1671701"/>
            <a:ext cx="6561455" cy="17748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54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45"/>
              </a:spcBef>
            </a:pPr>
            <a:r>
              <a:rPr sz="2400" dirty="0">
                <a:latin typeface="Times New Roman"/>
                <a:cs typeface="Times New Roman"/>
              </a:rPr>
              <a:t>int sum = 0,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count;</a:t>
            </a:r>
          </a:p>
          <a:p>
            <a:pPr marL="914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for(count = 1; count &lt;= 5;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count++)</a:t>
            </a:r>
          </a:p>
          <a:p>
            <a:pPr marL="470534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sum = sum + count; //body of the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loop</a:t>
            </a:r>
          </a:p>
          <a:p>
            <a:pPr marL="914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printf("%d",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sum);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26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11</a:t>
            </a:fld>
            <a:endParaRPr lang="en-US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4159377" y="211911"/>
            <a:ext cx="1741170" cy="49784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100" spc="-5" smtClean="0">
                <a:solidFill>
                  <a:srgbClr val="0000FF"/>
                </a:solidFill>
              </a:rPr>
              <a:t>while</a:t>
            </a:r>
            <a:r>
              <a:rPr lang="en-US" sz="3100" spc="-65" smtClean="0">
                <a:solidFill>
                  <a:srgbClr val="0000FF"/>
                </a:solidFill>
              </a:rPr>
              <a:t> </a:t>
            </a:r>
            <a:r>
              <a:rPr lang="en-US" sz="3100" spc="-5" smtClean="0">
                <a:solidFill>
                  <a:srgbClr val="0000FF"/>
                </a:solidFill>
              </a:rPr>
              <a:t>loop</a:t>
            </a:r>
            <a:endParaRPr lang="en-US" sz="3100" dirty="0"/>
          </a:p>
        </p:txBody>
      </p:sp>
      <p:sp>
        <p:nvSpPr>
          <p:cNvPr id="5" name="object 3"/>
          <p:cNvSpPr txBox="1"/>
          <p:nvPr/>
        </p:nvSpPr>
        <p:spPr>
          <a:xfrm>
            <a:off x="307340" y="783081"/>
            <a:ext cx="2939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General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Format: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271650" y="1447800"/>
            <a:ext cx="5281930" cy="156400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315"/>
              </a:spcBef>
            </a:pPr>
            <a:r>
              <a:rPr sz="2400" b="1" spc="-5" dirty="0">
                <a:latin typeface="Times New Roman"/>
                <a:cs typeface="Times New Roman"/>
              </a:rPr>
              <a:t>while( </a:t>
            </a:r>
            <a:r>
              <a:rPr sz="2400" b="1" dirty="0">
                <a:latin typeface="Times New Roman"/>
                <a:cs typeface="Times New Roman"/>
              </a:rPr>
              <a:t>condition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24257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77533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statements; //body of the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loop</a:t>
            </a:r>
            <a:endParaRPr sz="2400">
              <a:latin typeface="Times New Roman"/>
              <a:cs typeface="Times New Roman"/>
            </a:endParaRPr>
          </a:p>
          <a:p>
            <a:pPr marL="31877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1285875" y="3179762"/>
            <a:ext cx="5257800" cy="32353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91440" marR="2862580">
              <a:lnSpc>
                <a:spcPct val="100000"/>
              </a:lnSpc>
              <a:spcBef>
                <a:spcPts val="1140"/>
              </a:spcBef>
            </a:pPr>
            <a:r>
              <a:rPr sz="2400" dirty="0">
                <a:latin typeface="Times New Roman"/>
                <a:cs typeface="Times New Roman"/>
              </a:rPr>
              <a:t>int </a:t>
            </a:r>
            <a:r>
              <a:rPr sz="2400" spc="-5" dirty="0">
                <a:latin typeface="Times New Roman"/>
                <a:cs typeface="Times New Roman"/>
              </a:rPr>
              <a:t>sum </a:t>
            </a:r>
            <a:r>
              <a:rPr sz="2400" dirty="0">
                <a:latin typeface="Times New Roman"/>
                <a:cs typeface="Times New Roman"/>
              </a:rPr>
              <a:t>= 0,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count;  count 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while( count </a:t>
            </a:r>
            <a:r>
              <a:rPr sz="2400" spc="-5" dirty="0">
                <a:latin typeface="Times New Roman"/>
                <a:cs typeface="Times New Roman"/>
              </a:rPr>
              <a:t>&lt;=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5)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71170" marR="23501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sum </a:t>
            </a:r>
            <a:r>
              <a:rPr sz="2400" dirty="0">
                <a:latin typeface="Times New Roman"/>
                <a:cs typeface="Times New Roman"/>
              </a:rPr>
              <a:t>= sum +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count;  count++;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printf("%d",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sum);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7826113" y="1737267"/>
            <a:ext cx="1165225" cy="873760"/>
          </a:xfrm>
          <a:custGeom>
            <a:avLst/>
            <a:gdLst/>
            <a:ahLst/>
            <a:cxnLst/>
            <a:rect l="l" t="t" r="r" b="b"/>
            <a:pathLst>
              <a:path w="1165225" h="873760">
                <a:moveTo>
                  <a:pt x="0" y="436612"/>
                </a:moveTo>
                <a:lnTo>
                  <a:pt x="582357" y="0"/>
                </a:lnTo>
                <a:lnTo>
                  <a:pt x="1164752" y="436612"/>
                </a:lnTo>
                <a:lnTo>
                  <a:pt x="582357" y="873224"/>
                </a:lnTo>
                <a:lnTo>
                  <a:pt x="0" y="436612"/>
                </a:lnTo>
                <a:close/>
              </a:path>
            </a:pathLst>
          </a:custGeom>
          <a:ln w="15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 txBox="1"/>
          <p:nvPr/>
        </p:nvSpPr>
        <p:spPr>
          <a:xfrm>
            <a:off x="8100395" y="2072591"/>
            <a:ext cx="616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Condition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7680514" y="2901566"/>
            <a:ext cx="1456055" cy="291465"/>
          </a:xfrm>
          <a:custGeom>
            <a:avLst/>
            <a:gdLst/>
            <a:ahLst/>
            <a:cxnLst/>
            <a:rect l="l" t="t" r="r" b="b"/>
            <a:pathLst>
              <a:path w="1456054" h="291464">
                <a:moveTo>
                  <a:pt x="0" y="291074"/>
                </a:moveTo>
                <a:lnTo>
                  <a:pt x="1455988" y="291074"/>
                </a:lnTo>
                <a:lnTo>
                  <a:pt x="1455988" y="0"/>
                </a:lnTo>
                <a:lnTo>
                  <a:pt x="0" y="0"/>
                </a:lnTo>
                <a:lnTo>
                  <a:pt x="0" y="291074"/>
                </a:lnTo>
                <a:close/>
              </a:path>
            </a:pathLst>
          </a:custGeom>
          <a:ln w="151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 txBox="1"/>
          <p:nvPr/>
        </p:nvSpPr>
        <p:spPr>
          <a:xfrm>
            <a:off x="8009022" y="2945815"/>
            <a:ext cx="7994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Body of</a:t>
            </a:r>
            <a:r>
              <a:rPr sz="1000" b="1" spc="-6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loop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" name="object 10"/>
          <p:cNvGrpSpPr/>
          <p:nvPr/>
        </p:nvGrpSpPr>
        <p:grpSpPr>
          <a:xfrm>
            <a:off x="6951000" y="1053747"/>
            <a:ext cx="2623820" cy="2609215"/>
            <a:chOff x="6951000" y="1053747"/>
            <a:chExt cx="2623820" cy="2609215"/>
          </a:xfrm>
        </p:grpSpPr>
        <p:sp>
          <p:nvSpPr>
            <p:cNvPr id="13" name="object 11"/>
            <p:cNvSpPr/>
            <p:nvPr/>
          </p:nvSpPr>
          <p:spPr>
            <a:xfrm>
              <a:off x="8408471" y="1300655"/>
              <a:ext cx="0" cy="340995"/>
            </a:xfrm>
            <a:custGeom>
              <a:avLst/>
              <a:gdLst/>
              <a:ahLst/>
              <a:cxnLst/>
              <a:rect l="l" t="t" r="r" b="b"/>
              <a:pathLst>
                <a:path h="340994">
                  <a:moveTo>
                    <a:pt x="0" y="0"/>
                  </a:moveTo>
                  <a:lnTo>
                    <a:pt x="0" y="3405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8373527" y="1632481"/>
              <a:ext cx="70485" cy="105410"/>
            </a:xfrm>
            <a:custGeom>
              <a:avLst/>
              <a:gdLst/>
              <a:ahLst/>
              <a:cxnLst/>
              <a:rect l="l" t="t" r="r" b="b"/>
              <a:pathLst>
                <a:path w="70484" h="105410">
                  <a:moveTo>
                    <a:pt x="69887" y="0"/>
                  </a:moveTo>
                  <a:lnTo>
                    <a:pt x="0" y="0"/>
                  </a:lnTo>
                  <a:lnTo>
                    <a:pt x="34943" y="104786"/>
                  </a:lnTo>
                  <a:lnTo>
                    <a:pt x="698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8408471" y="2610492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80">
                  <a:moveTo>
                    <a:pt x="0" y="0"/>
                  </a:moveTo>
                  <a:lnTo>
                    <a:pt x="0" y="1950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8373527" y="2796779"/>
              <a:ext cx="70485" cy="105410"/>
            </a:xfrm>
            <a:custGeom>
              <a:avLst/>
              <a:gdLst/>
              <a:ahLst/>
              <a:cxnLst/>
              <a:rect l="l" t="t" r="r" b="b"/>
              <a:pathLst>
                <a:path w="70484" h="105410">
                  <a:moveTo>
                    <a:pt x="69887" y="0"/>
                  </a:moveTo>
                  <a:lnTo>
                    <a:pt x="0" y="0"/>
                  </a:lnTo>
                  <a:lnTo>
                    <a:pt x="34943" y="104786"/>
                  </a:lnTo>
                  <a:lnTo>
                    <a:pt x="698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8190072" y="1061341"/>
              <a:ext cx="436880" cy="234315"/>
            </a:xfrm>
            <a:custGeom>
              <a:avLst/>
              <a:gdLst/>
              <a:ahLst/>
              <a:cxnLst/>
              <a:rect l="l" t="t" r="r" b="b"/>
              <a:pathLst>
                <a:path w="436879" h="234315">
                  <a:moveTo>
                    <a:pt x="109262" y="234125"/>
                  </a:moveTo>
                  <a:lnTo>
                    <a:pt x="327660" y="234125"/>
                  </a:lnTo>
                  <a:lnTo>
                    <a:pt x="370137" y="224928"/>
                  </a:lnTo>
                  <a:lnTo>
                    <a:pt x="404828" y="199844"/>
                  </a:lnTo>
                  <a:lnTo>
                    <a:pt x="428218" y="162636"/>
                  </a:lnTo>
                  <a:lnTo>
                    <a:pt x="436796" y="117062"/>
                  </a:lnTo>
                  <a:lnTo>
                    <a:pt x="428218" y="71489"/>
                  </a:lnTo>
                  <a:lnTo>
                    <a:pt x="404828" y="34280"/>
                  </a:lnTo>
                  <a:lnTo>
                    <a:pt x="370137" y="9196"/>
                  </a:lnTo>
                  <a:lnTo>
                    <a:pt x="327660" y="0"/>
                  </a:lnTo>
                  <a:lnTo>
                    <a:pt x="109262" y="0"/>
                  </a:lnTo>
                  <a:lnTo>
                    <a:pt x="66712" y="9196"/>
                  </a:lnTo>
                  <a:lnTo>
                    <a:pt x="31984" y="34280"/>
                  </a:lnTo>
                  <a:lnTo>
                    <a:pt x="8579" y="71489"/>
                  </a:lnTo>
                  <a:lnTo>
                    <a:pt x="0" y="117062"/>
                  </a:lnTo>
                  <a:lnTo>
                    <a:pt x="8579" y="162636"/>
                  </a:lnTo>
                  <a:lnTo>
                    <a:pt x="31984" y="199844"/>
                  </a:lnTo>
                  <a:lnTo>
                    <a:pt x="66712" y="224928"/>
                  </a:lnTo>
                  <a:lnTo>
                    <a:pt x="109262" y="234125"/>
                  </a:lnTo>
                  <a:close/>
                </a:path>
              </a:pathLst>
            </a:custGeom>
            <a:ln w="15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6952519" y="1446193"/>
              <a:ext cx="1456055" cy="1866264"/>
            </a:xfrm>
            <a:custGeom>
              <a:avLst/>
              <a:gdLst/>
              <a:ahLst/>
              <a:cxnLst/>
              <a:rect l="l" t="t" r="r" b="b"/>
              <a:pathLst>
                <a:path w="1456054" h="1866264">
                  <a:moveTo>
                    <a:pt x="1455951" y="1765342"/>
                  </a:moveTo>
                  <a:lnTo>
                    <a:pt x="1455951" y="1865991"/>
                  </a:lnTo>
                  <a:lnTo>
                    <a:pt x="0" y="1865991"/>
                  </a:lnTo>
                  <a:lnTo>
                    <a:pt x="0" y="0"/>
                  </a:lnTo>
                  <a:lnTo>
                    <a:pt x="135985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8303640" y="1411264"/>
              <a:ext cx="105410" cy="70485"/>
            </a:xfrm>
            <a:custGeom>
              <a:avLst/>
              <a:gdLst/>
              <a:ahLst/>
              <a:cxnLst/>
              <a:rect l="l" t="t" r="r" b="b"/>
              <a:pathLst>
                <a:path w="105409" h="70484">
                  <a:moveTo>
                    <a:pt x="0" y="0"/>
                  </a:moveTo>
                  <a:lnTo>
                    <a:pt x="0" y="69857"/>
                  </a:lnTo>
                  <a:lnTo>
                    <a:pt x="104831" y="34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8990866" y="2173880"/>
              <a:ext cx="582930" cy="0"/>
            </a:xfrm>
            <a:custGeom>
              <a:avLst/>
              <a:gdLst/>
              <a:ahLst/>
              <a:cxnLst/>
              <a:rect l="l" t="t" r="r" b="b"/>
              <a:pathLst>
                <a:path w="582929">
                  <a:moveTo>
                    <a:pt x="0" y="0"/>
                  </a:moveTo>
                  <a:lnTo>
                    <a:pt x="58239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8190072" y="3410947"/>
              <a:ext cx="436880" cy="244475"/>
            </a:xfrm>
            <a:custGeom>
              <a:avLst/>
              <a:gdLst/>
              <a:ahLst/>
              <a:cxnLst/>
              <a:rect l="l" t="t" r="r" b="b"/>
              <a:pathLst>
                <a:path w="436879" h="244475">
                  <a:moveTo>
                    <a:pt x="109262" y="244291"/>
                  </a:moveTo>
                  <a:lnTo>
                    <a:pt x="327660" y="244291"/>
                  </a:lnTo>
                  <a:lnTo>
                    <a:pt x="370137" y="234692"/>
                  </a:lnTo>
                  <a:lnTo>
                    <a:pt x="404828" y="208516"/>
                  </a:lnTo>
                  <a:lnTo>
                    <a:pt x="428218" y="169692"/>
                  </a:lnTo>
                  <a:lnTo>
                    <a:pt x="436796" y="122150"/>
                  </a:lnTo>
                  <a:lnTo>
                    <a:pt x="428218" y="74601"/>
                  </a:lnTo>
                  <a:lnTo>
                    <a:pt x="404828" y="35775"/>
                  </a:lnTo>
                  <a:lnTo>
                    <a:pt x="370137" y="9598"/>
                  </a:lnTo>
                  <a:lnTo>
                    <a:pt x="327660" y="0"/>
                  </a:lnTo>
                  <a:lnTo>
                    <a:pt x="109262" y="0"/>
                  </a:lnTo>
                  <a:lnTo>
                    <a:pt x="66712" y="9598"/>
                  </a:lnTo>
                  <a:lnTo>
                    <a:pt x="31984" y="35775"/>
                  </a:lnTo>
                  <a:lnTo>
                    <a:pt x="8579" y="74601"/>
                  </a:lnTo>
                  <a:lnTo>
                    <a:pt x="0" y="122150"/>
                  </a:lnTo>
                  <a:lnTo>
                    <a:pt x="8579" y="169692"/>
                  </a:lnTo>
                  <a:lnTo>
                    <a:pt x="31984" y="208516"/>
                  </a:lnTo>
                  <a:lnTo>
                    <a:pt x="66712" y="234692"/>
                  </a:lnTo>
                  <a:lnTo>
                    <a:pt x="109262" y="244291"/>
                  </a:lnTo>
                  <a:close/>
                </a:path>
              </a:pathLst>
            </a:custGeom>
            <a:ln w="15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/>
            <p:cNvSpPr/>
            <p:nvPr/>
          </p:nvSpPr>
          <p:spPr>
            <a:xfrm>
              <a:off x="8722964" y="3533097"/>
              <a:ext cx="850900" cy="0"/>
            </a:xfrm>
            <a:custGeom>
              <a:avLst/>
              <a:gdLst/>
              <a:ahLst/>
              <a:cxnLst/>
              <a:rect l="l" t="t" r="r" b="b"/>
              <a:pathLst>
                <a:path w="850900">
                  <a:moveTo>
                    <a:pt x="0" y="0"/>
                  </a:moveTo>
                  <a:lnTo>
                    <a:pt x="8502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/>
            <p:cNvSpPr/>
            <p:nvPr/>
          </p:nvSpPr>
          <p:spPr>
            <a:xfrm>
              <a:off x="8626869" y="3498168"/>
              <a:ext cx="105410" cy="69850"/>
            </a:xfrm>
            <a:custGeom>
              <a:avLst/>
              <a:gdLst/>
              <a:ahLst/>
              <a:cxnLst/>
              <a:rect l="l" t="t" r="r" b="b"/>
              <a:pathLst>
                <a:path w="105409" h="69850">
                  <a:moveTo>
                    <a:pt x="104831" y="0"/>
                  </a:moveTo>
                  <a:lnTo>
                    <a:pt x="0" y="34928"/>
                  </a:lnTo>
                  <a:lnTo>
                    <a:pt x="104831" y="69851"/>
                  </a:lnTo>
                  <a:lnTo>
                    <a:pt x="1048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/>
            <p:cNvSpPr/>
            <p:nvPr/>
          </p:nvSpPr>
          <p:spPr>
            <a:xfrm>
              <a:off x="9573261" y="2173880"/>
              <a:ext cx="0" cy="1359535"/>
            </a:xfrm>
            <a:custGeom>
              <a:avLst/>
              <a:gdLst/>
              <a:ahLst/>
              <a:cxnLst/>
              <a:rect l="l" t="t" r="r" b="b"/>
              <a:pathLst>
                <a:path h="1359535">
                  <a:moveTo>
                    <a:pt x="0" y="0"/>
                  </a:moveTo>
                  <a:lnTo>
                    <a:pt x="0" y="13592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3"/>
          <p:cNvSpPr txBox="1"/>
          <p:nvPr/>
        </p:nvSpPr>
        <p:spPr>
          <a:xfrm>
            <a:off x="8518580" y="2599691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" dirty="0">
                <a:latin typeface="Arial"/>
                <a:cs typeface="Arial"/>
              </a:rPr>
              <a:t>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9154024" y="1944773"/>
            <a:ext cx="2565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" dirty="0">
                <a:latin typeface="Arial"/>
                <a:cs typeface="Arial"/>
              </a:rPr>
              <a:t>false</a:t>
            </a:r>
            <a:endParaRPr sz="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20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12</a:t>
            </a:fld>
            <a:endParaRPr lang="en-US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4442257" y="155014"/>
            <a:ext cx="2254885" cy="49784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100" spc="-5" smtClean="0">
                <a:solidFill>
                  <a:srgbClr val="0000FF"/>
                </a:solidFill>
              </a:rPr>
              <a:t>do while</a:t>
            </a:r>
            <a:r>
              <a:rPr lang="en-US" sz="3100" spc="-60" smtClean="0">
                <a:solidFill>
                  <a:srgbClr val="0000FF"/>
                </a:solidFill>
              </a:rPr>
              <a:t> </a:t>
            </a:r>
            <a:r>
              <a:rPr lang="en-US" sz="3100" spc="-5" smtClean="0">
                <a:solidFill>
                  <a:srgbClr val="0000FF"/>
                </a:solidFill>
              </a:rPr>
              <a:t>loop</a:t>
            </a:r>
            <a:endParaRPr lang="en-US" sz="3100"/>
          </a:p>
        </p:txBody>
      </p:sp>
      <p:sp>
        <p:nvSpPr>
          <p:cNvPr id="5" name="object 3"/>
          <p:cNvSpPr txBox="1"/>
          <p:nvPr/>
        </p:nvSpPr>
        <p:spPr>
          <a:xfrm>
            <a:off x="831851" y="624660"/>
            <a:ext cx="1630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Format: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523036" y="1195525"/>
            <a:ext cx="4876800" cy="17449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305"/>
              </a:spcBef>
            </a:pPr>
            <a:r>
              <a:rPr sz="2400" b="1" spc="-10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  <a:p>
            <a:pPr marL="16637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62293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Times New Roman"/>
                <a:cs typeface="Times New Roman"/>
              </a:rPr>
              <a:t>statements; //body of the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loop</a:t>
            </a:r>
            <a:endParaRPr sz="2400">
              <a:latin typeface="Times New Roman"/>
              <a:cs typeface="Times New Roman"/>
            </a:endParaRPr>
          </a:p>
          <a:p>
            <a:pPr marL="166370">
              <a:lnSpc>
                <a:spcPct val="100000"/>
              </a:lnSpc>
              <a:spcBef>
                <a:spcPts val="595"/>
              </a:spcBef>
            </a:pPr>
            <a:r>
              <a:rPr sz="2400" b="1" spc="-5" dirty="0">
                <a:latin typeface="Times New Roman"/>
                <a:cs typeface="Times New Roman"/>
              </a:rPr>
              <a:t>}while( </a:t>
            </a:r>
            <a:r>
              <a:rPr sz="2400" b="1" dirty="0">
                <a:latin typeface="Times New Roman"/>
                <a:cs typeface="Times New Roman"/>
              </a:rPr>
              <a:t>condition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1523036" y="3225937"/>
            <a:ext cx="5257800" cy="3022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 marR="2864485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Times New Roman"/>
                <a:cs typeface="Times New Roman"/>
              </a:rPr>
              <a:t>int sum = 0,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count;  count =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</a:p>
          <a:p>
            <a:pPr marL="914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do</a:t>
            </a:r>
          </a:p>
          <a:p>
            <a:pPr marL="914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</a:p>
          <a:p>
            <a:pPr marL="470534" marR="235267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sum </a:t>
            </a:r>
            <a:r>
              <a:rPr sz="2400" dirty="0">
                <a:latin typeface="Times New Roman"/>
                <a:cs typeface="Times New Roman"/>
              </a:rPr>
              <a:t>= sum +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count;  count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++;</a:t>
            </a: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}while( </a:t>
            </a:r>
            <a:r>
              <a:rPr sz="2400" dirty="0">
                <a:latin typeface="Times New Roman"/>
                <a:cs typeface="Times New Roman"/>
              </a:rPr>
              <a:t>count &lt;=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5);</a:t>
            </a:r>
          </a:p>
          <a:p>
            <a:pPr marL="914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printf("%d",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sum);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7394035" y="2620192"/>
            <a:ext cx="1339850" cy="1006475"/>
          </a:xfrm>
          <a:custGeom>
            <a:avLst/>
            <a:gdLst/>
            <a:ahLst/>
            <a:cxnLst/>
            <a:rect l="l" t="t" r="r" b="b"/>
            <a:pathLst>
              <a:path w="1339850" h="1006475">
                <a:moveTo>
                  <a:pt x="0" y="503068"/>
                </a:moveTo>
                <a:lnTo>
                  <a:pt x="669827" y="0"/>
                </a:lnTo>
                <a:lnTo>
                  <a:pt x="1339727" y="503068"/>
                </a:lnTo>
                <a:lnTo>
                  <a:pt x="669827" y="1006150"/>
                </a:lnTo>
                <a:lnTo>
                  <a:pt x="0" y="503068"/>
                </a:lnTo>
                <a:close/>
              </a:path>
            </a:pathLst>
          </a:custGeom>
          <a:ln w="17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 txBox="1"/>
          <p:nvPr/>
        </p:nvSpPr>
        <p:spPr>
          <a:xfrm>
            <a:off x="7711400" y="3008484"/>
            <a:ext cx="704850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b="1" spc="-5" dirty="0">
                <a:latin typeface="Arial"/>
                <a:cs typeface="Arial"/>
              </a:rPr>
              <a:t>Condition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7226578" y="1889191"/>
            <a:ext cx="1675130" cy="335915"/>
          </a:xfrm>
          <a:custGeom>
            <a:avLst/>
            <a:gdLst/>
            <a:ahLst/>
            <a:cxnLst/>
            <a:rect l="l" t="t" r="r" b="b"/>
            <a:pathLst>
              <a:path w="1675129" h="335914">
                <a:moveTo>
                  <a:pt x="0" y="335388"/>
                </a:moveTo>
                <a:lnTo>
                  <a:pt x="1674568" y="335388"/>
                </a:lnTo>
                <a:lnTo>
                  <a:pt x="1674568" y="0"/>
                </a:lnTo>
                <a:lnTo>
                  <a:pt x="0" y="0"/>
                </a:lnTo>
                <a:lnTo>
                  <a:pt x="0" y="335388"/>
                </a:lnTo>
                <a:close/>
              </a:path>
            </a:pathLst>
          </a:custGeom>
          <a:ln w="174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 txBox="1"/>
          <p:nvPr/>
        </p:nvSpPr>
        <p:spPr>
          <a:xfrm>
            <a:off x="7226578" y="1889191"/>
            <a:ext cx="1675130" cy="335915"/>
          </a:xfrm>
          <a:prstGeom prst="rect">
            <a:avLst/>
          </a:prstGeom>
          <a:ln w="17497">
            <a:solidFill>
              <a:srgbClr val="000000"/>
            </a:solidFill>
          </a:ln>
        </p:spPr>
        <p:txBody>
          <a:bodyPr vert="horz" wrap="square" lIns="0" tIns="65404" rIns="0" bIns="0" rtlCol="0">
            <a:spAutoFit/>
          </a:bodyPr>
          <a:lstStyle/>
          <a:p>
            <a:pPr marL="392430">
              <a:lnSpc>
                <a:spcPct val="100000"/>
              </a:lnSpc>
              <a:spcBef>
                <a:spcPts val="515"/>
              </a:spcBef>
            </a:pPr>
            <a:r>
              <a:rPr sz="1150" b="1" spc="-5" dirty="0">
                <a:latin typeface="Arial"/>
                <a:cs typeface="Arial"/>
              </a:rPr>
              <a:t>Body of</a:t>
            </a:r>
            <a:r>
              <a:rPr sz="1150" b="1" spc="-20" dirty="0">
                <a:latin typeface="Arial"/>
                <a:cs typeface="Arial"/>
              </a:rPr>
              <a:t> </a:t>
            </a:r>
            <a:r>
              <a:rPr sz="1150" b="1" spc="-5" dirty="0">
                <a:latin typeface="Arial"/>
                <a:cs typeface="Arial"/>
              </a:rPr>
              <a:t>loop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2" name="object 10"/>
          <p:cNvGrpSpPr/>
          <p:nvPr/>
        </p:nvGrpSpPr>
        <p:grpSpPr>
          <a:xfrm>
            <a:off x="7803930" y="1093011"/>
            <a:ext cx="520065" cy="796290"/>
            <a:chOff x="7271494" y="1208761"/>
            <a:chExt cx="520065" cy="796290"/>
          </a:xfrm>
        </p:grpSpPr>
        <p:sp>
          <p:nvSpPr>
            <p:cNvPr id="13" name="object 11"/>
            <p:cNvSpPr/>
            <p:nvPr/>
          </p:nvSpPr>
          <p:spPr>
            <a:xfrm>
              <a:off x="7531426" y="1493255"/>
              <a:ext cx="0" cy="401320"/>
            </a:xfrm>
            <a:custGeom>
              <a:avLst/>
              <a:gdLst/>
              <a:ahLst/>
              <a:cxnLst/>
              <a:rect l="l" t="t" r="r" b="b"/>
              <a:pathLst>
                <a:path h="401319">
                  <a:moveTo>
                    <a:pt x="0" y="0"/>
                  </a:moveTo>
                  <a:lnTo>
                    <a:pt x="0" y="401007"/>
                  </a:lnTo>
                </a:path>
              </a:pathLst>
            </a:custGeom>
            <a:ln w="3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7491237" y="1884201"/>
              <a:ext cx="80645" cy="121285"/>
            </a:xfrm>
            <a:custGeom>
              <a:avLst/>
              <a:gdLst/>
              <a:ahLst/>
              <a:cxnLst/>
              <a:rect l="l" t="t" r="r" b="b"/>
              <a:pathLst>
                <a:path w="80645" h="121285">
                  <a:moveTo>
                    <a:pt x="80379" y="0"/>
                  </a:moveTo>
                  <a:lnTo>
                    <a:pt x="0" y="0"/>
                  </a:lnTo>
                  <a:lnTo>
                    <a:pt x="40189" y="120739"/>
                  </a:lnTo>
                  <a:lnTo>
                    <a:pt x="803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7280241" y="1217507"/>
              <a:ext cx="502920" cy="269875"/>
            </a:xfrm>
            <a:custGeom>
              <a:avLst/>
              <a:gdLst/>
              <a:ahLst/>
              <a:cxnLst/>
              <a:rect l="l" t="t" r="r" b="b"/>
              <a:pathLst>
                <a:path w="502920" h="269875">
                  <a:moveTo>
                    <a:pt x="125592" y="269769"/>
                  </a:moveTo>
                  <a:lnTo>
                    <a:pt x="376777" y="269769"/>
                  </a:lnTo>
                  <a:lnTo>
                    <a:pt x="425661" y="259151"/>
                  </a:lnTo>
                  <a:lnTo>
                    <a:pt x="465582" y="230215"/>
                  </a:lnTo>
                  <a:lnTo>
                    <a:pt x="492499" y="187334"/>
                  </a:lnTo>
                  <a:lnTo>
                    <a:pt x="502370" y="134884"/>
                  </a:lnTo>
                  <a:lnTo>
                    <a:pt x="492499" y="82372"/>
                  </a:lnTo>
                  <a:lnTo>
                    <a:pt x="465582" y="39499"/>
                  </a:lnTo>
                  <a:lnTo>
                    <a:pt x="425661" y="10597"/>
                  </a:lnTo>
                  <a:lnTo>
                    <a:pt x="376777" y="0"/>
                  </a:lnTo>
                  <a:lnTo>
                    <a:pt x="125592" y="0"/>
                  </a:lnTo>
                  <a:lnTo>
                    <a:pt x="76709" y="10597"/>
                  </a:lnTo>
                  <a:lnTo>
                    <a:pt x="36787" y="39499"/>
                  </a:lnTo>
                  <a:lnTo>
                    <a:pt x="9870" y="82372"/>
                  </a:lnTo>
                  <a:lnTo>
                    <a:pt x="0" y="134884"/>
                  </a:lnTo>
                  <a:lnTo>
                    <a:pt x="9870" y="187334"/>
                  </a:lnTo>
                  <a:lnTo>
                    <a:pt x="36787" y="230215"/>
                  </a:lnTo>
                  <a:lnTo>
                    <a:pt x="76709" y="259151"/>
                  </a:lnTo>
                  <a:lnTo>
                    <a:pt x="125592" y="269769"/>
                  </a:lnTo>
                  <a:close/>
                </a:path>
              </a:pathLst>
            </a:custGeom>
            <a:ln w="174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4"/>
          <p:cNvGrpSpPr/>
          <p:nvPr/>
        </p:nvGrpSpPr>
        <p:grpSpPr>
          <a:xfrm>
            <a:off x="7803930" y="3626343"/>
            <a:ext cx="520065" cy="601345"/>
            <a:chOff x="7271494" y="3742093"/>
            <a:chExt cx="520065" cy="601345"/>
          </a:xfrm>
        </p:grpSpPr>
        <p:sp>
          <p:nvSpPr>
            <p:cNvPr id="17" name="object 15"/>
            <p:cNvSpPr/>
            <p:nvPr/>
          </p:nvSpPr>
          <p:spPr>
            <a:xfrm>
              <a:off x="7531426" y="3742093"/>
              <a:ext cx="0" cy="200660"/>
            </a:xfrm>
            <a:custGeom>
              <a:avLst/>
              <a:gdLst/>
              <a:ahLst/>
              <a:cxnLst/>
              <a:rect l="l" t="t" r="r" b="b"/>
              <a:pathLst>
                <a:path h="200660">
                  <a:moveTo>
                    <a:pt x="0" y="0"/>
                  </a:moveTo>
                  <a:lnTo>
                    <a:pt x="0" y="200095"/>
                  </a:lnTo>
                </a:path>
              </a:pathLst>
            </a:custGeom>
            <a:ln w="3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/>
            <p:cNvSpPr/>
            <p:nvPr/>
          </p:nvSpPr>
          <p:spPr>
            <a:xfrm>
              <a:off x="7280241" y="4052867"/>
              <a:ext cx="502920" cy="281940"/>
            </a:xfrm>
            <a:custGeom>
              <a:avLst/>
              <a:gdLst/>
              <a:ahLst/>
              <a:cxnLst/>
              <a:rect l="l" t="t" r="r" b="b"/>
              <a:pathLst>
                <a:path w="502920" h="281939">
                  <a:moveTo>
                    <a:pt x="125592" y="281493"/>
                  </a:moveTo>
                  <a:lnTo>
                    <a:pt x="376777" y="281493"/>
                  </a:lnTo>
                  <a:lnTo>
                    <a:pt x="416472" y="274317"/>
                  </a:lnTo>
                  <a:lnTo>
                    <a:pt x="450948" y="254337"/>
                  </a:lnTo>
                  <a:lnTo>
                    <a:pt x="478136" y="223870"/>
                  </a:lnTo>
                  <a:lnTo>
                    <a:pt x="495967" y="185234"/>
                  </a:lnTo>
                  <a:lnTo>
                    <a:pt x="502370" y="140746"/>
                  </a:lnTo>
                  <a:lnTo>
                    <a:pt x="495967" y="96263"/>
                  </a:lnTo>
                  <a:lnTo>
                    <a:pt x="478136" y="57627"/>
                  </a:lnTo>
                  <a:lnTo>
                    <a:pt x="450948" y="27158"/>
                  </a:lnTo>
                  <a:lnTo>
                    <a:pt x="416472" y="7176"/>
                  </a:lnTo>
                  <a:lnTo>
                    <a:pt x="376777" y="0"/>
                  </a:lnTo>
                  <a:lnTo>
                    <a:pt x="125592" y="0"/>
                  </a:lnTo>
                  <a:lnTo>
                    <a:pt x="85898" y="7176"/>
                  </a:lnTo>
                  <a:lnTo>
                    <a:pt x="51422" y="27158"/>
                  </a:lnTo>
                  <a:lnTo>
                    <a:pt x="24234" y="57627"/>
                  </a:lnTo>
                  <a:lnTo>
                    <a:pt x="6403" y="96263"/>
                  </a:lnTo>
                  <a:lnTo>
                    <a:pt x="0" y="140746"/>
                  </a:lnTo>
                  <a:lnTo>
                    <a:pt x="6403" y="185234"/>
                  </a:lnTo>
                  <a:lnTo>
                    <a:pt x="24234" y="223870"/>
                  </a:lnTo>
                  <a:lnTo>
                    <a:pt x="51422" y="254337"/>
                  </a:lnTo>
                  <a:lnTo>
                    <a:pt x="85898" y="274317"/>
                  </a:lnTo>
                  <a:lnTo>
                    <a:pt x="125592" y="281493"/>
                  </a:lnTo>
                  <a:close/>
                </a:path>
              </a:pathLst>
            </a:custGeom>
            <a:ln w="174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7491236" y="3932127"/>
              <a:ext cx="80645" cy="121285"/>
            </a:xfrm>
            <a:custGeom>
              <a:avLst/>
              <a:gdLst/>
              <a:ahLst/>
              <a:cxnLst/>
              <a:rect l="l" t="t" r="r" b="b"/>
              <a:pathLst>
                <a:path w="80645" h="121285">
                  <a:moveTo>
                    <a:pt x="80379" y="0"/>
                  </a:moveTo>
                  <a:lnTo>
                    <a:pt x="0" y="0"/>
                  </a:lnTo>
                  <a:lnTo>
                    <a:pt x="40189" y="120739"/>
                  </a:lnTo>
                  <a:lnTo>
                    <a:pt x="803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8"/>
          <p:cNvSpPr txBox="1"/>
          <p:nvPr/>
        </p:nvSpPr>
        <p:spPr>
          <a:xfrm>
            <a:off x="9011418" y="2943100"/>
            <a:ext cx="24574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b="1" spc="5" dirty="0">
                <a:latin typeface="Arial"/>
                <a:cs typeface="Arial"/>
              </a:rPr>
              <a:t>tr</a:t>
            </a:r>
            <a:r>
              <a:rPr sz="900" b="1" spc="10" dirty="0">
                <a:latin typeface="Arial"/>
                <a:cs typeface="Arial"/>
              </a:rPr>
              <a:t>u</a:t>
            </a:r>
            <a:r>
              <a:rPr sz="900" b="1" spc="5" dirty="0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8144108" y="3646687"/>
            <a:ext cx="29146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b="1" spc="5" dirty="0">
                <a:latin typeface="Arial"/>
                <a:cs typeface="Arial"/>
              </a:rPr>
              <a:t>fa</a:t>
            </a:r>
            <a:r>
              <a:rPr sz="900" b="1" dirty="0">
                <a:latin typeface="Arial"/>
                <a:cs typeface="Arial"/>
              </a:rPr>
              <a:t>l</a:t>
            </a:r>
            <a:r>
              <a:rPr sz="900" b="1" spc="5" dirty="0">
                <a:latin typeface="Arial"/>
                <a:cs typeface="Arial"/>
              </a:rPr>
              <a:t>se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2" name="object 20"/>
          <p:cNvGrpSpPr/>
          <p:nvPr/>
        </p:nvGrpSpPr>
        <p:grpSpPr>
          <a:xfrm>
            <a:off x="8023673" y="1586466"/>
            <a:ext cx="1513205" cy="1538605"/>
            <a:chOff x="7491237" y="1702216"/>
            <a:chExt cx="1513205" cy="1538605"/>
          </a:xfrm>
        </p:grpSpPr>
        <p:sp>
          <p:nvSpPr>
            <p:cNvPr id="23" name="object 21"/>
            <p:cNvSpPr/>
            <p:nvPr/>
          </p:nvSpPr>
          <p:spPr>
            <a:xfrm>
              <a:off x="7641948" y="1742463"/>
              <a:ext cx="1360805" cy="1496695"/>
            </a:xfrm>
            <a:custGeom>
              <a:avLst/>
              <a:gdLst/>
              <a:ahLst/>
              <a:cxnLst/>
              <a:rect l="l" t="t" r="r" b="b"/>
              <a:pathLst>
                <a:path w="1360804" h="1496695">
                  <a:moveTo>
                    <a:pt x="559378" y="1496547"/>
                  </a:moveTo>
                  <a:lnTo>
                    <a:pt x="1360259" y="1496547"/>
                  </a:lnTo>
                  <a:lnTo>
                    <a:pt x="1360259" y="0"/>
                  </a:lnTo>
                  <a:lnTo>
                    <a:pt x="0" y="0"/>
                  </a:lnTo>
                </a:path>
              </a:pathLst>
            </a:custGeom>
            <a:ln w="3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/>
            <p:cNvSpPr/>
            <p:nvPr/>
          </p:nvSpPr>
          <p:spPr>
            <a:xfrm>
              <a:off x="7531426" y="1702216"/>
              <a:ext cx="120650" cy="80645"/>
            </a:xfrm>
            <a:custGeom>
              <a:avLst/>
              <a:gdLst/>
              <a:ahLst/>
              <a:cxnLst/>
              <a:rect l="l" t="t" r="r" b="b"/>
              <a:pathLst>
                <a:path w="120650" h="80644">
                  <a:moveTo>
                    <a:pt x="120568" y="0"/>
                  </a:moveTo>
                  <a:lnTo>
                    <a:pt x="0" y="40246"/>
                  </a:lnTo>
                  <a:lnTo>
                    <a:pt x="120568" y="80493"/>
                  </a:lnTo>
                  <a:lnTo>
                    <a:pt x="1205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/>
            <p:cNvSpPr/>
            <p:nvPr/>
          </p:nvSpPr>
          <p:spPr>
            <a:xfrm>
              <a:off x="7531426" y="2340329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0"/>
                  </a:moveTo>
                  <a:lnTo>
                    <a:pt x="0" y="284934"/>
                  </a:lnTo>
                </a:path>
              </a:pathLst>
            </a:custGeom>
            <a:ln w="3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/>
            <p:cNvSpPr/>
            <p:nvPr/>
          </p:nvSpPr>
          <p:spPr>
            <a:xfrm>
              <a:off x="7491237" y="2615202"/>
              <a:ext cx="80645" cy="121285"/>
            </a:xfrm>
            <a:custGeom>
              <a:avLst/>
              <a:gdLst/>
              <a:ahLst/>
              <a:cxnLst/>
              <a:rect l="l" t="t" r="r" b="b"/>
              <a:pathLst>
                <a:path w="80645" h="121285">
                  <a:moveTo>
                    <a:pt x="80379" y="0"/>
                  </a:moveTo>
                  <a:lnTo>
                    <a:pt x="0" y="0"/>
                  </a:lnTo>
                  <a:lnTo>
                    <a:pt x="40189" y="120739"/>
                  </a:lnTo>
                  <a:lnTo>
                    <a:pt x="803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74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13</a:t>
            </a:fld>
            <a:endParaRPr lang="en-US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5849894" y="85567"/>
            <a:ext cx="899794" cy="49784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100" spc="-5" smtClean="0">
                <a:solidFill>
                  <a:srgbClr val="0000FF"/>
                </a:solidFill>
              </a:rPr>
              <a:t>Loop</a:t>
            </a:r>
            <a:endParaRPr lang="en-US" sz="3100" dirty="0"/>
          </a:p>
        </p:txBody>
      </p:sp>
      <p:sp>
        <p:nvSpPr>
          <p:cNvPr id="5" name="object 3"/>
          <p:cNvSpPr txBox="1"/>
          <p:nvPr/>
        </p:nvSpPr>
        <p:spPr>
          <a:xfrm>
            <a:off x="1797579" y="738716"/>
            <a:ext cx="8533130" cy="49136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Loop</a:t>
            </a:r>
            <a:endParaRPr sz="280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63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Group of instructions </a:t>
            </a: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dirty="0">
                <a:latin typeface="Times New Roman"/>
                <a:cs typeface="Times New Roman"/>
              </a:rPr>
              <a:t>executes repeatedly while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some  </a:t>
            </a:r>
            <a:r>
              <a:rPr sz="2400" dirty="0">
                <a:latin typeface="Times New Roman"/>
                <a:cs typeface="Times New Roman"/>
              </a:rPr>
              <a:t>condition </a:t>
            </a:r>
            <a:r>
              <a:rPr sz="2400" spc="-5" dirty="0">
                <a:latin typeface="Times New Roman"/>
                <a:cs typeface="Times New Roman"/>
              </a:rPr>
              <a:t>remains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true</a:t>
            </a: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Counter-controlled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repetition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Definite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repetition: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Known </a:t>
            </a:r>
            <a:r>
              <a:rPr sz="2400" dirty="0">
                <a:latin typeface="Times New Roman"/>
                <a:cs typeface="Times New Roman"/>
              </a:rPr>
              <a:t>in advance how </a:t>
            </a:r>
            <a:r>
              <a:rPr sz="2400" spc="-5" dirty="0">
                <a:latin typeface="Times New Roman"/>
                <a:cs typeface="Times New Roman"/>
              </a:rPr>
              <a:t>many times </a:t>
            </a:r>
            <a:r>
              <a:rPr sz="2400" dirty="0">
                <a:latin typeface="Times New Roman"/>
                <a:cs typeface="Times New Roman"/>
              </a:rPr>
              <a:t>loop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execute</a:t>
            </a: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Control variable used to count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repetitions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Sentinel-controlled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repetition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Indefinite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repetition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when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repetitions not known in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advance</a:t>
            </a:r>
          </a:p>
          <a:p>
            <a:pPr marL="756285" marR="60325" lvl="1" indent="-287020">
              <a:lnSpc>
                <a:spcPts val="2600"/>
              </a:lnSpc>
              <a:spcBef>
                <a:spcPts val="60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In order to exit from the loop, the </a:t>
            </a:r>
            <a:r>
              <a:rPr sz="2400" spc="-5" dirty="0">
                <a:latin typeface="Times New Roman"/>
                <a:cs typeface="Times New Roman"/>
              </a:rPr>
              <a:t>user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enter a unique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  value, called a </a:t>
            </a:r>
            <a:r>
              <a:rPr sz="2400" b="1" spc="-5" dirty="0">
                <a:latin typeface="Times New Roman"/>
                <a:cs typeface="Times New Roman"/>
              </a:rPr>
              <a:t>sentinel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value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882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14</a:t>
            </a:fld>
            <a:endParaRPr lang="en-US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2891789" y="263144"/>
            <a:ext cx="4293870" cy="51371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mtClean="0">
                <a:solidFill>
                  <a:srgbClr val="0000FF"/>
                </a:solidFill>
              </a:rPr>
              <a:t>Sentinel-controlled</a:t>
            </a:r>
            <a:r>
              <a:rPr lang="en-US" sz="3200" spc="-125" smtClean="0">
                <a:solidFill>
                  <a:srgbClr val="0000FF"/>
                </a:solidFill>
              </a:rPr>
              <a:t> </a:t>
            </a:r>
            <a:r>
              <a:rPr lang="en-US" sz="3100" spc="-5" smtClean="0">
                <a:solidFill>
                  <a:srgbClr val="0000FF"/>
                </a:solidFill>
              </a:rPr>
              <a:t>Loop</a:t>
            </a:r>
            <a:endParaRPr lang="en-US" sz="3100" dirty="0"/>
          </a:p>
        </p:txBody>
      </p:sp>
      <p:sp>
        <p:nvSpPr>
          <p:cNvPr id="5" name="object 3"/>
          <p:cNvSpPr txBox="1"/>
          <p:nvPr/>
        </p:nvSpPr>
        <p:spPr>
          <a:xfrm>
            <a:off x="2593594" y="1523745"/>
            <a:ext cx="4208145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Courier New"/>
                <a:cs typeface="Courier New"/>
              </a:rPr>
              <a:t>while (number !=</a:t>
            </a:r>
            <a:r>
              <a:rPr sz="2400" b="1" spc="-9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0)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537210" marR="5080">
              <a:lnSpc>
                <a:spcPct val="120000"/>
              </a:lnSpc>
              <a:spcBef>
                <a:spcPts val="5"/>
              </a:spcBef>
            </a:pPr>
            <a:r>
              <a:rPr sz="2400" b="1" spc="-5" dirty="0">
                <a:latin typeface="Courier New"/>
                <a:cs typeface="Courier New"/>
              </a:rPr>
              <a:t>sum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sum </a:t>
            </a:r>
            <a:r>
              <a:rPr sz="2400" b="1" dirty="0">
                <a:latin typeface="Courier New"/>
                <a:cs typeface="Courier New"/>
              </a:rPr>
              <a:t>+ </a:t>
            </a:r>
            <a:r>
              <a:rPr sz="2400" b="1" spc="-5" dirty="0">
                <a:latin typeface="Courier New"/>
                <a:cs typeface="Courier New"/>
              </a:rPr>
              <a:t>number;  scanf(“%d”,&amp;numbe</a:t>
            </a:r>
            <a:r>
              <a:rPr sz="2400" b="1" dirty="0">
                <a:latin typeface="Courier New"/>
                <a:cs typeface="Courier New"/>
              </a:rPr>
              <a:t>r</a:t>
            </a:r>
            <a:r>
              <a:rPr sz="2400" b="1" spc="-5" dirty="0">
                <a:latin typeface="Courier New"/>
                <a:cs typeface="Courier New"/>
              </a:rPr>
              <a:t>);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679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15</a:t>
            </a:fld>
            <a:endParaRPr lang="en-US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4898167" y="490"/>
            <a:ext cx="1467485" cy="49784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100" spc="-5" smtClean="0">
                <a:solidFill>
                  <a:srgbClr val="0000FF"/>
                </a:solidFill>
              </a:rPr>
              <a:t>continue</a:t>
            </a:r>
            <a:endParaRPr lang="en-US" sz="3100"/>
          </a:p>
        </p:txBody>
      </p:sp>
      <p:sp>
        <p:nvSpPr>
          <p:cNvPr id="5" name="object 3"/>
          <p:cNvSpPr txBox="1"/>
          <p:nvPr/>
        </p:nvSpPr>
        <p:spPr>
          <a:xfrm>
            <a:off x="2925984" y="3845987"/>
            <a:ext cx="3619500" cy="26574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546735" marR="537210">
              <a:lnSpc>
                <a:spcPct val="100000"/>
              </a:lnSpc>
              <a:spcBef>
                <a:spcPts val="305"/>
              </a:spcBef>
            </a:pPr>
            <a:r>
              <a:rPr sz="2400" b="1" spc="-5" dirty="0">
                <a:latin typeface="Times New Roman"/>
                <a:cs typeface="Times New Roman"/>
              </a:rPr>
              <a:t>int </a:t>
            </a:r>
            <a:r>
              <a:rPr sz="2400" b="1" dirty="0">
                <a:latin typeface="Times New Roman"/>
                <a:cs typeface="Times New Roman"/>
              </a:rPr>
              <a:t>i, </a:t>
            </a:r>
            <a:r>
              <a:rPr sz="2400" b="1" spc="-5" dirty="0">
                <a:latin typeface="Times New Roman"/>
                <a:cs typeface="Times New Roman"/>
              </a:rPr>
              <a:t>sum </a:t>
            </a:r>
            <a:r>
              <a:rPr sz="2400" b="1" dirty="0">
                <a:latin typeface="Times New Roman"/>
                <a:cs typeface="Times New Roman"/>
              </a:rPr>
              <a:t>= 0;  for(i=0; i&lt;=10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;i++)</a:t>
            </a:r>
            <a:endParaRPr sz="2400">
              <a:latin typeface="Times New Roman"/>
              <a:cs typeface="Times New Roman"/>
            </a:endParaRPr>
          </a:p>
          <a:p>
            <a:pPr marL="546735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004569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if(i%2==1)</a:t>
            </a:r>
            <a:endParaRPr sz="2400">
              <a:latin typeface="Times New Roman"/>
              <a:cs typeface="Times New Roman"/>
            </a:endParaRPr>
          </a:p>
          <a:p>
            <a:pPr marL="1004569" marR="777240" indent="6096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cont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nue;  sum </a:t>
            </a:r>
            <a:r>
              <a:rPr sz="2400" b="1" dirty="0">
                <a:latin typeface="Times New Roman"/>
                <a:cs typeface="Times New Roman"/>
              </a:rPr>
              <a:t>+=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i;</a:t>
            </a:r>
            <a:endParaRPr sz="2400">
              <a:latin typeface="Times New Roman"/>
              <a:cs typeface="Times New Roman"/>
            </a:endParaRPr>
          </a:p>
          <a:p>
            <a:pPr marL="546735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756823" y="539301"/>
            <a:ext cx="9600565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Skips </a:t>
            </a:r>
            <a:r>
              <a:rPr sz="2400" b="1" dirty="0">
                <a:latin typeface="Times New Roman"/>
                <a:cs typeface="Times New Roman"/>
              </a:rPr>
              <a:t>the remaining </a:t>
            </a:r>
            <a:r>
              <a:rPr sz="2400" b="1" spc="-5" dirty="0">
                <a:latin typeface="Times New Roman"/>
                <a:cs typeface="Times New Roman"/>
              </a:rPr>
              <a:t>statements </a:t>
            </a:r>
            <a:r>
              <a:rPr sz="2400" b="1" dirty="0">
                <a:latin typeface="Times New Roman"/>
                <a:cs typeface="Times New Roman"/>
              </a:rPr>
              <a:t>in the </a:t>
            </a:r>
            <a:r>
              <a:rPr sz="2400" b="1" spc="-5" dirty="0">
                <a:latin typeface="Times New Roman"/>
                <a:cs typeface="Times New Roman"/>
              </a:rPr>
              <a:t>body </a:t>
            </a:r>
            <a:r>
              <a:rPr sz="2400" b="1" dirty="0">
                <a:latin typeface="Times New Roman"/>
                <a:cs typeface="Times New Roman"/>
              </a:rPr>
              <a:t>of a </a:t>
            </a:r>
            <a:r>
              <a:rPr sz="2400" b="1" spc="-10" dirty="0">
                <a:latin typeface="Times New Roman"/>
                <a:cs typeface="Times New Roman"/>
              </a:rPr>
              <a:t>while, </a:t>
            </a:r>
            <a:r>
              <a:rPr sz="2400" b="1" dirty="0">
                <a:latin typeface="Times New Roman"/>
                <a:cs typeface="Times New Roman"/>
              </a:rPr>
              <a:t>for or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do…while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statement </a:t>
            </a:r>
            <a:r>
              <a:rPr sz="2400" b="1" spc="-5" dirty="0">
                <a:latin typeface="Times New Roman"/>
                <a:cs typeface="Times New Roman"/>
              </a:rPr>
              <a:t>and </a:t>
            </a:r>
            <a:r>
              <a:rPr sz="2400" b="1" dirty="0">
                <a:latin typeface="Times New Roman"/>
                <a:cs typeface="Times New Roman"/>
              </a:rPr>
              <a:t>proceeds </a:t>
            </a:r>
            <a:r>
              <a:rPr sz="2400" b="1" spc="-5" dirty="0">
                <a:latin typeface="Times New Roman"/>
                <a:cs typeface="Times New Roman"/>
              </a:rPr>
              <a:t>with the next </a:t>
            </a:r>
            <a:r>
              <a:rPr sz="2400" b="1" dirty="0">
                <a:latin typeface="Times New Roman"/>
                <a:cs typeface="Times New Roman"/>
              </a:rPr>
              <a:t>iteration of the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loop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while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5" dirty="0">
                <a:latin typeface="Times New Roman"/>
                <a:cs typeface="Times New Roman"/>
              </a:rPr>
              <a:t> do…while</a:t>
            </a:r>
            <a:endParaRPr sz="2400" dirty="0">
              <a:latin typeface="Times New Roman"/>
              <a:cs typeface="Times New Roman"/>
            </a:endParaRPr>
          </a:p>
          <a:p>
            <a:pPr marL="1155700" marR="353060" lvl="2" indent="-230504">
              <a:lnSpc>
                <a:spcPct val="10000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Loop-continuation </a:t>
            </a:r>
            <a:r>
              <a:rPr sz="2400" dirty="0">
                <a:latin typeface="Times New Roman"/>
                <a:cs typeface="Times New Roman"/>
              </a:rPr>
              <a:t>test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evaluated </a:t>
            </a:r>
            <a:r>
              <a:rPr sz="2400" spc="-5" dirty="0">
                <a:latin typeface="Times New Roman"/>
                <a:cs typeface="Times New Roman"/>
              </a:rPr>
              <a:t>immediately </a:t>
            </a:r>
            <a:r>
              <a:rPr sz="2400" dirty="0">
                <a:latin typeface="Times New Roman"/>
                <a:cs typeface="Times New Roman"/>
              </a:rPr>
              <a:t>after the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continue  </a:t>
            </a:r>
            <a:r>
              <a:rPr sz="2400" spc="-5" dirty="0">
                <a:latin typeface="Times New Roman"/>
                <a:cs typeface="Times New Roman"/>
              </a:rPr>
              <a:t>statement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executed</a:t>
            </a: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for</a:t>
            </a:r>
            <a:endParaRPr sz="2400" dirty="0">
              <a:latin typeface="Times New Roman"/>
              <a:cs typeface="Times New Roman"/>
            </a:endParaRPr>
          </a:p>
          <a:p>
            <a:pPr marL="1155700" marR="548640" lvl="2" indent="-230504">
              <a:lnSpc>
                <a:spcPct val="10000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Increment/ decrement </a:t>
            </a:r>
            <a:r>
              <a:rPr sz="2400" dirty="0">
                <a:latin typeface="Times New Roman"/>
                <a:cs typeface="Times New Roman"/>
              </a:rPr>
              <a:t>expression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executed first, then the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loop-  </a:t>
            </a:r>
            <a:r>
              <a:rPr sz="2400" dirty="0">
                <a:latin typeface="Times New Roman"/>
                <a:cs typeface="Times New Roman"/>
              </a:rPr>
              <a:t>continuation test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evaluated</a:t>
            </a:r>
          </a:p>
        </p:txBody>
      </p:sp>
    </p:spTree>
    <p:extLst>
      <p:ext uri="{BB962C8B-B14F-4D97-AF65-F5344CB8AC3E}">
        <p14:creationId xmlns:p14="http://schemas.microsoft.com/office/powerpoint/2010/main" val="8631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16</a:t>
            </a:fld>
            <a:endParaRPr lang="en-US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5659202" y="-22658"/>
            <a:ext cx="1008380" cy="49784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100" spc="-5" smtClean="0">
                <a:solidFill>
                  <a:srgbClr val="0000FF"/>
                </a:solidFill>
              </a:rPr>
              <a:t>break</a:t>
            </a:r>
            <a:endParaRPr lang="en-US" sz="3100"/>
          </a:p>
        </p:txBody>
      </p:sp>
      <p:sp>
        <p:nvSpPr>
          <p:cNvPr id="5" name="object 3"/>
          <p:cNvSpPr txBox="1"/>
          <p:nvPr/>
        </p:nvSpPr>
        <p:spPr>
          <a:xfrm>
            <a:off x="1441659" y="592353"/>
            <a:ext cx="9445625" cy="2734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Causes </a:t>
            </a:r>
            <a:r>
              <a:rPr sz="2400" b="1" dirty="0">
                <a:latin typeface="Times New Roman"/>
                <a:cs typeface="Times New Roman"/>
              </a:rPr>
              <a:t>immediate exit from a </a:t>
            </a:r>
            <a:r>
              <a:rPr sz="2400" b="1" spc="-10" dirty="0">
                <a:latin typeface="Times New Roman"/>
                <a:cs typeface="Times New Roman"/>
              </a:rPr>
              <a:t>while, </a:t>
            </a:r>
            <a:r>
              <a:rPr sz="2400" b="1" dirty="0">
                <a:latin typeface="Times New Roman"/>
                <a:cs typeface="Times New Roman"/>
              </a:rPr>
              <a:t>for, </a:t>
            </a:r>
            <a:r>
              <a:rPr sz="2400" b="1" spc="-10" dirty="0">
                <a:latin typeface="Times New Roman"/>
                <a:cs typeface="Times New Roman"/>
              </a:rPr>
              <a:t>do…while </a:t>
            </a:r>
            <a:r>
              <a:rPr sz="2400" b="1" dirty="0">
                <a:latin typeface="Times New Roman"/>
                <a:cs typeface="Times New Roman"/>
              </a:rPr>
              <a:t>or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switch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statement.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Program execution continues </a:t>
            </a:r>
            <a:r>
              <a:rPr sz="2400" b="1" spc="-5" dirty="0">
                <a:latin typeface="Times New Roman"/>
                <a:cs typeface="Times New Roman"/>
              </a:rPr>
              <a:t>with the first </a:t>
            </a:r>
            <a:r>
              <a:rPr sz="2400" b="1" dirty="0">
                <a:latin typeface="Times New Roman"/>
                <a:cs typeface="Times New Roman"/>
              </a:rPr>
              <a:t>statement after </a:t>
            </a: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control  structure.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Common </a:t>
            </a:r>
            <a:r>
              <a:rPr sz="2400" b="1" dirty="0">
                <a:latin typeface="Times New Roman"/>
                <a:cs typeface="Times New Roman"/>
              </a:rPr>
              <a:t>uses of the break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  <a:p>
            <a:pPr marL="1071880" lvl="1" indent="-146685">
              <a:lnSpc>
                <a:spcPct val="100000"/>
              </a:lnSpc>
              <a:spcBef>
                <a:spcPts val="495"/>
              </a:spcBef>
              <a:buChar char="-"/>
              <a:tabLst>
                <a:tab pos="1072515" algn="l"/>
              </a:tabLst>
            </a:pPr>
            <a:r>
              <a:rPr sz="2000" dirty="0">
                <a:latin typeface="Times New Roman"/>
                <a:cs typeface="Times New Roman"/>
              </a:rPr>
              <a:t>Escape early from a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loop</a:t>
            </a:r>
            <a:endParaRPr sz="2000">
              <a:latin typeface="Times New Roman"/>
              <a:cs typeface="Times New Roman"/>
            </a:endParaRPr>
          </a:p>
          <a:p>
            <a:pPr marL="1071880" lvl="1" indent="-146685">
              <a:lnSpc>
                <a:spcPct val="100000"/>
              </a:lnSpc>
              <a:spcBef>
                <a:spcPts val="480"/>
              </a:spcBef>
              <a:buChar char="-"/>
              <a:tabLst>
                <a:tab pos="1072515" algn="l"/>
              </a:tabLst>
            </a:pPr>
            <a:r>
              <a:rPr sz="2000" dirty="0">
                <a:latin typeface="Times New Roman"/>
                <a:cs typeface="Times New Roman"/>
              </a:rPr>
              <a:t>Skip the </a:t>
            </a:r>
            <a:r>
              <a:rPr sz="2000" spc="-5" dirty="0">
                <a:latin typeface="Times New Roman"/>
                <a:cs typeface="Times New Roman"/>
              </a:rPr>
              <a:t>remainder </a:t>
            </a:r>
            <a:r>
              <a:rPr sz="2000" dirty="0">
                <a:latin typeface="Times New Roman"/>
                <a:cs typeface="Times New Roman"/>
              </a:rPr>
              <a:t>of a switch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2467819" y="3627577"/>
            <a:ext cx="4610100" cy="26574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18135" marR="2494280" indent="25400">
              <a:lnSpc>
                <a:spcPct val="100000"/>
              </a:lnSpc>
              <a:spcBef>
                <a:spcPts val="300"/>
              </a:spcBef>
            </a:pPr>
            <a:r>
              <a:rPr sz="2400" b="1" spc="-5" dirty="0">
                <a:latin typeface="Times New Roman"/>
                <a:cs typeface="Times New Roman"/>
              </a:rPr>
              <a:t>int </a:t>
            </a:r>
            <a:r>
              <a:rPr sz="2400" b="1" dirty="0">
                <a:latin typeface="Times New Roman"/>
                <a:cs typeface="Times New Roman"/>
              </a:rPr>
              <a:t>i, </a:t>
            </a:r>
            <a:r>
              <a:rPr sz="2400" b="1" spc="-5" dirty="0">
                <a:latin typeface="Times New Roman"/>
                <a:cs typeface="Times New Roman"/>
              </a:rPr>
              <a:t>sum=0;  </a:t>
            </a:r>
            <a:r>
              <a:rPr sz="2400" b="1" dirty="0">
                <a:latin typeface="Times New Roman"/>
                <a:cs typeface="Times New Roman"/>
              </a:rPr>
              <a:t>for(i=1; ;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i++)</a:t>
            </a:r>
            <a:endParaRPr sz="2400">
              <a:latin typeface="Times New Roman"/>
              <a:cs typeface="Times New Roman"/>
            </a:endParaRPr>
          </a:p>
          <a:p>
            <a:pPr marL="31813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699135" marR="216789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sum </a:t>
            </a:r>
            <a:r>
              <a:rPr sz="2400" b="1" dirty="0">
                <a:latin typeface="Times New Roman"/>
                <a:cs typeface="Times New Roman"/>
              </a:rPr>
              <a:t>+= i;  if(sum &gt;=</a:t>
            </a:r>
            <a:r>
              <a:rPr sz="2400" b="1" spc="-1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10)</a:t>
            </a:r>
            <a:endParaRPr sz="2400">
              <a:latin typeface="Times New Roman"/>
              <a:cs typeface="Times New Roman"/>
            </a:endParaRPr>
          </a:p>
          <a:p>
            <a:pPr marL="1004569">
              <a:lnSpc>
                <a:spcPct val="100000"/>
              </a:lnSpc>
            </a:pPr>
            <a:r>
              <a:rPr sz="2400" b="1" spc="-10" dirty="0">
                <a:latin typeface="Times New Roman"/>
                <a:cs typeface="Times New Roman"/>
              </a:rPr>
              <a:t>break;</a:t>
            </a:r>
            <a:endParaRPr sz="2400">
              <a:latin typeface="Times New Roman"/>
              <a:cs typeface="Times New Roman"/>
            </a:endParaRPr>
          </a:p>
          <a:p>
            <a:pPr marL="31813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70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17</a:t>
            </a:fld>
            <a:endParaRPr lang="en-US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3784469" y="43777"/>
            <a:ext cx="5292012" cy="93615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 smtClean="0">
                <a:solidFill>
                  <a:srgbClr val="0000FF"/>
                </a:solidFill>
              </a:rPr>
              <a:t>goto</a:t>
            </a:r>
            <a:r>
              <a:rPr lang="en-US" spc="-105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Statement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857345" y="886155"/>
            <a:ext cx="176720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100" b="1" spc="-5" dirty="0">
                <a:latin typeface="Times New Roman"/>
                <a:cs typeface="Times New Roman"/>
              </a:rPr>
              <a:t>Format: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2120056" y="1690751"/>
            <a:ext cx="2178050" cy="19259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2400" b="1" dirty="0">
                <a:latin typeface="Times New Roman"/>
                <a:cs typeface="Times New Roman"/>
              </a:rPr>
              <a:t>goto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label;</a:t>
            </a:r>
            <a:endParaRPr sz="2400">
              <a:latin typeface="Times New Roman"/>
              <a:cs typeface="Times New Roman"/>
            </a:endParaRPr>
          </a:p>
          <a:p>
            <a:pPr marL="16573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. . . . . . . .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6573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. . . . . . . .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41935" marR="435609" indent="-15113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label:  </a:t>
            </a:r>
            <a:r>
              <a:rPr sz="2400" b="1" spc="-5" dirty="0">
                <a:latin typeface="Times New Roman"/>
                <a:cs typeface="Times New Roman"/>
              </a:rPr>
              <a:t>sta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-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m</a:t>
            </a:r>
            <a:r>
              <a:rPr sz="2400" b="1" spc="-5" dirty="0">
                <a:latin typeface="Times New Roman"/>
                <a:cs typeface="Times New Roman"/>
              </a:rPr>
              <a:t>ent</a:t>
            </a:r>
            <a:r>
              <a:rPr sz="2400" b="1" dirty="0">
                <a:latin typeface="Times New Roman"/>
                <a:cs typeface="Times New Roman"/>
              </a:rPr>
              <a:t>s;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053756" y="1893951"/>
            <a:ext cx="4022725" cy="375157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Times New Roman"/>
                <a:cs typeface="Times New Roman"/>
              </a:rPr>
              <a:t>main()</a:t>
            </a:r>
            <a:endParaRPr sz="2400" dirty="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</a:p>
          <a:p>
            <a:pPr marL="623570" marR="13004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double x,y;  </a:t>
            </a:r>
            <a:r>
              <a:rPr sz="2400" b="1" spc="-10" dirty="0">
                <a:latin typeface="Times New Roman"/>
                <a:cs typeface="Times New Roman"/>
              </a:rPr>
              <a:t>read:  </a:t>
            </a:r>
            <a:r>
              <a:rPr sz="2400" dirty="0">
                <a:latin typeface="Times New Roman"/>
                <a:cs typeface="Times New Roman"/>
              </a:rPr>
              <a:t>scanf("</a:t>
            </a:r>
            <a:r>
              <a:rPr sz="2400" spc="5" dirty="0">
                <a:latin typeface="Times New Roman"/>
                <a:cs typeface="Times New Roman"/>
              </a:rPr>
              <a:t>%</a:t>
            </a:r>
            <a:r>
              <a:rPr sz="2400" dirty="0">
                <a:latin typeface="Times New Roman"/>
                <a:cs typeface="Times New Roman"/>
              </a:rPr>
              <a:t>lf",&amp;</a:t>
            </a:r>
            <a:r>
              <a:rPr sz="2400" spc="5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);  if(x&lt;0)</a:t>
            </a:r>
          </a:p>
          <a:p>
            <a:pPr marL="623570" marR="1504315" indent="2286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goto </a:t>
            </a:r>
            <a:r>
              <a:rPr sz="2400" b="1" spc="-15" dirty="0">
                <a:latin typeface="Times New Roman"/>
                <a:cs typeface="Times New Roman"/>
              </a:rPr>
              <a:t>read</a:t>
            </a:r>
            <a:r>
              <a:rPr sz="2400" spc="-15" dirty="0">
                <a:latin typeface="Times New Roman"/>
                <a:cs typeface="Times New Roman"/>
              </a:rPr>
              <a:t>;  </a:t>
            </a:r>
            <a:r>
              <a:rPr sz="2400" dirty="0">
                <a:latin typeface="Times New Roman"/>
                <a:cs typeface="Times New Roman"/>
              </a:rPr>
              <a:t>y=sqrt(x);  pr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ntf(</a:t>
            </a:r>
            <a:r>
              <a:rPr sz="2400" dirty="0">
                <a:latin typeface="Times New Roman"/>
                <a:cs typeface="Times New Roman"/>
              </a:rPr>
              <a:t>"%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f",y)</a:t>
            </a:r>
            <a:r>
              <a:rPr sz="2400" dirty="0">
                <a:latin typeface="Times New Roman"/>
                <a:cs typeface="Times New Roman"/>
              </a:rPr>
              <a:t>;</a:t>
            </a:r>
          </a:p>
          <a:p>
            <a:pPr marL="9207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8" name="object 6"/>
          <p:cNvSpPr txBox="1"/>
          <p:nvPr/>
        </p:nvSpPr>
        <p:spPr>
          <a:xfrm>
            <a:off x="2120056" y="3965575"/>
            <a:ext cx="2178050" cy="19272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2400" b="1" dirty="0">
                <a:latin typeface="Times New Roman"/>
                <a:cs typeface="Times New Roman"/>
              </a:rPr>
              <a:t>label:</a:t>
            </a:r>
            <a:endParaRPr sz="2400" dirty="0">
              <a:latin typeface="Times New Roman"/>
              <a:cs typeface="Times New Roman"/>
            </a:endParaRPr>
          </a:p>
          <a:p>
            <a:pPr marL="24193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statements;</a:t>
            </a:r>
            <a:endParaRPr sz="2400" dirty="0">
              <a:latin typeface="Times New Roman"/>
              <a:cs typeface="Times New Roman"/>
            </a:endParaRPr>
          </a:p>
          <a:p>
            <a:pPr marL="31813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. . . . . . . .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31813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. . . . . . . .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goto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label;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4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18</a:t>
            </a:fld>
            <a:endParaRPr lang="en-US"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3389706" y="1132487"/>
            <a:ext cx="5469481" cy="93615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solidFill>
                  <a:srgbClr val="FF0000"/>
                </a:solidFill>
              </a:rPr>
              <a:t>Any</a:t>
            </a:r>
            <a:r>
              <a:rPr lang="en-US" spc="-80" dirty="0" smtClean="0">
                <a:solidFill>
                  <a:srgbClr val="FF0000"/>
                </a:solidFill>
              </a:rPr>
              <a:t> </a:t>
            </a:r>
            <a:r>
              <a:rPr lang="en-US" spc="-5" dirty="0" smtClean="0">
                <a:solidFill>
                  <a:srgbClr val="FF0000"/>
                </a:solidFill>
              </a:rPr>
              <a:t>Question?</a:t>
            </a:r>
            <a:endParaRPr lang="en-US" spc="-5" dirty="0">
              <a:solidFill>
                <a:srgbClr val="FF0000"/>
              </a:solidFill>
            </a:endParaRPr>
          </a:p>
        </p:txBody>
      </p:sp>
      <p:sp>
        <p:nvSpPr>
          <p:cNvPr id="9" name="object 3"/>
          <p:cNvSpPr/>
          <p:nvPr/>
        </p:nvSpPr>
        <p:spPr>
          <a:xfrm>
            <a:off x="4720025" y="3512537"/>
            <a:ext cx="2857500" cy="2714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636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/>
          </p:cNvSpPr>
          <p:nvPr/>
        </p:nvSpPr>
        <p:spPr>
          <a:xfrm>
            <a:off x="3243493" y="2846307"/>
            <a:ext cx="4909907" cy="1859483"/>
          </a:xfrm>
          <a:prstGeom prst="rect">
            <a:avLst/>
          </a:prstGeom>
          <a:noFill/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00B0F0"/>
                </a:solidFill>
              </a:rPr>
              <a:t>Thank You </a:t>
            </a:r>
            <a:r>
              <a:rPr lang="en-US" b="1" dirty="0" smtClean="0">
                <a:solidFill>
                  <a:srgbClr val="00B0F0"/>
                </a:solidFill>
              </a:rPr>
              <a:t>All !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spc="-5" dirty="0">
              <a:solidFill>
                <a:srgbClr val="00B0F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393" y="0"/>
            <a:ext cx="1069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r>
              <a:rPr lang="en-US" sz="4000" dirty="0">
                <a:solidFill>
                  <a:srgbClr val="000000"/>
                </a:solidFill>
              </a:rPr>
              <a:t>(Control </a:t>
            </a:r>
            <a:r>
              <a:rPr lang="en-US" sz="4000" dirty="0" smtClean="0">
                <a:solidFill>
                  <a:srgbClr val="000000"/>
                </a:solidFill>
              </a:rPr>
              <a:t>Structure)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2</a:t>
            </a:fld>
            <a:endParaRPr lang="en-US"/>
          </a:p>
        </p:txBody>
      </p:sp>
      <p:sp>
        <p:nvSpPr>
          <p:cNvPr id="7" name="object 3"/>
          <p:cNvSpPr txBox="1"/>
          <p:nvPr/>
        </p:nvSpPr>
        <p:spPr>
          <a:xfrm>
            <a:off x="2449830" y="837993"/>
            <a:ext cx="6160770" cy="570091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933450" lvl="1" indent="-463550">
              <a:spcBef>
                <a:spcPts val="894"/>
              </a:spcBef>
              <a:buFont typeface="Wingdings"/>
              <a:buChar char=""/>
              <a:tabLst>
                <a:tab pos="476250" algn="l"/>
              </a:tabLst>
            </a:pPr>
            <a:r>
              <a:rPr sz="2400" b="1" dirty="0">
                <a:latin typeface="Times New Roman"/>
                <a:cs typeface="Times New Roman"/>
              </a:rPr>
              <a:t>Decision making statements in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</a:t>
            </a:r>
            <a:endParaRPr sz="2400" dirty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600"/>
              </a:spcBef>
              <a:buFont typeface="Times New Roman"/>
              <a:buChar char="•"/>
              <a:tabLst>
                <a:tab pos="1156335" algn="l"/>
              </a:tabLst>
            </a:pPr>
            <a:r>
              <a:rPr b="1" dirty="0">
                <a:latin typeface="Times New Roman"/>
                <a:cs typeface="Times New Roman"/>
              </a:rPr>
              <a:t>Simple if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statement</a:t>
            </a:r>
            <a:endParaRPr dirty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1156335" algn="l"/>
              </a:tabLst>
            </a:pPr>
            <a:r>
              <a:rPr b="1" dirty="0">
                <a:latin typeface="Times New Roman"/>
                <a:cs typeface="Times New Roman"/>
              </a:rPr>
              <a:t>if_else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statement</a:t>
            </a:r>
            <a:endParaRPr dirty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580"/>
              </a:spcBef>
              <a:buFont typeface="Times New Roman"/>
              <a:buChar char="•"/>
              <a:tabLst>
                <a:tab pos="1156335" algn="l"/>
              </a:tabLst>
            </a:pPr>
            <a:r>
              <a:rPr b="1" dirty="0">
                <a:latin typeface="Times New Roman"/>
                <a:cs typeface="Times New Roman"/>
              </a:rPr>
              <a:t>else_if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ladder</a:t>
            </a:r>
            <a:endParaRPr dirty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1156335" algn="l"/>
              </a:tabLst>
            </a:pPr>
            <a:r>
              <a:rPr b="1" dirty="0">
                <a:latin typeface="Times New Roman"/>
                <a:cs typeface="Times New Roman"/>
              </a:rPr>
              <a:t>nested if_else</a:t>
            </a:r>
            <a:r>
              <a:rPr b="1" spc="-6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statement</a:t>
            </a:r>
            <a:endParaRPr dirty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1156335" algn="l"/>
              </a:tabLst>
            </a:pPr>
            <a:r>
              <a:rPr b="1" spc="-5" dirty="0">
                <a:latin typeface="Times New Roman"/>
                <a:cs typeface="Times New Roman"/>
              </a:rPr>
              <a:t>switch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dirty="0" smtClean="0">
                <a:latin typeface="Times New Roman"/>
                <a:cs typeface="Times New Roman"/>
              </a:rPr>
              <a:t>statement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933450" lvl="1" indent="-463550">
              <a:spcBef>
                <a:spcPts val="894"/>
              </a:spcBef>
              <a:buFont typeface="Wingdings"/>
              <a:buChar char=""/>
              <a:tabLst>
                <a:tab pos="47625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Looping statements in C</a:t>
            </a:r>
          </a:p>
          <a:p>
            <a:pPr marL="1155065" lvl="2" indent="-230504">
              <a:lnSpc>
                <a:spcPct val="100000"/>
              </a:lnSpc>
              <a:spcBef>
                <a:spcPts val="590"/>
              </a:spcBef>
              <a:buFont typeface="Times New Roman"/>
              <a:buChar char="•"/>
              <a:tabLst>
                <a:tab pos="1155700" algn="l"/>
              </a:tabLst>
            </a:pPr>
            <a:r>
              <a:rPr lang="en-US" b="1" dirty="0" smtClean="0">
                <a:latin typeface="Times New Roman"/>
                <a:cs typeface="Times New Roman"/>
              </a:rPr>
              <a:t>for</a:t>
            </a:r>
            <a:r>
              <a:rPr lang="en-US" b="1" spc="-25" dirty="0" smtClean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loop</a:t>
            </a:r>
            <a:endParaRPr lang="en-US" dirty="0">
              <a:latin typeface="Times New Roman"/>
              <a:cs typeface="Times New Roman"/>
            </a:endParaRPr>
          </a:p>
          <a:p>
            <a:pPr marL="1155065" lvl="2" indent="-230504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1155700" algn="l"/>
              </a:tabLst>
            </a:pPr>
            <a:r>
              <a:rPr lang="en-US" b="1" spc="-5" dirty="0">
                <a:latin typeface="Times New Roman"/>
                <a:cs typeface="Times New Roman"/>
              </a:rPr>
              <a:t>while</a:t>
            </a:r>
            <a:r>
              <a:rPr lang="en-US" b="1" spc="-1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loop</a:t>
            </a:r>
            <a:endParaRPr lang="en-US" dirty="0">
              <a:latin typeface="Times New Roman"/>
              <a:cs typeface="Times New Roman"/>
            </a:endParaRPr>
          </a:p>
          <a:p>
            <a:pPr marL="1155065" lvl="2" indent="-230504">
              <a:lnSpc>
                <a:spcPct val="100000"/>
              </a:lnSpc>
              <a:spcBef>
                <a:spcPts val="580"/>
              </a:spcBef>
              <a:buFont typeface="Times New Roman"/>
              <a:buChar char="•"/>
              <a:tabLst>
                <a:tab pos="1155700" algn="l"/>
              </a:tabLst>
            </a:pPr>
            <a:r>
              <a:rPr lang="en-US" b="1" spc="-5" dirty="0">
                <a:latin typeface="Times New Roman"/>
                <a:cs typeface="Times New Roman"/>
              </a:rPr>
              <a:t>do-while</a:t>
            </a:r>
            <a:r>
              <a:rPr lang="en-US" b="1" spc="-15" dirty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loop</a:t>
            </a:r>
          </a:p>
          <a:p>
            <a:pPr marL="933450" lvl="1" indent="-463550">
              <a:spcBef>
                <a:spcPts val="894"/>
              </a:spcBef>
              <a:buFont typeface="Wingdings"/>
              <a:buChar char=""/>
              <a:tabLst>
                <a:tab pos="47625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Jump Statements in C</a:t>
            </a:r>
          </a:p>
          <a:p>
            <a:pPr marL="1155065" lvl="2" indent="-230504">
              <a:lnSpc>
                <a:spcPct val="100000"/>
              </a:lnSpc>
              <a:spcBef>
                <a:spcPts val="595"/>
              </a:spcBef>
              <a:buFont typeface="Times New Roman"/>
              <a:buChar char="•"/>
              <a:tabLst>
                <a:tab pos="1155700" algn="l"/>
              </a:tabLst>
            </a:pPr>
            <a:r>
              <a:rPr lang="en-US" b="1" dirty="0" smtClean="0">
                <a:latin typeface="Times New Roman"/>
                <a:cs typeface="Times New Roman"/>
              </a:rPr>
              <a:t>continue</a:t>
            </a:r>
            <a:endParaRPr lang="en-US" dirty="0">
              <a:latin typeface="Times New Roman"/>
              <a:cs typeface="Times New Roman"/>
            </a:endParaRPr>
          </a:p>
          <a:p>
            <a:pPr marL="1155065" lvl="2" indent="-230504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1155700" algn="l"/>
              </a:tabLst>
            </a:pPr>
            <a:r>
              <a:rPr lang="en-US" b="1" dirty="0">
                <a:latin typeface="Times New Roman"/>
                <a:cs typeface="Times New Roman"/>
              </a:rPr>
              <a:t>break</a:t>
            </a:r>
            <a:endParaRPr lang="en-US" dirty="0">
              <a:latin typeface="Times New Roman"/>
              <a:cs typeface="Times New Roman"/>
            </a:endParaRPr>
          </a:p>
          <a:p>
            <a:pPr marL="1155065" lvl="2" indent="-230504">
              <a:lnSpc>
                <a:spcPct val="100000"/>
              </a:lnSpc>
              <a:spcBef>
                <a:spcPts val="580"/>
              </a:spcBef>
              <a:buFont typeface="Times New Roman"/>
              <a:buChar char="•"/>
              <a:tabLst>
                <a:tab pos="1155700" algn="l"/>
              </a:tabLst>
            </a:pPr>
            <a:r>
              <a:rPr lang="en-US" b="1" dirty="0" err="1">
                <a:latin typeface="Times New Roman"/>
                <a:cs typeface="Times New Roman"/>
              </a:rPr>
              <a:t>goto</a:t>
            </a:r>
            <a:endParaRPr lang="en-US" dirty="0">
              <a:latin typeface="Times New Roman"/>
              <a:cs typeface="Times New Roman"/>
            </a:endParaRPr>
          </a:p>
          <a:p>
            <a:pPr marL="926465" lvl="1">
              <a:lnSpc>
                <a:spcPct val="100000"/>
              </a:lnSpc>
              <a:spcBef>
                <a:spcPts val="575"/>
              </a:spcBef>
              <a:tabLst>
                <a:tab pos="1156335" algn="l"/>
              </a:tabLst>
            </a:pPr>
            <a:endParaRPr lang="en-US" b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02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3</a:t>
            </a:fld>
            <a:endParaRPr lang="en-US"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4325197" y="278968"/>
            <a:ext cx="3434079" cy="514350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5" smtClean="0">
                <a:solidFill>
                  <a:srgbClr val="0000FF"/>
                </a:solidFill>
              </a:rPr>
              <a:t>Simple </a:t>
            </a:r>
            <a:r>
              <a:rPr lang="en-US" sz="3200" smtClean="0">
                <a:solidFill>
                  <a:srgbClr val="0000FF"/>
                </a:solidFill>
              </a:rPr>
              <a:t>if</a:t>
            </a:r>
            <a:r>
              <a:rPr lang="en-US" sz="3200" spc="-75" smtClean="0">
                <a:solidFill>
                  <a:srgbClr val="0000FF"/>
                </a:solidFill>
              </a:rPr>
              <a:t> </a:t>
            </a:r>
            <a:r>
              <a:rPr lang="en-US" sz="3200" smtClean="0">
                <a:solidFill>
                  <a:srgbClr val="0000FF"/>
                </a:solidFill>
              </a:rPr>
              <a:t>Statement</a:t>
            </a:r>
            <a:endParaRPr lang="en-US" sz="3200"/>
          </a:p>
        </p:txBody>
      </p:sp>
      <p:sp>
        <p:nvSpPr>
          <p:cNvPr id="9" name="object 3"/>
          <p:cNvSpPr txBox="1"/>
          <p:nvPr/>
        </p:nvSpPr>
        <p:spPr>
          <a:xfrm>
            <a:off x="1701123" y="862964"/>
            <a:ext cx="181546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Fo</a:t>
            </a:r>
            <a:r>
              <a:rPr sz="3200" b="1" spc="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mat: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3755983" y="1458975"/>
            <a:ext cx="3581400" cy="8318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470534" marR="1079500" indent="-379730">
              <a:lnSpc>
                <a:spcPct val="100000"/>
              </a:lnSpc>
              <a:spcBef>
                <a:spcPts val="310"/>
              </a:spcBef>
            </a:pPr>
            <a:r>
              <a:rPr sz="2400" b="1" spc="-5" dirty="0">
                <a:latin typeface="Times New Roman"/>
                <a:cs typeface="Times New Roman"/>
              </a:rPr>
              <a:t>If </a:t>
            </a:r>
            <a:r>
              <a:rPr sz="2400" b="1" dirty="0">
                <a:latin typeface="Times New Roman"/>
                <a:cs typeface="Times New Roman"/>
              </a:rPr>
              <a:t>( </a:t>
            </a:r>
            <a:r>
              <a:rPr sz="2400" b="1" spc="-5" dirty="0">
                <a:latin typeface="Times New Roman"/>
                <a:cs typeface="Times New Roman"/>
              </a:rPr>
              <a:t>test condition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)  statements;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3755983" y="2492375"/>
            <a:ext cx="5330825" cy="19272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91440">
              <a:lnSpc>
                <a:spcPts val="2875"/>
              </a:lnSpc>
            </a:pPr>
            <a:r>
              <a:rPr sz="2400" dirty="0">
                <a:latin typeface="Times New Roman"/>
                <a:cs typeface="Times New Roman"/>
              </a:rPr>
              <a:t>scanf( </a:t>
            </a:r>
            <a:r>
              <a:rPr sz="2400" i="1" dirty="0">
                <a:latin typeface="Tahoma"/>
                <a:cs typeface="Tahoma"/>
              </a:rPr>
              <a:t>“ </a:t>
            </a:r>
            <a:r>
              <a:rPr sz="2400" dirty="0">
                <a:latin typeface="Times New Roman"/>
                <a:cs typeface="Times New Roman"/>
              </a:rPr>
              <a:t>%f </a:t>
            </a:r>
            <a:r>
              <a:rPr sz="2400" i="1" dirty="0">
                <a:latin typeface="Tahoma"/>
                <a:cs typeface="Tahoma"/>
              </a:rPr>
              <a:t>“ 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&amp;marks</a:t>
            </a:r>
            <a:r>
              <a:rPr sz="2400" spc="-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);</a:t>
            </a:r>
          </a:p>
          <a:p>
            <a:pPr marL="91440">
              <a:lnSpc>
                <a:spcPts val="2875"/>
              </a:lnSpc>
            </a:pPr>
            <a:r>
              <a:rPr sz="2400" dirty="0">
                <a:latin typeface="Times New Roman"/>
                <a:cs typeface="Times New Roman"/>
              </a:rPr>
              <a:t>if( </a:t>
            </a:r>
            <a:r>
              <a:rPr sz="2400" spc="-5" dirty="0">
                <a:latin typeface="Times New Roman"/>
                <a:cs typeface="Times New Roman"/>
              </a:rPr>
              <a:t>marks </a:t>
            </a:r>
            <a:r>
              <a:rPr sz="2400" dirty="0">
                <a:latin typeface="Times New Roman"/>
                <a:cs typeface="Times New Roman"/>
              </a:rPr>
              <a:t>&gt;= 80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</a:p>
          <a:p>
            <a:pPr marL="394335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Times New Roman"/>
                <a:cs typeface="Times New Roman"/>
              </a:rPr>
              <a:t>printf( </a:t>
            </a:r>
            <a:r>
              <a:rPr sz="2400" spc="-50" dirty="0">
                <a:latin typeface="Times New Roman"/>
                <a:cs typeface="Times New Roman"/>
              </a:rPr>
              <a:t>"Yes, </a:t>
            </a:r>
            <a:r>
              <a:rPr sz="2400" dirty="0">
                <a:latin typeface="Times New Roman"/>
                <a:cs typeface="Times New Roman"/>
              </a:rPr>
              <a:t>the student get A+</a:t>
            </a:r>
            <a:r>
              <a:rPr sz="2400" i="1" dirty="0">
                <a:latin typeface="Tahoma"/>
                <a:cs typeface="Tahoma"/>
              </a:rPr>
              <a:t>“</a:t>
            </a:r>
            <a:r>
              <a:rPr sz="2400" i="1" spc="-320" dirty="0">
                <a:latin typeface="Tahoma"/>
                <a:cs typeface="Tahom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208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4</a:t>
            </a:fld>
            <a:endParaRPr lang="en-US"/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4219657" y="231794"/>
            <a:ext cx="2973070" cy="51371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mtClean="0">
                <a:solidFill>
                  <a:srgbClr val="0000FF"/>
                </a:solidFill>
              </a:rPr>
              <a:t>if_else</a:t>
            </a:r>
            <a:r>
              <a:rPr lang="en-US" sz="3200" spc="-90" smtClean="0">
                <a:solidFill>
                  <a:srgbClr val="0000FF"/>
                </a:solidFill>
              </a:rPr>
              <a:t> </a:t>
            </a:r>
            <a:r>
              <a:rPr lang="en-US" sz="3200" smtClean="0">
                <a:solidFill>
                  <a:srgbClr val="0000FF"/>
                </a:solidFill>
              </a:rPr>
              <a:t>Statement</a:t>
            </a:r>
            <a:endParaRPr lang="en-US" sz="3200" dirty="0"/>
          </a:p>
        </p:txBody>
      </p:sp>
      <p:sp>
        <p:nvSpPr>
          <p:cNvPr id="15" name="object 3"/>
          <p:cNvSpPr txBox="1"/>
          <p:nvPr/>
        </p:nvSpPr>
        <p:spPr>
          <a:xfrm>
            <a:off x="1365459" y="815739"/>
            <a:ext cx="181546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Fo</a:t>
            </a:r>
            <a:r>
              <a:rPr sz="3200" b="1" spc="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mat: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6" name="object 4"/>
          <p:cNvSpPr txBox="1"/>
          <p:nvPr/>
        </p:nvSpPr>
        <p:spPr>
          <a:xfrm>
            <a:off x="3344119" y="1340250"/>
            <a:ext cx="2971800" cy="15621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310"/>
              </a:spcBef>
            </a:pPr>
            <a:r>
              <a:rPr sz="2400" b="1" dirty="0">
                <a:latin typeface="Times New Roman"/>
                <a:cs typeface="Times New Roman"/>
              </a:rPr>
              <a:t>if ( test condition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165735" marR="847725" indent="4572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sta</a:t>
            </a:r>
            <a:r>
              <a:rPr sz="2400" b="1" dirty="0">
                <a:latin typeface="Times New Roman"/>
                <a:cs typeface="Times New Roman"/>
              </a:rPr>
              <a:t>te</a:t>
            </a:r>
            <a:r>
              <a:rPr sz="2400" b="1" spc="5" dirty="0">
                <a:latin typeface="Times New Roman"/>
                <a:cs typeface="Times New Roman"/>
              </a:rPr>
              <a:t>m</a:t>
            </a:r>
            <a:r>
              <a:rPr sz="2400" b="1" spc="-5" dirty="0">
                <a:latin typeface="Times New Roman"/>
                <a:cs typeface="Times New Roman"/>
              </a:rPr>
              <a:t>ent</a:t>
            </a:r>
            <a:r>
              <a:rPr sz="2400" b="1" dirty="0">
                <a:latin typeface="Times New Roman"/>
                <a:cs typeface="Times New Roman"/>
              </a:rPr>
              <a:t>s;  else</a:t>
            </a:r>
            <a:endParaRPr sz="2400" dirty="0">
              <a:latin typeface="Times New Roman"/>
              <a:cs typeface="Times New Roman"/>
            </a:endParaRPr>
          </a:p>
          <a:p>
            <a:pPr marL="62357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statements;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7" name="object 5"/>
          <p:cNvSpPr txBox="1"/>
          <p:nvPr/>
        </p:nvSpPr>
        <p:spPr>
          <a:xfrm>
            <a:off x="3344118" y="3124600"/>
            <a:ext cx="4248873" cy="19030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if( num % 2 == 0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</a:p>
          <a:p>
            <a:pPr marL="91440" marR="488315" indent="302895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printf( </a:t>
            </a:r>
            <a:r>
              <a:rPr lang="en-US" sz="2400" i="1" spc="-5" dirty="0" smtClean="0">
                <a:latin typeface="Tahoma"/>
                <a:cs typeface="Tahoma"/>
              </a:rPr>
              <a:t>“ </a:t>
            </a:r>
            <a:r>
              <a:rPr sz="2400" spc="-5" dirty="0" smtClean="0">
                <a:latin typeface="Times New Roman"/>
                <a:cs typeface="Times New Roman"/>
              </a:rPr>
              <a:t>Even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i="1" spc="-5" dirty="0">
                <a:latin typeface="Tahoma"/>
                <a:cs typeface="Tahoma"/>
              </a:rPr>
              <a:t>“</a:t>
            </a:r>
            <a:r>
              <a:rPr sz="2400" i="1" spc="-215" dirty="0">
                <a:latin typeface="Tahoma"/>
                <a:cs typeface="Tahom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);  else</a:t>
            </a:r>
          </a:p>
          <a:p>
            <a:pPr marL="39433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printf( </a:t>
            </a:r>
            <a:r>
              <a:rPr sz="2400" i="1" spc="-5" dirty="0" smtClean="0">
                <a:latin typeface="Tahoma"/>
                <a:cs typeface="Tahoma"/>
              </a:rPr>
              <a:t>“</a:t>
            </a:r>
            <a:r>
              <a:rPr lang="en-US" sz="2400" i="1" spc="-5" dirty="0" smtClean="0">
                <a:latin typeface="Tahoma"/>
                <a:cs typeface="Tahoma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Odd number</a:t>
            </a:r>
            <a:r>
              <a:rPr lang="en-US" sz="2400" spc="-5" dirty="0" smtClean="0">
                <a:latin typeface="Times New Roman"/>
                <a:cs typeface="Times New Roman"/>
              </a:rPr>
              <a:t>")</a:t>
            </a:r>
            <a:r>
              <a:rPr sz="2400" dirty="0" smtClean="0">
                <a:latin typeface="Times New Roman"/>
                <a:cs typeface="Times New Roman"/>
              </a:rPr>
              <a:t>;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26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5</a:t>
            </a:fld>
            <a:endParaRPr lang="en-US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3547230" y="275970"/>
            <a:ext cx="4201795" cy="51371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mtClean="0">
                <a:solidFill>
                  <a:srgbClr val="0000FF"/>
                </a:solidFill>
              </a:rPr>
              <a:t>else_if ladder</a:t>
            </a:r>
            <a:r>
              <a:rPr lang="en-US" sz="3200" spc="-105" smtClean="0">
                <a:solidFill>
                  <a:srgbClr val="0000FF"/>
                </a:solidFill>
              </a:rPr>
              <a:t> </a:t>
            </a:r>
            <a:r>
              <a:rPr lang="en-US" sz="3200" smtClean="0">
                <a:solidFill>
                  <a:srgbClr val="0000FF"/>
                </a:solidFill>
              </a:rPr>
              <a:t>Statement</a:t>
            </a:r>
            <a:endParaRPr lang="en-US" sz="3200" dirty="0"/>
          </a:p>
        </p:txBody>
      </p:sp>
      <p:sp>
        <p:nvSpPr>
          <p:cNvPr id="5" name="object 3"/>
          <p:cNvSpPr txBox="1"/>
          <p:nvPr/>
        </p:nvSpPr>
        <p:spPr>
          <a:xfrm>
            <a:off x="1231384" y="783463"/>
            <a:ext cx="181546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Fo</a:t>
            </a:r>
            <a:r>
              <a:rPr sz="3200" b="1" spc="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mat: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2371845" y="1574800"/>
            <a:ext cx="2971800" cy="3759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335"/>
              </a:spcBef>
            </a:pPr>
            <a:r>
              <a:rPr sz="2000" b="1" dirty="0">
                <a:latin typeface="Times New Roman"/>
                <a:cs typeface="Times New Roman"/>
              </a:rPr>
              <a:t>if(condition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1)</a:t>
            </a:r>
            <a:endParaRPr sz="2000">
              <a:latin typeface="Times New Roman"/>
              <a:cs typeface="Times New Roman"/>
            </a:endParaRPr>
          </a:p>
          <a:p>
            <a:pPr marL="91440" marR="888365" indent="63373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statements;  </a:t>
            </a:r>
            <a:r>
              <a:rPr sz="2000" b="1" spc="-5" dirty="0">
                <a:latin typeface="Times New Roman"/>
                <a:cs typeface="Times New Roman"/>
              </a:rPr>
              <a:t>else </a:t>
            </a:r>
            <a:r>
              <a:rPr sz="2000" b="1" dirty="0">
                <a:latin typeface="Times New Roman"/>
                <a:cs typeface="Times New Roman"/>
              </a:rPr>
              <a:t>if(condition</a:t>
            </a:r>
            <a:r>
              <a:rPr sz="2000" b="1" spc="-1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2)</a:t>
            </a:r>
            <a:endParaRPr sz="2000">
              <a:latin typeface="Times New Roman"/>
              <a:cs typeface="Times New Roman"/>
            </a:endParaRPr>
          </a:p>
          <a:p>
            <a:pPr marL="91440" marR="993140" indent="63373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st</a:t>
            </a:r>
            <a:r>
              <a:rPr sz="2000" b="1" spc="10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tements;  </a:t>
            </a:r>
            <a:r>
              <a:rPr sz="2000" b="1" spc="-5" dirty="0">
                <a:latin typeface="Times New Roman"/>
                <a:cs typeface="Times New Roman"/>
              </a:rPr>
              <a:t>else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if(condition)</a:t>
            </a:r>
            <a:endParaRPr sz="2000">
              <a:latin typeface="Times New Roman"/>
              <a:cs typeface="Times New Roman"/>
            </a:endParaRPr>
          </a:p>
          <a:p>
            <a:pPr marL="72517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statements;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tabLst>
                <a:tab pos="1930400" algn="l"/>
              </a:tabLst>
            </a:pPr>
            <a:r>
              <a:rPr sz="2000" b="1" dirty="0">
                <a:latin typeface="Times New Roman"/>
                <a:cs typeface="Times New Roman"/>
              </a:rPr>
              <a:t>. . . . . . . . . . . .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.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.	.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tabLst>
                <a:tab pos="1930400" algn="l"/>
              </a:tabLst>
            </a:pPr>
            <a:r>
              <a:rPr sz="2000" b="1" dirty="0">
                <a:latin typeface="Times New Roman"/>
                <a:cs typeface="Times New Roman"/>
              </a:rPr>
              <a:t>. . . . . . . . . . . .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.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.	.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else </a:t>
            </a:r>
            <a:r>
              <a:rPr sz="2000" b="1" dirty="0">
                <a:latin typeface="Times New Roman"/>
                <a:cs typeface="Times New Roman"/>
              </a:rPr>
              <a:t>if(condition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n)</a:t>
            </a:r>
            <a:endParaRPr sz="2000">
              <a:latin typeface="Times New Roman"/>
              <a:cs typeface="Times New Roman"/>
            </a:endParaRPr>
          </a:p>
          <a:p>
            <a:pPr marL="72517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statements;</a:t>
            </a: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else</a:t>
            </a:r>
            <a:endParaRPr sz="2000">
              <a:latin typeface="Times New Roman"/>
              <a:cs typeface="Times New Roman"/>
            </a:endParaRPr>
          </a:p>
          <a:p>
            <a:pPr marL="470534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default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statement;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648445" y="1574800"/>
            <a:ext cx="3810000" cy="3149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  <a:tabLst>
                <a:tab pos="1139190" algn="l"/>
              </a:tabLst>
            </a:pPr>
            <a:r>
              <a:rPr sz="2000" dirty="0">
                <a:latin typeface="Times New Roman"/>
                <a:cs typeface="Times New Roman"/>
              </a:rPr>
              <a:t>if(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marks	</a:t>
            </a:r>
            <a:r>
              <a:rPr sz="2000" dirty="0">
                <a:latin typeface="Times New Roman"/>
                <a:cs typeface="Times New Roman"/>
              </a:rPr>
              <a:t>&gt; </a:t>
            </a:r>
            <a:r>
              <a:rPr sz="2000" spc="5" dirty="0">
                <a:latin typeface="Times New Roman"/>
                <a:cs typeface="Times New Roman"/>
              </a:rPr>
              <a:t>79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2075" marR="1193800" indent="379095">
              <a:lnSpc>
                <a:spcPts val="239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printf( " </a:t>
            </a:r>
            <a:r>
              <a:rPr sz="2000" spc="5" dirty="0">
                <a:latin typeface="Times New Roman"/>
                <a:cs typeface="Times New Roman"/>
              </a:rPr>
              <a:t>Honours </a:t>
            </a:r>
            <a:r>
              <a:rPr sz="2000" i="1" dirty="0">
                <a:latin typeface="Tahoma"/>
                <a:cs typeface="Tahoma"/>
              </a:rPr>
              <a:t>“</a:t>
            </a:r>
            <a:r>
              <a:rPr sz="2000" i="1" spc="-300" dirty="0">
                <a:latin typeface="Tahoma"/>
                <a:cs typeface="Tahoma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);  </a:t>
            </a:r>
            <a:r>
              <a:rPr sz="2000" spc="-5" dirty="0">
                <a:latin typeface="Times New Roman"/>
                <a:cs typeface="Times New Roman"/>
              </a:rPr>
              <a:t>else </a:t>
            </a:r>
            <a:r>
              <a:rPr sz="2000" dirty="0">
                <a:latin typeface="Times New Roman"/>
                <a:cs typeface="Times New Roman"/>
              </a:rPr>
              <a:t>if( </a:t>
            </a:r>
            <a:r>
              <a:rPr sz="2000" spc="-5" dirty="0">
                <a:latin typeface="Times New Roman"/>
                <a:cs typeface="Times New Roman"/>
              </a:rPr>
              <a:t>marks </a:t>
            </a:r>
            <a:r>
              <a:rPr sz="2000" dirty="0">
                <a:latin typeface="Times New Roman"/>
                <a:cs typeface="Times New Roman"/>
              </a:rPr>
              <a:t>&gt; 59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2075" marR="668020" indent="379095">
              <a:lnSpc>
                <a:spcPts val="2390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printf( " First Division </a:t>
            </a:r>
            <a:r>
              <a:rPr sz="2000" i="1" dirty="0">
                <a:latin typeface="Tahoma"/>
                <a:cs typeface="Tahoma"/>
              </a:rPr>
              <a:t>“</a:t>
            </a:r>
            <a:r>
              <a:rPr sz="2000" i="1" spc="-295" dirty="0">
                <a:latin typeface="Tahoma"/>
                <a:cs typeface="Tahoma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);  </a:t>
            </a:r>
            <a:r>
              <a:rPr sz="2000" spc="-5" dirty="0">
                <a:latin typeface="Times New Roman"/>
                <a:cs typeface="Times New Roman"/>
              </a:rPr>
              <a:t>else </a:t>
            </a:r>
            <a:r>
              <a:rPr sz="2000" dirty="0">
                <a:latin typeface="Times New Roman"/>
                <a:cs typeface="Times New Roman"/>
              </a:rPr>
              <a:t>if( </a:t>
            </a:r>
            <a:r>
              <a:rPr sz="2000" spc="-5" dirty="0">
                <a:latin typeface="Times New Roman"/>
                <a:cs typeface="Times New Roman"/>
              </a:rPr>
              <a:t>marks </a:t>
            </a:r>
            <a:r>
              <a:rPr sz="2000" dirty="0">
                <a:latin typeface="Times New Roman"/>
                <a:cs typeface="Times New Roman"/>
              </a:rPr>
              <a:t>&gt; 49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471170">
              <a:lnSpc>
                <a:spcPts val="2330"/>
              </a:lnSpc>
            </a:pPr>
            <a:r>
              <a:rPr sz="2000" dirty="0">
                <a:latin typeface="Times New Roman"/>
                <a:cs typeface="Times New Roman"/>
              </a:rPr>
              <a:t>printf( " Second Division </a:t>
            </a:r>
            <a:r>
              <a:rPr sz="2000" i="1" dirty="0">
                <a:latin typeface="Tahoma"/>
                <a:cs typeface="Tahoma"/>
              </a:rPr>
              <a:t>“</a:t>
            </a:r>
            <a:r>
              <a:rPr sz="2000" i="1" spc="-254" dirty="0">
                <a:latin typeface="Tahoma"/>
                <a:cs typeface="Tahoma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ts val="2395"/>
              </a:lnSpc>
            </a:pPr>
            <a:r>
              <a:rPr sz="2000" spc="-5" dirty="0">
                <a:latin typeface="Times New Roman"/>
                <a:cs typeface="Times New Roman"/>
              </a:rPr>
              <a:t>else </a:t>
            </a:r>
            <a:r>
              <a:rPr sz="2000" dirty="0">
                <a:latin typeface="Times New Roman"/>
                <a:cs typeface="Times New Roman"/>
              </a:rPr>
              <a:t>if( </a:t>
            </a:r>
            <a:r>
              <a:rPr sz="2000" spc="-5" dirty="0">
                <a:latin typeface="Times New Roman"/>
                <a:cs typeface="Times New Roman"/>
              </a:rPr>
              <a:t>marks </a:t>
            </a:r>
            <a:r>
              <a:rPr sz="2000" dirty="0">
                <a:latin typeface="Times New Roman"/>
                <a:cs typeface="Times New Roman"/>
              </a:rPr>
              <a:t>&gt; 39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2075" marR="573405" indent="379095">
              <a:lnSpc>
                <a:spcPts val="239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printf( " Third Division </a:t>
            </a:r>
            <a:r>
              <a:rPr sz="2000" i="1" dirty="0">
                <a:latin typeface="Tahoma"/>
                <a:cs typeface="Tahoma"/>
              </a:rPr>
              <a:t>“</a:t>
            </a:r>
            <a:r>
              <a:rPr sz="2000" i="1" spc="-330" dirty="0">
                <a:latin typeface="Tahoma"/>
                <a:cs typeface="Tahoma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);  </a:t>
            </a:r>
            <a:r>
              <a:rPr sz="2000" spc="-5" dirty="0">
                <a:latin typeface="Times New Roman"/>
                <a:cs typeface="Times New Roman"/>
              </a:rPr>
              <a:t>else</a:t>
            </a:r>
            <a:endParaRPr sz="2000">
              <a:latin typeface="Times New Roman"/>
              <a:cs typeface="Times New Roman"/>
            </a:endParaRPr>
          </a:p>
          <a:p>
            <a:pPr marL="471170">
              <a:lnSpc>
                <a:spcPts val="2320"/>
              </a:lnSpc>
            </a:pPr>
            <a:r>
              <a:rPr sz="2000" dirty="0">
                <a:latin typeface="Times New Roman"/>
                <a:cs typeface="Times New Roman"/>
              </a:rPr>
              <a:t>printf(" Fail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");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019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6</a:t>
            </a:fld>
            <a:endParaRPr lang="en-US"/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3685219" y="275970"/>
            <a:ext cx="4180204" cy="51371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mtClean="0">
                <a:solidFill>
                  <a:srgbClr val="0000FF"/>
                </a:solidFill>
              </a:rPr>
              <a:t>nested if_else</a:t>
            </a:r>
            <a:r>
              <a:rPr lang="en-US" sz="3200" spc="-95" smtClean="0">
                <a:solidFill>
                  <a:srgbClr val="0000FF"/>
                </a:solidFill>
              </a:rPr>
              <a:t> </a:t>
            </a:r>
            <a:r>
              <a:rPr lang="en-US" sz="3200" smtClean="0">
                <a:solidFill>
                  <a:srgbClr val="0000FF"/>
                </a:solidFill>
              </a:rPr>
              <a:t>Statement</a:t>
            </a:r>
            <a:endParaRPr lang="en-US" sz="3200"/>
          </a:p>
        </p:txBody>
      </p:sp>
      <p:sp>
        <p:nvSpPr>
          <p:cNvPr id="10" name="object 3"/>
          <p:cNvSpPr txBox="1"/>
          <p:nvPr/>
        </p:nvSpPr>
        <p:spPr>
          <a:xfrm>
            <a:off x="1358706" y="783463"/>
            <a:ext cx="181546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Fo</a:t>
            </a:r>
            <a:r>
              <a:rPr sz="3200" b="1" spc="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mat: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2346767" y="1447800"/>
            <a:ext cx="2971800" cy="26574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2400" b="1" dirty="0">
                <a:latin typeface="Times New Roman"/>
                <a:cs typeface="Times New Roman"/>
              </a:rPr>
              <a:t>if ( condition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004569" marR="433705" indent="-5334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if ( condition )  </a:t>
            </a:r>
            <a:r>
              <a:rPr sz="2400" b="1" spc="-5" dirty="0">
                <a:latin typeface="Times New Roman"/>
                <a:cs typeface="Times New Roman"/>
              </a:rPr>
              <a:t>sta</a:t>
            </a:r>
            <a:r>
              <a:rPr sz="2400" b="1" dirty="0">
                <a:latin typeface="Times New Roman"/>
                <a:cs typeface="Times New Roman"/>
              </a:rPr>
              <a:t>te</a:t>
            </a:r>
            <a:r>
              <a:rPr sz="2400" b="1" spc="5" dirty="0">
                <a:latin typeface="Times New Roman"/>
                <a:cs typeface="Times New Roman"/>
              </a:rPr>
              <a:t>m</a:t>
            </a:r>
            <a:r>
              <a:rPr sz="2400" b="1" dirty="0">
                <a:latin typeface="Times New Roman"/>
                <a:cs typeface="Times New Roman"/>
              </a:rPr>
              <a:t>ent1;</a:t>
            </a:r>
            <a:endParaRPr sz="2400">
              <a:latin typeface="Times New Roman"/>
              <a:cs typeface="Times New Roman"/>
            </a:endParaRPr>
          </a:p>
          <a:p>
            <a:pPr marL="470534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1004569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statement2;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54673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statement3;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5623367" y="1447800"/>
            <a:ext cx="4191000" cy="4368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if(a&gt;b)</a:t>
            </a:r>
            <a:endParaRPr sz="2000">
              <a:latin typeface="Times New Roman"/>
              <a:cs typeface="Times New Roman"/>
            </a:endParaRPr>
          </a:p>
          <a:p>
            <a:pPr marL="15430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if(a&gt;c)</a:t>
            </a:r>
            <a:endParaRPr sz="2000">
              <a:latin typeface="Times New Roman"/>
              <a:cs typeface="Times New Roman"/>
            </a:endParaRPr>
          </a:p>
          <a:p>
            <a:pPr marL="66167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printf("a is the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largest:%d",a);</a:t>
            </a:r>
            <a:endParaRPr sz="20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else</a:t>
            </a:r>
            <a:endParaRPr sz="2000">
              <a:latin typeface="Times New Roman"/>
              <a:cs typeface="Times New Roman"/>
            </a:endParaRPr>
          </a:p>
          <a:p>
            <a:pPr marL="66167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printf("c is the </a:t>
            </a:r>
            <a:r>
              <a:rPr sz="2000" spc="-5" dirty="0">
                <a:latin typeface="Times New Roman"/>
                <a:cs typeface="Times New Roman"/>
              </a:rPr>
              <a:t>largest:%d",c)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5430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5430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else</a:t>
            </a:r>
            <a:endParaRPr sz="2000">
              <a:latin typeface="Times New Roman"/>
              <a:cs typeface="Times New Roman"/>
            </a:endParaRPr>
          </a:p>
          <a:p>
            <a:pPr marL="15430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if(c&gt;b)</a:t>
            </a:r>
            <a:endParaRPr sz="2000">
              <a:latin typeface="Times New Roman"/>
              <a:cs typeface="Times New Roman"/>
            </a:endParaRPr>
          </a:p>
          <a:p>
            <a:pPr marL="471170" marR="470534" indent="1905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printf("c is the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largest:%d",c);  else</a:t>
            </a:r>
            <a:endParaRPr sz="2000">
              <a:latin typeface="Times New Roman"/>
              <a:cs typeface="Times New Roman"/>
            </a:endParaRPr>
          </a:p>
          <a:p>
            <a:pPr marL="66167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printf("b is the </a:t>
            </a:r>
            <a:r>
              <a:rPr sz="2000" spc="-5" dirty="0">
                <a:latin typeface="Times New Roman"/>
                <a:cs typeface="Times New Roman"/>
              </a:rPr>
              <a:t>largest:%d",b)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5430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426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7</a:t>
            </a:fld>
            <a:endParaRPr lang="en-US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3874114" y="33998"/>
            <a:ext cx="5536104" cy="93615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rgbClr val="0000FF"/>
                </a:solidFill>
              </a:rPr>
              <a:t>switch</a:t>
            </a:r>
            <a:r>
              <a:rPr lang="en-US" spc="-65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Statement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138787" y="783463"/>
            <a:ext cx="181546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Fo</a:t>
            </a:r>
            <a:r>
              <a:rPr sz="3200" b="1" spc="5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mat: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2050648" y="1498600"/>
            <a:ext cx="3429000" cy="4368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330"/>
              </a:spcBef>
            </a:pPr>
            <a:r>
              <a:rPr sz="2000" b="1" dirty="0">
                <a:latin typeface="Times New Roman"/>
                <a:cs typeface="Times New Roman"/>
              </a:rPr>
              <a:t>Switch ( </a:t>
            </a:r>
            <a:r>
              <a:rPr sz="2000" b="1" spc="-5" dirty="0">
                <a:latin typeface="Times New Roman"/>
                <a:cs typeface="Times New Roman"/>
              </a:rPr>
              <a:t>expression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5367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661035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case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constant1:</a:t>
            </a:r>
            <a:endParaRPr sz="2000">
              <a:latin typeface="Times New Roman"/>
              <a:cs typeface="Times New Roman"/>
            </a:endParaRPr>
          </a:p>
          <a:p>
            <a:pPr marL="1296670" marR="87884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st</a:t>
            </a:r>
            <a:r>
              <a:rPr sz="2000" b="1" spc="10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tements;  </a:t>
            </a:r>
            <a:r>
              <a:rPr sz="2000" b="1" spc="-5" dirty="0">
                <a:latin typeface="Times New Roman"/>
                <a:cs typeface="Times New Roman"/>
              </a:rPr>
              <a:t>break;</a:t>
            </a:r>
            <a:endParaRPr sz="2000">
              <a:latin typeface="Times New Roman"/>
              <a:cs typeface="Times New Roman"/>
            </a:endParaRPr>
          </a:p>
          <a:p>
            <a:pPr marL="661035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case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constant2:</a:t>
            </a:r>
            <a:endParaRPr sz="2000">
              <a:latin typeface="Times New Roman"/>
              <a:cs typeface="Times New Roman"/>
            </a:endParaRPr>
          </a:p>
          <a:p>
            <a:pPr marL="1296670" marR="87884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st</a:t>
            </a:r>
            <a:r>
              <a:rPr sz="2000" b="1" spc="10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tements;  </a:t>
            </a:r>
            <a:r>
              <a:rPr sz="2000" b="1" spc="-5" dirty="0">
                <a:latin typeface="Times New Roman"/>
                <a:cs typeface="Times New Roman"/>
              </a:rPr>
              <a:t>break;</a:t>
            </a:r>
            <a:endParaRPr sz="2000">
              <a:latin typeface="Times New Roman"/>
              <a:cs typeface="Times New Roman"/>
            </a:endParaRPr>
          </a:p>
          <a:p>
            <a:pPr marL="72517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. . . . . . . . . . . . . .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2517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. . . . . . . . . . . . . .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2517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default:</a:t>
            </a:r>
            <a:endParaRPr sz="2000">
              <a:latin typeface="Times New Roman"/>
              <a:cs typeface="Times New Roman"/>
            </a:endParaRPr>
          </a:p>
          <a:p>
            <a:pPr marL="1233170" marR="944244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st</a:t>
            </a:r>
            <a:r>
              <a:rPr sz="2000" b="1" spc="10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tement</a:t>
            </a:r>
            <a:r>
              <a:rPr sz="2000" b="1" spc="-15" dirty="0">
                <a:latin typeface="Times New Roman"/>
                <a:cs typeface="Times New Roman"/>
              </a:rPr>
              <a:t>s</a:t>
            </a:r>
            <a:r>
              <a:rPr sz="2000" b="1" dirty="0">
                <a:latin typeface="Times New Roman"/>
                <a:cs typeface="Times New Roman"/>
              </a:rPr>
              <a:t>;  </a:t>
            </a:r>
            <a:r>
              <a:rPr sz="2000" b="1" spc="-5" dirty="0">
                <a:latin typeface="Times New Roman"/>
                <a:cs typeface="Times New Roman"/>
              </a:rPr>
              <a:t>break;</a:t>
            </a:r>
            <a:endParaRPr sz="200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784448" y="1523936"/>
            <a:ext cx="4191000" cy="42786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2075" marR="1652905">
              <a:lnSpc>
                <a:spcPct val="100000"/>
              </a:lnSpc>
              <a:spcBef>
                <a:spcPts val="175"/>
              </a:spcBef>
            </a:pPr>
            <a:r>
              <a:rPr sz="1600" b="1" spc="-5" dirty="0">
                <a:latin typeface="Courier New"/>
                <a:cs typeface="Courier New"/>
              </a:rPr>
              <a:t>int number;  scanf(“%d”,&amp;numbe</a:t>
            </a:r>
            <a:r>
              <a:rPr sz="1600" b="1" dirty="0">
                <a:latin typeface="Courier New"/>
                <a:cs typeface="Courier New"/>
              </a:rPr>
              <a:t>r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switch(number)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case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5:</a:t>
            </a:r>
            <a:endParaRPr sz="1600">
              <a:latin typeface="Courier New"/>
              <a:cs typeface="Courier New"/>
            </a:endParaRPr>
          </a:p>
          <a:p>
            <a:pPr marL="1190625" marR="67500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print</a:t>
            </a:r>
            <a:r>
              <a:rPr sz="1600" b="1" dirty="0">
                <a:latin typeface="Courier New"/>
                <a:cs typeface="Courier New"/>
              </a:rPr>
              <a:t>f</a:t>
            </a:r>
            <a:r>
              <a:rPr sz="1600" b="1" spc="-5" dirty="0">
                <a:latin typeface="Courier New"/>
                <a:cs typeface="Courier New"/>
              </a:rPr>
              <a:t>(“Five!!\n”);  break;</a:t>
            </a:r>
            <a:endParaRPr sz="1600">
              <a:latin typeface="Courier New"/>
              <a:cs typeface="Courier New"/>
            </a:endParaRPr>
          </a:p>
          <a:p>
            <a:pPr marL="43497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case 9:</a:t>
            </a:r>
            <a:endParaRPr sz="1600">
              <a:latin typeface="Courier New"/>
              <a:cs typeface="Courier New"/>
            </a:endParaRPr>
          </a:p>
          <a:p>
            <a:pPr marL="119062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printf(“Nine!!\n”);</a:t>
            </a:r>
            <a:endParaRPr sz="1600">
              <a:latin typeface="Courier New"/>
              <a:cs typeface="Courier New"/>
            </a:endParaRPr>
          </a:p>
          <a:p>
            <a:pPr marL="434975" marR="2260600" indent="75565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break;  case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13:</a:t>
            </a:r>
            <a:endParaRPr sz="1600">
              <a:latin typeface="Courier New"/>
              <a:cs typeface="Courier New"/>
            </a:endParaRPr>
          </a:p>
          <a:p>
            <a:pPr marL="1190625" marR="18669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printf(“Thirteen!!\n”);  break;</a:t>
            </a:r>
            <a:endParaRPr sz="1600">
              <a:latin typeface="Courier New"/>
              <a:cs typeface="Courier New"/>
            </a:endParaRPr>
          </a:p>
          <a:p>
            <a:pPr marL="43497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default:</a:t>
            </a:r>
            <a:endParaRPr sz="1600">
              <a:latin typeface="Courier New"/>
              <a:cs typeface="Courier New"/>
            </a:endParaRPr>
          </a:p>
          <a:p>
            <a:pPr marL="131254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printf(“Others\n”);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191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8</a:t>
            </a:fld>
            <a:endParaRPr lang="en-US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2298572" y="-174154"/>
            <a:ext cx="7563057" cy="93615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solidFill>
                  <a:srgbClr val="0000FF"/>
                </a:solidFill>
              </a:rPr>
              <a:t>switch</a:t>
            </a:r>
            <a:r>
              <a:rPr lang="en-US" spc="-60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statement(</a:t>
            </a:r>
            <a:r>
              <a:rPr lang="en-US" dirty="0" smtClean="0">
                <a:solidFill>
                  <a:srgbClr val="000000"/>
                </a:solidFill>
              </a:rPr>
              <a:t>cont.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3009418" y="1022350"/>
            <a:ext cx="5715000" cy="53340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 marR="3443604">
              <a:lnSpc>
                <a:spcPct val="100000"/>
              </a:lnSpc>
              <a:spcBef>
                <a:spcPts val="180"/>
              </a:spcBef>
            </a:pPr>
            <a:r>
              <a:rPr sz="1500" b="1" spc="-5" dirty="0">
                <a:latin typeface="Courier New"/>
                <a:cs typeface="Courier New"/>
              </a:rPr>
              <a:t>char grade;  scanf(“%c”,&amp;grade);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switch</a:t>
            </a:r>
            <a:r>
              <a:rPr sz="1500" b="1" spc="-2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(grade)</a:t>
            </a:r>
            <a:endParaRPr sz="15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500" b="1" dirty="0">
                <a:latin typeface="Courier New"/>
                <a:cs typeface="Courier New"/>
              </a:rPr>
              <a:t>{</a:t>
            </a:r>
            <a:endParaRPr sz="1500" dirty="0">
              <a:latin typeface="Courier New"/>
              <a:cs typeface="Courier New"/>
            </a:endParaRPr>
          </a:p>
          <a:p>
            <a:pPr marL="432434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case</a:t>
            </a:r>
            <a:r>
              <a:rPr sz="1500" b="1" spc="-100" dirty="0">
                <a:latin typeface="Courier New"/>
                <a:cs typeface="Courier New"/>
              </a:rPr>
              <a:t> </a:t>
            </a:r>
            <a:r>
              <a:rPr lang="en-US" sz="1500" b="1" spc="-5" dirty="0" smtClean="0">
                <a:latin typeface="Courier New"/>
                <a:cs typeface="Courier New"/>
              </a:rPr>
              <a:t>‘a’</a:t>
            </a:r>
            <a:r>
              <a:rPr sz="1500" b="1" spc="-5" dirty="0" smtClean="0">
                <a:latin typeface="Courier New"/>
                <a:cs typeface="Courier New"/>
              </a:rPr>
              <a:t>:</a:t>
            </a:r>
            <a:endParaRPr sz="1500" dirty="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case</a:t>
            </a:r>
            <a:r>
              <a:rPr sz="1500" b="1" spc="-110" dirty="0">
                <a:latin typeface="Courier New"/>
                <a:cs typeface="Courier New"/>
              </a:rPr>
              <a:t> </a:t>
            </a:r>
            <a:r>
              <a:rPr lang="en-US" sz="1500" b="1" spc="-5" dirty="0" smtClean="0">
                <a:latin typeface="Courier New"/>
                <a:cs typeface="Courier New"/>
              </a:rPr>
              <a:t>‘A’</a:t>
            </a:r>
            <a:r>
              <a:rPr sz="1500" b="1" spc="-5" dirty="0" smtClean="0">
                <a:latin typeface="Courier New"/>
                <a:cs typeface="Courier New"/>
              </a:rPr>
              <a:t>:</a:t>
            </a:r>
            <a:endParaRPr sz="1500" dirty="0">
              <a:latin typeface="Courier New"/>
              <a:cs typeface="Courier New"/>
            </a:endParaRPr>
          </a:p>
          <a:p>
            <a:pPr marL="1118870" marR="1388110">
              <a:lnSpc>
                <a:spcPct val="100000"/>
              </a:lnSpc>
              <a:spcBef>
                <a:spcPts val="5"/>
              </a:spcBef>
            </a:pPr>
            <a:r>
              <a:rPr sz="1500" b="1" spc="-5" dirty="0">
                <a:latin typeface="Courier New"/>
                <a:cs typeface="Courier New"/>
              </a:rPr>
              <a:t>printf(“Excellent!!\n”);  printf(“You brilliant..\n”);  break;</a:t>
            </a:r>
            <a:endParaRPr sz="1500" dirty="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case</a:t>
            </a:r>
            <a:r>
              <a:rPr sz="1500" b="1" spc="-110" dirty="0">
                <a:latin typeface="Courier New"/>
                <a:cs typeface="Courier New"/>
              </a:rPr>
              <a:t> </a:t>
            </a:r>
            <a:r>
              <a:rPr lang="en-US" sz="1500" b="1" spc="-5" dirty="0" smtClean="0">
                <a:latin typeface="Courier New"/>
                <a:cs typeface="Courier New"/>
              </a:rPr>
              <a:t>‘b’</a:t>
            </a:r>
            <a:r>
              <a:rPr sz="1500" b="1" spc="-5" dirty="0" smtClean="0">
                <a:latin typeface="Courier New"/>
                <a:cs typeface="Courier New"/>
              </a:rPr>
              <a:t>:</a:t>
            </a:r>
            <a:endParaRPr sz="1500" dirty="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case</a:t>
            </a:r>
            <a:r>
              <a:rPr sz="1500" b="1" spc="-110" dirty="0">
                <a:latin typeface="Courier New"/>
                <a:cs typeface="Courier New"/>
              </a:rPr>
              <a:t> </a:t>
            </a:r>
            <a:r>
              <a:rPr lang="en-US" sz="1500" b="1" spc="-5" dirty="0" smtClean="0">
                <a:latin typeface="Courier New"/>
                <a:cs typeface="Courier New"/>
              </a:rPr>
              <a:t>‘B’</a:t>
            </a:r>
            <a:r>
              <a:rPr sz="1500" b="1" spc="-5" dirty="0" smtClean="0">
                <a:latin typeface="Courier New"/>
                <a:cs typeface="Courier New"/>
              </a:rPr>
              <a:t>:</a:t>
            </a:r>
            <a:endParaRPr sz="1500" dirty="0">
              <a:latin typeface="Courier New"/>
              <a:cs typeface="Courier New"/>
            </a:endParaRPr>
          </a:p>
          <a:p>
            <a:pPr marL="1118870" marR="1273810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printf(“Job well done!!\n”);  printf(“You deserve it..\n”);  break;</a:t>
            </a:r>
            <a:endParaRPr sz="1500" dirty="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case</a:t>
            </a:r>
            <a:r>
              <a:rPr sz="1500" b="1" spc="-110" dirty="0">
                <a:latin typeface="Courier New"/>
                <a:cs typeface="Courier New"/>
              </a:rPr>
              <a:t> </a:t>
            </a:r>
            <a:r>
              <a:rPr lang="en-US" sz="1500" b="1" spc="-5" dirty="0" smtClean="0">
                <a:latin typeface="Courier New"/>
                <a:cs typeface="Courier New"/>
              </a:rPr>
              <a:t>‘c’</a:t>
            </a:r>
            <a:r>
              <a:rPr sz="1500" b="1" spc="-5" dirty="0" smtClean="0">
                <a:latin typeface="Courier New"/>
                <a:cs typeface="Courier New"/>
              </a:rPr>
              <a:t>:</a:t>
            </a:r>
            <a:endParaRPr sz="1500" dirty="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case</a:t>
            </a:r>
            <a:r>
              <a:rPr sz="1500" b="1" spc="-110" dirty="0">
                <a:latin typeface="Courier New"/>
                <a:cs typeface="Courier New"/>
              </a:rPr>
              <a:t> </a:t>
            </a:r>
            <a:r>
              <a:rPr lang="en-US" sz="1500" b="1" spc="-5" dirty="0" smtClean="0">
                <a:latin typeface="Courier New"/>
                <a:cs typeface="Courier New"/>
              </a:rPr>
              <a:t>‘C’</a:t>
            </a:r>
            <a:r>
              <a:rPr sz="1500" b="1" spc="-5" dirty="0" smtClean="0">
                <a:latin typeface="Courier New"/>
                <a:cs typeface="Courier New"/>
              </a:rPr>
              <a:t>:</a:t>
            </a:r>
            <a:endParaRPr sz="1500" dirty="0">
              <a:latin typeface="Courier New"/>
              <a:cs typeface="Courier New"/>
            </a:endParaRPr>
          </a:p>
          <a:p>
            <a:pPr marL="1118870" marR="243840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printf(“Oh no.. Just an average!!\n”);  printf(“Try harder next time..\n”);  break;</a:t>
            </a:r>
            <a:endParaRPr sz="1500" dirty="0">
              <a:latin typeface="Courier New"/>
              <a:cs typeface="Courier New"/>
            </a:endParaRPr>
          </a:p>
          <a:p>
            <a:pPr marL="434340">
              <a:lnSpc>
                <a:spcPct val="100000"/>
              </a:lnSpc>
              <a:spcBef>
                <a:spcPts val="5"/>
              </a:spcBef>
            </a:pPr>
            <a:r>
              <a:rPr sz="1500" b="1" spc="-5" dirty="0">
                <a:latin typeface="Courier New"/>
                <a:cs typeface="Courier New"/>
              </a:rPr>
              <a:t>default:</a:t>
            </a:r>
            <a:endParaRPr sz="1500" dirty="0">
              <a:latin typeface="Courier New"/>
              <a:cs typeface="Courier New"/>
            </a:endParaRPr>
          </a:p>
          <a:p>
            <a:pPr marL="1118870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printf(“undefined</a:t>
            </a:r>
            <a:r>
              <a:rPr sz="1500" b="1" spc="-1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grade\n”);</a:t>
            </a:r>
            <a:endParaRPr sz="15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500" b="1" dirty="0">
                <a:latin typeface="Courier New"/>
                <a:cs typeface="Courier New"/>
              </a:rPr>
              <a:t>}</a:t>
            </a:r>
            <a:endParaRPr sz="15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688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Md. Abu Bakkar Siddique(ABS), Dept. of CSE, DUET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9</a:t>
            </a:fld>
            <a:endParaRPr lang="en-US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4580790" y="16639"/>
            <a:ext cx="1347470" cy="497840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100" spc="-5" smtClean="0">
                <a:solidFill>
                  <a:srgbClr val="0000FF"/>
                </a:solidFill>
              </a:rPr>
              <a:t>for</a:t>
            </a:r>
            <a:r>
              <a:rPr lang="en-US" sz="3100" spc="-75" smtClean="0">
                <a:solidFill>
                  <a:srgbClr val="0000FF"/>
                </a:solidFill>
              </a:rPr>
              <a:t> </a:t>
            </a:r>
            <a:r>
              <a:rPr lang="en-US" sz="3100" spc="-5" smtClean="0">
                <a:solidFill>
                  <a:srgbClr val="0000FF"/>
                </a:solidFill>
              </a:rPr>
              <a:t>loop</a:t>
            </a:r>
            <a:endParaRPr lang="en-US" sz="3100"/>
          </a:p>
        </p:txBody>
      </p:sp>
      <p:sp>
        <p:nvSpPr>
          <p:cNvPr id="5" name="object 3"/>
          <p:cNvSpPr txBox="1"/>
          <p:nvPr/>
        </p:nvSpPr>
        <p:spPr>
          <a:xfrm>
            <a:off x="649759" y="536958"/>
            <a:ext cx="2939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General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Format: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485419" y="1133350"/>
            <a:ext cx="7713980" cy="15621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2400" b="1" dirty="0">
                <a:latin typeface="Times New Roman"/>
                <a:cs typeface="Times New Roman"/>
              </a:rPr>
              <a:t>for( </a:t>
            </a:r>
            <a:r>
              <a:rPr sz="2400" b="1" spc="-5" dirty="0">
                <a:latin typeface="Times New Roman"/>
                <a:cs typeface="Times New Roman"/>
              </a:rPr>
              <a:t>initialization; </a:t>
            </a:r>
            <a:r>
              <a:rPr sz="2400" b="1" dirty="0">
                <a:latin typeface="Times New Roman"/>
                <a:cs typeface="Times New Roman"/>
              </a:rPr>
              <a:t>condition; </a:t>
            </a:r>
            <a:r>
              <a:rPr sz="2400" b="1" spc="-5" dirty="0">
                <a:latin typeface="Times New Roman"/>
                <a:cs typeface="Times New Roman"/>
              </a:rPr>
              <a:t>increment/decrement</a:t>
            </a:r>
            <a:r>
              <a:rPr sz="2400" b="1" spc="-1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156970">
              <a:lnSpc>
                <a:spcPct val="100000"/>
              </a:lnSpc>
              <a:tabLst>
                <a:tab pos="2798445" algn="l"/>
              </a:tabLst>
            </a:pPr>
            <a:r>
              <a:rPr sz="2400" b="1" dirty="0">
                <a:latin typeface="Times New Roman"/>
                <a:cs typeface="Times New Roman"/>
              </a:rPr>
              <a:t>statements;	//body of the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loop</a:t>
            </a:r>
            <a:endParaRPr sz="2400">
              <a:latin typeface="Times New Roman"/>
              <a:cs typeface="Times New Roman"/>
            </a:endParaRPr>
          </a:p>
          <a:p>
            <a:pPr marL="165735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4947085" y="3907774"/>
            <a:ext cx="1329690" cy="1331595"/>
          </a:xfrm>
          <a:custGeom>
            <a:avLst/>
            <a:gdLst/>
            <a:ahLst/>
            <a:cxnLst/>
            <a:rect l="l" t="t" r="r" b="b"/>
            <a:pathLst>
              <a:path w="1329689" h="1331595">
                <a:moveTo>
                  <a:pt x="132921" y="399415"/>
                </a:moveTo>
                <a:lnTo>
                  <a:pt x="664669" y="0"/>
                </a:lnTo>
                <a:lnTo>
                  <a:pt x="1196354" y="399415"/>
                </a:lnTo>
                <a:lnTo>
                  <a:pt x="664669" y="798831"/>
                </a:lnTo>
                <a:lnTo>
                  <a:pt x="132921" y="399415"/>
                </a:lnTo>
                <a:close/>
              </a:path>
              <a:path w="1329689" h="1331595">
                <a:moveTo>
                  <a:pt x="0" y="1331360"/>
                </a:moveTo>
                <a:lnTo>
                  <a:pt x="1329212" y="1331360"/>
                </a:lnTo>
                <a:lnTo>
                  <a:pt x="1329212" y="1065082"/>
                </a:lnTo>
                <a:lnTo>
                  <a:pt x="0" y="1065082"/>
                </a:lnTo>
                <a:lnTo>
                  <a:pt x="0" y="1331360"/>
                </a:lnTo>
                <a:close/>
              </a:path>
            </a:pathLst>
          </a:custGeom>
          <a:ln w="1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4947085" y="4972857"/>
            <a:ext cx="1329690" cy="266700"/>
          </a:xfrm>
          <a:prstGeom prst="rect">
            <a:avLst/>
          </a:prstGeom>
          <a:ln w="15214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345"/>
              </a:spcBef>
            </a:pPr>
            <a:r>
              <a:rPr sz="1000" b="1" spc="-5" dirty="0">
                <a:latin typeface="Arial"/>
                <a:cs typeface="Arial"/>
              </a:rPr>
              <a:t>Body of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loop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7"/>
          <p:cNvSpPr/>
          <p:nvPr/>
        </p:nvSpPr>
        <p:spPr>
          <a:xfrm>
            <a:off x="5412310" y="6037965"/>
            <a:ext cx="399415" cy="266700"/>
          </a:xfrm>
          <a:custGeom>
            <a:avLst/>
            <a:gdLst/>
            <a:ahLst/>
            <a:cxnLst/>
            <a:rect l="l" t="t" r="r" b="b"/>
            <a:pathLst>
              <a:path w="399414" h="266700">
                <a:moveTo>
                  <a:pt x="99690" y="266277"/>
                </a:moveTo>
                <a:lnTo>
                  <a:pt x="299072" y="266277"/>
                </a:lnTo>
                <a:lnTo>
                  <a:pt x="337891" y="255814"/>
                </a:lnTo>
                <a:lnTo>
                  <a:pt x="369600" y="227281"/>
                </a:lnTo>
                <a:lnTo>
                  <a:pt x="390984" y="184962"/>
                </a:lnTo>
                <a:lnTo>
                  <a:pt x="398827" y="133138"/>
                </a:lnTo>
                <a:lnTo>
                  <a:pt x="390984" y="81314"/>
                </a:lnTo>
                <a:lnTo>
                  <a:pt x="369600" y="38995"/>
                </a:lnTo>
                <a:lnTo>
                  <a:pt x="337891" y="10462"/>
                </a:lnTo>
                <a:lnTo>
                  <a:pt x="299072" y="0"/>
                </a:lnTo>
                <a:lnTo>
                  <a:pt x="99690" y="0"/>
                </a:lnTo>
                <a:lnTo>
                  <a:pt x="60888" y="10462"/>
                </a:lnTo>
                <a:lnTo>
                  <a:pt x="29199" y="38995"/>
                </a:lnTo>
                <a:lnTo>
                  <a:pt x="7834" y="81314"/>
                </a:lnTo>
                <a:lnTo>
                  <a:pt x="0" y="133138"/>
                </a:lnTo>
                <a:lnTo>
                  <a:pt x="7834" y="184962"/>
                </a:lnTo>
                <a:lnTo>
                  <a:pt x="29199" y="227281"/>
                </a:lnTo>
                <a:lnTo>
                  <a:pt x="60888" y="255814"/>
                </a:lnTo>
                <a:lnTo>
                  <a:pt x="99690" y="266277"/>
                </a:lnTo>
                <a:close/>
              </a:path>
            </a:pathLst>
          </a:custGeom>
          <a:ln w="152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5080007" y="3308650"/>
            <a:ext cx="1063625" cy="200025"/>
          </a:xfrm>
          <a:prstGeom prst="rect">
            <a:avLst/>
          </a:prstGeom>
          <a:ln w="15214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1000" b="1" spc="-5" dirty="0">
                <a:latin typeface="Arial"/>
                <a:cs typeface="Arial"/>
              </a:rPr>
              <a:t>Init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5080007" y="5505411"/>
            <a:ext cx="1063625" cy="266700"/>
          </a:xfrm>
          <a:custGeom>
            <a:avLst/>
            <a:gdLst/>
            <a:ahLst/>
            <a:cxnLst/>
            <a:rect l="l" t="t" r="r" b="b"/>
            <a:pathLst>
              <a:path w="1063625" h="266700">
                <a:moveTo>
                  <a:pt x="0" y="266277"/>
                </a:moveTo>
                <a:lnTo>
                  <a:pt x="1063370" y="266277"/>
                </a:lnTo>
                <a:lnTo>
                  <a:pt x="1063370" y="0"/>
                </a:lnTo>
                <a:lnTo>
                  <a:pt x="0" y="0"/>
                </a:lnTo>
                <a:lnTo>
                  <a:pt x="0" y="266277"/>
                </a:lnTo>
                <a:close/>
              </a:path>
            </a:pathLst>
          </a:custGeom>
          <a:ln w="15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5338669" y="5537090"/>
            <a:ext cx="5461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Arial"/>
                <a:cs typeface="Arial"/>
              </a:rPr>
              <a:t>Inc /</a:t>
            </a:r>
            <a:r>
              <a:rPr sz="1000" b="1" spc="-7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Dec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5404706" y="2801714"/>
            <a:ext cx="414655" cy="507365"/>
            <a:chOff x="5138487" y="2963764"/>
            <a:chExt cx="414655" cy="507365"/>
          </a:xfrm>
        </p:grpSpPr>
        <p:sp>
          <p:nvSpPr>
            <p:cNvPr id="14" name="object 12"/>
            <p:cNvSpPr/>
            <p:nvPr/>
          </p:nvSpPr>
          <p:spPr>
            <a:xfrm>
              <a:off x="5146091" y="2971368"/>
              <a:ext cx="399415" cy="266700"/>
            </a:xfrm>
            <a:custGeom>
              <a:avLst/>
              <a:gdLst/>
              <a:ahLst/>
              <a:cxnLst/>
              <a:rect l="l" t="t" r="r" b="b"/>
              <a:pathLst>
                <a:path w="399414" h="266700">
                  <a:moveTo>
                    <a:pt x="99690" y="266277"/>
                  </a:moveTo>
                  <a:lnTo>
                    <a:pt x="299072" y="266277"/>
                  </a:lnTo>
                  <a:lnTo>
                    <a:pt x="337891" y="255816"/>
                  </a:lnTo>
                  <a:lnTo>
                    <a:pt x="369600" y="227286"/>
                  </a:lnTo>
                  <a:lnTo>
                    <a:pt x="390984" y="184967"/>
                  </a:lnTo>
                  <a:lnTo>
                    <a:pt x="398827" y="133138"/>
                  </a:lnTo>
                  <a:lnTo>
                    <a:pt x="390984" y="81309"/>
                  </a:lnTo>
                  <a:lnTo>
                    <a:pt x="369600" y="38990"/>
                  </a:lnTo>
                  <a:lnTo>
                    <a:pt x="337891" y="10460"/>
                  </a:lnTo>
                  <a:lnTo>
                    <a:pt x="299072" y="0"/>
                  </a:lnTo>
                  <a:lnTo>
                    <a:pt x="99690" y="0"/>
                  </a:lnTo>
                  <a:lnTo>
                    <a:pt x="60888" y="10460"/>
                  </a:lnTo>
                  <a:lnTo>
                    <a:pt x="29199" y="38990"/>
                  </a:lnTo>
                  <a:lnTo>
                    <a:pt x="7834" y="81309"/>
                  </a:lnTo>
                  <a:lnTo>
                    <a:pt x="0" y="133138"/>
                  </a:lnTo>
                  <a:lnTo>
                    <a:pt x="7834" y="184967"/>
                  </a:lnTo>
                  <a:lnTo>
                    <a:pt x="29199" y="227286"/>
                  </a:lnTo>
                  <a:lnTo>
                    <a:pt x="60888" y="255816"/>
                  </a:lnTo>
                  <a:lnTo>
                    <a:pt x="99690" y="266277"/>
                  </a:lnTo>
                  <a:close/>
                </a:path>
              </a:pathLst>
            </a:custGeom>
            <a:ln w="152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5345536" y="3237645"/>
              <a:ext cx="0" cy="137160"/>
            </a:xfrm>
            <a:custGeom>
              <a:avLst/>
              <a:gdLst/>
              <a:ahLst/>
              <a:cxnLst/>
              <a:rect l="l" t="t" r="r" b="b"/>
              <a:pathLst>
                <a:path h="137160">
                  <a:moveTo>
                    <a:pt x="0" y="0"/>
                  </a:moveTo>
                  <a:lnTo>
                    <a:pt x="0" y="1368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5310470" y="3365711"/>
              <a:ext cx="70485" cy="105410"/>
            </a:xfrm>
            <a:custGeom>
              <a:avLst/>
              <a:gdLst/>
              <a:ahLst/>
              <a:cxnLst/>
              <a:rect l="l" t="t" r="r" b="b"/>
              <a:pathLst>
                <a:path w="70485" h="105410">
                  <a:moveTo>
                    <a:pt x="69878" y="0"/>
                  </a:moveTo>
                  <a:lnTo>
                    <a:pt x="0" y="0"/>
                  </a:lnTo>
                  <a:lnTo>
                    <a:pt x="35065" y="104989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5"/>
          <p:cNvGrpSpPr/>
          <p:nvPr/>
        </p:nvGrpSpPr>
        <p:grpSpPr>
          <a:xfrm>
            <a:off x="4280892" y="3506771"/>
            <a:ext cx="1365885" cy="2399665"/>
            <a:chOff x="4014673" y="3668821"/>
            <a:chExt cx="1365885" cy="2399665"/>
          </a:xfrm>
        </p:grpSpPr>
        <p:sp>
          <p:nvSpPr>
            <p:cNvPr id="18" name="object 16"/>
            <p:cNvSpPr/>
            <p:nvPr/>
          </p:nvSpPr>
          <p:spPr>
            <a:xfrm>
              <a:off x="5345536" y="3670408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29">
                  <a:moveTo>
                    <a:pt x="0" y="0"/>
                  </a:moveTo>
                  <a:lnTo>
                    <a:pt x="0" y="3031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/>
            <p:cNvSpPr/>
            <p:nvPr/>
          </p:nvSpPr>
          <p:spPr>
            <a:xfrm>
              <a:off x="5310470" y="3964835"/>
              <a:ext cx="70485" cy="105410"/>
            </a:xfrm>
            <a:custGeom>
              <a:avLst/>
              <a:gdLst/>
              <a:ahLst/>
              <a:cxnLst/>
              <a:rect l="l" t="t" r="r" b="b"/>
              <a:pathLst>
                <a:path w="70485" h="105410">
                  <a:moveTo>
                    <a:pt x="69878" y="0"/>
                  </a:moveTo>
                  <a:lnTo>
                    <a:pt x="0" y="0"/>
                  </a:lnTo>
                  <a:lnTo>
                    <a:pt x="35065" y="104989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/>
            <p:cNvSpPr/>
            <p:nvPr/>
          </p:nvSpPr>
          <p:spPr>
            <a:xfrm>
              <a:off x="5345536" y="4868655"/>
              <a:ext cx="0" cy="170180"/>
            </a:xfrm>
            <a:custGeom>
              <a:avLst/>
              <a:gdLst/>
              <a:ahLst/>
              <a:cxnLst/>
              <a:rect l="l" t="t" r="r" b="b"/>
              <a:pathLst>
                <a:path h="170179">
                  <a:moveTo>
                    <a:pt x="0" y="0"/>
                  </a:moveTo>
                  <a:lnTo>
                    <a:pt x="0" y="17003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/>
            <p:cNvSpPr/>
            <p:nvPr/>
          </p:nvSpPr>
          <p:spPr>
            <a:xfrm>
              <a:off x="5310470" y="5029943"/>
              <a:ext cx="70485" cy="105410"/>
            </a:xfrm>
            <a:custGeom>
              <a:avLst/>
              <a:gdLst/>
              <a:ahLst/>
              <a:cxnLst/>
              <a:rect l="l" t="t" r="r" b="b"/>
              <a:pathLst>
                <a:path w="70485" h="105410">
                  <a:moveTo>
                    <a:pt x="69878" y="0"/>
                  </a:moveTo>
                  <a:lnTo>
                    <a:pt x="0" y="0"/>
                  </a:lnTo>
                  <a:lnTo>
                    <a:pt x="35065" y="104989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/>
            <p:cNvSpPr/>
            <p:nvPr/>
          </p:nvSpPr>
          <p:spPr>
            <a:xfrm>
              <a:off x="5345536" y="5401184"/>
              <a:ext cx="0" cy="170180"/>
            </a:xfrm>
            <a:custGeom>
              <a:avLst/>
              <a:gdLst/>
              <a:ahLst/>
              <a:cxnLst/>
              <a:rect l="l" t="t" r="r" b="b"/>
              <a:pathLst>
                <a:path h="170179">
                  <a:moveTo>
                    <a:pt x="0" y="0"/>
                  </a:moveTo>
                  <a:lnTo>
                    <a:pt x="0" y="17003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/>
            <p:cNvSpPr/>
            <p:nvPr/>
          </p:nvSpPr>
          <p:spPr>
            <a:xfrm>
              <a:off x="5310470" y="5562472"/>
              <a:ext cx="70485" cy="105410"/>
            </a:xfrm>
            <a:custGeom>
              <a:avLst/>
              <a:gdLst/>
              <a:ahLst/>
              <a:cxnLst/>
              <a:rect l="l" t="t" r="r" b="b"/>
              <a:pathLst>
                <a:path w="70485" h="105410">
                  <a:moveTo>
                    <a:pt x="69878" y="0"/>
                  </a:moveTo>
                  <a:lnTo>
                    <a:pt x="0" y="0"/>
                  </a:lnTo>
                  <a:lnTo>
                    <a:pt x="35065" y="104989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/>
            <p:cNvSpPr/>
            <p:nvPr/>
          </p:nvSpPr>
          <p:spPr>
            <a:xfrm>
              <a:off x="4016260" y="3803547"/>
              <a:ext cx="1329690" cy="2263775"/>
            </a:xfrm>
            <a:custGeom>
              <a:avLst/>
              <a:gdLst/>
              <a:ahLst/>
              <a:cxnLst/>
              <a:rect l="l" t="t" r="r" b="b"/>
              <a:pathLst>
                <a:path w="1329689" h="2263775">
                  <a:moveTo>
                    <a:pt x="1329276" y="2141235"/>
                  </a:moveTo>
                  <a:lnTo>
                    <a:pt x="1329276" y="2263329"/>
                  </a:lnTo>
                  <a:lnTo>
                    <a:pt x="0" y="2263329"/>
                  </a:lnTo>
                  <a:lnTo>
                    <a:pt x="0" y="0"/>
                  </a:lnTo>
                  <a:lnTo>
                    <a:pt x="12331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/>
            <p:cNvSpPr/>
            <p:nvPr/>
          </p:nvSpPr>
          <p:spPr>
            <a:xfrm>
              <a:off x="5240655" y="3768551"/>
              <a:ext cx="105410" cy="70485"/>
            </a:xfrm>
            <a:custGeom>
              <a:avLst/>
              <a:gdLst/>
              <a:ahLst/>
              <a:cxnLst/>
              <a:rect l="l" t="t" r="r" b="b"/>
              <a:pathLst>
                <a:path w="105410" h="70485">
                  <a:moveTo>
                    <a:pt x="0" y="0"/>
                  </a:moveTo>
                  <a:lnTo>
                    <a:pt x="0" y="69992"/>
                  </a:lnTo>
                  <a:lnTo>
                    <a:pt x="104881" y="34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4"/>
          <p:cNvSpPr txBox="1"/>
          <p:nvPr/>
        </p:nvSpPr>
        <p:spPr>
          <a:xfrm>
            <a:off x="5702734" y="4689468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" dirty="0">
                <a:latin typeface="Arial"/>
                <a:cs typeface="Arial"/>
              </a:rPr>
              <a:t>true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5303717" y="4090345"/>
            <a:ext cx="1233805" cy="293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935"/>
              </a:lnSpc>
              <a:spcBef>
                <a:spcPts val="95"/>
              </a:spcBef>
            </a:pPr>
            <a:r>
              <a:rPr sz="800" b="1" spc="-5" dirty="0">
                <a:latin typeface="Arial"/>
                <a:cs typeface="Arial"/>
              </a:rPr>
              <a:t>false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175"/>
              </a:lnSpc>
            </a:pPr>
            <a:r>
              <a:rPr sz="1000" b="1" spc="-5" dirty="0">
                <a:latin typeface="Arial"/>
                <a:cs typeface="Arial"/>
              </a:rPr>
              <a:t>Condition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8" name="object 26"/>
          <p:cNvGrpSpPr/>
          <p:nvPr/>
        </p:nvGrpSpPr>
        <p:grpSpPr>
          <a:xfrm>
            <a:off x="5811137" y="4305668"/>
            <a:ext cx="865505" cy="1900555"/>
            <a:chOff x="5544918" y="4467718"/>
            <a:chExt cx="865505" cy="1900555"/>
          </a:xfrm>
        </p:grpSpPr>
        <p:sp>
          <p:nvSpPr>
            <p:cNvPr id="29" name="object 27"/>
            <p:cNvSpPr/>
            <p:nvPr/>
          </p:nvSpPr>
          <p:spPr>
            <a:xfrm>
              <a:off x="5640875" y="4469239"/>
              <a:ext cx="768350" cy="1864360"/>
            </a:xfrm>
            <a:custGeom>
              <a:avLst/>
              <a:gdLst/>
              <a:ahLst/>
              <a:cxnLst/>
              <a:rect l="l" t="t" r="r" b="b"/>
              <a:pathLst>
                <a:path w="768350" h="1864360">
                  <a:moveTo>
                    <a:pt x="236346" y="0"/>
                  </a:moveTo>
                  <a:lnTo>
                    <a:pt x="768031" y="0"/>
                  </a:lnTo>
                </a:path>
                <a:path w="768350" h="1864360">
                  <a:moveTo>
                    <a:pt x="0" y="1863914"/>
                  </a:moveTo>
                  <a:lnTo>
                    <a:pt x="768031" y="18639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/>
            <p:cNvSpPr/>
            <p:nvPr/>
          </p:nvSpPr>
          <p:spPr>
            <a:xfrm>
              <a:off x="5544918" y="6298157"/>
              <a:ext cx="104775" cy="70485"/>
            </a:xfrm>
            <a:custGeom>
              <a:avLst/>
              <a:gdLst/>
              <a:ahLst/>
              <a:cxnLst/>
              <a:rect l="l" t="t" r="r" b="b"/>
              <a:pathLst>
                <a:path w="104775" h="70485">
                  <a:moveTo>
                    <a:pt x="104691" y="0"/>
                  </a:moveTo>
                  <a:lnTo>
                    <a:pt x="0" y="34996"/>
                  </a:lnTo>
                  <a:lnTo>
                    <a:pt x="104691" y="69992"/>
                  </a:lnTo>
                  <a:lnTo>
                    <a:pt x="1046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/>
            <p:cNvSpPr/>
            <p:nvPr/>
          </p:nvSpPr>
          <p:spPr>
            <a:xfrm>
              <a:off x="6408906" y="4469239"/>
              <a:ext cx="0" cy="1864360"/>
            </a:xfrm>
            <a:custGeom>
              <a:avLst/>
              <a:gdLst/>
              <a:ahLst/>
              <a:cxnLst/>
              <a:rect l="l" t="t" r="r" b="b"/>
              <a:pathLst>
                <a:path h="1864360">
                  <a:moveTo>
                    <a:pt x="0" y="0"/>
                  </a:moveTo>
                  <a:lnTo>
                    <a:pt x="0" y="186391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261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1254</Words>
  <Application>Microsoft Office PowerPoint</Application>
  <PresentationFormat>Widescreen</PresentationFormat>
  <Paragraphs>278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ABS</dc:creator>
  <cp:lastModifiedBy>ABS</cp:lastModifiedBy>
  <cp:revision>45</cp:revision>
  <dcterms:created xsi:type="dcterms:W3CDTF">2023-12-20T07:50:52Z</dcterms:created>
  <dcterms:modified xsi:type="dcterms:W3CDTF">2024-01-15T13:04:27Z</dcterms:modified>
</cp:coreProperties>
</file>