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56" r:id="rId2"/>
    <p:sldId id="260" r:id="rId3"/>
    <p:sldId id="261" r:id="rId4"/>
    <p:sldId id="297" r:id="rId5"/>
    <p:sldId id="298" r:id="rId6"/>
    <p:sldId id="299" r:id="rId7"/>
    <p:sldId id="300" r:id="rId8"/>
    <p:sldId id="301" r:id="rId9"/>
    <p:sldId id="302" r:id="rId10"/>
    <p:sldId id="303" r:id="rId11"/>
    <p:sldId id="304" r:id="rId12"/>
    <p:sldId id="306" r:id="rId13"/>
    <p:sldId id="307" r:id="rId14"/>
    <p:sldId id="308" r:id="rId15"/>
    <p:sldId id="309" r:id="rId16"/>
    <p:sldId id="270"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7" d="100"/>
          <a:sy n="67"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yedul Islam" userId="1e1f3c6e-c1b6-4953-b38f-9ef076930261" providerId="ADAL" clId="{B3AD7F47-1AE4-4490-B251-87329ECB9447}"/>
    <pc:docChg chg="modSld">
      <pc:chgData name="Md. Sayedul Islam" userId="1e1f3c6e-c1b6-4953-b38f-9ef076930261" providerId="ADAL" clId="{B3AD7F47-1AE4-4490-B251-87329ECB9447}" dt="2024-06-28T11:21:09.732" v="2" actId="207"/>
      <pc:docMkLst>
        <pc:docMk/>
      </pc:docMkLst>
      <pc:sldChg chg="modSp mod">
        <pc:chgData name="Md. Sayedul Islam" userId="1e1f3c6e-c1b6-4953-b38f-9ef076930261" providerId="ADAL" clId="{B3AD7F47-1AE4-4490-B251-87329ECB9447}" dt="2024-06-28T11:21:09.732" v="2" actId="207"/>
        <pc:sldMkLst>
          <pc:docMk/>
          <pc:sldMk cId="4145793086" sldId="301"/>
        </pc:sldMkLst>
        <pc:spChg chg="mod">
          <ac:chgData name="Md. Sayedul Islam" userId="1e1f3c6e-c1b6-4953-b38f-9ef076930261" providerId="ADAL" clId="{B3AD7F47-1AE4-4490-B251-87329ECB9447}" dt="2024-06-28T11:21:09.732" v="2" actId="207"/>
          <ac:spMkLst>
            <pc:docMk/>
            <pc:sldMk cId="4145793086" sldId="301"/>
            <ac:spMk id="1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4C1F0B-412B-4749-8D3F-4C5E47571028}" type="datetimeFigureOut">
              <a:rPr lang="en-US" smtClean="0"/>
              <a:t>6/28/2024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1BA632-5613-45C6-8BBB-DF61104A1971}" type="slidenum">
              <a:rPr lang="en-US" smtClean="0"/>
              <a:t>‹#›</a:t>
            </a:fld>
            <a:endParaRPr lang="en-US"/>
          </a:p>
        </p:txBody>
      </p:sp>
    </p:spTree>
    <p:extLst>
      <p:ext uri="{BB962C8B-B14F-4D97-AF65-F5344CB8AC3E}">
        <p14:creationId xmlns:p14="http://schemas.microsoft.com/office/powerpoint/2010/main" val="332504712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8A98A3-23CD-4E99-933E-CE0DD1FED839}" type="datetimeFigureOut">
              <a:rPr lang="en-US" smtClean="0"/>
              <a:t>6/28/2024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2CB41A-3BEA-4255-B49D-294592057CBD}" type="slidenum">
              <a:rPr lang="en-US" smtClean="0"/>
              <a:t>‹#›</a:t>
            </a:fld>
            <a:endParaRPr lang="en-US"/>
          </a:p>
        </p:txBody>
      </p:sp>
    </p:spTree>
    <p:extLst>
      <p:ext uri="{BB962C8B-B14F-4D97-AF65-F5344CB8AC3E}">
        <p14:creationId xmlns:p14="http://schemas.microsoft.com/office/powerpoint/2010/main" val="400533714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2CB41A-3BEA-4255-B49D-294592057CBD}" type="slidenum">
              <a:rPr lang="en-US" smtClean="0"/>
              <a:t>1</a:t>
            </a:fld>
            <a:endParaRPr lang="en-US"/>
          </a:p>
        </p:txBody>
      </p:sp>
      <p:sp>
        <p:nvSpPr>
          <p:cNvPr id="5" name="Footer Placeholder 4"/>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1958844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F20C46D-CA3D-4966-BBFD-61B8ABBF0111}" type="datetime1">
              <a:rPr lang="en-US" smtClean="0"/>
              <a:t>6/28/2024</a:t>
            </a:fld>
            <a:endParaRPr lang="en-US"/>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0953906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D01162-61EB-4352-9244-1414BCDDCFAD}" type="datetime1">
              <a:rPr lang="en-US" smtClean="0"/>
              <a:t>6/28/2024</a:t>
            </a:fld>
            <a:endParaRPr lang="en-US"/>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41301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01024B-52D9-4552-9FE3-88A4045F1949}" type="datetime1">
              <a:rPr lang="en-US" smtClean="0"/>
              <a:t>6/28/2024</a:t>
            </a:fld>
            <a:endParaRPr lang="en-US"/>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988460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5CC8ADD-C5CE-4DB7-978D-DCE907919CBF}" type="datetime1">
              <a:rPr lang="en-US" smtClean="0"/>
              <a:t>6/28/2024</a:t>
            </a:fld>
            <a:endParaRPr lang="en-US"/>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4222656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85A6F9-7BE0-4F82-939C-7C7CDCDD69B0}" type="datetime1">
              <a:rPr lang="en-US" smtClean="0"/>
              <a:t>6/28/2024</a:t>
            </a:fld>
            <a:endParaRPr lang="en-US"/>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1711423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3EA139-D702-4CC8-BBA9-2AB5939ABC67}" type="datetime1">
              <a:rPr lang="en-US" smtClean="0"/>
              <a:t>6/28/2024</a:t>
            </a:fld>
            <a:endParaRPr lang="en-US"/>
          </a:p>
        </p:txBody>
      </p:sp>
      <p:sp>
        <p:nvSpPr>
          <p:cNvPr id="6" name="Footer Placeholder 5"/>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348546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180EAC-CF7F-4325-828A-E6AF235EC7E6}" type="datetime1">
              <a:rPr lang="en-US" smtClean="0"/>
              <a:t>6/28/2024</a:t>
            </a:fld>
            <a:endParaRPr lang="en-US"/>
          </a:p>
        </p:txBody>
      </p:sp>
      <p:sp>
        <p:nvSpPr>
          <p:cNvPr id="8" name="Footer Placeholder 7"/>
          <p:cNvSpPr>
            <a:spLocks noGrp="1"/>
          </p:cNvSpPr>
          <p:nvPr>
            <p:ph type="ftr" sz="quarter" idx="11"/>
          </p:nvPr>
        </p:nvSpPr>
        <p:spPr/>
        <p:txBody>
          <a:bodyPr/>
          <a:lstStyle/>
          <a:p>
            <a:r>
              <a:rPr lang="en-US"/>
              <a:t>Md. Abu Bakkar Siddique(ABS), Dept. of CSE, DUET</a:t>
            </a:r>
          </a:p>
        </p:txBody>
      </p:sp>
      <p:sp>
        <p:nvSpPr>
          <p:cNvPr id="9" name="Slide Number Placeholder 8"/>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98696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EE4C44D-8988-41CC-B07F-00D0412DDE87}" type="datetime1">
              <a:rPr lang="en-US" smtClean="0"/>
              <a:t>6/28/2024</a:t>
            </a:fld>
            <a:endParaRPr lang="en-US"/>
          </a:p>
        </p:txBody>
      </p:sp>
      <p:sp>
        <p:nvSpPr>
          <p:cNvPr id="4" name="Footer Placeholder 3"/>
          <p:cNvSpPr>
            <a:spLocks noGrp="1"/>
          </p:cNvSpPr>
          <p:nvPr>
            <p:ph type="ftr" sz="quarter" idx="11"/>
          </p:nvPr>
        </p:nvSpPr>
        <p:spPr/>
        <p:txBody>
          <a:bodyPr/>
          <a:lstStyle/>
          <a:p>
            <a:r>
              <a:rPr lang="en-US"/>
              <a:t>Md. Abu Bakkar Siddique(ABS), Dept. of CSE, DUET</a:t>
            </a:r>
          </a:p>
        </p:txBody>
      </p:sp>
      <p:sp>
        <p:nvSpPr>
          <p:cNvPr id="5" name="Slide Number Placeholder 4"/>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779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76757A-866D-4886-ADF2-6750E2A29BFE}" type="datetime1">
              <a:rPr lang="en-US" smtClean="0"/>
              <a:t>6/28/2024</a:t>
            </a:fld>
            <a:endParaRPr lang="en-US"/>
          </a:p>
        </p:txBody>
      </p:sp>
      <p:sp>
        <p:nvSpPr>
          <p:cNvPr id="3" name="Footer Placeholder 2"/>
          <p:cNvSpPr>
            <a:spLocks noGrp="1"/>
          </p:cNvSpPr>
          <p:nvPr>
            <p:ph type="ftr" sz="quarter" idx="11"/>
          </p:nvPr>
        </p:nvSpPr>
        <p:spPr/>
        <p:txBody>
          <a:bodyPr/>
          <a:lstStyle/>
          <a:p>
            <a:r>
              <a:rPr lang="en-US"/>
              <a:t>Md. Abu Bakkar Siddique(ABS), Dept. of CSE, DUET</a:t>
            </a:r>
          </a:p>
        </p:txBody>
      </p:sp>
      <p:sp>
        <p:nvSpPr>
          <p:cNvPr id="4" name="Slide Number Placeholder 3"/>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318753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AD8C91-4506-4591-9196-BD112BFAA906}" type="datetime1">
              <a:rPr lang="en-US" smtClean="0"/>
              <a:t>6/28/2024</a:t>
            </a:fld>
            <a:endParaRPr lang="en-US"/>
          </a:p>
        </p:txBody>
      </p:sp>
      <p:sp>
        <p:nvSpPr>
          <p:cNvPr id="6" name="Footer Placeholder 5"/>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864852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9F7871-EA99-4C86-AA07-B4B3C80476CC}" type="datetime1">
              <a:rPr lang="en-US" smtClean="0"/>
              <a:t>6/28/2024</a:t>
            </a:fld>
            <a:endParaRPr lang="en-US"/>
          </a:p>
        </p:txBody>
      </p:sp>
      <p:sp>
        <p:nvSpPr>
          <p:cNvPr id="6" name="Footer Placeholder 5"/>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a:t>
            </a:fld>
            <a:endParaRPr lang="en-US"/>
          </a:p>
        </p:txBody>
      </p:sp>
    </p:spTree>
    <p:extLst>
      <p:ext uri="{BB962C8B-B14F-4D97-AF65-F5344CB8AC3E}">
        <p14:creationId xmlns:p14="http://schemas.microsoft.com/office/powerpoint/2010/main" val="281665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4143D9-2336-4819-A9A4-AE56F816D0B5}" type="datetime1">
              <a:rPr lang="en-US" smtClean="0"/>
              <a:t>6/28/2024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Md. Abu Bakkar Siddique(ABS), Dept. of CSE, DUET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095598-B3B4-4B46-A147-7EC2B6B48A6E}" type="slidenum">
              <a:rPr lang="en-US" smtClean="0"/>
              <a:t>‹#›</a:t>
            </a:fld>
            <a:endParaRPr lang="en-US"/>
          </a:p>
        </p:txBody>
      </p:sp>
    </p:spTree>
    <p:extLst>
      <p:ext uri="{BB962C8B-B14F-4D97-AF65-F5344CB8AC3E}">
        <p14:creationId xmlns:p14="http://schemas.microsoft.com/office/powerpoint/2010/main" val="293510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81743" y="130629"/>
            <a:ext cx="10695214" cy="1384995"/>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CSE 1121 Structured and Object Oriented Programming Language</a:t>
            </a:r>
            <a:br>
              <a:rPr lang="en-US" sz="2800" b="1"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Department of Computer Science and Engineering</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DUET, Gazipur-1700 </a:t>
            </a:r>
          </a:p>
        </p:txBody>
      </p:sp>
      <p:sp>
        <p:nvSpPr>
          <p:cNvPr id="5" name="TextBox 4"/>
          <p:cNvSpPr txBox="1"/>
          <p:nvPr/>
        </p:nvSpPr>
        <p:spPr>
          <a:xfrm>
            <a:off x="1618938" y="2899795"/>
            <a:ext cx="9114019" cy="2092881"/>
          </a:xfrm>
          <a:prstGeom prst="rect">
            <a:avLst/>
          </a:prstGeom>
          <a:noFill/>
          <a:ln w="31750">
            <a:solidFill>
              <a:schemeClr val="tx1"/>
            </a:solidFill>
          </a:ln>
        </p:spPr>
        <p:txBody>
          <a:bodyPr wrap="square" rtlCol="0">
            <a:spAutoFit/>
          </a:bodyPr>
          <a:lstStyle/>
          <a:p>
            <a:r>
              <a:rPr lang="en-US" sz="2600" dirty="0">
                <a:latin typeface="Times New Roman" panose="02020603050405020304" pitchFamily="18" charset="0"/>
                <a:cs typeface="Times New Roman" panose="02020603050405020304" pitchFamily="18" charset="0"/>
              </a:rPr>
              <a:t>Md. Abu </a:t>
            </a:r>
            <a:r>
              <a:rPr lang="en-US" sz="2600" dirty="0" err="1">
                <a:latin typeface="Times New Roman" panose="02020603050405020304" pitchFamily="18" charset="0"/>
                <a:cs typeface="Times New Roman" panose="02020603050405020304" pitchFamily="18" charset="0"/>
              </a:rPr>
              <a:t>Bakkar</a:t>
            </a:r>
            <a:r>
              <a:rPr lang="en-US" sz="2600" dirty="0">
                <a:latin typeface="Times New Roman" panose="02020603050405020304" pitchFamily="18" charset="0"/>
                <a:cs typeface="Times New Roman" panose="02020603050405020304" pitchFamily="18" charset="0"/>
              </a:rPr>
              <a:t> Siddique</a:t>
            </a:r>
          </a:p>
          <a:p>
            <a:r>
              <a:rPr lang="en-US" sz="2600" dirty="0">
                <a:latin typeface="Times New Roman" panose="02020603050405020304" pitchFamily="18" charset="0"/>
                <a:cs typeface="Times New Roman" panose="02020603050405020304" pitchFamily="18" charset="0"/>
              </a:rPr>
              <a:t>Lecturer, Department of CSE, DUET</a:t>
            </a:r>
          </a:p>
          <a:p>
            <a:r>
              <a:rPr lang="en-US" sz="2600" dirty="0">
                <a:latin typeface="Times New Roman" panose="02020603050405020304" pitchFamily="18" charset="0"/>
                <a:cs typeface="Times New Roman" panose="02020603050405020304" pitchFamily="18" charset="0"/>
              </a:rPr>
              <a:t>Room # 7024, New Academic Building</a:t>
            </a:r>
          </a:p>
          <a:p>
            <a:r>
              <a:rPr lang="en-US" sz="2600" dirty="0">
                <a:latin typeface="Times New Roman" panose="02020603050405020304" pitchFamily="18" charset="0"/>
                <a:cs typeface="Times New Roman" panose="02020603050405020304" pitchFamily="18" charset="0"/>
              </a:rPr>
              <a:t>Phone/Mobile: +880249274034-53 Ext: 3281, +8801944275646</a:t>
            </a:r>
          </a:p>
          <a:p>
            <a:r>
              <a:rPr lang="en-US" sz="2600" dirty="0">
                <a:latin typeface="Times New Roman" panose="02020603050405020304" pitchFamily="18" charset="0"/>
                <a:cs typeface="Times New Roman" panose="02020603050405020304" pitchFamily="18" charset="0"/>
              </a:rPr>
              <a:t>Email: absiddique@duet.ac.bd, absduet@gmail.com</a:t>
            </a:r>
          </a:p>
        </p:txBody>
      </p:sp>
    </p:spTree>
    <p:extLst>
      <p:ext uri="{BB962C8B-B14F-4D97-AF65-F5344CB8AC3E}">
        <p14:creationId xmlns:p14="http://schemas.microsoft.com/office/powerpoint/2010/main" val="301392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10</a:t>
            </a:fld>
            <a:endParaRPr lang="en-US"/>
          </a:p>
        </p:txBody>
      </p:sp>
      <p:sp>
        <p:nvSpPr>
          <p:cNvPr id="8" name="object 2"/>
          <p:cNvSpPr txBox="1">
            <a:spLocks/>
          </p:cNvSpPr>
          <p:nvPr/>
        </p:nvSpPr>
        <p:spPr>
          <a:xfrm>
            <a:off x="4325197" y="15938"/>
            <a:ext cx="4830378"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Reading Mixed </a:t>
            </a:r>
            <a:r>
              <a:rPr lang="en-US" sz="3200" spc="-5" dirty="0" err="1">
                <a:solidFill>
                  <a:srgbClr val="0000FF"/>
                </a:solidFill>
              </a:rPr>
              <a:t>datatypes</a:t>
            </a:r>
            <a:endParaRPr lang="en-US" sz="3200" dirty="0"/>
          </a:p>
        </p:txBody>
      </p:sp>
      <p:sp>
        <p:nvSpPr>
          <p:cNvPr id="12" name="object 5"/>
          <p:cNvSpPr txBox="1"/>
          <p:nvPr/>
        </p:nvSpPr>
        <p:spPr>
          <a:xfrm>
            <a:off x="374755" y="556386"/>
            <a:ext cx="11255270" cy="3082254"/>
          </a:xfrm>
          <a:prstGeom prst="rect">
            <a:avLst/>
          </a:prstGeom>
          <a:ln w="12700">
            <a:noFill/>
          </a:ln>
        </p:spPr>
        <p:txBody>
          <a:bodyPr vert="horz" wrap="square" lIns="0" tIns="4445" rIns="0" bIns="0" rtlCol="0">
            <a:spAutoFit/>
          </a:bodyPr>
          <a:lstStyle/>
          <a:p>
            <a:pPr algn="just">
              <a:lnSpc>
                <a:spcPct val="100000"/>
              </a:lnSpc>
              <a:spcBef>
                <a:spcPts val="35"/>
              </a:spcBef>
            </a:pPr>
            <a:r>
              <a:rPr lang="en-US" sz="2000" dirty="0"/>
              <a:t>It is possible to use one </a:t>
            </a:r>
            <a:r>
              <a:rPr lang="en-US" sz="2000" dirty="0" err="1"/>
              <a:t>scanf</a:t>
            </a:r>
            <a:r>
              <a:rPr lang="en-US" sz="2000" dirty="0"/>
              <a:t> statement to input a data line containing mixed mode data. In such cases, care should be exercised to ensure that the input data items match the control specifications in order and type. When an attempt is made to read an item that does not match the type expected, the </a:t>
            </a:r>
            <a:r>
              <a:rPr lang="en-US" sz="2000" dirty="0" err="1"/>
              <a:t>scanf</a:t>
            </a:r>
            <a:r>
              <a:rPr lang="en-US" sz="2000" dirty="0"/>
              <a:t> function does not read any further and immediately returns the values read. The statement</a:t>
            </a:r>
          </a:p>
          <a:p>
            <a:pPr algn="just">
              <a:lnSpc>
                <a:spcPct val="100000"/>
              </a:lnSpc>
              <a:spcBef>
                <a:spcPts val="35"/>
              </a:spcBef>
            </a:pPr>
            <a:r>
              <a:rPr lang="en-US" sz="2000" dirty="0"/>
              <a:t>will read the data</a:t>
            </a:r>
          </a:p>
          <a:p>
            <a:pPr algn="just">
              <a:lnSpc>
                <a:spcPct val="100000"/>
              </a:lnSpc>
              <a:spcBef>
                <a:spcPts val="35"/>
              </a:spcBef>
            </a:pPr>
            <a:r>
              <a:rPr lang="en-US" sz="2000" dirty="0"/>
              <a:t>		</a:t>
            </a:r>
            <a:r>
              <a:rPr lang="en-US" sz="2000" dirty="0" err="1"/>
              <a:t>scanf</a:t>
            </a:r>
            <a:r>
              <a:rPr lang="en-US" sz="2000" dirty="0"/>
              <a:t>("%d %</a:t>
            </a:r>
            <a:r>
              <a:rPr lang="en-US" sz="2000" dirty="0" err="1"/>
              <a:t>c%f</a:t>
            </a:r>
            <a:r>
              <a:rPr lang="en-US" sz="2000" dirty="0"/>
              <a:t> %s", &amp;count, &amp;code, &amp;ratio, name);</a:t>
            </a:r>
          </a:p>
          <a:p>
            <a:pPr algn="just">
              <a:lnSpc>
                <a:spcPct val="100000"/>
              </a:lnSpc>
              <a:spcBef>
                <a:spcPts val="35"/>
              </a:spcBef>
            </a:pPr>
            <a:r>
              <a:rPr lang="en-US" sz="2000" dirty="0"/>
              <a:t>		15 p 1.575 coffee</a:t>
            </a:r>
          </a:p>
          <a:p>
            <a:pPr algn="just">
              <a:lnSpc>
                <a:spcPct val="100000"/>
              </a:lnSpc>
              <a:spcBef>
                <a:spcPts val="35"/>
              </a:spcBef>
            </a:pPr>
            <a:r>
              <a:rPr lang="en-US" sz="2000" dirty="0"/>
              <a:t>correctly and assign the values to the variables in the order in which they appear. Some systems accept integers in the place of real numbers and vice versa, and the input data is converted to the type specified in the control string.</a:t>
            </a:r>
          </a:p>
        </p:txBody>
      </p:sp>
    </p:spTree>
    <p:extLst>
      <p:ext uri="{BB962C8B-B14F-4D97-AF65-F5344CB8AC3E}">
        <p14:creationId xmlns:p14="http://schemas.microsoft.com/office/powerpoint/2010/main" val="1246866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11</a:t>
            </a:fld>
            <a:endParaRPr lang="en-US"/>
          </a:p>
        </p:txBody>
      </p:sp>
      <p:sp>
        <p:nvSpPr>
          <p:cNvPr id="8" name="object 2"/>
          <p:cNvSpPr txBox="1">
            <a:spLocks/>
          </p:cNvSpPr>
          <p:nvPr/>
        </p:nvSpPr>
        <p:spPr>
          <a:xfrm>
            <a:off x="4325197" y="15938"/>
            <a:ext cx="4830378"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Formatted Output</a:t>
            </a:r>
            <a:endParaRPr lang="en-US" sz="3200" dirty="0"/>
          </a:p>
        </p:txBody>
      </p:sp>
      <p:sp>
        <p:nvSpPr>
          <p:cNvPr id="12" name="object 5"/>
          <p:cNvSpPr txBox="1"/>
          <p:nvPr/>
        </p:nvSpPr>
        <p:spPr>
          <a:xfrm>
            <a:off x="374755" y="556386"/>
            <a:ext cx="11255270" cy="4313360"/>
          </a:xfrm>
          <a:prstGeom prst="rect">
            <a:avLst/>
          </a:prstGeom>
          <a:ln w="12700">
            <a:noFill/>
          </a:ln>
        </p:spPr>
        <p:txBody>
          <a:bodyPr vert="horz" wrap="square" lIns="0" tIns="4445" rIns="0" bIns="0" rtlCol="0">
            <a:spAutoFit/>
          </a:bodyPr>
          <a:lstStyle/>
          <a:p>
            <a:pPr algn="just">
              <a:lnSpc>
                <a:spcPct val="100000"/>
              </a:lnSpc>
              <a:spcBef>
                <a:spcPts val="35"/>
              </a:spcBef>
            </a:pPr>
            <a:r>
              <a:rPr lang="en-US" sz="2000" dirty="0"/>
              <a:t>We have seen the use of </a:t>
            </a:r>
            <a:r>
              <a:rPr lang="en-US" sz="2000" dirty="0" err="1"/>
              <a:t>printf</a:t>
            </a:r>
            <a:r>
              <a:rPr lang="en-US" sz="2000" dirty="0"/>
              <a:t> function for printing captions and numerical results. It is highly desirable that the outputs are produced in such a way that they are understandable and are in an easy-to-use form. It is therefore necessary for the programmer to give careful consideration to the appearance and clarity of the output produced by his program.</a:t>
            </a:r>
          </a:p>
          <a:p>
            <a:pPr algn="just">
              <a:lnSpc>
                <a:spcPct val="100000"/>
              </a:lnSpc>
              <a:spcBef>
                <a:spcPts val="35"/>
              </a:spcBef>
            </a:pPr>
            <a:r>
              <a:rPr lang="en-US" sz="2000" dirty="0"/>
              <a:t>The </a:t>
            </a:r>
            <a:r>
              <a:rPr lang="en-US" sz="2000" dirty="0" err="1"/>
              <a:t>printf</a:t>
            </a:r>
            <a:r>
              <a:rPr lang="en-US" sz="2000" dirty="0"/>
              <a:t> statement provides certain features that can be effectively exploited to control the alignment and spacing of print-outs on the terminals. The general form of </a:t>
            </a:r>
            <a:r>
              <a:rPr lang="en-US" sz="2000" dirty="0" err="1"/>
              <a:t>printf</a:t>
            </a:r>
            <a:r>
              <a:rPr lang="en-US" sz="2000" dirty="0"/>
              <a:t> </a:t>
            </a:r>
            <a:r>
              <a:rPr lang="en-US" sz="2000" dirty="0" err="1"/>
              <a:t>statemen</a:t>
            </a:r>
            <a:r>
              <a:rPr lang="en-US" sz="2000" dirty="0"/>
              <a:t> is:</a:t>
            </a:r>
          </a:p>
          <a:p>
            <a:pPr algn="just">
              <a:lnSpc>
                <a:spcPct val="100000"/>
              </a:lnSpc>
              <a:spcBef>
                <a:spcPts val="35"/>
              </a:spcBef>
            </a:pPr>
            <a:r>
              <a:rPr lang="en-US" sz="2000" dirty="0" err="1"/>
              <a:t>printf</a:t>
            </a:r>
            <a:r>
              <a:rPr lang="en-US" sz="2000" dirty="0"/>
              <a:t>("control string", arg1, arg2, ....., </a:t>
            </a:r>
            <a:r>
              <a:rPr lang="en-US" sz="2000" dirty="0" err="1"/>
              <a:t>argn</a:t>
            </a:r>
            <a:r>
              <a:rPr lang="en-US" sz="2000" dirty="0"/>
              <a:t>);</a:t>
            </a:r>
          </a:p>
          <a:p>
            <a:pPr algn="just">
              <a:lnSpc>
                <a:spcPct val="100000"/>
              </a:lnSpc>
              <a:spcBef>
                <a:spcPts val="35"/>
              </a:spcBef>
            </a:pPr>
            <a:r>
              <a:rPr lang="en-US" sz="2000" dirty="0"/>
              <a:t>Control string consists of three types of items:</a:t>
            </a:r>
          </a:p>
          <a:p>
            <a:pPr algn="just">
              <a:lnSpc>
                <a:spcPct val="100000"/>
              </a:lnSpc>
              <a:spcBef>
                <a:spcPts val="35"/>
              </a:spcBef>
            </a:pPr>
            <a:r>
              <a:rPr lang="en-US" sz="2000" dirty="0"/>
              <a:t>1. Characters that will be printed on the screen as they appear.</a:t>
            </a:r>
          </a:p>
          <a:p>
            <a:pPr algn="just">
              <a:lnSpc>
                <a:spcPct val="100000"/>
              </a:lnSpc>
              <a:spcBef>
                <a:spcPts val="35"/>
              </a:spcBef>
            </a:pPr>
            <a:r>
              <a:rPr lang="en-US" sz="2000" dirty="0"/>
              <a:t>2. Format specifications that define the output format for display of each item.</a:t>
            </a:r>
          </a:p>
          <a:p>
            <a:pPr algn="just">
              <a:lnSpc>
                <a:spcPct val="100000"/>
              </a:lnSpc>
              <a:spcBef>
                <a:spcPts val="35"/>
              </a:spcBef>
            </a:pPr>
            <a:r>
              <a:rPr lang="en-US" sz="2000" dirty="0"/>
              <a:t>3. Escape sequence characters such as \n, \t, and \b.</a:t>
            </a:r>
          </a:p>
          <a:p>
            <a:pPr algn="just">
              <a:lnSpc>
                <a:spcPct val="100000"/>
              </a:lnSpc>
              <a:spcBef>
                <a:spcPts val="35"/>
              </a:spcBef>
            </a:pPr>
            <a:r>
              <a:rPr lang="en-US" sz="2000" dirty="0"/>
              <a:t>The control string indicates how many arguments follow and what their types are. The arguments arg1, arg2,..., </a:t>
            </a:r>
            <a:r>
              <a:rPr lang="en-US" sz="2000" dirty="0" err="1"/>
              <a:t>argn</a:t>
            </a:r>
            <a:r>
              <a:rPr lang="en-US" sz="2000" dirty="0"/>
              <a:t> are the variables whose values are formatted and printed according to the specifications of the control string. The arguments should match in number, order and type with the format specifications.</a:t>
            </a:r>
          </a:p>
        </p:txBody>
      </p:sp>
    </p:spTree>
    <p:extLst>
      <p:ext uri="{BB962C8B-B14F-4D97-AF65-F5344CB8AC3E}">
        <p14:creationId xmlns:p14="http://schemas.microsoft.com/office/powerpoint/2010/main" val="2606423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12</a:t>
            </a:fld>
            <a:endParaRPr lang="en-US"/>
          </a:p>
        </p:txBody>
      </p:sp>
      <p:pic>
        <p:nvPicPr>
          <p:cNvPr id="2" name="Picture 1"/>
          <p:cNvPicPr>
            <a:picLocks noChangeAspect="1"/>
          </p:cNvPicPr>
          <p:nvPr/>
        </p:nvPicPr>
        <p:blipFill>
          <a:blip r:embed="rId2"/>
          <a:stretch>
            <a:fillRect/>
          </a:stretch>
        </p:blipFill>
        <p:spPr>
          <a:xfrm>
            <a:off x="833075" y="546723"/>
            <a:ext cx="10620795" cy="4360943"/>
          </a:xfrm>
          <a:prstGeom prst="rect">
            <a:avLst/>
          </a:prstGeom>
        </p:spPr>
      </p:pic>
      <p:pic>
        <p:nvPicPr>
          <p:cNvPr id="4" name="Picture 3"/>
          <p:cNvPicPr>
            <a:picLocks noChangeAspect="1"/>
          </p:cNvPicPr>
          <p:nvPr/>
        </p:nvPicPr>
        <p:blipFill>
          <a:blip r:embed="rId3"/>
          <a:stretch>
            <a:fillRect/>
          </a:stretch>
        </p:blipFill>
        <p:spPr>
          <a:xfrm>
            <a:off x="1645176" y="4791920"/>
            <a:ext cx="6792768" cy="951770"/>
          </a:xfrm>
          <a:prstGeom prst="rect">
            <a:avLst/>
          </a:prstGeom>
        </p:spPr>
      </p:pic>
    </p:spTree>
    <p:extLst>
      <p:ext uri="{BB962C8B-B14F-4D97-AF65-F5344CB8AC3E}">
        <p14:creationId xmlns:p14="http://schemas.microsoft.com/office/powerpoint/2010/main" val="2204071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13</a:t>
            </a:fld>
            <a:endParaRPr lang="en-US"/>
          </a:p>
        </p:txBody>
      </p:sp>
      <p:pic>
        <p:nvPicPr>
          <p:cNvPr id="5" name="Picture 4"/>
          <p:cNvPicPr>
            <a:picLocks noChangeAspect="1"/>
          </p:cNvPicPr>
          <p:nvPr/>
        </p:nvPicPr>
        <p:blipFill>
          <a:blip r:embed="rId2"/>
          <a:stretch>
            <a:fillRect/>
          </a:stretch>
        </p:blipFill>
        <p:spPr>
          <a:xfrm>
            <a:off x="847725" y="325297"/>
            <a:ext cx="10366882" cy="1272010"/>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569930" y="1640890"/>
            <a:ext cx="9719964" cy="4073013"/>
          </a:xfrm>
          <a:prstGeom prst="rect">
            <a:avLst/>
          </a:prstGeom>
        </p:spPr>
      </p:pic>
    </p:spTree>
    <p:extLst>
      <p:ext uri="{BB962C8B-B14F-4D97-AF65-F5344CB8AC3E}">
        <p14:creationId xmlns:p14="http://schemas.microsoft.com/office/powerpoint/2010/main" val="27515255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14</a:t>
            </a:fld>
            <a:endParaRPr lang="en-US"/>
          </a:p>
        </p:txBody>
      </p:sp>
      <p:pic>
        <p:nvPicPr>
          <p:cNvPr id="2" name="Picture 1"/>
          <p:cNvPicPr>
            <a:picLocks noChangeAspect="1"/>
          </p:cNvPicPr>
          <p:nvPr/>
        </p:nvPicPr>
        <p:blipFill>
          <a:blip r:embed="rId2"/>
          <a:stretch>
            <a:fillRect/>
          </a:stretch>
        </p:blipFill>
        <p:spPr>
          <a:xfrm>
            <a:off x="1221491" y="473657"/>
            <a:ext cx="10249020" cy="3623520"/>
          </a:xfrm>
          <a:prstGeom prst="rect">
            <a:avLst/>
          </a:prstGeom>
        </p:spPr>
      </p:pic>
    </p:spTree>
    <p:extLst>
      <p:ext uri="{BB962C8B-B14F-4D97-AF65-F5344CB8AC3E}">
        <p14:creationId xmlns:p14="http://schemas.microsoft.com/office/powerpoint/2010/main" val="336310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15</a:t>
            </a:fld>
            <a:endParaRPr lang="en-US"/>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1500307" y="494977"/>
            <a:ext cx="9687884" cy="4921973"/>
          </a:xfrm>
          <a:prstGeom prst="rect">
            <a:avLst/>
          </a:prstGeom>
        </p:spPr>
      </p:pic>
    </p:spTree>
    <p:extLst>
      <p:ext uri="{BB962C8B-B14F-4D97-AF65-F5344CB8AC3E}">
        <p14:creationId xmlns:p14="http://schemas.microsoft.com/office/powerpoint/2010/main" val="1884953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4" name="Slide Number Placeholder 3"/>
          <p:cNvSpPr>
            <a:spLocks noGrp="1"/>
          </p:cNvSpPr>
          <p:nvPr>
            <p:ph type="sldNum" sz="quarter" idx="12"/>
          </p:nvPr>
        </p:nvSpPr>
        <p:spPr/>
        <p:txBody>
          <a:bodyPr/>
          <a:lstStyle/>
          <a:p>
            <a:fld id="{C7095598-B3B4-4B46-A147-7EC2B6B48A6E}" type="slidenum">
              <a:rPr lang="en-US" smtClean="0"/>
              <a:t>16</a:t>
            </a:fld>
            <a:endParaRPr lang="en-US"/>
          </a:p>
        </p:txBody>
      </p:sp>
      <p:sp>
        <p:nvSpPr>
          <p:cNvPr id="8" name="object 2"/>
          <p:cNvSpPr txBox="1">
            <a:spLocks/>
          </p:cNvSpPr>
          <p:nvPr/>
        </p:nvSpPr>
        <p:spPr>
          <a:xfrm>
            <a:off x="3389706" y="1132487"/>
            <a:ext cx="5469481" cy="936154"/>
          </a:xfrm>
          <a:prstGeom prst="rect">
            <a:avLst/>
          </a:prstGeom>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US" dirty="0">
                <a:solidFill>
                  <a:srgbClr val="FF0000"/>
                </a:solidFill>
              </a:rPr>
              <a:t>Any</a:t>
            </a:r>
            <a:r>
              <a:rPr lang="en-US" spc="-80" dirty="0">
                <a:solidFill>
                  <a:srgbClr val="FF0000"/>
                </a:solidFill>
              </a:rPr>
              <a:t> </a:t>
            </a:r>
            <a:r>
              <a:rPr lang="en-US" spc="-5" dirty="0">
                <a:solidFill>
                  <a:srgbClr val="FF0000"/>
                </a:solidFill>
              </a:rPr>
              <a:t>Question?</a:t>
            </a:r>
          </a:p>
        </p:txBody>
      </p:sp>
      <p:sp>
        <p:nvSpPr>
          <p:cNvPr id="9" name="object 3"/>
          <p:cNvSpPr/>
          <p:nvPr/>
        </p:nvSpPr>
        <p:spPr>
          <a:xfrm>
            <a:off x="4720025" y="3512537"/>
            <a:ext cx="2857500" cy="2714625"/>
          </a:xfrm>
          <a:prstGeom prst="rect">
            <a:avLst/>
          </a:prstGeom>
          <a:blipFill>
            <a:blip r:embed="rId2"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546363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a:spLocks/>
          </p:cNvSpPr>
          <p:nvPr/>
        </p:nvSpPr>
        <p:spPr>
          <a:xfrm>
            <a:off x="3243493" y="2846307"/>
            <a:ext cx="4909907" cy="1859483"/>
          </a:xfrm>
          <a:prstGeom prst="rect">
            <a:avLst/>
          </a:prstGeom>
          <a:noFill/>
        </p:spPr>
        <p:txBody>
          <a:bodyPr vert="horz" wrap="square" lIns="0" tIns="12700"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3970">
              <a:lnSpc>
                <a:spcPct val="100000"/>
              </a:lnSpc>
              <a:spcBef>
                <a:spcPts val="100"/>
              </a:spcBef>
            </a:pPr>
            <a:r>
              <a:rPr lang="en-US" b="1" dirty="0">
                <a:solidFill>
                  <a:srgbClr val="00B0F0"/>
                </a:solidFill>
              </a:rPr>
              <a:t>Thank You All !</a:t>
            </a:r>
            <a:r>
              <a:rPr lang="en-US" dirty="0">
                <a:solidFill>
                  <a:srgbClr val="00B0F0"/>
                </a:solidFill>
              </a:rPr>
              <a:t> </a:t>
            </a:r>
            <a:br>
              <a:rPr lang="en-US" dirty="0">
                <a:solidFill>
                  <a:srgbClr val="00B0F0"/>
                </a:solidFill>
              </a:rPr>
            </a:br>
            <a:endParaRPr lang="en-US" spc="-5" dirty="0">
              <a:solidFill>
                <a:srgbClr val="00B0F0"/>
              </a:solidFill>
            </a:endParaRPr>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6" name="Slide Number Placeholder 5"/>
          <p:cNvSpPr>
            <a:spLocks noGrp="1"/>
          </p:cNvSpPr>
          <p:nvPr>
            <p:ph type="sldNum" sz="quarter" idx="12"/>
          </p:nvPr>
        </p:nvSpPr>
        <p:spPr/>
        <p:txBody>
          <a:bodyPr/>
          <a:lstStyle/>
          <a:p>
            <a:fld id="{C7095598-B3B4-4B46-A147-7EC2B6B48A6E}" type="slidenum">
              <a:rPr lang="en-US" smtClean="0"/>
              <a:t>17</a:t>
            </a:fld>
            <a:endParaRPr lang="en-US"/>
          </a:p>
        </p:txBody>
      </p:sp>
    </p:spTree>
    <p:extLst>
      <p:ext uri="{BB962C8B-B14F-4D97-AF65-F5344CB8AC3E}">
        <p14:creationId xmlns:p14="http://schemas.microsoft.com/office/powerpoint/2010/main" val="4286461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393" y="0"/>
            <a:ext cx="10695214"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Lecture </a:t>
            </a:r>
            <a:r>
              <a:rPr lang="en-US" sz="4000" dirty="0">
                <a:latin typeface="Times New Roman" panose="02020603050405020304" pitchFamily="18" charset="0"/>
                <a:cs typeface="Times New Roman" panose="02020603050405020304" pitchFamily="18" charset="0"/>
              </a:rPr>
              <a:t>05</a:t>
            </a:r>
            <a:r>
              <a:rPr lang="en-US" sz="4000" dirty="0">
                <a:solidFill>
                  <a:srgbClr val="000000"/>
                </a:solidFill>
              </a:rPr>
              <a:t>(Managing Input Output Operations)</a:t>
            </a:r>
            <a:endParaRPr lang="en-US" sz="4000" dirty="0">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p:txBody>
          <a:bodyPr/>
          <a:lstStyle/>
          <a:p>
            <a:r>
              <a:rPr lang="en-US"/>
              <a:t>Md. Abu Bakkar Siddique(ABS), Dept. of CSE, DUET</a:t>
            </a:r>
          </a:p>
        </p:txBody>
      </p:sp>
      <p:sp>
        <p:nvSpPr>
          <p:cNvPr id="8" name="Slide Number Placeholder 7"/>
          <p:cNvSpPr>
            <a:spLocks noGrp="1"/>
          </p:cNvSpPr>
          <p:nvPr>
            <p:ph type="sldNum" sz="quarter" idx="12"/>
          </p:nvPr>
        </p:nvSpPr>
        <p:spPr/>
        <p:txBody>
          <a:bodyPr/>
          <a:lstStyle/>
          <a:p>
            <a:fld id="{C7095598-B3B4-4B46-A147-7EC2B6B48A6E}" type="slidenum">
              <a:rPr lang="en-US" smtClean="0"/>
              <a:t>2</a:t>
            </a:fld>
            <a:endParaRPr lang="en-US"/>
          </a:p>
        </p:txBody>
      </p:sp>
      <p:sp>
        <p:nvSpPr>
          <p:cNvPr id="7" name="object 3"/>
          <p:cNvSpPr txBox="1"/>
          <p:nvPr/>
        </p:nvSpPr>
        <p:spPr>
          <a:xfrm>
            <a:off x="2449830" y="837993"/>
            <a:ext cx="6160770" cy="1938350"/>
          </a:xfrm>
          <a:prstGeom prst="rect">
            <a:avLst/>
          </a:prstGeom>
        </p:spPr>
        <p:txBody>
          <a:bodyPr vert="horz" wrap="square" lIns="0" tIns="113664" rIns="0" bIns="0" rtlCol="0">
            <a:spAutoFit/>
          </a:bodyPr>
          <a:lstStyle/>
          <a:p>
            <a:pPr marL="933450" lvl="1" indent="-463550">
              <a:spcBef>
                <a:spcPts val="894"/>
              </a:spcBef>
              <a:buFont typeface="Wingdings"/>
              <a:buChar char=""/>
              <a:tabLst>
                <a:tab pos="476250" algn="l"/>
              </a:tabLst>
            </a:pPr>
            <a:r>
              <a:rPr lang="en-US" sz="2400" b="1" dirty="0">
                <a:latin typeface="Times New Roman"/>
                <a:cs typeface="Times New Roman"/>
              </a:rPr>
              <a:t>Reading a Character </a:t>
            </a:r>
            <a:r>
              <a:rPr sz="2400" b="1" dirty="0">
                <a:latin typeface="Times New Roman"/>
                <a:cs typeface="Times New Roman"/>
              </a:rPr>
              <a:t>in</a:t>
            </a:r>
            <a:r>
              <a:rPr sz="2400" b="1" spc="-90" dirty="0">
                <a:latin typeface="Times New Roman"/>
                <a:cs typeface="Times New Roman"/>
              </a:rPr>
              <a:t> </a:t>
            </a:r>
            <a:r>
              <a:rPr sz="2400" b="1" dirty="0">
                <a:latin typeface="Times New Roman"/>
                <a:cs typeface="Times New Roman"/>
              </a:rPr>
              <a:t>C</a:t>
            </a:r>
            <a:endParaRPr lang="en-US" sz="2400" b="1" dirty="0">
              <a:latin typeface="Times New Roman"/>
              <a:cs typeface="Times New Roman"/>
            </a:endParaRPr>
          </a:p>
          <a:p>
            <a:pPr marL="933450" lvl="1" indent="-463550">
              <a:spcBef>
                <a:spcPts val="894"/>
              </a:spcBef>
              <a:buFont typeface="Wingdings"/>
              <a:buChar char=""/>
              <a:tabLst>
                <a:tab pos="476250" algn="l"/>
              </a:tabLst>
            </a:pPr>
            <a:r>
              <a:rPr lang="en-US" sz="2400" b="1" dirty="0">
                <a:latin typeface="Times New Roman"/>
                <a:cs typeface="Times New Roman"/>
              </a:rPr>
              <a:t>Writing a Character in</a:t>
            </a:r>
            <a:r>
              <a:rPr lang="en-US" sz="2400" b="1" spc="-90" dirty="0">
                <a:latin typeface="Times New Roman"/>
                <a:cs typeface="Times New Roman"/>
              </a:rPr>
              <a:t> </a:t>
            </a:r>
            <a:r>
              <a:rPr lang="en-US" sz="2400" b="1" dirty="0">
                <a:latin typeface="Times New Roman"/>
                <a:cs typeface="Times New Roman"/>
              </a:rPr>
              <a:t>C</a:t>
            </a:r>
            <a:endParaRPr lang="en-US" sz="2400" dirty="0">
              <a:latin typeface="Times New Roman"/>
              <a:cs typeface="Times New Roman"/>
            </a:endParaRPr>
          </a:p>
          <a:p>
            <a:pPr marL="933450" lvl="1" indent="-463550">
              <a:spcBef>
                <a:spcPts val="894"/>
              </a:spcBef>
              <a:buFont typeface="Wingdings"/>
              <a:buChar char=""/>
              <a:tabLst>
                <a:tab pos="476250" algn="l"/>
              </a:tabLst>
            </a:pPr>
            <a:r>
              <a:rPr lang="en-US" sz="2400" b="1" dirty="0">
                <a:latin typeface="Times New Roman"/>
                <a:cs typeface="Times New Roman"/>
              </a:rPr>
              <a:t>Formatted Input</a:t>
            </a:r>
          </a:p>
          <a:p>
            <a:pPr marL="933450" lvl="1" indent="-463550">
              <a:spcBef>
                <a:spcPts val="894"/>
              </a:spcBef>
              <a:buFont typeface="Wingdings"/>
              <a:buChar char=""/>
              <a:tabLst>
                <a:tab pos="476250" algn="l"/>
              </a:tabLst>
            </a:pPr>
            <a:r>
              <a:rPr lang="en-US" sz="2400" b="1" dirty="0">
                <a:latin typeface="Times New Roman"/>
                <a:cs typeface="Times New Roman"/>
              </a:rPr>
              <a:t>Formatted Output</a:t>
            </a:r>
          </a:p>
        </p:txBody>
      </p:sp>
    </p:spTree>
    <p:extLst>
      <p:ext uri="{BB962C8B-B14F-4D97-AF65-F5344CB8AC3E}">
        <p14:creationId xmlns:p14="http://schemas.microsoft.com/office/powerpoint/2010/main" val="75025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3</a:t>
            </a:fld>
            <a:endParaRPr lang="en-US"/>
          </a:p>
        </p:txBody>
      </p:sp>
      <p:sp>
        <p:nvSpPr>
          <p:cNvPr id="8" name="object 2"/>
          <p:cNvSpPr txBox="1">
            <a:spLocks/>
          </p:cNvSpPr>
          <p:nvPr/>
        </p:nvSpPr>
        <p:spPr>
          <a:xfrm>
            <a:off x="4325197" y="278968"/>
            <a:ext cx="3434079" cy="514350"/>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Reading A Character</a:t>
            </a:r>
            <a:endParaRPr lang="en-US" sz="3200" dirty="0"/>
          </a:p>
        </p:txBody>
      </p:sp>
      <p:sp>
        <p:nvSpPr>
          <p:cNvPr id="12" name="object 5"/>
          <p:cNvSpPr txBox="1"/>
          <p:nvPr/>
        </p:nvSpPr>
        <p:spPr>
          <a:xfrm>
            <a:off x="994458" y="1138137"/>
            <a:ext cx="10359342" cy="2589812"/>
          </a:xfrm>
          <a:prstGeom prst="rect">
            <a:avLst/>
          </a:prstGeom>
          <a:ln w="12700">
            <a:noFill/>
          </a:ln>
        </p:spPr>
        <p:txBody>
          <a:bodyPr vert="horz" wrap="square" lIns="0" tIns="4445" rIns="0" bIns="0" rtlCol="0">
            <a:spAutoFit/>
          </a:bodyPr>
          <a:lstStyle/>
          <a:p>
            <a:pPr algn="just">
              <a:lnSpc>
                <a:spcPct val="100000"/>
              </a:lnSpc>
              <a:spcBef>
                <a:spcPts val="35"/>
              </a:spcBef>
            </a:pPr>
            <a:r>
              <a:rPr lang="en-US" sz="2800" dirty="0"/>
              <a:t>The simplest of all input/output operations is reading a character from the 'standard input' unit (usually the keyboard) and writing it to the 'standard output' unit (usually the screen). Reading a single character can be done by using the function </a:t>
            </a:r>
            <a:r>
              <a:rPr lang="en-US" sz="2800" dirty="0" err="1"/>
              <a:t>getchar</a:t>
            </a:r>
            <a:r>
              <a:rPr lang="en-US" sz="2800" dirty="0"/>
              <a:t>. The </a:t>
            </a:r>
            <a:r>
              <a:rPr lang="en-US" sz="2800" dirty="0" err="1"/>
              <a:t>getchar</a:t>
            </a:r>
            <a:r>
              <a:rPr lang="en-US" sz="2800" dirty="0"/>
              <a:t> takes the following form: </a:t>
            </a:r>
          </a:p>
          <a:p>
            <a:pPr algn="just">
              <a:lnSpc>
                <a:spcPct val="100000"/>
              </a:lnSpc>
              <a:spcBef>
                <a:spcPts val="35"/>
              </a:spcBef>
            </a:pPr>
            <a:r>
              <a:rPr lang="en-US" sz="2800" dirty="0"/>
              <a:t>			</a:t>
            </a:r>
            <a:r>
              <a:rPr lang="en-US" sz="2800" dirty="0" err="1"/>
              <a:t>variable_name</a:t>
            </a:r>
            <a:r>
              <a:rPr lang="en-US" sz="2800" dirty="0"/>
              <a:t> = </a:t>
            </a:r>
            <a:r>
              <a:rPr lang="en-US" sz="2800" dirty="0" err="1"/>
              <a:t>getchar</a:t>
            </a:r>
            <a:r>
              <a:rPr lang="en-US" sz="2800" dirty="0"/>
              <a:t>();</a:t>
            </a:r>
            <a:endParaRPr sz="2400" dirty="0">
              <a:latin typeface="Times New Roman"/>
              <a:cs typeface="Times New Roman"/>
            </a:endParaRPr>
          </a:p>
        </p:txBody>
      </p:sp>
    </p:spTree>
    <p:extLst>
      <p:ext uri="{BB962C8B-B14F-4D97-AF65-F5344CB8AC3E}">
        <p14:creationId xmlns:p14="http://schemas.microsoft.com/office/powerpoint/2010/main" val="520820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4</a:t>
            </a:fld>
            <a:endParaRPr lang="en-US"/>
          </a:p>
        </p:txBody>
      </p:sp>
      <p:sp>
        <p:nvSpPr>
          <p:cNvPr id="8" name="object 2"/>
          <p:cNvSpPr txBox="1">
            <a:spLocks/>
          </p:cNvSpPr>
          <p:nvPr/>
        </p:nvSpPr>
        <p:spPr>
          <a:xfrm>
            <a:off x="4325197" y="287410"/>
            <a:ext cx="4803813"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Character Test Function</a:t>
            </a:r>
            <a:endParaRPr lang="en-US" sz="3200" dirty="0"/>
          </a:p>
        </p:txBody>
      </p:sp>
      <p:pic>
        <p:nvPicPr>
          <p:cNvPr id="2" name="Picture 1"/>
          <p:cNvPicPr>
            <a:picLocks noChangeAspect="1"/>
          </p:cNvPicPr>
          <p:nvPr/>
        </p:nvPicPr>
        <p:blipFill>
          <a:blip r:embed="rId2"/>
          <a:stretch>
            <a:fillRect/>
          </a:stretch>
        </p:blipFill>
        <p:spPr>
          <a:xfrm>
            <a:off x="934962" y="1299226"/>
            <a:ext cx="10021567" cy="3497626"/>
          </a:xfrm>
          <a:prstGeom prst="rect">
            <a:avLst/>
          </a:prstGeom>
        </p:spPr>
      </p:pic>
      <p:pic>
        <p:nvPicPr>
          <p:cNvPr id="4" name="Picture 3"/>
          <p:cNvPicPr>
            <a:picLocks noChangeAspect="1"/>
          </p:cNvPicPr>
          <p:nvPr/>
        </p:nvPicPr>
        <p:blipFill>
          <a:blip r:embed="rId3"/>
          <a:stretch>
            <a:fillRect/>
          </a:stretch>
        </p:blipFill>
        <p:spPr>
          <a:xfrm>
            <a:off x="2194136" y="793318"/>
            <a:ext cx="2154723" cy="318746"/>
          </a:xfrm>
          <a:prstGeom prst="rect">
            <a:avLst/>
          </a:prstGeom>
        </p:spPr>
      </p:pic>
    </p:spTree>
    <p:extLst>
      <p:ext uri="{BB962C8B-B14F-4D97-AF65-F5344CB8AC3E}">
        <p14:creationId xmlns:p14="http://schemas.microsoft.com/office/powerpoint/2010/main" val="2678574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5</a:t>
            </a:fld>
            <a:endParaRPr lang="en-US"/>
          </a:p>
        </p:txBody>
      </p:sp>
      <p:sp>
        <p:nvSpPr>
          <p:cNvPr id="8" name="object 2"/>
          <p:cNvSpPr txBox="1">
            <a:spLocks/>
          </p:cNvSpPr>
          <p:nvPr/>
        </p:nvSpPr>
        <p:spPr>
          <a:xfrm>
            <a:off x="4325197" y="278968"/>
            <a:ext cx="3434079" cy="514350"/>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Writing  A Character</a:t>
            </a:r>
            <a:endParaRPr lang="en-US" sz="3200" dirty="0"/>
          </a:p>
        </p:txBody>
      </p:sp>
      <p:sp>
        <p:nvSpPr>
          <p:cNvPr id="12" name="object 5"/>
          <p:cNvSpPr txBox="1"/>
          <p:nvPr/>
        </p:nvSpPr>
        <p:spPr>
          <a:xfrm>
            <a:off x="994458" y="985022"/>
            <a:ext cx="10359342" cy="3020699"/>
          </a:xfrm>
          <a:prstGeom prst="rect">
            <a:avLst/>
          </a:prstGeom>
          <a:ln w="12700">
            <a:noFill/>
          </a:ln>
        </p:spPr>
        <p:txBody>
          <a:bodyPr vert="horz" wrap="square" lIns="0" tIns="4445" rIns="0" bIns="0" rtlCol="0">
            <a:spAutoFit/>
          </a:bodyPr>
          <a:lstStyle/>
          <a:p>
            <a:pPr algn="just">
              <a:lnSpc>
                <a:spcPct val="100000"/>
              </a:lnSpc>
              <a:spcBef>
                <a:spcPts val="35"/>
              </a:spcBef>
            </a:pPr>
            <a:r>
              <a:rPr lang="en-US" sz="2800" dirty="0"/>
              <a:t>Like </a:t>
            </a:r>
            <a:r>
              <a:rPr lang="en-US" sz="2800" dirty="0" err="1"/>
              <a:t>getchar</a:t>
            </a:r>
            <a:r>
              <a:rPr lang="en-US" sz="2800" dirty="0"/>
              <a:t>, there is an analogous function </a:t>
            </a:r>
            <a:r>
              <a:rPr lang="en-US" sz="2800" dirty="0" err="1"/>
              <a:t>putchar</a:t>
            </a:r>
            <a:r>
              <a:rPr lang="en-US" sz="2800" dirty="0"/>
              <a:t> for writing characters one at a time to the terminal. It takes the form as shown below:</a:t>
            </a:r>
          </a:p>
          <a:p>
            <a:pPr algn="just">
              <a:lnSpc>
                <a:spcPct val="100000"/>
              </a:lnSpc>
              <a:spcBef>
                <a:spcPts val="35"/>
              </a:spcBef>
            </a:pPr>
            <a:r>
              <a:rPr lang="en-US" sz="2800" dirty="0"/>
              <a:t>			</a:t>
            </a:r>
            <a:r>
              <a:rPr lang="en-US" sz="2800" dirty="0" err="1"/>
              <a:t>putchar</a:t>
            </a:r>
            <a:r>
              <a:rPr lang="en-US" sz="2800" dirty="0"/>
              <a:t> (</a:t>
            </a:r>
            <a:r>
              <a:rPr lang="en-US" sz="2800" dirty="0" err="1"/>
              <a:t>variable_name</a:t>
            </a:r>
            <a:r>
              <a:rPr lang="en-US" sz="2800" dirty="0"/>
              <a:t>);</a:t>
            </a:r>
          </a:p>
          <a:p>
            <a:pPr algn="just">
              <a:lnSpc>
                <a:spcPct val="100000"/>
              </a:lnSpc>
              <a:spcBef>
                <a:spcPts val="35"/>
              </a:spcBef>
            </a:pPr>
            <a:r>
              <a:rPr lang="en-US" sz="2800" dirty="0"/>
              <a:t>where </a:t>
            </a:r>
            <a:r>
              <a:rPr lang="en-US" sz="2800" dirty="0" err="1"/>
              <a:t>variable_name</a:t>
            </a:r>
            <a:r>
              <a:rPr lang="en-US" sz="2800" dirty="0"/>
              <a:t> is a type char variable containing a character. This statement displays the character contained in the </a:t>
            </a:r>
            <a:r>
              <a:rPr lang="en-US" sz="2800" dirty="0" err="1"/>
              <a:t>variable_name</a:t>
            </a:r>
            <a:r>
              <a:rPr lang="en-US" sz="2800" dirty="0"/>
              <a:t> at the terminal. </a:t>
            </a:r>
            <a:endParaRPr sz="2400" dirty="0">
              <a:latin typeface="Times New Roman"/>
              <a:cs typeface="Times New Roman"/>
            </a:endParaRPr>
          </a:p>
        </p:txBody>
      </p:sp>
    </p:spTree>
    <p:extLst>
      <p:ext uri="{BB962C8B-B14F-4D97-AF65-F5344CB8AC3E}">
        <p14:creationId xmlns:p14="http://schemas.microsoft.com/office/powerpoint/2010/main" val="14336510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6</a:t>
            </a:fld>
            <a:endParaRPr lang="en-US"/>
          </a:p>
        </p:txBody>
      </p:sp>
      <p:sp>
        <p:nvSpPr>
          <p:cNvPr id="8" name="object 2"/>
          <p:cNvSpPr txBox="1">
            <a:spLocks/>
          </p:cNvSpPr>
          <p:nvPr/>
        </p:nvSpPr>
        <p:spPr>
          <a:xfrm>
            <a:off x="4325197" y="7496"/>
            <a:ext cx="3434079" cy="514350"/>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Formatted Input</a:t>
            </a:r>
            <a:endParaRPr lang="en-US" sz="3200" dirty="0"/>
          </a:p>
        </p:txBody>
      </p:sp>
      <p:sp>
        <p:nvSpPr>
          <p:cNvPr id="12" name="object 5"/>
          <p:cNvSpPr txBox="1"/>
          <p:nvPr/>
        </p:nvSpPr>
        <p:spPr>
          <a:xfrm>
            <a:off x="374755" y="556386"/>
            <a:ext cx="11255270" cy="5606022"/>
          </a:xfrm>
          <a:prstGeom prst="rect">
            <a:avLst/>
          </a:prstGeom>
          <a:ln w="12700">
            <a:noFill/>
          </a:ln>
        </p:spPr>
        <p:txBody>
          <a:bodyPr vert="horz" wrap="square" lIns="0" tIns="4445" rIns="0" bIns="0" rtlCol="0">
            <a:spAutoFit/>
          </a:bodyPr>
          <a:lstStyle/>
          <a:p>
            <a:pPr algn="just">
              <a:lnSpc>
                <a:spcPct val="100000"/>
              </a:lnSpc>
              <a:spcBef>
                <a:spcPts val="35"/>
              </a:spcBef>
            </a:pPr>
            <a:r>
              <a:rPr lang="en-US" sz="2800" b="1" dirty="0"/>
              <a:t>                  </a:t>
            </a:r>
            <a:r>
              <a:rPr lang="en-US" sz="2800" b="1" dirty="0" err="1"/>
              <a:t>scanf</a:t>
            </a:r>
            <a:r>
              <a:rPr lang="en-US" sz="2800" b="1" dirty="0"/>
              <a:t> ("control string", arg1, arg2, ...... </a:t>
            </a:r>
            <a:r>
              <a:rPr lang="en-US" sz="2800" b="1" dirty="0" err="1"/>
              <a:t>argn</a:t>
            </a:r>
            <a:r>
              <a:rPr lang="en-US" sz="2800" b="1" dirty="0"/>
              <a:t>);</a:t>
            </a:r>
          </a:p>
          <a:p>
            <a:pPr marL="457200" indent="-457200" algn="just">
              <a:lnSpc>
                <a:spcPct val="100000"/>
              </a:lnSpc>
              <a:spcBef>
                <a:spcPts val="35"/>
              </a:spcBef>
              <a:buFont typeface="Wingdings" panose="05000000000000000000" pitchFamily="2" charset="2"/>
              <a:buChar char="Ø"/>
            </a:pPr>
            <a:r>
              <a:rPr lang="en-US" sz="2800" dirty="0"/>
              <a:t>The control string specifies the field format in which the data is to be entered. It contains field specifications, which direct the interpretation of input data. It may include:</a:t>
            </a:r>
          </a:p>
          <a:p>
            <a:pPr marL="914400" lvl="1" indent="-457200" algn="just">
              <a:spcBef>
                <a:spcPts val="35"/>
              </a:spcBef>
              <a:buFont typeface="Wingdings" panose="05000000000000000000" pitchFamily="2" charset="2"/>
              <a:buChar char="Ø"/>
            </a:pPr>
            <a:r>
              <a:rPr lang="en-US" sz="2800" dirty="0"/>
              <a:t>Field (or format) specifications, consisting of the conversion character %, a data type character (or type </a:t>
            </a:r>
            <a:r>
              <a:rPr lang="en-US" sz="2800" dirty="0" err="1"/>
              <a:t>specifier</a:t>
            </a:r>
            <a:r>
              <a:rPr lang="en-US" sz="2800" dirty="0"/>
              <a:t>), and an optional number, specifying the field width. The field width </a:t>
            </a:r>
            <a:r>
              <a:rPr lang="en-US" sz="2800" dirty="0" err="1"/>
              <a:t>specifier</a:t>
            </a:r>
            <a:r>
              <a:rPr lang="en-US" sz="2800" dirty="0"/>
              <a:t> is optional.</a:t>
            </a:r>
          </a:p>
          <a:p>
            <a:pPr marL="914400" lvl="1" indent="-457200" algn="just">
              <a:spcBef>
                <a:spcPts val="35"/>
              </a:spcBef>
              <a:buFont typeface="Wingdings" panose="05000000000000000000" pitchFamily="2" charset="2"/>
              <a:buChar char="Ø"/>
            </a:pPr>
            <a:r>
              <a:rPr lang="en-US" sz="2800" dirty="0"/>
              <a:t>Blanks, tabs and newlines are ignored.</a:t>
            </a:r>
          </a:p>
          <a:p>
            <a:pPr marL="457200" indent="-457200" algn="just">
              <a:lnSpc>
                <a:spcPct val="100000"/>
              </a:lnSpc>
              <a:spcBef>
                <a:spcPts val="35"/>
              </a:spcBef>
              <a:buFont typeface="Wingdings" panose="05000000000000000000" pitchFamily="2" charset="2"/>
              <a:buChar char="Ø"/>
            </a:pPr>
            <a:endParaRPr lang="en-US" sz="2800" dirty="0"/>
          </a:p>
          <a:p>
            <a:pPr marL="457200" indent="-457200" algn="just">
              <a:lnSpc>
                <a:spcPct val="100000"/>
              </a:lnSpc>
              <a:spcBef>
                <a:spcPts val="35"/>
              </a:spcBef>
              <a:buFont typeface="Wingdings" panose="05000000000000000000" pitchFamily="2" charset="2"/>
              <a:buChar char="Ø"/>
            </a:pPr>
            <a:r>
              <a:rPr lang="en-US" sz="2800" dirty="0"/>
              <a:t>The arguments arg1, arg2,...., </a:t>
            </a:r>
            <a:r>
              <a:rPr lang="en-US" sz="2800" dirty="0" err="1"/>
              <a:t>argn</a:t>
            </a:r>
            <a:r>
              <a:rPr lang="en-US" sz="2800" dirty="0"/>
              <a:t> specify the address of locations where the data is stored. </a:t>
            </a:r>
          </a:p>
          <a:p>
            <a:pPr algn="just">
              <a:lnSpc>
                <a:spcPct val="100000"/>
              </a:lnSpc>
              <a:spcBef>
                <a:spcPts val="35"/>
              </a:spcBef>
            </a:pPr>
            <a:endParaRPr lang="en-US" sz="2800" dirty="0"/>
          </a:p>
          <a:p>
            <a:pPr algn="just">
              <a:lnSpc>
                <a:spcPct val="100000"/>
              </a:lnSpc>
              <a:spcBef>
                <a:spcPts val="35"/>
              </a:spcBef>
            </a:pPr>
            <a:r>
              <a:rPr lang="en-US" sz="2800" dirty="0"/>
              <a:t>Control string and arguments are separated by commas.</a:t>
            </a:r>
          </a:p>
        </p:txBody>
      </p:sp>
    </p:spTree>
    <p:extLst>
      <p:ext uri="{BB962C8B-B14F-4D97-AF65-F5344CB8AC3E}">
        <p14:creationId xmlns:p14="http://schemas.microsoft.com/office/powerpoint/2010/main" val="3215409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7</a:t>
            </a:fld>
            <a:endParaRPr lang="en-US"/>
          </a:p>
        </p:txBody>
      </p:sp>
      <p:sp>
        <p:nvSpPr>
          <p:cNvPr id="8" name="object 2"/>
          <p:cNvSpPr txBox="1">
            <a:spLocks/>
          </p:cNvSpPr>
          <p:nvPr/>
        </p:nvSpPr>
        <p:spPr>
          <a:xfrm>
            <a:off x="4325197" y="15938"/>
            <a:ext cx="4830378"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Inputting Integer Numbers</a:t>
            </a:r>
            <a:endParaRPr lang="en-US" sz="3200" dirty="0"/>
          </a:p>
        </p:txBody>
      </p:sp>
      <p:sp>
        <p:nvSpPr>
          <p:cNvPr id="12" name="object 5"/>
          <p:cNvSpPr txBox="1"/>
          <p:nvPr/>
        </p:nvSpPr>
        <p:spPr>
          <a:xfrm>
            <a:off x="374755" y="556386"/>
            <a:ext cx="11255270" cy="4621137"/>
          </a:xfrm>
          <a:prstGeom prst="rect">
            <a:avLst/>
          </a:prstGeom>
          <a:ln w="12700">
            <a:noFill/>
          </a:ln>
        </p:spPr>
        <p:txBody>
          <a:bodyPr vert="horz" wrap="square" lIns="0" tIns="4445" rIns="0" bIns="0" rtlCol="0">
            <a:spAutoFit/>
          </a:bodyPr>
          <a:lstStyle/>
          <a:p>
            <a:pPr algn="just">
              <a:lnSpc>
                <a:spcPct val="100000"/>
              </a:lnSpc>
              <a:spcBef>
                <a:spcPts val="35"/>
              </a:spcBef>
            </a:pPr>
            <a:r>
              <a:rPr lang="en-US" sz="2000" dirty="0"/>
              <a:t>The field specification for reading an integer number is: % </a:t>
            </a:r>
            <a:r>
              <a:rPr lang="en-US" sz="2000" dirty="0" err="1"/>
              <a:t>wd</a:t>
            </a:r>
            <a:endParaRPr lang="en-US" sz="2000" dirty="0"/>
          </a:p>
          <a:p>
            <a:pPr algn="just">
              <a:lnSpc>
                <a:spcPct val="100000"/>
              </a:lnSpc>
              <a:spcBef>
                <a:spcPts val="35"/>
              </a:spcBef>
            </a:pPr>
            <a:r>
              <a:rPr lang="en-US" sz="2000" dirty="0"/>
              <a:t>The percentage sign (%) indicates that a conversion specification follows. w is an integer number that specifies the field width of the number to be read and d, known as data type character, indicates that the number to be read is in integer mode. Consider the following example:</a:t>
            </a:r>
          </a:p>
          <a:p>
            <a:pPr algn="just">
              <a:lnSpc>
                <a:spcPct val="100000"/>
              </a:lnSpc>
              <a:spcBef>
                <a:spcPts val="35"/>
              </a:spcBef>
            </a:pPr>
            <a:r>
              <a:rPr lang="en-US" sz="2000" dirty="0"/>
              <a:t>				</a:t>
            </a:r>
            <a:r>
              <a:rPr lang="en-US" sz="2000" dirty="0" err="1"/>
              <a:t>scanf</a:t>
            </a:r>
            <a:r>
              <a:rPr lang="en-US" sz="2000" dirty="0"/>
              <a:t>("%2d %5d", &amp;num1, &amp;num2);</a:t>
            </a:r>
          </a:p>
          <a:p>
            <a:pPr algn="just">
              <a:lnSpc>
                <a:spcPct val="100000"/>
              </a:lnSpc>
              <a:spcBef>
                <a:spcPts val="35"/>
              </a:spcBef>
            </a:pPr>
            <a:r>
              <a:rPr lang="en-US" sz="2000" dirty="0"/>
              <a:t>				50 31426</a:t>
            </a:r>
          </a:p>
          <a:p>
            <a:pPr algn="just">
              <a:lnSpc>
                <a:spcPct val="100000"/>
              </a:lnSpc>
              <a:spcBef>
                <a:spcPts val="35"/>
              </a:spcBef>
            </a:pPr>
            <a:r>
              <a:rPr lang="en-US" sz="2000" dirty="0"/>
              <a:t>The value 50 is assigned to num1 and 31426 to num2. Suppose the input data is as follows:</a:t>
            </a:r>
          </a:p>
          <a:p>
            <a:pPr algn="just">
              <a:lnSpc>
                <a:spcPct val="100000"/>
              </a:lnSpc>
              <a:spcBef>
                <a:spcPts val="35"/>
              </a:spcBef>
            </a:pPr>
            <a:r>
              <a:rPr lang="en-US" sz="2000" dirty="0"/>
              <a:t>				31426 50</a:t>
            </a:r>
          </a:p>
          <a:p>
            <a:pPr algn="just">
              <a:lnSpc>
                <a:spcPct val="100000"/>
              </a:lnSpc>
              <a:spcBef>
                <a:spcPts val="35"/>
              </a:spcBef>
            </a:pPr>
            <a:r>
              <a:rPr lang="en-US" sz="2000" dirty="0"/>
              <a:t>The variable num1 will be assigned 31 (because of %2d) and num2 will be assigned 426 (unread part of 31426). The value 50 that is unread will be assigned to the first variable in the next </a:t>
            </a:r>
            <a:r>
              <a:rPr lang="en-US" sz="2000" dirty="0" err="1"/>
              <a:t>scanf</a:t>
            </a:r>
            <a:r>
              <a:rPr lang="en-US" sz="2000" dirty="0"/>
              <a:t> call. This kind of errors may be eliminated if we use the field specifications without the field width specifications. That is, the statement will read the data</a:t>
            </a:r>
          </a:p>
          <a:p>
            <a:pPr algn="just">
              <a:lnSpc>
                <a:spcPct val="100000"/>
              </a:lnSpc>
              <a:spcBef>
                <a:spcPts val="35"/>
              </a:spcBef>
            </a:pPr>
            <a:r>
              <a:rPr lang="en-US" sz="2000" dirty="0"/>
              <a:t>				</a:t>
            </a:r>
            <a:r>
              <a:rPr lang="en-US" sz="2000" dirty="0" err="1"/>
              <a:t>scanf</a:t>
            </a:r>
            <a:r>
              <a:rPr lang="en-US" sz="2000" dirty="0"/>
              <a:t>("%d %d", &amp;num1, &amp;num2);</a:t>
            </a:r>
          </a:p>
          <a:p>
            <a:pPr algn="just">
              <a:lnSpc>
                <a:spcPct val="100000"/>
              </a:lnSpc>
              <a:spcBef>
                <a:spcPts val="35"/>
              </a:spcBef>
            </a:pPr>
            <a:r>
              <a:rPr lang="en-US" sz="2000" dirty="0"/>
              <a:t>				31426 50</a:t>
            </a:r>
          </a:p>
          <a:p>
            <a:pPr algn="just">
              <a:lnSpc>
                <a:spcPct val="100000"/>
              </a:lnSpc>
              <a:spcBef>
                <a:spcPts val="35"/>
              </a:spcBef>
            </a:pPr>
            <a:r>
              <a:rPr lang="en-US" sz="2000" dirty="0"/>
              <a:t>correctly and assign 31426 to num1 and 50 to num2.</a:t>
            </a:r>
          </a:p>
        </p:txBody>
      </p:sp>
    </p:spTree>
    <p:extLst>
      <p:ext uri="{BB962C8B-B14F-4D97-AF65-F5344CB8AC3E}">
        <p14:creationId xmlns:p14="http://schemas.microsoft.com/office/powerpoint/2010/main" val="18002825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8</a:t>
            </a:fld>
            <a:endParaRPr lang="en-US"/>
          </a:p>
        </p:txBody>
      </p:sp>
      <p:sp>
        <p:nvSpPr>
          <p:cNvPr id="8" name="object 2"/>
          <p:cNvSpPr txBox="1">
            <a:spLocks/>
          </p:cNvSpPr>
          <p:nvPr/>
        </p:nvSpPr>
        <p:spPr>
          <a:xfrm>
            <a:off x="4325197" y="15938"/>
            <a:ext cx="4830378"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Inputting Integer Numbers</a:t>
            </a:r>
            <a:endParaRPr lang="en-US" sz="3200" dirty="0"/>
          </a:p>
        </p:txBody>
      </p:sp>
      <p:sp>
        <p:nvSpPr>
          <p:cNvPr id="12" name="object 5"/>
          <p:cNvSpPr txBox="1"/>
          <p:nvPr/>
        </p:nvSpPr>
        <p:spPr>
          <a:xfrm>
            <a:off x="374755" y="556386"/>
            <a:ext cx="11255270" cy="4313360"/>
          </a:xfrm>
          <a:prstGeom prst="rect">
            <a:avLst/>
          </a:prstGeom>
          <a:ln w="12700">
            <a:noFill/>
          </a:ln>
        </p:spPr>
        <p:txBody>
          <a:bodyPr vert="horz" wrap="square" lIns="0" tIns="4445" rIns="0" bIns="0" rtlCol="0">
            <a:spAutoFit/>
          </a:bodyPr>
          <a:lstStyle/>
          <a:p>
            <a:pPr algn="just">
              <a:lnSpc>
                <a:spcPct val="100000"/>
              </a:lnSpc>
              <a:spcBef>
                <a:spcPts val="35"/>
              </a:spcBef>
            </a:pPr>
            <a:r>
              <a:rPr lang="en-US" sz="2000" dirty="0">
                <a:solidFill>
                  <a:srgbClr val="00B050"/>
                </a:solidFill>
              </a:rPr>
              <a:t>An input field may be skipped by specifying in the place of field width. </a:t>
            </a:r>
          </a:p>
          <a:p>
            <a:pPr algn="just">
              <a:lnSpc>
                <a:spcPct val="100000"/>
              </a:lnSpc>
              <a:spcBef>
                <a:spcPts val="35"/>
              </a:spcBef>
            </a:pPr>
            <a:r>
              <a:rPr lang="en-US" sz="2000" dirty="0">
                <a:solidFill>
                  <a:srgbClr val="00B050"/>
                </a:solidFill>
              </a:rPr>
              <a:t>For example, the statement </a:t>
            </a:r>
          </a:p>
          <a:p>
            <a:pPr algn="just">
              <a:lnSpc>
                <a:spcPct val="100000"/>
              </a:lnSpc>
              <a:spcBef>
                <a:spcPts val="35"/>
              </a:spcBef>
            </a:pPr>
            <a:r>
              <a:rPr lang="en-US" sz="2000" dirty="0"/>
              <a:t>			</a:t>
            </a:r>
            <a:r>
              <a:rPr lang="en-US" sz="2000" dirty="0">
                <a:solidFill>
                  <a:srgbClr val="00B050"/>
                </a:solidFill>
              </a:rPr>
              <a:t>	</a:t>
            </a:r>
            <a:r>
              <a:rPr lang="en-US" sz="2000" dirty="0" err="1">
                <a:solidFill>
                  <a:srgbClr val="00B050"/>
                </a:solidFill>
              </a:rPr>
              <a:t>scanf</a:t>
            </a:r>
            <a:r>
              <a:rPr lang="en-US" sz="2000" dirty="0">
                <a:solidFill>
                  <a:srgbClr val="00B050"/>
                </a:solidFill>
              </a:rPr>
              <a:t>("%d %*d %d", &amp;a, &amp;b)</a:t>
            </a:r>
          </a:p>
          <a:p>
            <a:pPr algn="just">
              <a:lnSpc>
                <a:spcPct val="100000"/>
              </a:lnSpc>
              <a:spcBef>
                <a:spcPts val="35"/>
              </a:spcBef>
            </a:pPr>
            <a:r>
              <a:rPr lang="en-US" sz="2000" dirty="0">
                <a:solidFill>
                  <a:srgbClr val="00B050"/>
                </a:solidFill>
              </a:rPr>
              <a:t>will assign the data as follows:</a:t>
            </a:r>
          </a:p>
          <a:p>
            <a:pPr algn="just">
              <a:lnSpc>
                <a:spcPct val="100000"/>
              </a:lnSpc>
              <a:spcBef>
                <a:spcPts val="35"/>
              </a:spcBef>
            </a:pPr>
            <a:r>
              <a:rPr lang="en-US" sz="2000" dirty="0">
                <a:solidFill>
                  <a:srgbClr val="00B050"/>
                </a:solidFill>
              </a:rPr>
              <a:t>				123 456 789</a:t>
            </a:r>
          </a:p>
          <a:p>
            <a:pPr algn="just">
              <a:lnSpc>
                <a:spcPct val="100000"/>
              </a:lnSpc>
              <a:spcBef>
                <a:spcPts val="35"/>
              </a:spcBef>
            </a:pPr>
            <a:endParaRPr lang="en-US" sz="2000" dirty="0">
              <a:solidFill>
                <a:srgbClr val="00B050"/>
              </a:solidFill>
            </a:endParaRPr>
          </a:p>
          <a:p>
            <a:pPr algn="just">
              <a:lnSpc>
                <a:spcPct val="100000"/>
              </a:lnSpc>
              <a:spcBef>
                <a:spcPts val="35"/>
              </a:spcBef>
            </a:pPr>
            <a:r>
              <a:rPr lang="en-US" sz="2000" dirty="0">
                <a:solidFill>
                  <a:srgbClr val="00B050"/>
                </a:solidFill>
              </a:rPr>
              <a:t>				123 to a</a:t>
            </a:r>
          </a:p>
          <a:p>
            <a:pPr algn="just">
              <a:lnSpc>
                <a:spcPct val="100000"/>
              </a:lnSpc>
              <a:spcBef>
                <a:spcPts val="35"/>
              </a:spcBef>
            </a:pPr>
            <a:r>
              <a:rPr lang="en-US" sz="2000" dirty="0">
                <a:solidFill>
                  <a:srgbClr val="00B050"/>
                </a:solidFill>
              </a:rPr>
              <a:t>				456 skipped (because of *)</a:t>
            </a:r>
          </a:p>
          <a:p>
            <a:pPr algn="just">
              <a:lnSpc>
                <a:spcPct val="100000"/>
              </a:lnSpc>
              <a:spcBef>
                <a:spcPts val="35"/>
              </a:spcBef>
            </a:pPr>
            <a:r>
              <a:rPr lang="en-US" sz="2000" dirty="0">
                <a:solidFill>
                  <a:srgbClr val="00B050"/>
                </a:solidFill>
              </a:rPr>
              <a:t>				789 to b</a:t>
            </a:r>
          </a:p>
          <a:p>
            <a:pPr algn="just">
              <a:lnSpc>
                <a:spcPct val="100000"/>
              </a:lnSpc>
              <a:spcBef>
                <a:spcPts val="35"/>
              </a:spcBef>
            </a:pPr>
            <a:r>
              <a:rPr lang="en-US" sz="2000" dirty="0"/>
              <a:t>NOTE: It is legal to use a non-whitespace character between field specifications. However, the </a:t>
            </a:r>
            <a:r>
              <a:rPr lang="en-US" sz="2000" dirty="0" err="1"/>
              <a:t>scanf</a:t>
            </a:r>
            <a:r>
              <a:rPr lang="en-US" sz="2000" dirty="0"/>
              <a:t> expects a matching character in the given location. For example,</a:t>
            </a:r>
          </a:p>
          <a:p>
            <a:pPr algn="just">
              <a:lnSpc>
                <a:spcPct val="100000"/>
              </a:lnSpc>
              <a:spcBef>
                <a:spcPts val="35"/>
              </a:spcBef>
            </a:pPr>
            <a:r>
              <a:rPr lang="en-US" sz="2000" dirty="0"/>
              <a:t>				</a:t>
            </a:r>
            <a:r>
              <a:rPr lang="en-US" sz="2000" dirty="0" err="1"/>
              <a:t>scanf</a:t>
            </a:r>
            <a:r>
              <a:rPr lang="en-US" sz="2000" dirty="0"/>
              <a:t>("%d-%d", &amp;a, &amp;b);</a:t>
            </a:r>
          </a:p>
          <a:p>
            <a:pPr algn="just">
              <a:spcBef>
                <a:spcPts val="35"/>
              </a:spcBef>
            </a:pPr>
            <a:r>
              <a:rPr lang="en-US" sz="2000" dirty="0"/>
              <a:t>				accepts input like 123-456</a:t>
            </a:r>
          </a:p>
          <a:p>
            <a:pPr algn="just">
              <a:lnSpc>
                <a:spcPct val="100000"/>
              </a:lnSpc>
              <a:spcBef>
                <a:spcPts val="35"/>
              </a:spcBef>
            </a:pPr>
            <a:r>
              <a:rPr lang="en-US" sz="2000" dirty="0"/>
              <a:t>				to assign 123 to a and 456 to b.</a:t>
            </a:r>
          </a:p>
        </p:txBody>
      </p:sp>
    </p:spTree>
    <p:extLst>
      <p:ext uri="{BB962C8B-B14F-4D97-AF65-F5344CB8AC3E}">
        <p14:creationId xmlns:p14="http://schemas.microsoft.com/office/powerpoint/2010/main" val="4145793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Md. Abu Bakkar Siddique(ABS), Dept. of CSE, DUET</a:t>
            </a:r>
          </a:p>
        </p:txBody>
      </p:sp>
      <p:sp>
        <p:nvSpPr>
          <p:cNvPr id="7" name="Slide Number Placeholder 6"/>
          <p:cNvSpPr>
            <a:spLocks noGrp="1"/>
          </p:cNvSpPr>
          <p:nvPr>
            <p:ph type="sldNum" sz="quarter" idx="12"/>
          </p:nvPr>
        </p:nvSpPr>
        <p:spPr/>
        <p:txBody>
          <a:bodyPr/>
          <a:lstStyle/>
          <a:p>
            <a:fld id="{C7095598-B3B4-4B46-A147-7EC2B6B48A6E}" type="slidenum">
              <a:rPr lang="en-US" smtClean="0"/>
              <a:t>9</a:t>
            </a:fld>
            <a:endParaRPr lang="en-US"/>
          </a:p>
        </p:txBody>
      </p:sp>
      <p:sp>
        <p:nvSpPr>
          <p:cNvPr id="8" name="object 2"/>
          <p:cNvSpPr txBox="1">
            <a:spLocks/>
          </p:cNvSpPr>
          <p:nvPr/>
        </p:nvSpPr>
        <p:spPr>
          <a:xfrm>
            <a:off x="4325197" y="15938"/>
            <a:ext cx="4830378" cy="505908"/>
          </a:xfrm>
          <a:prstGeom prst="rect">
            <a:avLst/>
          </a:prstGeom>
        </p:spPr>
        <p:txBody>
          <a:bodyPr vert="horz" wrap="square" lIns="0" tIns="13335" rIns="0" bIns="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12700">
              <a:lnSpc>
                <a:spcPct val="100000"/>
              </a:lnSpc>
              <a:spcBef>
                <a:spcPts val="105"/>
              </a:spcBef>
            </a:pPr>
            <a:r>
              <a:rPr lang="en-US" sz="3200" spc="-5" dirty="0">
                <a:solidFill>
                  <a:srgbClr val="0000FF"/>
                </a:solidFill>
              </a:rPr>
              <a:t>Inputting Real Numbers</a:t>
            </a:r>
            <a:endParaRPr lang="en-US" sz="3200" dirty="0"/>
          </a:p>
        </p:txBody>
      </p:sp>
      <p:sp>
        <p:nvSpPr>
          <p:cNvPr id="12" name="object 5"/>
          <p:cNvSpPr txBox="1"/>
          <p:nvPr/>
        </p:nvSpPr>
        <p:spPr>
          <a:xfrm>
            <a:off x="374755" y="556386"/>
            <a:ext cx="11255270" cy="4621137"/>
          </a:xfrm>
          <a:prstGeom prst="rect">
            <a:avLst/>
          </a:prstGeom>
          <a:ln w="12700">
            <a:noFill/>
          </a:ln>
        </p:spPr>
        <p:txBody>
          <a:bodyPr vert="horz" wrap="square" lIns="0" tIns="4445" rIns="0" bIns="0" rtlCol="0">
            <a:spAutoFit/>
          </a:bodyPr>
          <a:lstStyle/>
          <a:p>
            <a:pPr algn="just">
              <a:lnSpc>
                <a:spcPct val="100000"/>
              </a:lnSpc>
              <a:spcBef>
                <a:spcPts val="35"/>
              </a:spcBef>
            </a:pPr>
            <a:r>
              <a:rPr lang="en-US" sz="2000" dirty="0"/>
              <a:t>Unlike integer numbers, the field width of real numbers is not to be specified and therefore </a:t>
            </a:r>
            <a:r>
              <a:rPr lang="en-US" sz="2000" dirty="0" err="1"/>
              <a:t>scanf</a:t>
            </a:r>
            <a:r>
              <a:rPr lang="en-US" sz="2000" dirty="0"/>
              <a:t> reads real numbers using the simple specification %f for both the notations, namely, decimal point notation and exponential notation. For example, the statement with the input data</a:t>
            </a:r>
          </a:p>
          <a:p>
            <a:pPr algn="just">
              <a:lnSpc>
                <a:spcPct val="100000"/>
              </a:lnSpc>
              <a:spcBef>
                <a:spcPts val="35"/>
              </a:spcBef>
            </a:pPr>
            <a:r>
              <a:rPr lang="en-US" sz="2000" dirty="0"/>
              <a:t>				</a:t>
            </a:r>
            <a:r>
              <a:rPr lang="en-US" sz="2000" dirty="0" err="1"/>
              <a:t>scanf</a:t>
            </a:r>
            <a:r>
              <a:rPr lang="en-US" sz="2000" dirty="0"/>
              <a:t>("%f %f %f", &amp;x, &amp;y, &amp;z);</a:t>
            </a:r>
          </a:p>
          <a:p>
            <a:pPr algn="just">
              <a:lnSpc>
                <a:spcPct val="100000"/>
              </a:lnSpc>
              <a:spcBef>
                <a:spcPts val="35"/>
              </a:spcBef>
            </a:pPr>
            <a:r>
              <a:rPr lang="en-US" sz="2000" dirty="0"/>
              <a:t>				475.89 43.21E-1 678</a:t>
            </a:r>
          </a:p>
          <a:p>
            <a:pPr algn="just">
              <a:lnSpc>
                <a:spcPct val="100000"/>
              </a:lnSpc>
              <a:spcBef>
                <a:spcPts val="35"/>
              </a:spcBef>
            </a:pPr>
            <a:r>
              <a:rPr lang="en-US" sz="2000" dirty="0"/>
              <a:t>will assign the value 475.89 to x, 4.321 to y, and 678.0 to z. The input field specifications may be separated by any arbitrary blank spaces.</a:t>
            </a:r>
          </a:p>
          <a:p>
            <a:pPr algn="just">
              <a:lnSpc>
                <a:spcPct val="100000"/>
              </a:lnSpc>
              <a:spcBef>
                <a:spcPts val="35"/>
              </a:spcBef>
            </a:pPr>
            <a:r>
              <a:rPr lang="en-US" sz="2000" dirty="0"/>
              <a:t>If the number to be read is of double type, then the specification should be %lf instead of simple %f. A number may be skipped using %*f specification.</a:t>
            </a:r>
          </a:p>
          <a:p>
            <a:pPr algn="just">
              <a:lnSpc>
                <a:spcPct val="100000"/>
              </a:lnSpc>
              <a:spcBef>
                <a:spcPts val="35"/>
              </a:spcBef>
            </a:pPr>
            <a:endParaRPr lang="en-US" sz="2000" dirty="0"/>
          </a:p>
          <a:p>
            <a:pPr algn="just">
              <a:lnSpc>
                <a:spcPct val="100000"/>
              </a:lnSpc>
              <a:spcBef>
                <a:spcPts val="35"/>
              </a:spcBef>
            </a:pPr>
            <a:r>
              <a:rPr lang="en-US" sz="2000" dirty="0">
                <a:solidFill>
                  <a:srgbClr val="00B0F0"/>
                </a:solidFill>
              </a:rPr>
              <a:t>Inputting Character Strings</a:t>
            </a:r>
          </a:p>
          <a:p>
            <a:pPr algn="just">
              <a:lnSpc>
                <a:spcPct val="100000"/>
              </a:lnSpc>
              <a:spcBef>
                <a:spcPts val="35"/>
              </a:spcBef>
            </a:pPr>
            <a:r>
              <a:rPr lang="en-US" sz="2000" dirty="0"/>
              <a:t>We have already seen how a single character can be read from the terminal using the </a:t>
            </a:r>
            <a:r>
              <a:rPr lang="en-US" sz="2000" dirty="0" err="1"/>
              <a:t>getchar</a:t>
            </a:r>
            <a:r>
              <a:rPr lang="en-US" sz="2000" dirty="0"/>
              <a:t> function. The same can be achieved using the </a:t>
            </a:r>
            <a:r>
              <a:rPr lang="en-US" sz="2000" dirty="0" err="1"/>
              <a:t>scanf</a:t>
            </a:r>
            <a:r>
              <a:rPr lang="en-US" sz="2000" dirty="0"/>
              <a:t> function also. In addition, a </a:t>
            </a:r>
            <a:r>
              <a:rPr lang="en-US" sz="2000" dirty="0" err="1"/>
              <a:t>scanf</a:t>
            </a:r>
            <a:r>
              <a:rPr lang="en-US" sz="2000" dirty="0"/>
              <a:t> function can input strings containing more than one character. Following are the specifications for reading character strings:</a:t>
            </a:r>
          </a:p>
          <a:p>
            <a:pPr algn="just">
              <a:lnSpc>
                <a:spcPct val="100000"/>
              </a:lnSpc>
              <a:spcBef>
                <a:spcPts val="35"/>
              </a:spcBef>
            </a:pPr>
            <a:r>
              <a:rPr lang="en-US" sz="2000" dirty="0"/>
              <a:t>%</a:t>
            </a:r>
            <a:r>
              <a:rPr lang="en-US" sz="2000" dirty="0" err="1"/>
              <a:t>ws</a:t>
            </a:r>
            <a:r>
              <a:rPr lang="en-US" sz="2000" dirty="0"/>
              <a:t> or %</a:t>
            </a:r>
            <a:r>
              <a:rPr lang="en-US" sz="2000" dirty="0" err="1"/>
              <a:t>wc</a:t>
            </a:r>
            <a:endParaRPr lang="en-US" sz="2000" dirty="0"/>
          </a:p>
        </p:txBody>
      </p:sp>
    </p:spTree>
    <p:extLst>
      <p:ext uri="{BB962C8B-B14F-4D97-AF65-F5344CB8AC3E}">
        <p14:creationId xmlns:p14="http://schemas.microsoft.com/office/powerpoint/2010/main" val="10941775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774</TotalTime>
  <Words>1547</Words>
  <Application>Microsoft Office PowerPoint</Application>
  <PresentationFormat>Widescreen</PresentationFormat>
  <Paragraphs>113</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ABS</dc:creator>
  <cp:lastModifiedBy>Md. Sayedul Islam</cp:lastModifiedBy>
  <cp:revision>62</cp:revision>
  <dcterms:created xsi:type="dcterms:W3CDTF">2023-12-20T07:50:52Z</dcterms:created>
  <dcterms:modified xsi:type="dcterms:W3CDTF">2024-06-28T11:21:12Z</dcterms:modified>
</cp:coreProperties>
</file>