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60" r:id="rId3"/>
    <p:sldId id="261" r:id="rId4"/>
    <p:sldId id="310" r:id="rId5"/>
    <p:sldId id="311" r:id="rId6"/>
    <p:sldId id="312" r:id="rId7"/>
    <p:sldId id="313" r:id="rId8"/>
    <p:sldId id="314" r:id="rId9"/>
    <p:sldId id="315" r:id="rId10"/>
    <p:sldId id="316" r:id="rId11"/>
    <p:sldId id="317" r:id="rId12"/>
    <p:sldId id="318" r:id="rId13"/>
    <p:sldId id="319" r:id="rId14"/>
    <p:sldId id="320" r:id="rId15"/>
    <p:sldId id="321" r:id="rId16"/>
    <p:sldId id="322" r:id="rId17"/>
    <p:sldId id="323" r:id="rId18"/>
    <p:sldId id="324" r:id="rId19"/>
    <p:sldId id="328" r:id="rId20"/>
    <p:sldId id="325" r:id="rId21"/>
    <p:sldId id="326" r:id="rId22"/>
    <p:sldId id="329" r:id="rId23"/>
    <p:sldId id="330" r:id="rId24"/>
    <p:sldId id="331" r:id="rId25"/>
    <p:sldId id="270"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70" d="100"/>
          <a:sy n="70" d="100"/>
        </p:scale>
        <p:origin x="53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4C1F0B-412B-4749-8D3F-4C5E47571028}" type="datetimeFigureOut">
              <a:rPr lang="en-US" smtClean="0"/>
              <a:t>31-Jan-24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1BA632-5613-45C6-8BBB-DF61104A1971}" type="slidenum">
              <a:rPr lang="en-US" smtClean="0"/>
              <a:t>‹#›</a:t>
            </a:fld>
            <a:endParaRPr lang="en-US"/>
          </a:p>
        </p:txBody>
      </p:sp>
    </p:spTree>
    <p:extLst>
      <p:ext uri="{BB962C8B-B14F-4D97-AF65-F5344CB8AC3E}">
        <p14:creationId xmlns:p14="http://schemas.microsoft.com/office/powerpoint/2010/main" val="33250471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A98A3-23CD-4E99-933E-CE0DD1FED839}" type="datetimeFigureOut">
              <a:rPr lang="en-US" smtClean="0"/>
              <a:t>31-Jan-24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CB41A-3BEA-4255-B49D-294592057CBD}" type="slidenum">
              <a:rPr lang="en-US" smtClean="0"/>
              <a:t>‹#›</a:t>
            </a:fld>
            <a:endParaRPr lang="en-US"/>
          </a:p>
        </p:txBody>
      </p:sp>
    </p:spTree>
    <p:extLst>
      <p:ext uri="{BB962C8B-B14F-4D97-AF65-F5344CB8AC3E}">
        <p14:creationId xmlns:p14="http://schemas.microsoft.com/office/powerpoint/2010/main" val="40053371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2CB41A-3BEA-4255-B49D-294592057CBD}"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5884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20C46D-CA3D-4966-BBFD-61B8ABBF0111}" type="datetime1">
              <a:rPr lang="en-US" smtClean="0"/>
              <a:t>31-Jan-24</a:t>
            </a:fld>
            <a:endParaRPr lang="en-US"/>
          </a:p>
        </p:txBody>
      </p:sp>
      <p:sp>
        <p:nvSpPr>
          <p:cNvPr id="5" name="Footer Placeholder 4"/>
          <p:cNvSpPr>
            <a:spLocks noGrp="1"/>
          </p:cNvSpPr>
          <p:nvPr>
            <p:ph type="ftr" sz="quarter" idx="11"/>
          </p:nvPr>
        </p:nvSpPr>
        <p:spPr/>
        <p:txBody>
          <a:bodyPr/>
          <a:lstStyle/>
          <a:p>
            <a:r>
              <a:rPr lang="en-US" smtClean="0"/>
              <a:t>Md. Abu Bakkar Siddique(ABS), Dept. of CSE, DUET</a:t>
            </a:r>
            <a:endParaRPr lang="en-US"/>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09539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D01162-61EB-4352-9244-1414BCDDCFAD}" type="datetime1">
              <a:rPr lang="en-US" smtClean="0"/>
              <a:t>31-Jan-24</a:t>
            </a:fld>
            <a:endParaRPr lang="en-US"/>
          </a:p>
        </p:txBody>
      </p:sp>
      <p:sp>
        <p:nvSpPr>
          <p:cNvPr id="5" name="Footer Placeholder 4"/>
          <p:cNvSpPr>
            <a:spLocks noGrp="1"/>
          </p:cNvSpPr>
          <p:nvPr>
            <p:ph type="ftr" sz="quarter" idx="11"/>
          </p:nvPr>
        </p:nvSpPr>
        <p:spPr/>
        <p:txBody>
          <a:bodyPr/>
          <a:lstStyle/>
          <a:p>
            <a:r>
              <a:rPr lang="en-US" smtClean="0"/>
              <a:t>Md. Abu Bakkar Siddique(ABS), Dept. of CSE, DUET</a:t>
            </a:r>
            <a:endParaRPr lang="en-US"/>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4130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1024B-52D9-4552-9FE3-88A4045F1949}" type="datetime1">
              <a:rPr lang="en-US" smtClean="0"/>
              <a:t>31-Jan-24</a:t>
            </a:fld>
            <a:endParaRPr lang="en-US"/>
          </a:p>
        </p:txBody>
      </p:sp>
      <p:sp>
        <p:nvSpPr>
          <p:cNvPr id="5" name="Footer Placeholder 4"/>
          <p:cNvSpPr>
            <a:spLocks noGrp="1"/>
          </p:cNvSpPr>
          <p:nvPr>
            <p:ph type="ftr" sz="quarter" idx="11"/>
          </p:nvPr>
        </p:nvSpPr>
        <p:spPr/>
        <p:txBody>
          <a:bodyPr/>
          <a:lstStyle/>
          <a:p>
            <a:r>
              <a:rPr lang="en-US" smtClean="0"/>
              <a:t>Md. Abu Bakkar Siddique(ABS), Dept. of CSE, DUET</a:t>
            </a:r>
            <a:endParaRPr lang="en-US"/>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98846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CC8ADD-C5CE-4DB7-978D-DCE907919CBF}" type="datetime1">
              <a:rPr lang="en-US" smtClean="0"/>
              <a:t>31-Jan-24</a:t>
            </a:fld>
            <a:endParaRPr lang="en-US"/>
          </a:p>
        </p:txBody>
      </p:sp>
      <p:sp>
        <p:nvSpPr>
          <p:cNvPr id="5" name="Footer Placeholder 4"/>
          <p:cNvSpPr>
            <a:spLocks noGrp="1"/>
          </p:cNvSpPr>
          <p:nvPr>
            <p:ph type="ftr" sz="quarter" idx="11"/>
          </p:nvPr>
        </p:nvSpPr>
        <p:spPr/>
        <p:txBody>
          <a:bodyPr/>
          <a:lstStyle/>
          <a:p>
            <a:r>
              <a:rPr lang="en-US" smtClean="0"/>
              <a:t>Md. Abu Bakkar Siddique(ABS), Dept. of CSE, DUET</a:t>
            </a:r>
            <a:endParaRPr lang="en-US"/>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422265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85A6F9-7BE0-4F82-939C-7C7CDCDD69B0}" type="datetime1">
              <a:rPr lang="en-US" smtClean="0"/>
              <a:t>31-Jan-24</a:t>
            </a:fld>
            <a:endParaRPr lang="en-US"/>
          </a:p>
        </p:txBody>
      </p:sp>
      <p:sp>
        <p:nvSpPr>
          <p:cNvPr id="5" name="Footer Placeholder 4"/>
          <p:cNvSpPr>
            <a:spLocks noGrp="1"/>
          </p:cNvSpPr>
          <p:nvPr>
            <p:ph type="ftr" sz="quarter" idx="11"/>
          </p:nvPr>
        </p:nvSpPr>
        <p:spPr/>
        <p:txBody>
          <a:bodyPr/>
          <a:lstStyle/>
          <a:p>
            <a:r>
              <a:rPr lang="en-US" smtClean="0"/>
              <a:t>Md. Abu Bakkar Siddique(ABS), Dept. of CSE, DUET</a:t>
            </a:r>
            <a:endParaRPr lang="en-US"/>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171142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3EA139-D702-4CC8-BBA9-2AB5939ABC67}" type="datetime1">
              <a:rPr lang="en-US" smtClean="0"/>
              <a:t>31-Jan-24</a:t>
            </a:fld>
            <a:endParaRPr lang="en-US"/>
          </a:p>
        </p:txBody>
      </p:sp>
      <p:sp>
        <p:nvSpPr>
          <p:cNvPr id="6" name="Footer Placeholder 5"/>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34854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180EAC-CF7F-4325-828A-E6AF235EC7E6}" type="datetime1">
              <a:rPr lang="en-US" smtClean="0"/>
              <a:t>31-Jan-24</a:t>
            </a:fld>
            <a:endParaRPr lang="en-US"/>
          </a:p>
        </p:txBody>
      </p:sp>
      <p:sp>
        <p:nvSpPr>
          <p:cNvPr id="8" name="Footer Placeholder 7"/>
          <p:cNvSpPr>
            <a:spLocks noGrp="1"/>
          </p:cNvSpPr>
          <p:nvPr>
            <p:ph type="ftr" sz="quarter" idx="11"/>
          </p:nvPr>
        </p:nvSpPr>
        <p:spPr/>
        <p:txBody>
          <a:bodyPr/>
          <a:lstStyle/>
          <a:p>
            <a:r>
              <a:rPr lang="en-US" smtClean="0"/>
              <a:t>Md. Abu Bakkar Siddique(ABS), Dept. of CSE, DUET</a:t>
            </a:r>
            <a:endParaRPr lang="en-US"/>
          </a:p>
        </p:txBody>
      </p:sp>
      <p:sp>
        <p:nvSpPr>
          <p:cNvPr id="9" name="Slide Number Placeholder 8"/>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9869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E4C44D-8988-41CC-B07F-00D0412DDE87}" type="datetime1">
              <a:rPr lang="en-US" smtClean="0"/>
              <a:t>31-Jan-24</a:t>
            </a:fld>
            <a:endParaRPr lang="en-US"/>
          </a:p>
        </p:txBody>
      </p:sp>
      <p:sp>
        <p:nvSpPr>
          <p:cNvPr id="4" name="Footer Placeholder 3"/>
          <p:cNvSpPr>
            <a:spLocks noGrp="1"/>
          </p:cNvSpPr>
          <p:nvPr>
            <p:ph type="ftr" sz="quarter" idx="11"/>
          </p:nvPr>
        </p:nvSpPr>
        <p:spPr/>
        <p:txBody>
          <a:bodyPr/>
          <a:lstStyle/>
          <a:p>
            <a:r>
              <a:rPr lang="en-US" smtClean="0"/>
              <a:t>Md. Abu Bakkar Siddique(ABS), Dept. of CSE, DUET</a:t>
            </a:r>
            <a:endParaRPr lang="en-US"/>
          </a:p>
        </p:txBody>
      </p:sp>
      <p:sp>
        <p:nvSpPr>
          <p:cNvPr id="5" name="Slide Number Placeholder 4"/>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779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6757A-866D-4886-ADF2-6750E2A29BFE}" type="datetime1">
              <a:rPr lang="en-US" smtClean="0"/>
              <a:t>31-Jan-24</a:t>
            </a:fld>
            <a:endParaRPr lang="en-US"/>
          </a:p>
        </p:txBody>
      </p:sp>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4" name="Slide Number Placeholder 3"/>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1875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D8C91-4506-4591-9196-BD112BFAA906}" type="datetime1">
              <a:rPr lang="en-US" smtClean="0"/>
              <a:t>31-Jan-24</a:t>
            </a:fld>
            <a:endParaRPr lang="en-US"/>
          </a:p>
        </p:txBody>
      </p:sp>
      <p:sp>
        <p:nvSpPr>
          <p:cNvPr id="6" name="Footer Placeholder 5"/>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8648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F7871-EA99-4C86-AA07-B4B3C80476CC}" type="datetime1">
              <a:rPr lang="en-US" smtClean="0"/>
              <a:t>31-Jan-24</a:t>
            </a:fld>
            <a:endParaRPr lang="en-US"/>
          </a:p>
        </p:txBody>
      </p:sp>
      <p:sp>
        <p:nvSpPr>
          <p:cNvPr id="6" name="Footer Placeholder 5"/>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8166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143D9-2336-4819-A9A4-AE56F816D0B5}" type="datetime1">
              <a:rPr lang="en-US" smtClean="0"/>
              <a:t>31-Jan-24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Md. Abu Bakkar Siddique(ABS), Dept. of CSE, DUET</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95598-B3B4-4B46-A147-7EC2B6B48A6E}" type="slidenum">
              <a:rPr lang="en-US" smtClean="0"/>
              <a:t>‹#›</a:t>
            </a:fld>
            <a:endParaRPr lang="en-US"/>
          </a:p>
        </p:txBody>
      </p:sp>
    </p:spTree>
    <p:extLst>
      <p:ext uri="{BB962C8B-B14F-4D97-AF65-F5344CB8AC3E}">
        <p14:creationId xmlns:p14="http://schemas.microsoft.com/office/powerpoint/2010/main" val="293510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1743" y="130629"/>
            <a:ext cx="10695214" cy="1384995"/>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CSE 1121 Structured and Object Oriented Programming Language</a:t>
            </a:r>
            <a:br>
              <a:rPr lang="en-US" sz="28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Department of Computer Science and Engineering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DUET, Gazipur-1700</a:t>
            </a:r>
            <a:r>
              <a:rPr lang="en-US" sz="2800" dirty="0" smtClean="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618938" y="2899795"/>
            <a:ext cx="9114019" cy="2092881"/>
          </a:xfrm>
          <a:prstGeom prst="rect">
            <a:avLst/>
          </a:prstGeom>
          <a:noFill/>
          <a:ln w="31750">
            <a:solidFill>
              <a:schemeClr val="tx1"/>
            </a:solidFill>
          </a:ln>
        </p:spPr>
        <p:txBody>
          <a:bodyPr wrap="square" rtlCol="0">
            <a:spAutoFit/>
          </a:bodyPr>
          <a:lstStyle/>
          <a:p>
            <a:r>
              <a:rPr lang="en-US" sz="2600" dirty="0" smtClean="0">
                <a:latin typeface="Times New Roman" panose="02020603050405020304" pitchFamily="18" charset="0"/>
                <a:cs typeface="Times New Roman" panose="02020603050405020304" pitchFamily="18" charset="0"/>
              </a:rPr>
              <a:t>Md. Abu </a:t>
            </a:r>
            <a:r>
              <a:rPr lang="en-US" sz="2600" dirty="0" err="1" smtClean="0">
                <a:latin typeface="Times New Roman" panose="02020603050405020304" pitchFamily="18" charset="0"/>
                <a:cs typeface="Times New Roman" panose="02020603050405020304" pitchFamily="18" charset="0"/>
              </a:rPr>
              <a:t>Bakkar</a:t>
            </a:r>
            <a:r>
              <a:rPr lang="en-US" sz="2600" dirty="0" smtClean="0">
                <a:latin typeface="Times New Roman" panose="02020603050405020304" pitchFamily="18" charset="0"/>
                <a:cs typeface="Times New Roman" panose="02020603050405020304" pitchFamily="18" charset="0"/>
              </a:rPr>
              <a:t> Siddique</a:t>
            </a:r>
          </a:p>
          <a:p>
            <a:r>
              <a:rPr lang="en-US" sz="2600" dirty="0" smtClean="0">
                <a:latin typeface="Times New Roman" panose="02020603050405020304" pitchFamily="18" charset="0"/>
                <a:cs typeface="Times New Roman" panose="02020603050405020304" pitchFamily="18" charset="0"/>
              </a:rPr>
              <a:t>Lecturer, Department of CSE, DUET</a:t>
            </a:r>
          </a:p>
          <a:p>
            <a:r>
              <a:rPr lang="en-US" sz="2600" dirty="0" smtClean="0">
                <a:latin typeface="Times New Roman" panose="02020603050405020304" pitchFamily="18" charset="0"/>
                <a:cs typeface="Times New Roman" panose="02020603050405020304" pitchFamily="18" charset="0"/>
              </a:rPr>
              <a:t>Room # 7024, New Academic Building</a:t>
            </a:r>
          </a:p>
          <a:p>
            <a:r>
              <a:rPr lang="en-US" sz="2600" dirty="0" smtClean="0">
                <a:latin typeface="Times New Roman" panose="02020603050405020304" pitchFamily="18" charset="0"/>
                <a:cs typeface="Times New Roman" panose="02020603050405020304" pitchFamily="18" charset="0"/>
              </a:rPr>
              <a:t>Phone/Mobile: +880249274034-53 Ext: 3281, +8801944275646</a:t>
            </a:r>
          </a:p>
          <a:p>
            <a:r>
              <a:rPr lang="en-US" sz="2600" dirty="0" smtClean="0">
                <a:latin typeface="Times New Roman" panose="02020603050405020304" pitchFamily="18" charset="0"/>
                <a:cs typeface="Times New Roman" panose="02020603050405020304" pitchFamily="18" charset="0"/>
              </a:rPr>
              <a:t>Email: absiddique@duet.ac.bd, absduet@gmail.com</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927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10</a:t>
            </a:fld>
            <a:endParaRPr lang="en-US"/>
          </a:p>
        </p:txBody>
      </p:sp>
      <p:sp>
        <p:nvSpPr>
          <p:cNvPr id="8" name="object 2"/>
          <p:cNvSpPr txBox="1">
            <a:spLocks/>
          </p:cNvSpPr>
          <p:nvPr/>
        </p:nvSpPr>
        <p:spPr>
          <a:xfrm>
            <a:off x="3287211" y="287410"/>
            <a:ext cx="5474824"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smtClean="0">
                <a:solidFill>
                  <a:srgbClr val="0000FF"/>
                </a:solidFill>
              </a:rPr>
              <a:t>Two </a:t>
            </a:r>
            <a:r>
              <a:rPr lang="en-US" sz="3200" spc="-5" dirty="0">
                <a:solidFill>
                  <a:srgbClr val="0000FF"/>
                </a:solidFill>
              </a:rPr>
              <a:t>dimensional </a:t>
            </a:r>
            <a:r>
              <a:rPr lang="en-US" sz="3200" spc="-5" dirty="0" smtClean="0">
                <a:solidFill>
                  <a:srgbClr val="0000FF"/>
                </a:solidFill>
              </a:rPr>
              <a:t>Array(Example)</a:t>
            </a:r>
            <a:endParaRPr lang="en-US" sz="3200" dirty="0"/>
          </a:p>
        </p:txBody>
      </p:sp>
      <p:sp>
        <p:nvSpPr>
          <p:cNvPr id="2" name="TextBox 1"/>
          <p:cNvSpPr txBox="1"/>
          <p:nvPr/>
        </p:nvSpPr>
        <p:spPr>
          <a:xfrm>
            <a:off x="1226917" y="793318"/>
            <a:ext cx="9317620"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Read the marks of 5 subjects of each of the 10 students of a  class. Display the average marks for each students of the  class</a:t>
            </a:r>
            <a:r>
              <a:rPr lang="en-US" dirty="0" smtClean="0"/>
              <a:t>.</a:t>
            </a:r>
            <a:endParaRPr lang="en-US" dirty="0"/>
          </a:p>
        </p:txBody>
      </p:sp>
      <p:sp>
        <p:nvSpPr>
          <p:cNvPr id="10" name="object 15"/>
          <p:cNvSpPr txBox="1"/>
          <p:nvPr/>
        </p:nvSpPr>
        <p:spPr>
          <a:xfrm>
            <a:off x="1398608" y="1512998"/>
            <a:ext cx="8583592" cy="5208477"/>
          </a:xfrm>
          <a:prstGeom prst="rect">
            <a:avLst/>
          </a:prstGeom>
          <a:ln w="4762">
            <a:solidFill>
              <a:srgbClr val="000000"/>
            </a:solidFill>
          </a:ln>
        </p:spPr>
        <p:txBody>
          <a:bodyPr vert="horz" wrap="square" lIns="0" tIns="12065" rIns="0" bIns="0" rtlCol="0">
            <a:spAutoFit/>
          </a:bodyPr>
          <a:lstStyle/>
          <a:p>
            <a:pPr marL="45720">
              <a:lnSpc>
                <a:spcPct val="100000"/>
              </a:lnSpc>
              <a:spcBef>
                <a:spcPts val="95"/>
              </a:spcBef>
            </a:pPr>
            <a:r>
              <a:rPr sz="1600" b="1" spc="-5" dirty="0">
                <a:latin typeface="Courier New"/>
                <a:cs typeface="Courier New"/>
              </a:rPr>
              <a:t>#define </a:t>
            </a:r>
            <a:r>
              <a:rPr sz="1600" b="1" i="1" spc="-5" dirty="0">
                <a:latin typeface="Courier New"/>
                <a:cs typeface="Courier New"/>
              </a:rPr>
              <a:t>STUDENT</a:t>
            </a:r>
            <a:r>
              <a:rPr sz="1600" b="1" i="1" dirty="0">
                <a:latin typeface="Courier New"/>
                <a:cs typeface="Courier New"/>
              </a:rPr>
              <a:t> </a:t>
            </a:r>
            <a:r>
              <a:rPr sz="1600" b="1" spc="-5" dirty="0">
                <a:latin typeface="Courier New"/>
                <a:cs typeface="Courier New"/>
              </a:rPr>
              <a:t>10</a:t>
            </a:r>
            <a:endParaRPr sz="1600" b="1" dirty="0">
              <a:latin typeface="Courier New"/>
              <a:cs typeface="Courier New"/>
            </a:endParaRPr>
          </a:p>
          <a:p>
            <a:pPr marL="45720">
              <a:lnSpc>
                <a:spcPct val="100000"/>
              </a:lnSpc>
            </a:pPr>
            <a:r>
              <a:rPr sz="1600" b="1" spc="-5" dirty="0">
                <a:latin typeface="Courier New"/>
                <a:cs typeface="Courier New"/>
              </a:rPr>
              <a:t>#define </a:t>
            </a:r>
            <a:r>
              <a:rPr sz="1600" b="1" dirty="0">
                <a:latin typeface="Courier New"/>
                <a:cs typeface="Courier New"/>
              </a:rPr>
              <a:t>S</a:t>
            </a:r>
            <a:r>
              <a:rPr sz="1600" b="1" i="1" dirty="0">
                <a:latin typeface="Courier New"/>
                <a:cs typeface="Courier New"/>
              </a:rPr>
              <a:t>UBJECT</a:t>
            </a:r>
            <a:r>
              <a:rPr sz="1600" b="1" i="1" spc="470" dirty="0">
                <a:latin typeface="Courier New"/>
                <a:cs typeface="Courier New"/>
              </a:rPr>
              <a:t> </a:t>
            </a:r>
            <a:r>
              <a:rPr sz="1600" b="1" dirty="0">
                <a:latin typeface="Courier New"/>
                <a:cs typeface="Courier New"/>
              </a:rPr>
              <a:t>5</a:t>
            </a:r>
          </a:p>
          <a:p>
            <a:pPr>
              <a:lnSpc>
                <a:spcPct val="100000"/>
              </a:lnSpc>
              <a:spcBef>
                <a:spcPts val="50"/>
              </a:spcBef>
            </a:pPr>
            <a:endParaRPr sz="1600" b="1" dirty="0">
              <a:latin typeface="Courier New"/>
              <a:cs typeface="Courier New"/>
            </a:endParaRPr>
          </a:p>
          <a:p>
            <a:pPr marL="45720">
              <a:lnSpc>
                <a:spcPct val="100000"/>
              </a:lnSpc>
            </a:pPr>
            <a:r>
              <a:rPr sz="1600" b="1" spc="-5" dirty="0">
                <a:latin typeface="Courier New"/>
                <a:cs typeface="Courier New"/>
              </a:rPr>
              <a:t>for(counter1= 0; counter1 </a:t>
            </a:r>
            <a:r>
              <a:rPr sz="1600" b="1" dirty="0">
                <a:latin typeface="Courier New"/>
                <a:cs typeface="Courier New"/>
              </a:rPr>
              <a:t>&lt; </a:t>
            </a:r>
            <a:r>
              <a:rPr sz="1600" b="1" i="1" spc="-5" dirty="0">
                <a:latin typeface="Courier New"/>
                <a:cs typeface="Courier New"/>
              </a:rPr>
              <a:t>STUDENT;</a:t>
            </a:r>
            <a:r>
              <a:rPr sz="1600" b="1" i="1" spc="25" dirty="0">
                <a:latin typeface="Courier New"/>
                <a:cs typeface="Courier New"/>
              </a:rPr>
              <a:t> </a:t>
            </a:r>
            <a:r>
              <a:rPr sz="1600" b="1" spc="-5" dirty="0">
                <a:latin typeface="Courier New"/>
                <a:cs typeface="Courier New"/>
              </a:rPr>
              <a:t>counter1</a:t>
            </a:r>
            <a:r>
              <a:rPr sz="1600" b="1" i="1" spc="-5" dirty="0">
                <a:latin typeface="Courier New"/>
                <a:cs typeface="Courier New"/>
              </a:rPr>
              <a:t>++</a:t>
            </a:r>
            <a:r>
              <a:rPr sz="1600" b="1" spc="-5" dirty="0">
                <a:latin typeface="Courier New"/>
                <a:cs typeface="Courier New"/>
              </a:rPr>
              <a:t>)</a:t>
            </a:r>
            <a:endParaRPr sz="1600" b="1" dirty="0">
              <a:latin typeface="Courier New"/>
              <a:cs typeface="Courier New"/>
            </a:endParaRPr>
          </a:p>
          <a:p>
            <a:pPr marL="45720">
              <a:lnSpc>
                <a:spcPct val="100000"/>
              </a:lnSpc>
            </a:pPr>
            <a:r>
              <a:rPr sz="1600" b="1" dirty="0">
                <a:latin typeface="Courier New"/>
                <a:cs typeface="Courier New"/>
              </a:rPr>
              <a:t>{</a:t>
            </a:r>
          </a:p>
          <a:p>
            <a:pPr marL="289560" marR="210820">
              <a:lnSpc>
                <a:spcPct val="100000"/>
              </a:lnSpc>
            </a:pPr>
            <a:r>
              <a:rPr sz="1600" b="1" spc="-5" dirty="0">
                <a:latin typeface="Courier New"/>
                <a:cs typeface="Courier New"/>
              </a:rPr>
              <a:t>printf(“\nEnter </a:t>
            </a:r>
            <a:r>
              <a:rPr sz="1600" b="1" dirty="0">
                <a:latin typeface="Courier New"/>
                <a:cs typeface="Courier New"/>
              </a:rPr>
              <a:t>Marks </a:t>
            </a:r>
            <a:r>
              <a:rPr sz="1600" b="1" spc="-5" dirty="0">
                <a:latin typeface="Courier New"/>
                <a:cs typeface="Courier New"/>
              </a:rPr>
              <a:t>of Student[%d]=”, </a:t>
            </a:r>
            <a:r>
              <a:rPr sz="1600" b="1" dirty="0">
                <a:latin typeface="Courier New"/>
                <a:cs typeface="Courier New"/>
              </a:rPr>
              <a:t>counter1 + </a:t>
            </a:r>
            <a:r>
              <a:rPr sz="1600" b="1" spc="-5" dirty="0">
                <a:latin typeface="Courier New"/>
                <a:cs typeface="Courier New"/>
              </a:rPr>
              <a:t>1);  </a:t>
            </a:r>
            <a:endParaRPr lang="en-US" sz="1600" b="1" spc="-5" dirty="0" smtClean="0">
              <a:latin typeface="Courier New"/>
              <a:cs typeface="Courier New"/>
            </a:endParaRPr>
          </a:p>
          <a:p>
            <a:pPr marL="289560" marR="210820">
              <a:lnSpc>
                <a:spcPct val="100000"/>
              </a:lnSpc>
            </a:pPr>
            <a:r>
              <a:rPr sz="1600" b="1" spc="-5" dirty="0" smtClean="0">
                <a:latin typeface="Courier New"/>
                <a:cs typeface="Courier New"/>
              </a:rPr>
              <a:t>for(counter2</a:t>
            </a:r>
            <a:r>
              <a:rPr sz="1600" b="1" spc="-5" dirty="0">
                <a:latin typeface="Courier New"/>
                <a:cs typeface="Courier New"/>
              </a:rPr>
              <a:t>= 0; </a:t>
            </a:r>
            <a:r>
              <a:rPr sz="1600" b="1" dirty="0">
                <a:latin typeface="Courier New"/>
                <a:cs typeface="Courier New"/>
              </a:rPr>
              <a:t>counter2 &lt; </a:t>
            </a:r>
            <a:r>
              <a:rPr sz="1600" b="1" spc="-5" dirty="0">
                <a:latin typeface="Courier New"/>
                <a:cs typeface="Courier New"/>
              </a:rPr>
              <a:t>SUBJECT</a:t>
            </a:r>
            <a:r>
              <a:rPr sz="1600" b="1" i="1" spc="-5" dirty="0">
                <a:latin typeface="Courier New"/>
                <a:cs typeface="Courier New"/>
              </a:rPr>
              <a:t>;</a:t>
            </a:r>
            <a:r>
              <a:rPr sz="1600" b="1" i="1" spc="10" dirty="0">
                <a:latin typeface="Courier New"/>
                <a:cs typeface="Courier New"/>
              </a:rPr>
              <a:t> </a:t>
            </a:r>
            <a:r>
              <a:rPr sz="1600" b="1" spc="-5" dirty="0">
                <a:latin typeface="Courier New"/>
                <a:cs typeface="Courier New"/>
              </a:rPr>
              <a:t>counter</a:t>
            </a:r>
            <a:r>
              <a:rPr sz="1600" b="1" i="1" spc="-5" dirty="0">
                <a:latin typeface="Courier New"/>
                <a:cs typeface="Courier New"/>
              </a:rPr>
              <a:t>2++</a:t>
            </a:r>
            <a:r>
              <a:rPr sz="1600" b="1" spc="-5" dirty="0">
                <a:latin typeface="Courier New"/>
                <a:cs typeface="Courier New"/>
              </a:rPr>
              <a:t>)</a:t>
            </a:r>
            <a:endParaRPr sz="1600" b="1" dirty="0">
              <a:latin typeface="Courier New"/>
              <a:cs typeface="Courier New"/>
            </a:endParaRPr>
          </a:p>
          <a:p>
            <a:pPr marL="533400">
              <a:lnSpc>
                <a:spcPct val="100000"/>
              </a:lnSpc>
              <a:spcBef>
                <a:spcPts val="5"/>
              </a:spcBef>
            </a:pPr>
            <a:r>
              <a:rPr sz="1600" b="1" spc="-5" dirty="0">
                <a:latin typeface="Courier New"/>
                <a:cs typeface="Courier New"/>
              </a:rPr>
              <a:t>scanf(“%f”, &amp;marks[counter1][counter2]);</a:t>
            </a:r>
            <a:endParaRPr sz="1600" b="1" dirty="0">
              <a:latin typeface="Courier New"/>
              <a:cs typeface="Courier New"/>
            </a:endParaRPr>
          </a:p>
          <a:p>
            <a:pPr marL="45720">
              <a:lnSpc>
                <a:spcPct val="100000"/>
              </a:lnSpc>
            </a:pPr>
            <a:r>
              <a:rPr sz="1600" b="1" dirty="0" smtClean="0">
                <a:latin typeface="Courier New"/>
                <a:cs typeface="Courier New"/>
              </a:rPr>
              <a:t>}</a:t>
            </a:r>
            <a:endParaRPr lang="en-US" sz="1600" b="1" dirty="0" smtClean="0">
              <a:latin typeface="Courier New"/>
              <a:cs typeface="Courier New"/>
            </a:endParaRPr>
          </a:p>
          <a:p>
            <a:pPr marL="45720">
              <a:lnSpc>
                <a:spcPct val="100000"/>
              </a:lnSpc>
              <a:spcBef>
                <a:spcPts val="90"/>
              </a:spcBef>
            </a:pPr>
            <a:r>
              <a:rPr lang="en-US" sz="1600" b="1" spc="-5" dirty="0" err="1" smtClean="0">
                <a:latin typeface="Courier New"/>
                <a:cs typeface="Courier New"/>
              </a:rPr>
              <a:t>printf</a:t>
            </a:r>
            <a:r>
              <a:rPr lang="en-US" sz="1600" b="1" spc="-5" dirty="0">
                <a:latin typeface="Courier New"/>
                <a:cs typeface="Courier New"/>
              </a:rPr>
              <a:t>(“Student#\</a:t>
            </a:r>
            <a:r>
              <a:rPr lang="en-US" sz="1600" b="1" spc="-5" dirty="0" err="1">
                <a:latin typeface="Courier New"/>
                <a:cs typeface="Courier New"/>
              </a:rPr>
              <a:t>tAvgMarks</a:t>
            </a:r>
            <a:r>
              <a:rPr lang="en-US" sz="1600" b="1" spc="-5" dirty="0">
                <a:latin typeface="Courier New"/>
                <a:cs typeface="Courier New"/>
              </a:rPr>
              <a:t>”);</a:t>
            </a:r>
            <a:endParaRPr lang="en-US" sz="1600" b="1" dirty="0">
              <a:latin typeface="Courier New"/>
              <a:cs typeface="Courier New"/>
            </a:endParaRPr>
          </a:p>
          <a:p>
            <a:pPr marL="45720">
              <a:lnSpc>
                <a:spcPct val="100000"/>
              </a:lnSpc>
            </a:pPr>
            <a:r>
              <a:rPr lang="en-US" sz="1600" b="1" spc="-5" dirty="0">
                <a:latin typeface="Courier New"/>
                <a:cs typeface="Courier New"/>
              </a:rPr>
              <a:t>for(counter1 </a:t>
            </a:r>
            <a:r>
              <a:rPr lang="en-US" sz="1600" b="1" dirty="0">
                <a:latin typeface="Courier New"/>
                <a:cs typeface="Courier New"/>
              </a:rPr>
              <a:t>= </a:t>
            </a:r>
            <a:r>
              <a:rPr lang="en-US" sz="1600" b="1" spc="-5" dirty="0">
                <a:latin typeface="Courier New"/>
                <a:cs typeface="Courier New"/>
              </a:rPr>
              <a:t>0; </a:t>
            </a:r>
            <a:r>
              <a:rPr lang="en-US" sz="1600" b="1" dirty="0">
                <a:latin typeface="Courier New"/>
                <a:cs typeface="Courier New"/>
              </a:rPr>
              <a:t>counter1 &lt; </a:t>
            </a:r>
            <a:r>
              <a:rPr lang="en-US" sz="1600" b="1" i="1" spc="-5" dirty="0">
                <a:latin typeface="Courier New"/>
                <a:cs typeface="Courier New"/>
              </a:rPr>
              <a:t>STUDENT;</a:t>
            </a:r>
            <a:r>
              <a:rPr lang="en-US" sz="1600" b="1" i="1" spc="-15" dirty="0">
                <a:latin typeface="Courier New"/>
                <a:cs typeface="Courier New"/>
              </a:rPr>
              <a:t> </a:t>
            </a:r>
            <a:r>
              <a:rPr lang="en-US" sz="1600" b="1" i="1" dirty="0">
                <a:latin typeface="Courier New"/>
                <a:cs typeface="Courier New"/>
              </a:rPr>
              <a:t>counter1++</a:t>
            </a:r>
            <a:r>
              <a:rPr lang="en-US" sz="1600" b="1" dirty="0">
                <a:latin typeface="Courier New"/>
                <a:cs typeface="Courier New"/>
              </a:rPr>
              <a:t>)</a:t>
            </a:r>
          </a:p>
          <a:p>
            <a:pPr marL="45720">
              <a:lnSpc>
                <a:spcPct val="100000"/>
              </a:lnSpc>
            </a:pPr>
            <a:r>
              <a:rPr lang="en-US" sz="1600" b="1" dirty="0">
                <a:latin typeface="Courier New"/>
                <a:cs typeface="Courier New"/>
              </a:rPr>
              <a:t>{</a:t>
            </a:r>
          </a:p>
          <a:p>
            <a:pPr marL="289560">
              <a:lnSpc>
                <a:spcPct val="100000"/>
              </a:lnSpc>
            </a:pPr>
            <a:r>
              <a:rPr lang="en-US" sz="1600" b="1" spc="-5" dirty="0" err="1">
                <a:latin typeface="Courier New"/>
                <a:cs typeface="Courier New"/>
              </a:rPr>
              <a:t>printf</a:t>
            </a:r>
            <a:r>
              <a:rPr lang="en-US" sz="1600" b="1" spc="-5" dirty="0">
                <a:latin typeface="Courier New"/>
                <a:cs typeface="Courier New"/>
              </a:rPr>
              <a:t>(“\</a:t>
            </a:r>
            <a:r>
              <a:rPr lang="en-US" sz="1600" b="1" spc="-5" dirty="0" err="1">
                <a:latin typeface="Courier New"/>
                <a:cs typeface="Courier New"/>
              </a:rPr>
              <a:t>n%d</a:t>
            </a:r>
            <a:r>
              <a:rPr lang="en-US" sz="1600" b="1" spc="-5" dirty="0">
                <a:latin typeface="Courier New"/>
                <a:cs typeface="Courier New"/>
              </a:rPr>
              <a:t>”, counter1+1);</a:t>
            </a:r>
            <a:endParaRPr lang="en-US" sz="1600" b="1" dirty="0">
              <a:latin typeface="Courier New"/>
              <a:cs typeface="Courier New"/>
            </a:endParaRPr>
          </a:p>
          <a:p>
            <a:pPr marL="289560">
              <a:lnSpc>
                <a:spcPct val="100000"/>
              </a:lnSpc>
            </a:pPr>
            <a:r>
              <a:rPr lang="en-US" sz="1600" b="1" spc="-5" dirty="0">
                <a:latin typeface="Courier New"/>
                <a:cs typeface="Courier New"/>
              </a:rPr>
              <a:t>for(counter2= 0; </a:t>
            </a:r>
            <a:r>
              <a:rPr lang="en-US" sz="1600" b="1" dirty="0">
                <a:latin typeface="Courier New"/>
                <a:cs typeface="Courier New"/>
              </a:rPr>
              <a:t>counter2 &lt; SUBJECT</a:t>
            </a:r>
            <a:r>
              <a:rPr lang="en-US" sz="1600" b="1" i="1" dirty="0">
                <a:latin typeface="Courier New"/>
                <a:cs typeface="Courier New"/>
              </a:rPr>
              <a:t>;</a:t>
            </a:r>
            <a:r>
              <a:rPr lang="en-US" sz="1600" b="1" i="1" spc="-10" dirty="0">
                <a:latin typeface="Courier New"/>
                <a:cs typeface="Courier New"/>
              </a:rPr>
              <a:t> </a:t>
            </a:r>
            <a:r>
              <a:rPr lang="en-US" sz="1600" b="1" spc="-5" dirty="0">
                <a:latin typeface="Courier New"/>
                <a:cs typeface="Courier New"/>
              </a:rPr>
              <a:t>counter</a:t>
            </a:r>
            <a:r>
              <a:rPr lang="en-US" sz="1600" b="1" i="1" spc="-5" dirty="0">
                <a:latin typeface="Courier New"/>
                <a:cs typeface="Courier New"/>
              </a:rPr>
              <a:t>2++</a:t>
            </a:r>
            <a:r>
              <a:rPr lang="en-US" sz="1600" b="1" spc="-5" dirty="0">
                <a:latin typeface="Courier New"/>
                <a:cs typeface="Courier New"/>
              </a:rPr>
              <a:t>)</a:t>
            </a:r>
            <a:endParaRPr lang="en-US" sz="1600" b="1" dirty="0">
              <a:latin typeface="Courier New"/>
              <a:cs typeface="Courier New"/>
            </a:endParaRPr>
          </a:p>
          <a:p>
            <a:pPr marL="289560">
              <a:lnSpc>
                <a:spcPct val="100000"/>
              </a:lnSpc>
            </a:pPr>
            <a:r>
              <a:rPr lang="en-US" sz="1600" b="1" dirty="0">
                <a:latin typeface="Courier New"/>
                <a:cs typeface="Courier New"/>
              </a:rPr>
              <a:t>{</a:t>
            </a:r>
          </a:p>
          <a:p>
            <a:pPr marL="411480">
              <a:lnSpc>
                <a:spcPct val="100000"/>
              </a:lnSpc>
            </a:pPr>
            <a:r>
              <a:rPr lang="en-US" sz="1600" b="1" spc="-5" dirty="0">
                <a:latin typeface="Courier New"/>
                <a:cs typeface="Courier New"/>
              </a:rPr>
              <a:t>summation += marks[counter1][counter2];</a:t>
            </a:r>
            <a:endParaRPr lang="en-US" sz="1600" b="1" dirty="0">
              <a:latin typeface="Courier New"/>
              <a:cs typeface="Courier New"/>
            </a:endParaRPr>
          </a:p>
          <a:p>
            <a:pPr marL="289560">
              <a:lnSpc>
                <a:spcPct val="100000"/>
              </a:lnSpc>
            </a:pPr>
            <a:r>
              <a:rPr lang="en-US" sz="1600" b="1" dirty="0">
                <a:latin typeface="Courier New"/>
                <a:cs typeface="Courier New"/>
              </a:rPr>
              <a:t>}</a:t>
            </a:r>
          </a:p>
          <a:p>
            <a:pPr marL="289560" marR="1838325">
              <a:lnSpc>
                <a:spcPct val="100000"/>
              </a:lnSpc>
            </a:pPr>
            <a:r>
              <a:rPr lang="en-US" sz="1600" b="1" spc="-5" dirty="0">
                <a:latin typeface="Courier New"/>
                <a:cs typeface="Courier New"/>
              </a:rPr>
              <a:t>average </a:t>
            </a:r>
            <a:r>
              <a:rPr lang="en-US" sz="1600" b="1" dirty="0">
                <a:latin typeface="Courier New"/>
                <a:cs typeface="Courier New"/>
              </a:rPr>
              <a:t>= </a:t>
            </a:r>
            <a:r>
              <a:rPr lang="en-US" sz="1600" b="1" spc="-5" dirty="0">
                <a:latin typeface="Courier New"/>
                <a:cs typeface="Courier New"/>
              </a:rPr>
              <a:t>summation/</a:t>
            </a:r>
            <a:r>
              <a:rPr lang="en-US" sz="1600" b="1" i="1" spc="-5" dirty="0">
                <a:latin typeface="Courier New"/>
                <a:cs typeface="Courier New"/>
              </a:rPr>
              <a:t>STUDENT;  </a:t>
            </a:r>
            <a:endParaRPr lang="en-US" sz="1600" b="1" i="1" spc="-5" dirty="0" smtClean="0">
              <a:latin typeface="Courier New"/>
              <a:cs typeface="Courier New"/>
            </a:endParaRPr>
          </a:p>
          <a:p>
            <a:pPr marL="289560" marR="1838325">
              <a:lnSpc>
                <a:spcPct val="100000"/>
              </a:lnSpc>
            </a:pPr>
            <a:r>
              <a:rPr lang="en-US" sz="1600" b="1" i="1" spc="-5" dirty="0" err="1" smtClean="0">
                <a:latin typeface="Courier New"/>
                <a:cs typeface="Courier New"/>
              </a:rPr>
              <a:t>printf</a:t>
            </a:r>
            <a:r>
              <a:rPr lang="en-US" sz="1600" b="1" i="1" spc="-5" dirty="0">
                <a:latin typeface="Courier New"/>
                <a:cs typeface="Courier New"/>
              </a:rPr>
              <a:t>(“\</a:t>
            </a:r>
            <a:r>
              <a:rPr lang="en-US" sz="1600" b="1" i="1" spc="-5" dirty="0" err="1">
                <a:latin typeface="Courier New"/>
                <a:cs typeface="Courier New"/>
              </a:rPr>
              <a:t>t%f</a:t>
            </a:r>
            <a:r>
              <a:rPr lang="en-US" sz="1600" b="1" i="1" spc="-5" dirty="0">
                <a:latin typeface="Courier New"/>
                <a:cs typeface="Courier New"/>
              </a:rPr>
              <a:t>”,</a:t>
            </a:r>
            <a:r>
              <a:rPr lang="en-US" sz="1600" b="1" i="1" spc="-15" dirty="0">
                <a:latin typeface="Courier New"/>
                <a:cs typeface="Courier New"/>
              </a:rPr>
              <a:t> </a:t>
            </a:r>
            <a:r>
              <a:rPr lang="en-US" sz="1600" b="1" i="1" dirty="0">
                <a:latin typeface="Courier New"/>
                <a:cs typeface="Courier New"/>
              </a:rPr>
              <a:t>average);</a:t>
            </a:r>
            <a:endParaRPr lang="en-US" sz="1600" b="1" dirty="0">
              <a:latin typeface="Courier New"/>
              <a:cs typeface="Courier New"/>
            </a:endParaRPr>
          </a:p>
          <a:p>
            <a:pPr marL="45720">
              <a:lnSpc>
                <a:spcPct val="100000"/>
              </a:lnSpc>
              <a:spcBef>
                <a:spcPts val="15"/>
              </a:spcBef>
            </a:pPr>
            <a:r>
              <a:rPr lang="en-US" sz="1600" b="1" dirty="0">
                <a:latin typeface="Courier New"/>
                <a:cs typeface="Courier New"/>
              </a:rPr>
              <a:t>}</a:t>
            </a:r>
          </a:p>
          <a:p>
            <a:pPr marL="45720">
              <a:lnSpc>
                <a:spcPct val="100000"/>
              </a:lnSpc>
            </a:pPr>
            <a:endParaRPr sz="1600" b="1" dirty="0">
              <a:latin typeface="Courier New"/>
              <a:cs typeface="Courier New"/>
            </a:endParaRPr>
          </a:p>
        </p:txBody>
      </p:sp>
    </p:spTree>
    <p:extLst>
      <p:ext uri="{BB962C8B-B14F-4D97-AF65-F5344CB8AC3E}">
        <p14:creationId xmlns:p14="http://schemas.microsoft.com/office/powerpoint/2010/main" val="32977402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11</a:t>
            </a:fld>
            <a:endParaRPr lang="en-US"/>
          </a:p>
        </p:txBody>
      </p:sp>
      <p:pic>
        <p:nvPicPr>
          <p:cNvPr id="4" name="Picture 3"/>
          <p:cNvPicPr>
            <a:picLocks noChangeAspect="1"/>
          </p:cNvPicPr>
          <p:nvPr/>
        </p:nvPicPr>
        <p:blipFill>
          <a:blip r:embed="rId2"/>
          <a:stretch>
            <a:fillRect/>
          </a:stretch>
        </p:blipFill>
        <p:spPr>
          <a:xfrm>
            <a:off x="723900" y="0"/>
            <a:ext cx="10121578" cy="6393218"/>
          </a:xfrm>
          <a:prstGeom prst="rect">
            <a:avLst/>
          </a:prstGeom>
        </p:spPr>
      </p:pic>
    </p:spTree>
    <p:extLst>
      <p:ext uri="{BB962C8B-B14F-4D97-AF65-F5344CB8AC3E}">
        <p14:creationId xmlns:p14="http://schemas.microsoft.com/office/powerpoint/2010/main" val="23053599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12</a:t>
            </a:fld>
            <a:endParaRPr lang="en-US"/>
          </a:p>
        </p:txBody>
      </p:sp>
      <p:pic>
        <p:nvPicPr>
          <p:cNvPr id="2" name="Picture 1"/>
          <p:cNvPicPr>
            <a:picLocks noChangeAspect="1"/>
          </p:cNvPicPr>
          <p:nvPr/>
        </p:nvPicPr>
        <p:blipFill>
          <a:blip r:embed="rId2"/>
          <a:stretch>
            <a:fillRect/>
          </a:stretch>
        </p:blipFill>
        <p:spPr>
          <a:xfrm>
            <a:off x="1445871" y="86629"/>
            <a:ext cx="9075517" cy="6372881"/>
          </a:xfrm>
          <a:prstGeom prst="rect">
            <a:avLst/>
          </a:prstGeom>
        </p:spPr>
      </p:pic>
    </p:spTree>
    <p:extLst>
      <p:ext uri="{BB962C8B-B14F-4D97-AF65-F5344CB8AC3E}">
        <p14:creationId xmlns:p14="http://schemas.microsoft.com/office/powerpoint/2010/main" val="1377075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13</a:t>
            </a:fld>
            <a:endParaRPr lang="en-US"/>
          </a:p>
        </p:txBody>
      </p:sp>
      <p:pic>
        <p:nvPicPr>
          <p:cNvPr id="2" name="Picture 1"/>
          <p:cNvPicPr>
            <a:picLocks noChangeAspect="1"/>
          </p:cNvPicPr>
          <p:nvPr/>
        </p:nvPicPr>
        <p:blipFill>
          <a:blip r:embed="rId2"/>
          <a:stretch>
            <a:fillRect/>
          </a:stretch>
        </p:blipFill>
        <p:spPr>
          <a:xfrm>
            <a:off x="1355986" y="169460"/>
            <a:ext cx="9871457" cy="6156001"/>
          </a:xfrm>
          <a:prstGeom prst="rect">
            <a:avLst/>
          </a:prstGeom>
        </p:spPr>
      </p:pic>
    </p:spTree>
    <p:extLst>
      <p:ext uri="{BB962C8B-B14F-4D97-AF65-F5344CB8AC3E}">
        <p14:creationId xmlns:p14="http://schemas.microsoft.com/office/powerpoint/2010/main" val="3814679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14</a:t>
            </a:fld>
            <a:endParaRPr lang="en-US"/>
          </a:p>
        </p:txBody>
      </p:sp>
      <p:pic>
        <p:nvPicPr>
          <p:cNvPr id="2" name="Picture 1"/>
          <p:cNvPicPr>
            <a:picLocks noChangeAspect="1"/>
          </p:cNvPicPr>
          <p:nvPr/>
        </p:nvPicPr>
        <p:blipFill>
          <a:blip r:embed="rId2"/>
          <a:stretch>
            <a:fillRect/>
          </a:stretch>
        </p:blipFill>
        <p:spPr>
          <a:xfrm>
            <a:off x="1376782" y="46300"/>
            <a:ext cx="9368295" cy="6310050"/>
          </a:xfrm>
          <a:prstGeom prst="rect">
            <a:avLst/>
          </a:prstGeom>
        </p:spPr>
      </p:pic>
    </p:spTree>
    <p:extLst>
      <p:ext uri="{BB962C8B-B14F-4D97-AF65-F5344CB8AC3E}">
        <p14:creationId xmlns:p14="http://schemas.microsoft.com/office/powerpoint/2010/main" val="741364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15</a:t>
            </a:fld>
            <a:endParaRPr lang="en-US"/>
          </a:p>
        </p:txBody>
      </p:sp>
      <p:pic>
        <p:nvPicPr>
          <p:cNvPr id="2" name="Picture 1"/>
          <p:cNvPicPr>
            <a:picLocks noChangeAspect="1"/>
          </p:cNvPicPr>
          <p:nvPr/>
        </p:nvPicPr>
        <p:blipFill>
          <a:blip r:embed="rId2"/>
          <a:stretch>
            <a:fillRect/>
          </a:stretch>
        </p:blipFill>
        <p:spPr>
          <a:xfrm>
            <a:off x="1257481" y="115565"/>
            <a:ext cx="9078711" cy="6340476"/>
          </a:xfrm>
          <a:prstGeom prst="rect">
            <a:avLst/>
          </a:prstGeom>
        </p:spPr>
      </p:pic>
    </p:spTree>
    <p:extLst>
      <p:ext uri="{BB962C8B-B14F-4D97-AF65-F5344CB8AC3E}">
        <p14:creationId xmlns:p14="http://schemas.microsoft.com/office/powerpoint/2010/main" val="3353111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16</a:t>
            </a:fld>
            <a:endParaRPr lang="en-US"/>
          </a:p>
        </p:txBody>
      </p:sp>
      <p:pic>
        <p:nvPicPr>
          <p:cNvPr id="2" name="Picture 1"/>
          <p:cNvPicPr>
            <a:picLocks noChangeAspect="1"/>
          </p:cNvPicPr>
          <p:nvPr/>
        </p:nvPicPr>
        <p:blipFill>
          <a:blip r:embed="rId2"/>
          <a:stretch>
            <a:fillRect/>
          </a:stretch>
        </p:blipFill>
        <p:spPr>
          <a:xfrm>
            <a:off x="2231382" y="48203"/>
            <a:ext cx="6866319" cy="6381067"/>
          </a:xfrm>
          <a:prstGeom prst="rect">
            <a:avLst/>
          </a:prstGeom>
        </p:spPr>
      </p:pic>
    </p:spTree>
    <p:extLst>
      <p:ext uri="{BB962C8B-B14F-4D97-AF65-F5344CB8AC3E}">
        <p14:creationId xmlns:p14="http://schemas.microsoft.com/office/powerpoint/2010/main" val="13204353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17</a:t>
            </a:fld>
            <a:endParaRPr lang="en-US"/>
          </a:p>
        </p:txBody>
      </p:sp>
      <p:pic>
        <p:nvPicPr>
          <p:cNvPr id="2" name="Picture 1"/>
          <p:cNvPicPr>
            <a:picLocks noChangeAspect="1"/>
          </p:cNvPicPr>
          <p:nvPr/>
        </p:nvPicPr>
        <p:blipFill>
          <a:blip r:embed="rId2"/>
          <a:stretch>
            <a:fillRect/>
          </a:stretch>
        </p:blipFill>
        <p:spPr>
          <a:xfrm>
            <a:off x="2545767" y="0"/>
            <a:ext cx="6505636" cy="6481823"/>
          </a:xfrm>
          <a:prstGeom prst="rect">
            <a:avLst/>
          </a:prstGeom>
        </p:spPr>
      </p:pic>
    </p:spTree>
    <p:extLst>
      <p:ext uri="{BB962C8B-B14F-4D97-AF65-F5344CB8AC3E}">
        <p14:creationId xmlns:p14="http://schemas.microsoft.com/office/powerpoint/2010/main" val="2373418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18</a:t>
            </a:fld>
            <a:endParaRPr lang="en-US"/>
          </a:p>
        </p:txBody>
      </p:sp>
      <p:sp>
        <p:nvSpPr>
          <p:cNvPr id="4" name="TextBox 3"/>
          <p:cNvSpPr txBox="1"/>
          <p:nvPr/>
        </p:nvSpPr>
        <p:spPr>
          <a:xfrm>
            <a:off x="1483488" y="126002"/>
            <a:ext cx="9225023" cy="646331"/>
          </a:xfrm>
          <a:prstGeom prst="rect">
            <a:avLst/>
          </a:prstGeom>
          <a:noFill/>
        </p:spPr>
        <p:txBody>
          <a:bodyPr wrap="square" rtlCol="0">
            <a:spAutoFit/>
          </a:bodyPr>
          <a:lstStyle/>
          <a:p>
            <a:pPr algn="ctr"/>
            <a:r>
              <a:rPr lang="en-US" sz="3600" dirty="0" smtClean="0">
                <a:solidFill>
                  <a:srgbClr val="00B0F0"/>
                </a:solidFill>
              </a:rPr>
              <a:t>Sorting</a:t>
            </a:r>
            <a:endParaRPr lang="en-US" sz="3600" dirty="0">
              <a:solidFill>
                <a:srgbClr val="00B0F0"/>
              </a:solidFill>
            </a:endParaRPr>
          </a:p>
        </p:txBody>
      </p:sp>
      <p:sp>
        <p:nvSpPr>
          <p:cNvPr id="6" name="TextBox 5"/>
          <p:cNvSpPr txBox="1"/>
          <p:nvPr/>
        </p:nvSpPr>
        <p:spPr>
          <a:xfrm>
            <a:off x="1654697" y="866779"/>
            <a:ext cx="9225023" cy="954107"/>
          </a:xfrm>
          <a:prstGeom prst="rect">
            <a:avLst/>
          </a:prstGeom>
          <a:noFill/>
        </p:spPr>
        <p:txBody>
          <a:bodyPr wrap="square" rtlCol="0">
            <a:spAutoFit/>
          </a:bodyPr>
          <a:lstStyle/>
          <a:p>
            <a:r>
              <a:rPr lang="en-US" sz="2800" dirty="0"/>
              <a:t>S</a:t>
            </a:r>
            <a:r>
              <a:rPr lang="en-US" sz="2800" dirty="0" smtClean="0"/>
              <a:t>orting is </a:t>
            </a:r>
            <a:r>
              <a:rPr lang="en-US" sz="2800" dirty="0"/>
              <a:t>used to arrange elements of an array/list in a specific order. For example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050" y="1735671"/>
            <a:ext cx="6070912" cy="4242018"/>
          </a:xfrm>
          <a:prstGeom prst="rect">
            <a:avLst/>
          </a:prstGeom>
        </p:spPr>
      </p:pic>
    </p:spTree>
    <p:extLst>
      <p:ext uri="{BB962C8B-B14F-4D97-AF65-F5344CB8AC3E}">
        <p14:creationId xmlns:p14="http://schemas.microsoft.com/office/powerpoint/2010/main" val="445797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19</a:t>
            </a:fld>
            <a:endParaRPr lang="en-US"/>
          </a:p>
        </p:txBody>
      </p:sp>
      <p:sp>
        <p:nvSpPr>
          <p:cNvPr id="4" name="TextBox 3"/>
          <p:cNvSpPr txBox="1"/>
          <p:nvPr/>
        </p:nvSpPr>
        <p:spPr>
          <a:xfrm>
            <a:off x="1483488" y="126002"/>
            <a:ext cx="9225023" cy="646331"/>
          </a:xfrm>
          <a:prstGeom prst="rect">
            <a:avLst/>
          </a:prstGeom>
          <a:noFill/>
        </p:spPr>
        <p:txBody>
          <a:bodyPr wrap="square" rtlCol="0">
            <a:spAutoFit/>
          </a:bodyPr>
          <a:lstStyle/>
          <a:p>
            <a:pPr algn="ctr"/>
            <a:r>
              <a:rPr lang="en-US" sz="3600" dirty="0" smtClean="0">
                <a:solidFill>
                  <a:srgbClr val="00B0F0"/>
                </a:solidFill>
              </a:rPr>
              <a:t>Bubble Sort</a:t>
            </a:r>
            <a:endParaRPr lang="en-US" sz="3600" dirty="0">
              <a:solidFill>
                <a:srgbClr val="00B0F0"/>
              </a:solidFill>
            </a:endParaRPr>
          </a:p>
        </p:txBody>
      </p:sp>
      <p:sp>
        <p:nvSpPr>
          <p:cNvPr id="6" name="TextBox 5"/>
          <p:cNvSpPr txBox="1"/>
          <p:nvPr/>
        </p:nvSpPr>
        <p:spPr>
          <a:xfrm>
            <a:off x="706057" y="866779"/>
            <a:ext cx="11042248" cy="5262979"/>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t>Bubble sort is a sorting algorithm that compares two adjacent elements and swaps them until they are in the intended order.</a:t>
            </a:r>
          </a:p>
          <a:p>
            <a:pPr marL="457200" indent="-457200" algn="just">
              <a:buFont typeface="Wingdings" panose="05000000000000000000" pitchFamily="2" charset="2"/>
              <a:buChar char="§"/>
            </a:pPr>
            <a:endParaRPr lang="en-US" sz="2800" dirty="0"/>
          </a:p>
          <a:p>
            <a:pPr marL="457200" indent="-457200" algn="just">
              <a:buFont typeface="Wingdings" panose="05000000000000000000" pitchFamily="2" charset="2"/>
              <a:buChar char="§"/>
            </a:pPr>
            <a:r>
              <a:rPr lang="en-US" sz="2800" dirty="0"/>
              <a:t>Just like the movement of air bubbles in the water that rise up to the surface, each element of the array move to the end in each iteration. Therefore, it is called a bubble sort</a:t>
            </a:r>
            <a:r>
              <a:rPr lang="en-US" sz="2800" dirty="0" smtClean="0"/>
              <a:t>.</a:t>
            </a:r>
          </a:p>
          <a:p>
            <a:pPr marL="457200" indent="-457200" algn="just">
              <a:buFont typeface="Wingdings" panose="05000000000000000000" pitchFamily="2" charset="2"/>
              <a:buChar char="§"/>
            </a:pPr>
            <a:r>
              <a:rPr lang="en-US" sz="2800" dirty="0"/>
              <a:t>Working of Bubble </a:t>
            </a:r>
            <a:r>
              <a:rPr lang="en-US" sz="2800" dirty="0" smtClean="0"/>
              <a:t>Sort</a:t>
            </a:r>
            <a:endParaRPr lang="en-US" sz="2800" dirty="0"/>
          </a:p>
          <a:p>
            <a:pPr lvl="1" algn="just"/>
            <a:r>
              <a:rPr lang="en-US" sz="2000" dirty="0"/>
              <a:t>Suppose we are trying to sort the elements in ascending order.</a:t>
            </a:r>
          </a:p>
          <a:p>
            <a:pPr lvl="1" algn="just"/>
            <a:endParaRPr lang="en-US" sz="2000" dirty="0"/>
          </a:p>
          <a:p>
            <a:pPr lvl="1" algn="just"/>
            <a:r>
              <a:rPr lang="en-US" sz="2000" dirty="0"/>
              <a:t>1. First Iteration (Compare and Swap</a:t>
            </a:r>
            <a:r>
              <a:rPr lang="en-US" sz="2000" dirty="0" smtClean="0"/>
              <a:t>)</a:t>
            </a:r>
            <a:endParaRPr lang="en-US" sz="2000" dirty="0"/>
          </a:p>
          <a:p>
            <a:pPr marL="1257300" lvl="2" indent="-342900" algn="just">
              <a:buFont typeface="Wingdings" panose="05000000000000000000" pitchFamily="2" charset="2"/>
              <a:buChar char="Ø"/>
            </a:pPr>
            <a:r>
              <a:rPr lang="en-US" sz="2000" dirty="0"/>
              <a:t>    Starting from the first index, compare the first and the second elements.</a:t>
            </a:r>
          </a:p>
          <a:p>
            <a:pPr marL="1257300" lvl="2" indent="-342900" algn="just">
              <a:buFont typeface="Wingdings" panose="05000000000000000000" pitchFamily="2" charset="2"/>
              <a:buChar char="Ø"/>
            </a:pPr>
            <a:r>
              <a:rPr lang="en-US" sz="2000" dirty="0"/>
              <a:t>    If the first element is greater than the second element, they are swapped.</a:t>
            </a:r>
          </a:p>
          <a:p>
            <a:pPr marL="1257300" lvl="2" indent="-342900" algn="just">
              <a:buFont typeface="Wingdings" panose="05000000000000000000" pitchFamily="2" charset="2"/>
              <a:buChar char="Ø"/>
            </a:pPr>
            <a:r>
              <a:rPr lang="en-US" sz="2000" dirty="0"/>
              <a:t>    Now, compare the second and the third elements. Swap them if they are not in order.</a:t>
            </a:r>
          </a:p>
          <a:p>
            <a:pPr marL="1257300" lvl="2" indent="-342900" algn="just">
              <a:buFont typeface="Wingdings" panose="05000000000000000000" pitchFamily="2" charset="2"/>
              <a:buChar char="Ø"/>
            </a:pPr>
            <a:r>
              <a:rPr lang="en-US" sz="2000" dirty="0"/>
              <a:t>    The above process goes on until the last element. </a:t>
            </a:r>
          </a:p>
        </p:txBody>
      </p:sp>
    </p:spTree>
    <p:extLst>
      <p:ext uri="{BB962C8B-B14F-4D97-AF65-F5344CB8AC3E}">
        <p14:creationId xmlns:p14="http://schemas.microsoft.com/office/powerpoint/2010/main" val="1862711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93" y="0"/>
            <a:ext cx="10695214" cy="707886"/>
          </a:xfrm>
          <a:prstGeom prst="rect">
            <a:avLst/>
          </a:prstGeom>
          <a:noFill/>
        </p:spPr>
        <p:txBody>
          <a:bodyPr wrap="square" rtlCol="0">
            <a:spAutoFit/>
          </a:bodyPr>
          <a:lstStyle/>
          <a:p>
            <a:pPr algn="ctr"/>
            <a:r>
              <a:rPr lang="en-US" sz="4000" b="1" dirty="0" smtClean="0">
                <a:latin typeface="Times New Roman" panose="02020603050405020304" pitchFamily="18" charset="0"/>
                <a:cs typeface="Times New Roman" panose="02020603050405020304" pitchFamily="18" charset="0"/>
              </a:rPr>
              <a:t>Lecture </a:t>
            </a:r>
            <a:r>
              <a:rPr lang="en-US" sz="4000" dirty="0" smtClean="0">
                <a:latin typeface="Times New Roman" panose="02020603050405020304" pitchFamily="18" charset="0"/>
                <a:cs typeface="Times New Roman" panose="02020603050405020304" pitchFamily="18" charset="0"/>
              </a:rPr>
              <a:t>06</a:t>
            </a:r>
            <a:r>
              <a:rPr lang="en-US" sz="4000" dirty="0" smtClean="0">
                <a:solidFill>
                  <a:srgbClr val="000000"/>
                </a:solidFill>
              </a:rPr>
              <a:t>(Array)</a:t>
            </a:r>
            <a:endParaRPr lang="en-US" sz="4000" dirty="0" smtClean="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smtClean="0"/>
              <a:t>Md. Abu Bakkar Siddique(ABS), Dept. of CSE, DUET</a:t>
            </a:r>
            <a:endParaRPr lang="en-US"/>
          </a:p>
        </p:txBody>
      </p:sp>
      <p:sp>
        <p:nvSpPr>
          <p:cNvPr id="8" name="Slide Number Placeholder 7"/>
          <p:cNvSpPr>
            <a:spLocks noGrp="1"/>
          </p:cNvSpPr>
          <p:nvPr>
            <p:ph type="sldNum" sz="quarter" idx="12"/>
          </p:nvPr>
        </p:nvSpPr>
        <p:spPr/>
        <p:txBody>
          <a:bodyPr/>
          <a:lstStyle/>
          <a:p>
            <a:fld id="{C7095598-B3B4-4B46-A147-7EC2B6B48A6E}" type="slidenum">
              <a:rPr lang="en-US" smtClean="0"/>
              <a:t>2</a:t>
            </a:fld>
            <a:endParaRPr lang="en-US"/>
          </a:p>
        </p:txBody>
      </p:sp>
      <p:sp>
        <p:nvSpPr>
          <p:cNvPr id="7" name="object 3"/>
          <p:cNvSpPr txBox="1"/>
          <p:nvPr/>
        </p:nvSpPr>
        <p:spPr>
          <a:xfrm>
            <a:off x="2449830" y="837993"/>
            <a:ext cx="6160770" cy="1453602"/>
          </a:xfrm>
          <a:prstGeom prst="rect">
            <a:avLst/>
          </a:prstGeom>
        </p:spPr>
        <p:txBody>
          <a:bodyPr vert="horz" wrap="square" lIns="0" tIns="113664" rIns="0" bIns="0" rtlCol="0">
            <a:spAutoFit/>
          </a:bodyPr>
          <a:lstStyle/>
          <a:p>
            <a:pPr marL="933450" lvl="1" indent="-463550">
              <a:spcBef>
                <a:spcPts val="894"/>
              </a:spcBef>
              <a:buFont typeface="Wingdings"/>
              <a:buChar char=""/>
              <a:tabLst>
                <a:tab pos="476250" algn="l"/>
              </a:tabLst>
            </a:pPr>
            <a:r>
              <a:rPr lang="en-US" sz="2400" b="1" dirty="0" smtClean="0">
                <a:latin typeface="Times New Roman"/>
                <a:cs typeface="Times New Roman"/>
              </a:rPr>
              <a:t>Introduction </a:t>
            </a:r>
            <a:r>
              <a:rPr lang="en-US" sz="2400" b="1" dirty="0">
                <a:latin typeface="Times New Roman"/>
                <a:cs typeface="Times New Roman"/>
              </a:rPr>
              <a:t>to Array</a:t>
            </a:r>
          </a:p>
          <a:p>
            <a:pPr marL="933450" lvl="1" indent="-463550">
              <a:spcBef>
                <a:spcPts val="894"/>
              </a:spcBef>
              <a:buFont typeface="Wingdings"/>
              <a:buChar char=""/>
              <a:tabLst>
                <a:tab pos="476250" algn="l"/>
              </a:tabLst>
            </a:pPr>
            <a:r>
              <a:rPr lang="en-US" sz="2400" b="1" dirty="0">
                <a:latin typeface="Times New Roman"/>
                <a:cs typeface="Times New Roman"/>
              </a:rPr>
              <a:t>One-Dimensional Array</a:t>
            </a:r>
          </a:p>
          <a:p>
            <a:pPr marL="933450" lvl="1" indent="-463550">
              <a:spcBef>
                <a:spcPts val="894"/>
              </a:spcBef>
              <a:buFont typeface="Wingdings"/>
              <a:buChar char=""/>
              <a:tabLst>
                <a:tab pos="476250" algn="l"/>
              </a:tabLst>
            </a:pPr>
            <a:r>
              <a:rPr lang="en-US" sz="2400" b="1">
                <a:latin typeface="Times New Roman"/>
                <a:cs typeface="Times New Roman"/>
              </a:rPr>
              <a:t>Multidimensional </a:t>
            </a:r>
            <a:r>
              <a:rPr lang="en-US" sz="2400" b="1" smtClean="0">
                <a:latin typeface="Times New Roman"/>
                <a:cs typeface="Times New Roman"/>
              </a:rPr>
              <a:t>Array</a:t>
            </a:r>
            <a:endParaRPr lang="en-US" sz="2400" b="1" dirty="0">
              <a:latin typeface="Times New Roman"/>
              <a:cs typeface="Times New Roman"/>
            </a:endParaRPr>
          </a:p>
        </p:txBody>
      </p:sp>
    </p:spTree>
    <p:extLst>
      <p:ext uri="{BB962C8B-B14F-4D97-AF65-F5344CB8AC3E}">
        <p14:creationId xmlns:p14="http://schemas.microsoft.com/office/powerpoint/2010/main" val="750252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20</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640" y="567160"/>
            <a:ext cx="7740717" cy="5555848"/>
          </a:xfrm>
          <a:prstGeom prst="rect">
            <a:avLst/>
          </a:prstGeom>
        </p:spPr>
      </p:pic>
      <p:sp>
        <p:nvSpPr>
          <p:cNvPr id="5" name="TextBox 4"/>
          <p:cNvSpPr txBox="1"/>
          <p:nvPr/>
        </p:nvSpPr>
        <p:spPr>
          <a:xfrm>
            <a:off x="1483488" y="126002"/>
            <a:ext cx="9225023" cy="646331"/>
          </a:xfrm>
          <a:prstGeom prst="rect">
            <a:avLst/>
          </a:prstGeom>
          <a:noFill/>
        </p:spPr>
        <p:txBody>
          <a:bodyPr wrap="square" rtlCol="0">
            <a:spAutoFit/>
          </a:bodyPr>
          <a:lstStyle/>
          <a:p>
            <a:pPr algn="ctr"/>
            <a:r>
              <a:rPr lang="en-US" sz="3600" dirty="0" smtClean="0">
                <a:solidFill>
                  <a:srgbClr val="00B0F0"/>
                </a:solidFill>
              </a:rPr>
              <a:t>Bubble Sort</a:t>
            </a:r>
            <a:endParaRPr lang="en-US" sz="3600" dirty="0">
              <a:solidFill>
                <a:srgbClr val="00B0F0"/>
              </a:solidFill>
            </a:endParaRPr>
          </a:p>
        </p:txBody>
      </p:sp>
    </p:spTree>
    <p:extLst>
      <p:ext uri="{BB962C8B-B14F-4D97-AF65-F5344CB8AC3E}">
        <p14:creationId xmlns:p14="http://schemas.microsoft.com/office/powerpoint/2010/main" val="2080730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21</a:t>
            </a:fld>
            <a:endParaRPr lang="en-US"/>
          </a:p>
        </p:txBody>
      </p:sp>
      <p:sp>
        <p:nvSpPr>
          <p:cNvPr id="2" name="TextBox 1"/>
          <p:cNvSpPr txBox="1"/>
          <p:nvPr/>
        </p:nvSpPr>
        <p:spPr>
          <a:xfrm>
            <a:off x="486135" y="821802"/>
            <a:ext cx="10104699" cy="923330"/>
          </a:xfrm>
          <a:prstGeom prst="rect">
            <a:avLst/>
          </a:prstGeom>
          <a:noFill/>
        </p:spPr>
        <p:txBody>
          <a:bodyPr wrap="square" rtlCol="0">
            <a:spAutoFit/>
          </a:bodyPr>
          <a:lstStyle/>
          <a:p>
            <a:r>
              <a:rPr lang="en-US" dirty="0"/>
              <a:t>2. Remaining </a:t>
            </a:r>
            <a:r>
              <a:rPr lang="en-US" dirty="0" smtClean="0"/>
              <a:t>Iteration</a:t>
            </a:r>
            <a:endParaRPr lang="en-US" dirty="0"/>
          </a:p>
          <a:p>
            <a:pPr marL="285750" indent="-285750">
              <a:buFont typeface="Wingdings" panose="05000000000000000000" pitchFamily="2" charset="2"/>
              <a:buChar char="Ø"/>
            </a:pPr>
            <a:r>
              <a:rPr lang="en-US" dirty="0"/>
              <a:t>The same process goes on for the remaining iterations</a:t>
            </a:r>
            <a:r>
              <a:rPr lang="en-US" dirty="0" smtClean="0"/>
              <a:t>.</a:t>
            </a:r>
            <a:endParaRPr lang="en-US" dirty="0"/>
          </a:p>
          <a:p>
            <a:pPr marL="285750" indent="-285750">
              <a:buFont typeface="Wingdings" panose="05000000000000000000" pitchFamily="2" charset="2"/>
              <a:buChar char="Ø"/>
            </a:pPr>
            <a:r>
              <a:rPr lang="en-US" dirty="0"/>
              <a:t>After each iteration, the largest element among the unsorted elements is placed at the end.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492" y="1745132"/>
            <a:ext cx="5473016" cy="4706090"/>
          </a:xfrm>
          <a:prstGeom prst="rect">
            <a:avLst/>
          </a:prstGeom>
        </p:spPr>
      </p:pic>
      <p:sp>
        <p:nvSpPr>
          <p:cNvPr id="6" name="TextBox 5"/>
          <p:cNvSpPr txBox="1"/>
          <p:nvPr/>
        </p:nvSpPr>
        <p:spPr>
          <a:xfrm>
            <a:off x="1483488" y="126002"/>
            <a:ext cx="9225023" cy="646331"/>
          </a:xfrm>
          <a:prstGeom prst="rect">
            <a:avLst/>
          </a:prstGeom>
          <a:noFill/>
        </p:spPr>
        <p:txBody>
          <a:bodyPr wrap="square" rtlCol="0">
            <a:spAutoFit/>
          </a:bodyPr>
          <a:lstStyle/>
          <a:p>
            <a:pPr algn="ctr"/>
            <a:r>
              <a:rPr lang="en-US" sz="3600" dirty="0" smtClean="0">
                <a:solidFill>
                  <a:srgbClr val="00B0F0"/>
                </a:solidFill>
              </a:rPr>
              <a:t>Bubble Sort</a:t>
            </a:r>
            <a:endParaRPr lang="en-US" sz="3600" dirty="0">
              <a:solidFill>
                <a:srgbClr val="00B0F0"/>
              </a:solidFill>
            </a:endParaRPr>
          </a:p>
        </p:txBody>
      </p:sp>
    </p:spTree>
    <p:extLst>
      <p:ext uri="{BB962C8B-B14F-4D97-AF65-F5344CB8AC3E}">
        <p14:creationId xmlns:p14="http://schemas.microsoft.com/office/powerpoint/2010/main" val="829332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22</a:t>
            </a:fld>
            <a:endParaRPr lang="en-US"/>
          </a:p>
        </p:txBody>
      </p:sp>
      <p:sp>
        <p:nvSpPr>
          <p:cNvPr id="2" name="TextBox 1"/>
          <p:cNvSpPr txBox="1"/>
          <p:nvPr/>
        </p:nvSpPr>
        <p:spPr>
          <a:xfrm>
            <a:off x="486135" y="821802"/>
            <a:ext cx="10104699" cy="646331"/>
          </a:xfrm>
          <a:prstGeom prst="rect">
            <a:avLst/>
          </a:prstGeom>
          <a:noFill/>
        </p:spPr>
        <p:txBody>
          <a:bodyPr wrap="square" rtlCol="0">
            <a:spAutoFit/>
          </a:bodyPr>
          <a:lstStyle/>
          <a:p>
            <a:r>
              <a:rPr lang="en-US" dirty="0" smtClean="0"/>
              <a:t>3.</a:t>
            </a:r>
          </a:p>
          <a:p>
            <a:r>
              <a:rPr lang="en-US" dirty="0"/>
              <a:t>In each iteration, the comparison takes place up to the last unsorted element.</a:t>
            </a:r>
          </a:p>
        </p:txBody>
      </p:sp>
      <p:sp>
        <p:nvSpPr>
          <p:cNvPr id="6" name="TextBox 5"/>
          <p:cNvSpPr txBox="1"/>
          <p:nvPr/>
        </p:nvSpPr>
        <p:spPr>
          <a:xfrm>
            <a:off x="1483488" y="126002"/>
            <a:ext cx="9225023" cy="646331"/>
          </a:xfrm>
          <a:prstGeom prst="rect">
            <a:avLst/>
          </a:prstGeom>
          <a:noFill/>
        </p:spPr>
        <p:txBody>
          <a:bodyPr wrap="square" rtlCol="0">
            <a:spAutoFit/>
          </a:bodyPr>
          <a:lstStyle/>
          <a:p>
            <a:pPr algn="ctr"/>
            <a:r>
              <a:rPr lang="en-US" sz="3600" dirty="0" smtClean="0">
                <a:solidFill>
                  <a:srgbClr val="00B0F0"/>
                </a:solidFill>
              </a:rPr>
              <a:t>Bubble Sort</a:t>
            </a:r>
            <a:endParaRPr lang="en-US" sz="3600"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491" y="1537638"/>
            <a:ext cx="5473016" cy="4749206"/>
          </a:xfrm>
          <a:prstGeom prst="rect">
            <a:avLst/>
          </a:prstGeom>
        </p:spPr>
      </p:pic>
    </p:spTree>
    <p:extLst>
      <p:ext uri="{BB962C8B-B14F-4D97-AF65-F5344CB8AC3E}">
        <p14:creationId xmlns:p14="http://schemas.microsoft.com/office/powerpoint/2010/main" val="3242665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23</a:t>
            </a:fld>
            <a:endParaRPr lang="en-US"/>
          </a:p>
        </p:txBody>
      </p:sp>
      <p:sp>
        <p:nvSpPr>
          <p:cNvPr id="2" name="TextBox 1"/>
          <p:cNvSpPr txBox="1"/>
          <p:nvPr/>
        </p:nvSpPr>
        <p:spPr>
          <a:xfrm>
            <a:off x="486135" y="821802"/>
            <a:ext cx="10104699" cy="646331"/>
          </a:xfrm>
          <a:prstGeom prst="rect">
            <a:avLst/>
          </a:prstGeom>
          <a:noFill/>
        </p:spPr>
        <p:txBody>
          <a:bodyPr wrap="square" rtlCol="0">
            <a:spAutoFit/>
          </a:bodyPr>
          <a:lstStyle/>
          <a:p>
            <a:r>
              <a:rPr lang="en-US" dirty="0"/>
              <a:t>4</a:t>
            </a:r>
            <a:r>
              <a:rPr lang="en-US" dirty="0" smtClean="0"/>
              <a:t>.</a:t>
            </a:r>
          </a:p>
          <a:p>
            <a:r>
              <a:rPr lang="en-US" dirty="0"/>
              <a:t>The array is sorted when all the unsorted elements are placed at their correct positions.</a:t>
            </a:r>
          </a:p>
        </p:txBody>
      </p:sp>
      <p:sp>
        <p:nvSpPr>
          <p:cNvPr id="6" name="TextBox 5"/>
          <p:cNvSpPr txBox="1"/>
          <p:nvPr/>
        </p:nvSpPr>
        <p:spPr>
          <a:xfrm>
            <a:off x="1483488" y="126002"/>
            <a:ext cx="9225023" cy="646331"/>
          </a:xfrm>
          <a:prstGeom prst="rect">
            <a:avLst/>
          </a:prstGeom>
          <a:noFill/>
        </p:spPr>
        <p:txBody>
          <a:bodyPr wrap="square" rtlCol="0">
            <a:spAutoFit/>
          </a:bodyPr>
          <a:lstStyle/>
          <a:p>
            <a:pPr algn="ctr"/>
            <a:r>
              <a:rPr lang="en-US" sz="3600" dirty="0" smtClean="0">
                <a:solidFill>
                  <a:srgbClr val="00B0F0"/>
                </a:solidFill>
              </a:rPr>
              <a:t>Bubble Sort</a:t>
            </a:r>
            <a:endParaRPr lang="en-US" sz="3600" dirty="0">
              <a:solidFill>
                <a:srgbClr val="00B0F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492" y="1702016"/>
            <a:ext cx="5473016" cy="3453968"/>
          </a:xfrm>
          <a:prstGeom prst="rect">
            <a:avLst/>
          </a:prstGeom>
        </p:spPr>
      </p:pic>
    </p:spTree>
    <p:extLst>
      <p:ext uri="{BB962C8B-B14F-4D97-AF65-F5344CB8AC3E}">
        <p14:creationId xmlns:p14="http://schemas.microsoft.com/office/powerpoint/2010/main" val="3162235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24</a:t>
            </a:fld>
            <a:endParaRPr lang="en-US"/>
          </a:p>
        </p:txBody>
      </p:sp>
      <p:sp>
        <p:nvSpPr>
          <p:cNvPr id="2" name="TextBox 1"/>
          <p:cNvSpPr txBox="1"/>
          <p:nvPr/>
        </p:nvSpPr>
        <p:spPr>
          <a:xfrm>
            <a:off x="557150" y="511816"/>
            <a:ext cx="5538849" cy="6370975"/>
          </a:xfrm>
          <a:prstGeom prst="rect">
            <a:avLst/>
          </a:prstGeom>
          <a:noFill/>
        </p:spPr>
        <p:txBody>
          <a:bodyPr wrap="square" rtlCol="0">
            <a:spAutoFit/>
          </a:bodyPr>
          <a:lstStyle/>
          <a:p>
            <a:r>
              <a:rPr lang="en-US" sz="2400" b="1" dirty="0" smtClean="0"/>
              <a:t>#</a:t>
            </a:r>
            <a:r>
              <a:rPr lang="en-US" sz="2400" b="1" dirty="0"/>
              <a:t>include &lt;</a:t>
            </a:r>
            <a:r>
              <a:rPr lang="en-US" sz="2400" b="1" dirty="0" err="1"/>
              <a:t>stdio.h</a:t>
            </a:r>
            <a:r>
              <a:rPr lang="en-US" sz="2400" b="1" dirty="0"/>
              <a:t>&gt;</a:t>
            </a:r>
          </a:p>
          <a:p>
            <a:r>
              <a:rPr lang="en-US" sz="2400" b="1" dirty="0" smtClean="0"/>
              <a:t>void </a:t>
            </a:r>
            <a:r>
              <a:rPr lang="en-US" sz="2400" b="1" dirty="0" err="1"/>
              <a:t>bubbleSort</a:t>
            </a:r>
            <a:r>
              <a:rPr lang="en-US" sz="2400" b="1" dirty="0"/>
              <a:t>(</a:t>
            </a:r>
            <a:r>
              <a:rPr lang="en-US" sz="2400" b="1" dirty="0" err="1"/>
              <a:t>int</a:t>
            </a:r>
            <a:r>
              <a:rPr lang="en-US" sz="2400" b="1" dirty="0"/>
              <a:t> array[], </a:t>
            </a:r>
            <a:r>
              <a:rPr lang="en-US" sz="2400" b="1" dirty="0" err="1"/>
              <a:t>int</a:t>
            </a:r>
            <a:r>
              <a:rPr lang="en-US" sz="2400" b="1" dirty="0"/>
              <a:t> size) {</a:t>
            </a:r>
          </a:p>
          <a:p>
            <a:r>
              <a:rPr lang="en-US" sz="2400" b="1" dirty="0" smtClean="0"/>
              <a:t> for </a:t>
            </a:r>
            <a:r>
              <a:rPr lang="en-US" sz="2400" b="1" dirty="0"/>
              <a:t>(</a:t>
            </a:r>
            <a:r>
              <a:rPr lang="en-US" sz="2400" b="1" dirty="0" err="1"/>
              <a:t>int</a:t>
            </a:r>
            <a:r>
              <a:rPr lang="en-US" sz="2400" b="1" dirty="0"/>
              <a:t> step = 0; step &lt; size - 1; ++step) {</a:t>
            </a:r>
          </a:p>
          <a:p>
            <a:r>
              <a:rPr lang="en-US" sz="2400" b="1" dirty="0"/>
              <a:t> </a:t>
            </a:r>
            <a:r>
              <a:rPr lang="en-US" sz="2400" b="1" dirty="0" smtClean="0"/>
              <a:t>      for </a:t>
            </a:r>
            <a:r>
              <a:rPr lang="en-US" sz="2400" b="1" dirty="0"/>
              <a:t>(</a:t>
            </a:r>
            <a:r>
              <a:rPr lang="en-US" sz="2400" b="1" dirty="0" err="1"/>
              <a:t>int</a:t>
            </a:r>
            <a:r>
              <a:rPr lang="en-US" sz="2400" b="1" dirty="0"/>
              <a:t> </a:t>
            </a:r>
            <a:r>
              <a:rPr lang="en-US" sz="2400" b="1" dirty="0" err="1"/>
              <a:t>i</a:t>
            </a:r>
            <a:r>
              <a:rPr lang="en-US" sz="2400" b="1" dirty="0"/>
              <a:t> = 0; </a:t>
            </a:r>
            <a:r>
              <a:rPr lang="en-US" sz="2400" b="1" dirty="0" err="1"/>
              <a:t>i</a:t>
            </a:r>
            <a:r>
              <a:rPr lang="en-US" sz="2400" b="1" dirty="0"/>
              <a:t> &lt; size - step - 1; ++</a:t>
            </a:r>
            <a:r>
              <a:rPr lang="en-US" sz="2400" b="1" dirty="0" err="1"/>
              <a:t>i</a:t>
            </a:r>
            <a:r>
              <a:rPr lang="en-US" sz="2400" b="1" dirty="0"/>
              <a:t>) {</a:t>
            </a:r>
          </a:p>
          <a:p>
            <a:r>
              <a:rPr lang="en-US" sz="2400" b="1" dirty="0"/>
              <a:t>      </a:t>
            </a:r>
            <a:r>
              <a:rPr lang="en-US" sz="2400" b="1" dirty="0" smtClean="0"/>
              <a:t>          if (array[</a:t>
            </a:r>
            <a:r>
              <a:rPr lang="en-US" sz="2400" b="1" dirty="0" err="1" smtClean="0"/>
              <a:t>i</a:t>
            </a:r>
            <a:r>
              <a:rPr lang="en-US" sz="2400" b="1" dirty="0" smtClean="0"/>
              <a:t>] &gt; array[</a:t>
            </a:r>
            <a:r>
              <a:rPr lang="en-US" sz="2400" b="1" dirty="0" err="1" smtClean="0"/>
              <a:t>i</a:t>
            </a:r>
            <a:r>
              <a:rPr lang="en-US" sz="2400" b="1" dirty="0" smtClean="0"/>
              <a:t> + 1]) {</a:t>
            </a:r>
          </a:p>
          <a:p>
            <a:pPr lvl="1"/>
            <a:r>
              <a:rPr lang="en-US" sz="2400" b="1" dirty="0" smtClean="0"/>
              <a:t>        </a:t>
            </a:r>
            <a:r>
              <a:rPr lang="en-US" sz="2400" b="1" dirty="0" err="1" smtClean="0"/>
              <a:t>int</a:t>
            </a:r>
            <a:r>
              <a:rPr lang="en-US" sz="2400" b="1" dirty="0" smtClean="0"/>
              <a:t> </a:t>
            </a:r>
            <a:r>
              <a:rPr lang="en-US" sz="2400" b="1" dirty="0"/>
              <a:t>temp = array[</a:t>
            </a:r>
            <a:r>
              <a:rPr lang="en-US" sz="2400" b="1" dirty="0" err="1"/>
              <a:t>i</a:t>
            </a:r>
            <a:r>
              <a:rPr lang="en-US" sz="2400" b="1" dirty="0"/>
              <a:t>];</a:t>
            </a:r>
          </a:p>
          <a:p>
            <a:pPr lvl="1"/>
            <a:r>
              <a:rPr lang="en-US" sz="2400" b="1" dirty="0"/>
              <a:t>        array[</a:t>
            </a:r>
            <a:r>
              <a:rPr lang="en-US" sz="2400" b="1" dirty="0" err="1"/>
              <a:t>i</a:t>
            </a:r>
            <a:r>
              <a:rPr lang="en-US" sz="2400" b="1" dirty="0"/>
              <a:t>] = array[</a:t>
            </a:r>
            <a:r>
              <a:rPr lang="en-US" sz="2400" b="1" dirty="0" err="1"/>
              <a:t>i</a:t>
            </a:r>
            <a:r>
              <a:rPr lang="en-US" sz="2400" b="1" dirty="0"/>
              <a:t> + 1];</a:t>
            </a:r>
          </a:p>
          <a:p>
            <a:pPr lvl="1"/>
            <a:r>
              <a:rPr lang="en-US" sz="2400" b="1" dirty="0"/>
              <a:t>        array[</a:t>
            </a:r>
            <a:r>
              <a:rPr lang="en-US" sz="2400" b="1" dirty="0" err="1"/>
              <a:t>i</a:t>
            </a:r>
            <a:r>
              <a:rPr lang="en-US" sz="2400" b="1" dirty="0"/>
              <a:t> + 1] = temp;</a:t>
            </a:r>
          </a:p>
          <a:p>
            <a:r>
              <a:rPr lang="en-US" sz="2400" b="1" dirty="0"/>
              <a:t>      </a:t>
            </a:r>
            <a:r>
              <a:rPr lang="en-US" sz="2400" b="1" dirty="0" smtClean="0"/>
              <a:t>      } </a:t>
            </a:r>
            <a:r>
              <a:rPr lang="en-US" sz="2400" b="1" dirty="0"/>
              <a:t>}</a:t>
            </a:r>
          </a:p>
          <a:p>
            <a:r>
              <a:rPr lang="en-US" sz="2400" b="1" dirty="0"/>
              <a:t>  </a:t>
            </a:r>
            <a:r>
              <a:rPr lang="en-US" sz="2400" b="1" dirty="0" smtClean="0"/>
              <a:t>}}</a:t>
            </a:r>
          </a:p>
          <a:p>
            <a:r>
              <a:rPr lang="en-US" sz="2400" b="1" dirty="0"/>
              <a:t>// print array</a:t>
            </a:r>
          </a:p>
          <a:p>
            <a:r>
              <a:rPr lang="en-US" sz="2400" b="1" dirty="0"/>
              <a:t>void </a:t>
            </a:r>
            <a:r>
              <a:rPr lang="en-US" sz="2400" b="1" dirty="0" err="1"/>
              <a:t>printArray</a:t>
            </a:r>
            <a:r>
              <a:rPr lang="en-US" sz="2400" b="1" dirty="0"/>
              <a:t>(</a:t>
            </a:r>
            <a:r>
              <a:rPr lang="en-US" sz="2400" b="1" dirty="0" err="1"/>
              <a:t>int</a:t>
            </a:r>
            <a:r>
              <a:rPr lang="en-US" sz="2400" b="1" dirty="0"/>
              <a:t> array[], </a:t>
            </a:r>
            <a:r>
              <a:rPr lang="en-US" sz="2400" b="1" dirty="0" err="1"/>
              <a:t>int</a:t>
            </a:r>
            <a:r>
              <a:rPr lang="en-US" sz="2400" b="1" dirty="0"/>
              <a:t> size) {</a:t>
            </a:r>
          </a:p>
          <a:p>
            <a:r>
              <a:rPr lang="en-US" sz="2400" b="1" dirty="0"/>
              <a:t>  for (</a:t>
            </a:r>
            <a:r>
              <a:rPr lang="en-US" sz="2400" b="1" dirty="0" err="1"/>
              <a:t>int</a:t>
            </a:r>
            <a:r>
              <a:rPr lang="en-US" sz="2400" b="1" dirty="0"/>
              <a:t> </a:t>
            </a:r>
            <a:r>
              <a:rPr lang="en-US" sz="2400" b="1" dirty="0" err="1"/>
              <a:t>i</a:t>
            </a:r>
            <a:r>
              <a:rPr lang="en-US" sz="2400" b="1" dirty="0"/>
              <a:t> = 0; </a:t>
            </a:r>
            <a:r>
              <a:rPr lang="en-US" sz="2400" b="1" dirty="0" err="1"/>
              <a:t>i</a:t>
            </a:r>
            <a:r>
              <a:rPr lang="en-US" sz="2400" b="1" dirty="0"/>
              <a:t> &lt; size; ++</a:t>
            </a:r>
            <a:r>
              <a:rPr lang="en-US" sz="2400" b="1" dirty="0" err="1"/>
              <a:t>i</a:t>
            </a:r>
            <a:r>
              <a:rPr lang="en-US" sz="2400" b="1" dirty="0"/>
              <a:t>) {</a:t>
            </a:r>
          </a:p>
          <a:p>
            <a:r>
              <a:rPr lang="en-US" sz="2400" b="1" dirty="0"/>
              <a:t>    </a:t>
            </a:r>
            <a:r>
              <a:rPr lang="en-US" sz="2400" b="1" dirty="0" err="1"/>
              <a:t>printf</a:t>
            </a:r>
            <a:r>
              <a:rPr lang="en-US" sz="2400" b="1" dirty="0"/>
              <a:t>("%d  ", array[</a:t>
            </a:r>
            <a:r>
              <a:rPr lang="en-US" sz="2400" b="1" dirty="0" err="1"/>
              <a:t>i</a:t>
            </a:r>
            <a:r>
              <a:rPr lang="en-US" sz="2400" b="1" dirty="0"/>
              <a:t>]);</a:t>
            </a:r>
          </a:p>
          <a:p>
            <a:r>
              <a:rPr lang="en-US" sz="2400" b="1" dirty="0"/>
              <a:t>  }</a:t>
            </a:r>
          </a:p>
          <a:p>
            <a:r>
              <a:rPr lang="en-US" sz="2400" b="1" dirty="0"/>
              <a:t>  </a:t>
            </a:r>
            <a:r>
              <a:rPr lang="en-US" sz="2400" b="1" dirty="0" err="1"/>
              <a:t>printf</a:t>
            </a:r>
            <a:r>
              <a:rPr lang="en-US" sz="2400" b="1" dirty="0"/>
              <a:t>("\n");</a:t>
            </a:r>
          </a:p>
          <a:p>
            <a:r>
              <a:rPr lang="en-US" sz="2400" dirty="0" smtClean="0"/>
              <a:t>}</a:t>
            </a:r>
            <a:endParaRPr lang="en-US" sz="2400" dirty="0"/>
          </a:p>
        </p:txBody>
      </p:sp>
      <p:sp>
        <p:nvSpPr>
          <p:cNvPr id="6" name="TextBox 5"/>
          <p:cNvSpPr txBox="1"/>
          <p:nvPr/>
        </p:nvSpPr>
        <p:spPr>
          <a:xfrm>
            <a:off x="1483488" y="126002"/>
            <a:ext cx="9225023" cy="646331"/>
          </a:xfrm>
          <a:prstGeom prst="rect">
            <a:avLst/>
          </a:prstGeom>
          <a:noFill/>
        </p:spPr>
        <p:txBody>
          <a:bodyPr wrap="square" rtlCol="0">
            <a:spAutoFit/>
          </a:bodyPr>
          <a:lstStyle/>
          <a:p>
            <a:pPr algn="ctr"/>
            <a:r>
              <a:rPr lang="en-US" sz="3600" dirty="0" smtClean="0">
                <a:solidFill>
                  <a:srgbClr val="00B0F0"/>
                </a:solidFill>
              </a:rPr>
              <a:t>Bubble Sort</a:t>
            </a:r>
            <a:endParaRPr lang="en-US" sz="3600" dirty="0">
              <a:solidFill>
                <a:srgbClr val="00B0F0"/>
              </a:solidFill>
            </a:endParaRPr>
          </a:p>
        </p:txBody>
      </p:sp>
      <p:sp>
        <p:nvSpPr>
          <p:cNvPr id="8" name="TextBox 7"/>
          <p:cNvSpPr txBox="1"/>
          <p:nvPr/>
        </p:nvSpPr>
        <p:spPr>
          <a:xfrm>
            <a:off x="6606019" y="772333"/>
            <a:ext cx="5458602" cy="3323987"/>
          </a:xfrm>
          <a:prstGeom prst="rect">
            <a:avLst/>
          </a:prstGeom>
          <a:noFill/>
        </p:spPr>
        <p:txBody>
          <a:bodyPr wrap="square" rtlCol="0">
            <a:spAutoFit/>
          </a:bodyPr>
          <a:lstStyle/>
          <a:p>
            <a:endParaRPr lang="en-US" dirty="0"/>
          </a:p>
          <a:p>
            <a:r>
              <a:rPr lang="en-US" sz="2400" b="1" dirty="0" err="1"/>
              <a:t>int</a:t>
            </a:r>
            <a:r>
              <a:rPr lang="en-US" sz="2400" b="1" dirty="0"/>
              <a:t> main() {</a:t>
            </a:r>
          </a:p>
          <a:p>
            <a:r>
              <a:rPr lang="en-US" sz="2400" b="1" dirty="0"/>
              <a:t>  </a:t>
            </a:r>
            <a:r>
              <a:rPr lang="en-US" sz="2400" b="1" dirty="0" err="1"/>
              <a:t>int</a:t>
            </a:r>
            <a:r>
              <a:rPr lang="en-US" sz="2400" b="1" dirty="0"/>
              <a:t> data[] = {-2, 45, 0, 11, -9};</a:t>
            </a:r>
          </a:p>
          <a:p>
            <a:r>
              <a:rPr lang="en-US" sz="2400" b="1" dirty="0" smtClean="0"/>
              <a:t>  </a:t>
            </a:r>
            <a:r>
              <a:rPr lang="en-US" sz="2400" b="1" dirty="0" err="1" smtClean="0"/>
              <a:t>int</a:t>
            </a:r>
            <a:r>
              <a:rPr lang="en-US" sz="2400" b="1" dirty="0" smtClean="0"/>
              <a:t> </a:t>
            </a:r>
            <a:r>
              <a:rPr lang="en-US" sz="2400" b="1" dirty="0"/>
              <a:t>size = </a:t>
            </a:r>
            <a:r>
              <a:rPr lang="en-US" sz="2400" b="1" dirty="0" err="1"/>
              <a:t>sizeof</a:t>
            </a:r>
            <a:r>
              <a:rPr lang="en-US" sz="2400" b="1" dirty="0"/>
              <a:t>(data) / </a:t>
            </a:r>
            <a:r>
              <a:rPr lang="en-US" sz="2400" b="1" dirty="0" err="1"/>
              <a:t>sizeof</a:t>
            </a:r>
            <a:r>
              <a:rPr lang="en-US" sz="2400" b="1" dirty="0"/>
              <a:t>(data[0</a:t>
            </a:r>
            <a:r>
              <a:rPr lang="en-US" sz="2400" b="1" dirty="0" smtClean="0"/>
              <a:t>]);</a:t>
            </a:r>
            <a:endParaRPr lang="en-US" sz="2400" b="1" dirty="0"/>
          </a:p>
          <a:p>
            <a:r>
              <a:rPr lang="en-US" sz="2400" b="1" dirty="0"/>
              <a:t>  </a:t>
            </a:r>
            <a:r>
              <a:rPr lang="en-US" sz="2400" b="1" dirty="0" err="1"/>
              <a:t>bubbleSort</a:t>
            </a:r>
            <a:r>
              <a:rPr lang="en-US" sz="2400" b="1" dirty="0"/>
              <a:t>(data, size</a:t>
            </a:r>
            <a:r>
              <a:rPr lang="en-US" sz="2400" b="1" dirty="0" smtClean="0"/>
              <a:t>);  </a:t>
            </a:r>
            <a:endParaRPr lang="en-US" sz="2400" b="1" dirty="0"/>
          </a:p>
          <a:p>
            <a:r>
              <a:rPr lang="en-US" sz="2400" b="1" dirty="0"/>
              <a:t>  </a:t>
            </a:r>
            <a:r>
              <a:rPr lang="en-US" sz="2400" b="1" dirty="0" err="1"/>
              <a:t>printf</a:t>
            </a:r>
            <a:r>
              <a:rPr lang="en-US" sz="2400" b="1" dirty="0"/>
              <a:t>("Sorted Array in Ascending Order:\n");</a:t>
            </a:r>
          </a:p>
          <a:p>
            <a:r>
              <a:rPr lang="en-US" sz="2400" b="1" dirty="0"/>
              <a:t>  </a:t>
            </a:r>
            <a:r>
              <a:rPr lang="en-US" sz="2400" b="1" dirty="0" err="1"/>
              <a:t>printArray</a:t>
            </a:r>
            <a:r>
              <a:rPr lang="en-US" sz="2400" b="1" dirty="0"/>
              <a:t>(data, size);</a:t>
            </a:r>
          </a:p>
          <a:p>
            <a:r>
              <a:rPr lang="en-US" sz="2400" b="1" dirty="0"/>
              <a:t>}</a:t>
            </a:r>
            <a:endParaRPr lang="en-US" sz="2400" b="1" dirty="0"/>
          </a:p>
        </p:txBody>
      </p:sp>
    </p:spTree>
    <p:extLst>
      <p:ext uri="{BB962C8B-B14F-4D97-AF65-F5344CB8AC3E}">
        <p14:creationId xmlns:p14="http://schemas.microsoft.com/office/powerpoint/2010/main" val="22921827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4" name="Slide Number Placeholder 3"/>
          <p:cNvSpPr>
            <a:spLocks noGrp="1"/>
          </p:cNvSpPr>
          <p:nvPr>
            <p:ph type="sldNum" sz="quarter" idx="12"/>
          </p:nvPr>
        </p:nvSpPr>
        <p:spPr/>
        <p:txBody>
          <a:bodyPr/>
          <a:lstStyle/>
          <a:p>
            <a:fld id="{C7095598-B3B4-4B46-A147-7EC2B6B48A6E}" type="slidenum">
              <a:rPr lang="en-US" smtClean="0"/>
              <a:t>25</a:t>
            </a:fld>
            <a:endParaRPr lang="en-US"/>
          </a:p>
        </p:txBody>
      </p:sp>
      <p:sp>
        <p:nvSpPr>
          <p:cNvPr id="8" name="object 2"/>
          <p:cNvSpPr txBox="1">
            <a:spLocks/>
          </p:cNvSpPr>
          <p:nvPr/>
        </p:nvSpPr>
        <p:spPr>
          <a:xfrm>
            <a:off x="3389706" y="1132487"/>
            <a:ext cx="5469481" cy="936154"/>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3970">
              <a:lnSpc>
                <a:spcPct val="100000"/>
              </a:lnSpc>
              <a:spcBef>
                <a:spcPts val="100"/>
              </a:spcBef>
            </a:pPr>
            <a:r>
              <a:rPr lang="en-US" dirty="0" smtClean="0">
                <a:solidFill>
                  <a:srgbClr val="FF0000"/>
                </a:solidFill>
              </a:rPr>
              <a:t>Any</a:t>
            </a:r>
            <a:r>
              <a:rPr lang="en-US" spc="-80" dirty="0" smtClean="0">
                <a:solidFill>
                  <a:srgbClr val="FF0000"/>
                </a:solidFill>
              </a:rPr>
              <a:t> </a:t>
            </a:r>
            <a:r>
              <a:rPr lang="en-US" spc="-5" dirty="0" smtClean="0">
                <a:solidFill>
                  <a:srgbClr val="FF0000"/>
                </a:solidFill>
              </a:rPr>
              <a:t>Question?</a:t>
            </a:r>
            <a:endParaRPr lang="en-US" spc="-5" dirty="0">
              <a:solidFill>
                <a:srgbClr val="FF0000"/>
              </a:solidFill>
            </a:endParaRPr>
          </a:p>
        </p:txBody>
      </p:sp>
      <p:sp>
        <p:nvSpPr>
          <p:cNvPr id="9" name="object 3"/>
          <p:cNvSpPr/>
          <p:nvPr/>
        </p:nvSpPr>
        <p:spPr>
          <a:xfrm>
            <a:off x="4720025" y="3512537"/>
            <a:ext cx="2857500" cy="27146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46363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3243493" y="2846307"/>
            <a:ext cx="4909907" cy="1859483"/>
          </a:xfrm>
          <a:prstGeom prst="rect">
            <a:avLst/>
          </a:prstGeom>
          <a:noFill/>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3970">
              <a:lnSpc>
                <a:spcPct val="100000"/>
              </a:lnSpc>
              <a:spcBef>
                <a:spcPts val="100"/>
              </a:spcBef>
            </a:pPr>
            <a:r>
              <a:rPr lang="en-US" b="1" dirty="0">
                <a:solidFill>
                  <a:srgbClr val="00B0F0"/>
                </a:solidFill>
              </a:rPr>
              <a:t>Thank You </a:t>
            </a:r>
            <a:r>
              <a:rPr lang="en-US" b="1" dirty="0" smtClean="0">
                <a:solidFill>
                  <a:srgbClr val="00B0F0"/>
                </a:solidFill>
              </a:rPr>
              <a:t>All !</a:t>
            </a:r>
            <a:r>
              <a:rPr lang="en-US" dirty="0" smtClean="0">
                <a:solidFill>
                  <a:srgbClr val="00B0F0"/>
                </a:solidFill>
              </a:rPr>
              <a:t> </a:t>
            </a:r>
            <a:r>
              <a:rPr lang="en-US" dirty="0">
                <a:solidFill>
                  <a:srgbClr val="00B0F0"/>
                </a:solidFill>
              </a:rPr>
              <a:t/>
            </a:r>
            <a:br>
              <a:rPr lang="en-US" dirty="0">
                <a:solidFill>
                  <a:srgbClr val="00B0F0"/>
                </a:solidFill>
              </a:rPr>
            </a:br>
            <a:endParaRPr lang="en-US" spc="-5" dirty="0">
              <a:solidFill>
                <a:srgbClr val="00B0F0"/>
              </a:solidFill>
            </a:endParaRPr>
          </a:p>
        </p:txBody>
      </p:sp>
      <p:sp>
        <p:nvSpPr>
          <p:cNvPr id="5" name="Footer Placeholder 4"/>
          <p:cNvSpPr>
            <a:spLocks noGrp="1"/>
          </p:cNvSpPr>
          <p:nvPr>
            <p:ph type="ftr" sz="quarter" idx="11"/>
          </p:nvPr>
        </p:nvSpPr>
        <p:spPr/>
        <p:txBody>
          <a:bodyPr/>
          <a:lstStyle/>
          <a:p>
            <a:r>
              <a:rPr lang="en-US" smtClean="0"/>
              <a:t>Md. Abu Bakkar Siddique(ABS), Dept. of CSE, DUET</a:t>
            </a:r>
            <a:endParaRPr lang="en-US"/>
          </a:p>
        </p:txBody>
      </p:sp>
      <p:sp>
        <p:nvSpPr>
          <p:cNvPr id="6" name="Slide Number Placeholder 5"/>
          <p:cNvSpPr>
            <a:spLocks noGrp="1"/>
          </p:cNvSpPr>
          <p:nvPr>
            <p:ph type="sldNum" sz="quarter" idx="12"/>
          </p:nvPr>
        </p:nvSpPr>
        <p:spPr/>
        <p:txBody>
          <a:bodyPr/>
          <a:lstStyle/>
          <a:p>
            <a:fld id="{C7095598-B3B4-4B46-A147-7EC2B6B48A6E}" type="slidenum">
              <a:rPr lang="en-US" smtClean="0"/>
              <a:t>26</a:t>
            </a:fld>
            <a:endParaRPr lang="en-US"/>
          </a:p>
        </p:txBody>
      </p:sp>
    </p:spTree>
    <p:extLst>
      <p:ext uri="{BB962C8B-B14F-4D97-AF65-F5344CB8AC3E}">
        <p14:creationId xmlns:p14="http://schemas.microsoft.com/office/powerpoint/2010/main" val="4286461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3</a:t>
            </a:fld>
            <a:endParaRPr lang="en-US"/>
          </a:p>
        </p:txBody>
      </p:sp>
      <p:sp>
        <p:nvSpPr>
          <p:cNvPr id="8" name="object 2"/>
          <p:cNvSpPr txBox="1">
            <a:spLocks/>
          </p:cNvSpPr>
          <p:nvPr/>
        </p:nvSpPr>
        <p:spPr>
          <a:xfrm>
            <a:off x="4325197" y="278968"/>
            <a:ext cx="3434079" cy="514350"/>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smtClean="0">
                <a:solidFill>
                  <a:srgbClr val="0000FF"/>
                </a:solidFill>
              </a:rPr>
              <a:t>Array</a:t>
            </a:r>
            <a:endParaRPr lang="en-US" sz="3200" dirty="0"/>
          </a:p>
        </p:txBody>
      </p:sp>
      <p:sp>
        <p:nvSpPr>
          <p:cNvPr id="12" name="object 5"/>
          <p:cNvSpPr txBox="1"/>
          <p:nvPr/>
        </p:nvSpPr>
        <p:spPr>
          <a:xfrm>
            <a:off x="994458" y="1138137"/>
            <a:ext cx="10359342" cy="3882473"/>
          </a:xfrm>
          <a:prstGeom prst="rect">
            <a:avLst/>
          </a:prstGeom>
          <a:ln w="12700">
            <a:noFill/>
          </a:ln>
        </p:spPr>
        <p:txBody>
          <a:bodyPr vert="horz" wrap="square" lIns="0" tIns="4445" rIns="0" bIns="0" rtlCol="0">
            <a:spAutoFit/>
          </a:bodyPr>
          <a:lstStyle/>
          <a:p>
            <a:pPr marL="457200" indent="-457200" algn="just">
              <a:lnSpc>
                <a:spcPct val="100000"/>
              </a:lnSpc>
              <a:spcBef>
                <a:spcPts val="35"/>
              </a:spcBef>
              <a:buFont typeface="Wingdings" panose="05000000000000000000" pitchFamily="2" charset="2"/>
              <a:buChar char="§"/>
            </a:pPr>
            <a:r>
              <a:rPr lang="en-US" sz="2800" dirty="0"/>
              <a:t>Collection of data elements of the same type that are  referred through a common name.</a:t>
            </a:r>
          </a:p>
          <a:p>
            <a:pPr marL="457200" indent="-457200" algn="just">
              <a:lnSpc>
                <a:spcPct val="100000"/>
              </a:lnSpc>
              <a:spcBef>
                <a:spcPts val="35"/>
              </a:spcBef>
              <a:buFont typeface="Wingdings" panose="05000000000000000000" pitchFamily="2" charset="2"/>
              <a:buChar char="§"/>
            </a:pPr>
            <a:r>
              <a:rPr lang="en-US" sz="2800" dirty="0"/>
              <a:t>Group of memory locations in which all have the same  name and same type.</a:t>
            </a:r>
          </a:p>
          <a:p>
            <a:pPr marL="457200" indent="-457200" algn="just">
              <a:lnSpc>
                <a:spcPct val="100000"/>
              </a:lnSpc>
              <a:spcBef>
                <a:spcPts val="35"/>
              </a:spcBef>
              <a:buFont typeface="Wingdings" panose="05000000000000000000" pitchFamily="2" charset="2"/>
              <a:buChar char="§"/>
            </a:pPr>
            <a:r>
              <a:rPr lang="en-US" sz="2800" dirty="0"/>
              <a:t>And these locations are contiguous.</a:t>
            </a:r>
          </a:p>
          <a:p>
            <a:pPr marL="457200" indent="-457200" algn="just">
              <a:lnSpc>
                <a:spcPct val="100000"/>
              </a:lnSpc>
              <a:spcBef>
                <a:spcPts val="35"/>
              </a:spcBef>
              <a:buFont typeface="Wingdings" panose="05000000000000000000" pitchFamily="2" charset="2"/>
              <a:buChar char="§"/>
            </a:pPr>
            <a:r>
              <a:rPr lang="en-US" sz="2800" dirty="0"/>
              <a:t>A specific element in an array is accessed by </a:t>
            </a:r>
            <a:r>
              <a:rPr lang="en-US" sz="2800" dirty="0" smtClean="0"/>
              <a:t>an index/subscript</a:t>
            </a:r>
            <a:r>
              <a:rPr lang="en-US" sz="2800" dirty="0"/>
              <a:t>.</a:t>
            </a:r>
          </a:p>
          <a:p>
            <a:pPr marL="457200" indent="-457200" algn="just">
              <a:lnSpc>
                <a:spcPct val="100000"/>
              </a:lnSpc>
              <a:spcBef>
                <a:spcPts val="35"/>
              </a:spcBef>
              <a:buFont typeface="Wingdings" panose="05000000000000000000" pitchFamily="2" charset="2"/>
              <a:buChar char="§"/>
            </a:pPr>
            <a:r>
              <a:rPr lang="en-US" sz="2800" dirty="0"/>
              <a:t>Index must be an integer number and starts at zero.</a:t>
            </a:r>
          </a:p>
          <a:p>
            <a:pPr marL="457200" indent="-457200" algn="just">
              <a:lnSpc>
                <a:spcPct val="100000"/>
              </a:lnSpc>
              <a:spcBef>
                <a:spcPts val="35"/>
              </a:spcBef>
              <a:buFont typeface="Wingdings" panose="05000000000000000000" pitchFamily="2" charset="2"/>
              <a:buChar char="§"/>
            </a:pPr>
            <a:r>
              <a:rPr lang="en-US" sz="2800" dirty="0"/>
              <a:t>Arrays, like other variables in C, must be declared before  they can be used.</a:t>
            </a:r>
          </a:p>
        </p:txBody>
      </p:sp>
    </p:spTree>
    <p:extLst>
      <p:ext uri="{BB962C8B-B14F-4D97-AF65-F5344CB8AC3E}">
        <p14:creationId xmlns:p14="http://schemas.microsoft.com/office/powerpoint/2010/main" val="5208207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4</a:t>
            </a:fld>
            <a:endParaRPr lang="en-US"/>
          </a:p>
        </p:txBody>
      </p:sp>
      <p:sp>
        <p:nvSpPr>
          <p:cNvPr id="8" name="object 2"/>
          <p:cNvSpPr txBox="1">
            <a:spLocks/>
          </p:cNvSpPr>
          <p:nvPr/>
        </p:nvSpPr>
        <p:spPr>
          <a:xfrm>
            <a:off x="3753153" y="-35641"/>
            <a:ext cx="4841952"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smtClean="0">
                <a:solidFill>
                  <a:srgbClr val="0000FF"/>
                </a:solidFill>
              </a:rPr>
              <a:t>One dimensional Array</a:t>
            </a:r>
            <a:endParaRPr lang="en-US" sz="3200" dirty="0"/>
          </a:p>
        </p:txBody>
      </p:sp>
      <p:sp>
        <p:nvSpPr>
          <p:cNvPr id="12" name="object 5"/>
          <p:cNvSpPr txBox="1"/>
          <p:nvPr/>
        </p:nvSpPr>
        <p:spPr>
          <a:xfrm>
            <a:off x="1098630" y="470267"/>
            <a:ext cx="10359342" cy="3451586"/>
          </a:xfrm>
          <a:prstGeom prst="rect">
            <a:avLst/>
          </a:prstGeom>
          <a:ln w="12700">
            <a:noFill/>
          </a:ln>
        </p:spPr>
        <p:txBody>
          <a:bodyPr vert="horz" wrap="square" lIns="0" tIns="4445" rIns="0" bIns="0" rtlCol="0">
            <a:spAutoFit/>
          </a:bodyPr>
          <a:lstStyle/>
          <a:p>
            <a:pPr marL="457200" indent="-457200" algn="just">
              <a:lnSpc>
                <a:spcPct val="100000"/>
              </a:lnSpc>
              <a:spcBef>
                <a:spcPts val="35"/>
              </a:spcBef>
              <a:buFont typeface="Wingdings" panose="05000000000000000000" pitchFamily="2" charset="2"/>
              <a:buChar char="§"/>
            </a:pPr>
            <a:r>
              <a:rPr lang="en-US" sz="2800" dirty="0"/>
              <a:t>Single subscript is required to reference an element of  the array.</a:t>
            </a:r>
          </a:p>
          <a:p>
            <a:pPr marL="457200" indent="-457200" algn="just">
              <a:lnSpc>
                <a:spcPct val="100000"/>
              </a:lnSpc>
              <a:spcBef>
                <a:spcPts val="35"/>
              </a:spcBef>
              <a:buFont typeface="Wingdings" panose="05000000000000000000" pitchFamily="2" charset="2"/>
              <a:buChar char="§"/>
            </a:pPr>
            <a:r>
              <a:rPr lang="en-US" sz="2800" dirty="0"/>
              <a:t>Index set consists of n-consecutive integer number.</a:t>
            </a:r>
          </a:p>
          <a:p>
            <a:pPr marL="457200" indent="-457200" algn="just">
              <a:lnSpc>
                <a:spcPct val="100000"/>
              </a:lnSpc>
              <a:spcBef>
                <a:spcPts val="35"/>
              </a:spcBef>
              <a:buFont typeface="Wingdings" panose="05000000000000000000" pitchFamily="2" charset="2"/>
              <a:buChar char="§"/>
            </a:pPr>
            <a:r>
              <a:rPr lang="en-US" sz="2800" dirty="0"/>
              <a:t>If array size is n, then in C index set consists of  0,1,2,3, . . . . . ., n-1</a:t>
            </a:r>
          </a:p>
          <a:p>
            <a:pPr marL="457200" indent="-457200" algn="just">
              <a:lnSpc>
                <a:spcPct val="100000"/>
              </a:lnSpc>
              <a:spcBef>
                <a:spcPts val="35"/>
              </a:spcBef>
              <a:buFont typeface="Wingdings" panose="05000000000000000000" pitchFamily="2" charset="2"/>
              <a:buChar char="§"/>
            </a:pPr>
            <a:r>
              <a:rPr lang="en-US" sz="2800" dirty="0"/>
              <a:t>Elements of the array are stored in consecutive memory  locations.</a:t>
            </a:r>
          </a:p>
          <a:p>
            <a:pPr marL="457200" indent="-457200" algn="just">
              <a:lnSpc>
                <a:spcPct val="100000"/>
              </a:lnSpc>
              <a:spcBef>
                <a:spcPts val="35"/>
              </a:spcBef>
              <a:buFont typeface="Wingdings" panose="05000000000000000000" pitchFamily="2" charset="2"/>
              <a:buChar char="§"/>
            </a:pPr>
            <a:r>
              <a:rPr lang="en-US" sz="2800" dirty="0"/>
              <a:t>Declaration format:</a:t>
            </a:r>
          </a:p>
          <a:p>
            <a:pPr algn="just">
              <a:lnSpc>
                <a:spcPct val="100000"/>
              </a:lnSpc>
              <a:spcBef>
                <a:spcPts val="35"/>
              </a:spcBef>
            </a:pPr>
            <a:r>
              <a:rPr lang="en-US" sz="2800" dirty="0" smtClean="0"/>
              <a:t>	</a:t>
            </a:r>
            <a:r>
              <a:rPr lang="en-US" sz="2800" dirty="0" err="1" smtClean="0"/>
              <a:t>data_type</a:t>
            </a:r>
            <a:r>
              <a:rPr lang="en-US" sz="2800" dirty="0" smtClean="0"/>
              <a:t> </a:t>
            </a:r>
            <a:r>
              <a:rPr lang="en-US" sz="2800" dirty="0" err="1"/>
              <a:t>variable_name</a:t>
            </a:r>
            <a:r>
              <a:rPr lang="en-US" sz="2800" dirty="0"/>
              <a:t>[size];</a:t>
            </a:r>
          </a:p>
          <a:p>
            <a:pPr marL="457200" indent="-457200" algn="just">
              <a:lnSpc>
                <a:spcPct val="100000"/>
              </a:lnSpc>
              <a:spcBef>
                <a:spcPts val="35"/>
              </a:spcBef>
              <a:buFont typeface="Wingdings" panose="05000000000000000000" pitchFamily="2" charset="2"/>
              <a:buChar char="§"/>
            </a:pPr>
            <a:r>
              <a:rPr lang="en-US" sz="2800" dirty="0"/>
              <a:t>Example:</a:t>
            </a:r>
          </a:p>
          <a:p>
            <a:pPr algn="just">
              <a:lnSpc>
                <a:spcPct val="100000"/>
              </a:lnSpc>
              <a:spcBef>
                <a:spcPts val="35"/>
              </a:spcBef>
            </a:pPr>
            <a:r>
              <a:rPr lang="en-US" sz="2800" dirty="0" smtClean="0"/>
              <a:t>	</a:t>
            </a:r>
            <a:r>
              <a:rPr lang="en-US" sz="2800" dirty="0" err="1" smtClean="0"/>
              <a:t>int</a:t>
            </a:r>
            <a:r>
              <a:rPr lang="en-US" sz="2800" dirty="0" smtClean="0"/>
              <a:t> </a:t>
            </a:r>
            <a:r>
              <a:rPr lang="en-US" sz="2800" dirty="0"/>
              <a:t>number[5];</a:t>
            </a:r>
          </a:p>
        </p:txBody>
      </p:sp>
      <p:graphicFrame>
        <p:nvGraphicFramePr>
          <p:cNvPr id="14" name="object 11"/>
          <p:cNvGraphicFramePr>
            <a:graphicFrameLocks noGrp="1"/>
          </p:cNvGraphicFramePr>
          <p:nvPr>
            <p:extLst>
              <p:ext uri="{D42A27DB-BD31-4B8C-83A1-F6EECF244321}">
                <p14:modId xmlns:p14="http://schemas.microsoft.com/office/powerpoint/2010/main" val="328438298"/>
              </p:ext>
            </p:extLst>
          </p:nvPr>
        </p:nvGraphicFramePr>
        <p:xfrm>
          <a:off x="6708024" y="4647962"/>
          <a:ext cx="609600" cy="1006475"/>
        </p:xfrm>
        <a:graphic>
          <a:graphicData uri="http://schemas.openxmlformats.org/drawingml/2006/table">
            <a:tbl>
              <a:tblPr firstRow="1" bandRow="1">
                <a:tableStyleId>{2D5ABB26-0587-4C30-8999-92F81FD0307C}</a:tableStyleId>
              </a:tblPr>
              <a:tblGrid>
                <a:gridCol w="609600"/>
              </a:tblGrid>
              <a:tr h="200025">
                <a:tc>
                  <a:txBody>
                    <a:bodyPr/>
                    <a:lstStyle/>
                    <a:p>
                      <a:pPr marL="273685">
                        <a:lnSpc>
                          <a:spcPct val="100000"/>
                        </a:lnSpc>
                        <a:spcBef>
                          <a:spcPts val="145"/>
                        </a:spcBef>
                      </a:pPr>
                      <a:r>
                        <a:rPr sz="1200" b="1" dirty="0">
                          <a:latin typeface="Times New Roman"/>
                          <a:cs typeface="Times New Roman"/>
                        </a:rPr>
                        <a:t>6</a:t>
                      </a:r>
                    </a:p>
                  </a:txBody>
                  <a:tcPr marL="0" marR="0" marT="18415" marB="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r>
              <a:tr h="200025">
                <a:tc>
                  <a:txBody>
                    <a:bodyPr/>
                    <a:lstStyle/>
                    <a:p>
                      <a:pPr marL="273685">
                        <a:lnSpc>
                          <a:spcPct val="100000"/>
                        </a:lnSpc>
                        <a:spcBef>
                          <a:spcPts val="145"/>
                        </a:spcBef>
                      </a:pPr>
                      <a:r>
                        <a:rPr sz="1200" b="1" dirty="0">
                          <a:latin typeface="Times New Roman"/>
                          <a:cs typeface="Times New Roman"/>
                        </a:rPr>
                        <a:t>5</a:t>
                      </a:r>
                      <a:endParaRPr sz="1200" b="1">
                        <a:latin typeface="Times New Roman"/>
                        <a:cs typeface="Times New Roman"/>
                      </a:endParaRPr>
                    </a:p>
                  </a:txBody>
                  <a:tcPr marL="0" marR="0" marT="1841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0025">
                <a:tc>
                  <a:txBody>
                    <a:bodyPr/>
                    <a:lstStyle/>
                    <a:p>
                      <a:pPr marL="273685">
                        <a:lnSpc>
                          <a:spcPct val="100000"/>
                        </a:lnSpc>
                        <a:spcBef>
                          <a:spcPts val="145"/>
                        </a:spcBef>
                      </a:pPr>
                      <a:r>
                        <a:rPr sz="1200" b="1" dirty="0">
                          <a:latin typeface="Times New Roman"/>
                          <a:cs typeface="Times New Roman"/>
                        </a:rPr>
                        <a:t>7</a:t>
                      </a:r>
                      <a:endParaRPr sz="1200" b="1">
                        <a:latin typeface="Times New Roman"/>
                        <a:cs typeface="Times New Roman"/>
                      </a:endParaRPr>
                    </a:p>
                  </a:txBody>
                  <a:tcPr marL="0" marR="0" marT="1841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0025">
                <a:tc>
                  <a:txBody>
                    <a:bodyPr/>
                    <a:lstStyle/>
                    <a:p>
                      <a:pPr marL="273685">
                        <a:lnSpc>
                          <a:spcPct val="100000"/>
                        </a:lnSpc>
                        <a:spcBef>
                          <a:spcPts val="145"/>
                        </a:spcBef>
                      </a:pPr>
                      <a:r>
                        <a:rPr sz="1200" b="1" dirty="0">
                          <a:latin typeface="Times New Roman"/>
                          <a:cs typeface="Times New Roman"/>
                        </a:rPr>
                        <a:t>2</a:t>
                      </a:r>
                      <a:endParaRPr sz="1200" b="1">
                        <a:latin typeface="Times New Roman"/>
                        <a:cs typeface="Times New Roman"/>
                      </a:endParaRPr>
                    </a:p>
                  </a:txBody>
                  <a:tcPr marL="0" marR="0" marT="1841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00025">
                <a:tc>
                  <a:txBody>
                    <a:bodyPr/>
                    <a:lstStyle/>
                    <a:p>
                      <a:pPr marL="273685">
                        <a:lnSpc>
                          <a:spcPct val="100000"/>
                        </a:lnSpc>
                        <a:spcBef>
                          <a:spcPts val="145"/>
                        </a:spcBef>
                      </a:pPr>
                      <a:r>
                        <a:rPr sz="1200" b="1" dirty="0">
                          <a:latin typeface="Times New Roman"/>
                          <a:cs typeface="Times New Roman"/>
                        </a:rPr>
                        <a:t>9</a:t>
                      </a:r>
                    </a:p>
                  </a:txBody>
                  <a:tcPr marL="0" marR="0" marT="18415" marB="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15" name="object 12"/>
          <p:cNvSpPr txBox="1"/>
          <p:nvPr/>
        </p:nvSpPr>
        <p:spPr>
          <a:xfrm>
            <a:off x="5948976" y="4161711"/>
            <a:ext cx="1537335" cy="666115"/>
          </a:xfrm>
          <a:prstGeom prst="rect">
            <a:avLst/>
          </a:prstGeom>
        </p:spPr>
        <p:txBody>
          <a:bodyPr vert="horz" wrap="square" lIns="0" tIns="12700" rIns="0" bIns="0" rtlCol="0">
            <a:spAutoFit/>
          </a:bodyPr>
          <a:lstStyle/>
          <a:p>
            <a:pPr marL="12700">
              <a:lnSpc>
                <a:spcPct val="100000"/>
              </a:lnSpc>
              <a:spcBef>
                <a:spcPts val="100"/>
              </a:spcBef>
            </a:pPr>
            <a:r>
              <a:rPr sz="1200" spc="-30" dirty="0">
                <a:latin typeface="Arial"/>
                <a:cs typeface="Arial"/>
              </a:rPr>
              <a:t>Memory</a:t>
            </a:r>
            <a:r>
              <a:rPr sz="1200" spc="-95" dirty="0">
                <a:latin typeface="Arial"/>
                <a:cs typeface="Arial"/>
              </a:rPr>
              <a:t> </a:t>
            </a:r>
            <a:r>
              <a:rPr sz="1200" spc="-55" dirty="0">
                <a:latin typeface="Arial"/>
                <a:cs typeface="Arial"/>
              </a:rPr>
              <a:t>Representation</a:t>
            </a:r>
            <a:endParaRPr sz="1200" dirty="0">
              <a:latin typeface="Arial"/>
              <a:cs typeface="Arial"/>
            </a:endParaRPr>
          </a:p>
          <a:p>
            <a:pPr marL="279400" marR="298450" indent="190500">
              <a:lnSpc>
                <a:spcPct val="173700"/>
              </a:lnSpc>
              <a:spcBef>
                <a:spcPts val="265"/>
              </a:spcBef>
              <a:tabLst>
                <a:tab pos="888365" algn="l"/>
              </a:tabLst>
            </a:pPr>
            <a:r>
              <a:rPr sz="800" i="1" spc="-70" dirty="0">
                <a:latin typeface="Trebuchet MS"/>
                <a:cs typeface="Trebuchet MS"/>
              </a:rPr>
              <a:t>i</a:t>
            </a:r>
            <a:r>
              <a:rPr sz="800" i="1" spc="-35" dirty="0">
                <a:latin typeface="Trebuchet MS"/>
                <a:cs typeface="Trebuchet MS"/>
              </a:rPr>
              <a:t>n</a:t>
            </a:r>
            <a:r>
              <a:rPr sz="800" i="1" spc="-45" dirty="0">
                <a:latin typeface="Trebuchet MS"/>
                <a:cs typeface="Trebuchet MS"/>
              </a:rPr>
              <a:t>d</a:t>
            </a:r>
            <a:r>
              <a:rPr sz="800" i="1" spc="-65" dirty="0">
                <a:latin typeface="Trebuchet MS"/>
                <a:cs typeface="Trebuchet MS"/>
              </a:rPr>
              <a:t>e</a:t>
            </a:r>
            <a:r>
              <a:rPr sz="800" i="1" spc="-55" dirty="0">
                <a:latin typeface="Trebuchet MS"/>
                <a:cs typeface="Trebuchet MS"/>
              </a:rPr>
              <a:t>x</a:t>
            </a:r>
            <a:r>
              <a:rPr sz="800" i="1" dirty="0">
                <a:latin typeface="Trebuchet MS"/>
                <a:cs typeface="Trebuchet MS"/>
              </a:rPr>
              <a:t>	</a:t>
            </a:r>
            <a:r>
              <a:rPr sz="800" i="1" spc="-35" dirty="0">
                <a:latin typeface="Trebuchet MS"/>
                <a:cs typeface="Trebuchet MS"/>
              </a:rPr>
              <a:t>mem</a:t>
            </a:r>
            <a:r>
              <a:rPr sz="800" i="1" spc="-30" dirty="0">
                <a:latin typeface="Trebuchet MS"/>
                <a:cs typeface="Trebuchet MS"/>
              </a:rPr>
              <a:t>o</a:t>
            </a:r>
            <a:r>
              <a:rPr sz="800" i="1" spc="-45" dirty="0">
                <a:latin typeface="Trebuchet MS"/>
                <a:cs typeface="Trebuchet MS"/>
              </a:rPr>
              <a:t>ry </a:t>
            </a:r>
            <a:r>
              <a:rPr sz="800" i="1" spc="-35" dirty="0">
                <a:latin typeface="Trebuchet MS"/>
                <a:cs typeface="Trebuchet MS"/>
              </a:rPr>
              <a:t> </a:t>
            </a:r>
            <a:r>
              <a:rPr sz="800" i="1" spc="-40" dirty="0">
                <a:latin typeface="Trebuchet MS"/>
                <a:cs typeface="Trebuchet MS"/>
              </a:rPr>
              <a:t>number[0]</a:t>
            </a:r>
            <a:endParaRPr sz="800" dirty="0">
              <a:latin typeface="Trebuchet MS"/>
              <a:cs typeface="Trebuchet MS"/>
            </a:endParaRPr>
          </a:p>
        </p:txBody>
      </p:sp>
      <p:sp>
        <p:nvSpPr>
          <p:cNvPr id="16" name="object 13"/>
          <p:cNvSpPr txBox="1"/>
          <p:nvPr/>
        </p:nvSpPr>
        <p:spPr>
          <a:xfrm>
            <a:off x="6215676" y="4819164"/>
            <a:ext cx="461009" cy="406400"/>
          </a:xfrm>
          <a:prstGeom prst="rect">
            <a:avLst/>
          </a:prstGeom>
        </p:spPr>
        <p:txBody>
          <a:bodyPr vert="horz" wrap="square" lIns="0" tIns="12065" rIns="0" bIns="0" rtlCol="0">
            <a:spAutoFit/>
          </a:bodyPr>
          <a:lstStyle/>
          <a:p>
            <a:pPr marL="12700" marR="5080">
              <a:lnSpc>
                <a:spcPct val="156300"/>
              </a:lnSpc>
              <a:spcBef>
                <a:spcPts val="95"/>
              </a:spcBef>
            </a:pPr>
            <a:r>
              <a:rPr sz="800" i="1" spc="-35" dirty="0">
                <a:latin typeface="Trebuchet MS"/>
                <a:cs typeface="Trebuchet MS"/>
              </a:rPr>
              <a:t>n</a:t>
            </a:r>
            <a:r>
              <a:rPr sz="800" i="1" spc="-45" dirty="0">
                <a:latin typeface="Trebuchet MS"/>
                <a:cs typeface="Trebuchet MS"/>
              </a:rPr>
              <a:t>u</a:t>
            </a:r>
            <a:r>
              <a:rPr sz="800" i="1" spc="-40" dirty="0">
                <a:latin typeface="Trebuchet MS"/>
                <a:cs typeface="Trebuchet MS"/>
              </a:rPr>
              <a:t>m</a:t>
            </a:r>
            <a:r>
              <a:rPr sz="800" i="1" spc="-30" dirty="0">
                <a:latin typeface="Trebuchet MS"/>
                <a:cs typeface="Trebuchet MS"/>
              </a:rPr>
              <a:t>b</a:t>
            </a:r>
            <a:r>
              <a:rPr sz="800" i="1" spc="-55" dirty="0">
                <a:latin typeface="Trebuchet MS"/>
                <a:cs typeface="Trebuchet MS"/>
              </a:rPr>
              <a:t>er[</a:t>
            </a:r>
            <a:r>
              <a:rPr sz="800" i="1" spc="-30" dirty="0">
                <a:latin typeface="Trebuchet MS"/>
                <a:cs typeface="Trebuchet MS"/>
              </a:rPr>
              <a:t>1] </a:t>
            </a:r>
            <a:r>
              <a:rPr sz="800" i="1" spc="-20" dirty="0">
                <a:latin typeface="Trebuchet MS"/>
                <a:cs typeface="Trebuchet MS"/>
              </a:rPr>
              <a:t> </a:t>
            </a:r>
            <a:r>
              <a:rPr sz="800" i="1" spc="-35" dirty="0">
                <a:latin typeface="Trebuchet MS"/>
                <a:cs typeface="Trebuchet MS"/>
              </a:rPr>
              <a:t>n</a:t>
            </a:r>
            <a:r>
              <a:rPr sz="800" i="1" spc="-45" dirty="0">
                <a:latin typeface="Trebuchet MS"/>
                <a:cs typeface="Trebuchet MS"/>
              </a:rPr>
              <a:t>u</a:t>
            </a:r>
            <a:r>
              <a:rPr sz="800" i="1" spc="-40" dirty="0">
                <a:latin typeface="Trebuchet MS"/>
                <a:cs typeface="Trebuchet MS"/>
              </a:rPr>
              <a:t>m</a:t>
            </a:r>
            <a:r>
              <a:rPr sz="800" i="1" spc="-30" dirty="0">
                <a:latin typeface="Trebuchet MS"/>
                <a:cs typeface="Trebuchet MS"/>
              </a:rPr>
              <a:t>b</a:t>
            </a:r>
            <a:r>
              <a:rPr sz="800" i="1" spc="-55" dirty="0">
                <a:latin typeface="Trebuchet MS"/>
                <a:cs typeface="Trebuchet MS"/>
              </a:rPr>
              <a:t>er[</a:t>
            </a:r>
            <a:r>
              <a:rPr sz="800" i="1" spc="-30" dirty="0">
                <a:latin typeface="Trebuchet MS"/>
                <a:cs typeface="Trebuchet MS"/>
              </a:rPr>
              <a:t>2]</a:t>
            </a:r>
            <a:endParaRPr sz="800" dirty="0">
              <a:latin typeface="Trebuchet MS"/>
              <a:cs typeface="Trebuchet MS"/>
            </a:endParaRPr>
          </a:p>
        </p:txBody>
      </p:sp>
      <p:sp>
        <p:nvSpPr>
          <p:cNvPr id="17" name="object 14"/>
          <p:cNvSpPr txBox="1"/>
          <p:nvPr/>
        </p:nvSpPr>
        <p:spPr>
          <a:xfrm>
            <a:off x="6215676" y="5221881"/>
            <a:ext cx="461009" cy="406400"/>
          </a:xfrm>
          <a:prstGeom prst="rect">
            <a:avLst/>
          </a:prstGeom>
        </p:spPr>
        <p:txBody>
          <a:bodyPr vert="horz" wrap="square" lIns="0" tIns="12065" rIns="0" bIns="0" rtlCol="0">
            <a:spAutoFit/>
          </a:bodyPr>
          <a:lstStyle/>
          <a:p>
            <a:pPr marL="12700" marR="5080">
              <a:lnSpc>
                <a:spcPct val="156300"/>
              </a:lnSpc>
              <a:spcBef>
                <a:spcPts val="95"/>
              </a:spcBef>
            </a:pPr>
            <a:r>
              <a:rPr sz="800" i="1" spc="-35" dirty="0">
                <a:latin typeface="Trebuchet MS"/>
                <a:cs typeface="Trebuchet MS"/>
              </a:rPr>
              <a:t>n</a:t>
            </a:r>
            <a:r>
              <a:rPr sz="800" i="1" spc="-45" dirty="0">
                <a:latin typeface="Trebuchet MS"/>
                <a:cs typeface="Trebuchet MS"/>
              </a:rPr>
              <a:t>u</a:t>
            </a:r>
            <a:r>
              <a:rPr sz="800" i="1" spc="-40" dirty="0">
                <a:latin typeface="Trebuchet MS"/>
                <a:cs typeface="Trebuchet MS"/>
              </a:rPr>
              <a:t>m</a:t>
            </a:r>
            <a:r>
              <a:rPr sz="800" i="1" spc="-30" dirty="0">
                <a:latin typeface="Trebuchet MS"/>
                <a:cs typeface="Trebuchet MS"/>
              </a:rPr>
              <a:t>b</a:t>
            </a:r>
            <a:r>
              <a:rPr sz="800" i="1" spc="-55" dirty="0">
                <a:latin typeface="Trebuchet MS"/>
                <a:cs typeface="Trebuchet MS"/>
              </a:rPr>
              <a:t>er[</a:t>
            </a:r>
            <a:r>
              <a:rPr sz="800" i="1" spc="-30" dirty="0">
                <a:latin typeface="Trebuchet MS"/>
                <a:cs typeface="Trebuchet MS"/>
              </a:rPr>
              <a:t>3] </a:t>
            </a:r>
            <a:r>
              <a:rPr sz="800" i="1" spc="-20" dirty="0">
                <a:latin typeface="Trebuchet MS"/>
                <a:cs typeface="Trebuchet MS"/>
              </a:rPr>
              <a:t> </a:t>
            </a:r>
            <a:r>
              <a:rPr sz="800" i="1" spc="-35" dirty="0">
                <a:latin typeface="Trebuchet MS"/>
                <a:cs typeface="Trebuchet MS"/>
              </a:rPr>
              <a:t>n</a:t>
            </a:r>
            <a:r>
              <a:rPr sz="800" i="1" spc="-45" dirty="0">
                <a:latin typeface="Trebuchet MS"/>
                <a:cs typeface="Trebuchet MS"/>
              </a:rPr>
              <a:t>u</a:t>
            </a:r>
            <a:r>
              <a:rPr sz="800" i="1" spc="-40" dirty="0">
                <a:latin typeface="Trebuchet MS"/>
                <a:cs typeface="Trebuchet MS"/>
              </a:rPr>
              <a:t>m</a:t>
            </a:r>
            <a:r>
              <a:rPr sz="800" i="1" spc="-30" dirty="0">
                <a:latin typeface="Trebuchet MS"/>
                <a:cs typeface="Trebuchet MS"/>
              </a:rPr>
              <a:t>b</a:t>
            </a:r>
            <a:r>
              <a:rPr sz="800" i="1" spc="-55" dirty="0">
                <a:latin typeface="Trebuchet MS"/>
                <a:cs typeface="Trebuchet MS"/>
              </a:rPr>
              <a:t>er[</a:t>
            </a:r>
            <a:r>
              <a:rPr sz="800" i="1" spc="-30" dirty="0">
                <a:latin typeface="Trebuchet MS"/>
                <a:cs typeface="Trebuchet MS"/>
              </a:rPr>
              <a:t>4]</a:t>
            </a:r>
            <a:endParaRPr sz="800" dirty="0">
              <a:latin typeface="Trebuchet MS"/>
              <a:cs typeface="Trebuchet MS"/>
            </a:endParaRPr>
          </a:p>
        </p:txBody>
      </p:sp>
      <p:sp>
        <p:nvSpPr>
          <p:cNvPr id="18" name="object 15"/>
          <p:cNvSpPr txBox="1"/>
          <p:nvPr/>
        </p:nvSpPr>
        <p:spPr>
          <a:xfrm>
            <a:off x="3400467" y="4159806"/>
            <a:ext cx="2209800" cy="1604645"/>
          </a:xfrm>
          <a:prstGeom prst="rect">
            <a:avLst/>
          </a:prstGeom>
          <a:ln w="4762">
            <a:solidFill>
              <a:srgbClr val="000000"/>
            </a:solidFill>
          </a:ln>
        </p:spPr>
        <p:txBody>
          <a:bodyPr vert="horz" wrap="square" lIns="0" tIns="14604" rIns="0" bIns="0" rtlCol="0">
            <a:spAutoFit/>
          </a:bodyPr>
          <a:lstStyle/>
          <a:p>
            <a:pPr marL="213360" indent="-168275">
              <a:lnSpc>
                <a:spcPct val="100000"/>
              </a:lnSpc>
              <a:spcBef>
                <a:spcPts val="114"/>
              </a:spcBef>
              <a:buFont typeface="Wingdings"/>
              <a:buChar char=""/>
              <a:tabLst>
                <a:tab pos="213995" algn="l"/>
              </a:tabLst>
            </a:pPr>
            <a:r>
              <a:rPr sz="1200" b="1" spc="-90" dirty="0">
                <a:latin typeface="Arial"/>
                <a:cs typeface="Arial"/>
              </a:rPr>
              <a:t>Array</a:t>
            </a:r>
            <a:r>
              <a:rPr sz="1200" b="1" spc="-80" dirty="0">
                <a:latin typeface="Arial"/>
                <a:cs typeface="Arial"/>
              </a:rPr>
              <a:t> </a:t>
            </a:r>
            <a:r>
              <a:rPr sz="1200" b="1" spc="-55" dirty="0">
                <a:latin typeface="Arial"/>
                <a:cs typeface="Arial"/>
              </a:rPr>
              <a:t>Initialization</a:t>
            </a:r>
            <a:endParaRPr sz="1200" dirty="0">
              <a:latin typeface="Arial"/>
              <a:cs typeface="Arial"/>
            </a:endParaRPr>
          </a:p>
          <a:p>
            <a:pPr marL="274320">
              <a:lnSpc>
                <a:spcPct val="100000"/>
              </a:lnSpc>
              <a:spcBef>
                <a:spcPts val="620"/>
              </a:spcBef>
            </a:pPr>
            <a:r>
              <a:rPr sz="1200" spc="10" dirty="0">
                <a:latin typeface="Arial"/>
                <a:cs typeface="Arial"/>
              </a:rPr>
              <a:t>int </a:t>
            </a:r>
            <a:r>
              <a:rPr sz="1200" spc="-25" dirty="0">
                <a:latin typeface="Arial"/>
                <a:cs typeface="Arial"/>
              </a:rPr>
              <a:t>number[5]</a:t>
            </a:r>
            <a:r>
              <a:rPr sz="1200" spc="-250" dirty="0">
                <a:latin typeface="Arial"/>
                <a:cs typeface="Arial"/>
              </a:rPr>
              <a:t> </a:t>
            </a:r>
            <a:r>
              <a:rPr sz="1200" spc="-105" dirty="0">
                <a:latin typeface="Arial"/>
                <a:cs typeface="Arial"/>
              </a:rPr>
              <a:t>= </a:t>
            </a:r>
            <a:r>
              <a:rPr sz="1200" spc="-45" dirty="0">
                <a:latin typeface="Arial"/>
                <a:cs typeface="Arial"/>
              </a:rPr>
              <a:t>{6, </a:t>
            </a:r>
            <a:r>
              <a:rPr sz="1200" spc="-50" dirty="0">
                <a:latin typeface="Arial"/>
                <a:cs typeface="Arial"/>
              </a:rPr>
              <a:t>5, 7, 2, </a:t>
            </a:r>
            <a:r>
              <a:rPr sz="1200" spc="-35" dirty="0">
                <a:latin typeface="Arial"/>
                <a:cs typeface="Arial"/>
              </a:rPr>
              <a:t>9};</a:t>
            </a:r>
            <a:endParaRPr sz="1200" dirty="0">
              <a:latin typeface="Arial"/>
              <a:cs typeface="Arial"/>
            </a:endParaRPr>
          </a:p>
          <a:p>
            <a:pPr>
              <a:lnSpc>
                <a:spcPct val="100000"/>
              </a:lnSpc>
              <a:spcBef>
                <a:spcPts val="5"/>
              </a:spcBef>
            </a:pPr>
            <a:endParaRPr sz="1250" dirty="0">
              <a:latin typeface="Arial"/>
              <a:cs typeface="Arial"/>
            </a:endParaRPr>
          </a:p>
          <a:p>
            <a:pPr marL="274320">
              <a:lnSpc>
                <a:spcPct val="100000"/>
              </a:lnSpc>
            </a:pPr>
            <a:r>
              <a:rPr sz="1200" spc="-25" dirty="0">
                <a:latin typeface="Arial"/>
                <a:cs typeface="Arial"/>
              </a:rPr>
              <a:t>number[0] </a:t>
            </a:r>
            <a:r>
              <a:rPr sz="1200" spc="-105" dirty="0">
                <a:latin typeface="Arial"/>
                <a:cs typeface="Arial"/>
              </a:rPr>
              <a:t>=</a:t>
            </a:r>
            <a:r>
              <a:rPr sz="1200" spc="-195" dirty="0">
                <a:latin typeface="Arial"/>
                <a:cs typeface="Arial"/>
              </a:rPr>
              <a:t> </a:t>
            </a:r>
            <a:r>
              <a:rPr sz="1200" spc="-40" dirty="0">
                <a:latin typeface="Arial"/>
                <a:cs typeface="Arial"/>
              </a:rPr>
              <a:t>6;</a:t>
            </a:r>
            <a:endParaRPr sz="1200" dirty="0">
              <a:latin typeface="Arial"/>
              <a:cs typeface="Arial"/>
            </a:endParaRPr>
          </a:p>
          <a:p>
            <a:pPr marL="274320">
              <a:lnSpc>
                <a:spcPct val="100000"/>
              </a:lnSpc>
            </a:pPr>
            <a:r>
              <a:rPr sz="1200" spc="-25" dirty="0">
                <a:latin typeface="Arial"/>
                <a:cs typeface="Arial"/>
              </a:rPr>
              <a:t>number[1] </a:t>
            </a:r>
            <a:r>
              <a:rPr sz="1200" spc="-105" dirty="0">
                <a:latin typeface="Arial"/>
                <a:cs typeface="Arial"/>
              </a:rPr>
              <a:t>=</a:t>
            </a:r>
            <a:r>
              <a:rPr sz="1200" spc="-195" dirty="0">
                <a:latin typeface="Arial"/>
                <a:cs typeface="Arial"/>
              </a:rPr>
              <a:t> </a:t>
            </a:r>
            <a:r>
              <a:rPr sz="1200" spc="-40" dirty="0">
                <a:latin typeface="Arial"/>
                <a:cs typeface="Arial"/>
              </a:rPr>
              <a:t>5;</a:t>
            </a:r>
            <a:endParaRPr sz="1200" dirty="0">
              <a:latin typeface="Arial"/>
              <a:cs typeface="Arial"/>
            </a:endParaRPr>
          </a:p>
          <a:p>
            <a:pPr marL="274320">
              <a:lnSpc>
                <a:spcPct val="100000"/>
              </a:lnSpc>
            </a:pPr>
            <a:r>
              <a:rPr sz="1200" spc="-25" dirty="0">
                <a:latin typeface="Arial"/>
                <a:cs typeface="Arial"/>
              </a:rPr>
              <a:t>number[2] </a:t>
            </a:r>
            <a:r>
              <a:rPr sz="1200" spc="-105" dirty="0">
                <a:latin typeface="Arial"/>
                <a:cs typeface="Arial"/>
              </a:rPr>
              <a:t>=</a:t>
            </a:r>
            <a:r>
              <a:rPr sz="1200" spc="-195" dirty="0">
                <a:latin typeface="Arial"/>
                <a:cs typeface="Arial"/>
              </a:rPr>
              <a:t> </a:t>
            </a:r>
            <a:r>
              <a:rPr sz="1200" spc="-40" dirty="0">
                <a:latin typeface="Arial"/>
                <a:cs typeface="Arial"/>
              </a:rPr>
              <a:t>7;</a:t>
            </a:r>
            <a:endParaRPr sz="1200" dirty="0">
              <a:latin typeface="Arial"/>
              <a:cs typeface="Arial"/>
            </a:endParaRPr>
          </a:p>
          <a:p>
            <a:pPr marL="274320">
              <a:lnSpc>
                <a:spcPct val="100000"/>
              </a:lnSpc>
            </a:pPr>
            <a:r>
              <a:rPr sz="1200" spc="-25" dirty="0">
                <a:latin typeface="Arial"/>
                <a:cs typeface="Arial"/>
              </a:rPr>
              <a:t>number[3] </a:t>
            </a:r>
            <a:r>
              <a:rPr sz="1200" spc="-105" dirty="0">
                <a:latin typeface="Arial"/>
                <a:cs typeface="Arial"/>
              </a:rPr>
              <a:t>=</a:t>
            </a:r>
            <a:r>
              <a:rPr sz="1200" spc="-195" dirty="0">
                <a:latin typeface="Arial"/>
                <a:cs typeface="Arial"/>
              </a:rPr>
              <a:t> </a:t>
            </a:r>
            <a:r>
              <a:rPr sz="1200" spc="-40" dirty="0">
                <a:latin typeface="Arial"/>
                <a:cs typeface="Arial"/>
              </a:rPr>
              <a:t>2;</a:t>
            </a:r>
            <a:endParaRPr sz="1200" dirty="0">
              <a:latin typeface="Arial"/>
              <a:cs typeface="Arial"/>
            </a:endParaRPr>
          </a:p>
          <a:p>
            <a:pPr marL="274320">
              <a:lnSpc>
                <a:spcPct val="100000"/>
              </a:lnSpc>
              <a:spcBef>
                <a:spcPts val="5"/>
              </a:spcBef>
            </a:pPr>
            <a:r>
              <a:rPr sz="1200" spc="-25" dirty="0">
                <a:latin typeface="Arial"/>
                <a:cs typeface="Arial"/>
              </a:rPr>
              <a:t>number[4] </a:t>
            </a:r>
            <a:r>
              <a:rPr sz="1200" spc="-105" dirty="0">
                <a:latin typeface="Arial"/>
                <a:cs typeface="Arial"/>
              </a:rPr>
              <a:t>=</a:t>
            </a:r>
            <a:r>
              <a:rPr sz="1200" spc="-204" dirty="0">
                <a:latin typeface="Arial"/>
                <a:cs typeface="Arial"/>
              </a:rPr>
              <a:t> </a:t>
            </a:r>
            <a:r>
              <a:rPr sz="1200" spc="-35" dirty="0">
                <a:latin typeface="Arial"/>
                <a:cs typeface="Arial"/>
              </a:rPr>
              <a:t>9;</a:t>
            </a:r>
            <a:endParaRPr sz="1200" dirty="0">
              <a:latin typeface="Arial"/>
              <a:cs typeface="Arial"/>
            </a:endParaRPr>
          </a:p>
        </p:txBody>
      </p:sp>
    </p:spTree>
    <p:extLst>
      <p:ext uri="{BB962C8B-B14F-4D97-AF65-F5344CB8AC3E}">
        <p14:creationId xmlns:p14="http://schemas.microsoft.com/office/powerpoint/2010/main" val="40985965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5</a:t>
            </a:fld>
            <a:endParaRPr lang="en-US"/>
          </a:p>
        </p:txBody>
      </p:sp>
      <p:sp>
        <p:nvSpPr>
          <p:cNvPr id="8" name="object 2"/>
          <p:cNvSpPr txBox="1">
            <a:spLocks/>
          </p:cNvSpPr>
          <p:nvPr/>
        </p:nvSpPr>
        <p:spPr>
          <a:xfrm>
            <a:off x="3753153" y="-35641"/>
            <a:ext cx="4841952"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smtClean="0">
                <a:solidFill>
                  <a:srgbClr val="0000FF"/>
                </a:solidFill>
              </a:rPr>
              <a:t>One dimensional Array</a:t>
            </a:r>
            <a:endParaRPr lang="en-US" sz="3200" dirty="0"/>
          </a:p>
        </p:txBody>
      </p:sp>
      <p:graphicFrame>
        <p:nvGraphicFramePr>
          <p:cNvPr id="11" name="object 7"/>
          <p:cNvGraphicFramePr>
            <a:graphicFrameLocks noGrp="1"/>
          </p:cNvGraphicFramePr>
          <p:nvPr>
            <p:extLst>
              <p:ext uri="{D42A27DB-BD31-4B8C-83A1-F6EECF244321}">
                <p14:modId xmlns:p14="http://schemas.microsoft.com/office/powerpoint/2010/main" val="1468245700"/>
              </p:ext>
            </p:extLst>
          </p:nvPr>
        </p:nvGraphicFramePr>
        <p:xfrm>
          <a:off x="4000545" y="1738985"/>
          <a:ext cx="640429" cy="1374606"/>
        </p:xfrm>
        <a:graphic>
          <a:graphicData uri="http://schemas.openxmlformats.org/drawingml/2006/table">
            <a:tbl>
              <a:tblPr firstRow="1" bandRow="1">
                <a:tableStyleId>{2D5ABB26-0587-4C30-8999-92F81FD0307C}</a:tableStyleId>
              </a:tblPr>
              <a:tblGrid>
                <a:gridCol w="640429"/>
              </a:tblGrid>
              <a:tr h="229463">
                <a:tc>
                  <a:txBody>
                    <a:bodyPr/>
                    <a:lstStyle/>
                    <a:p>
                      <a:pPr marL="635" algn="ctr">
                        <a:lnSpc>
                          <a:spcPct val="100000"/>
                        </a:lnSpc>
                        <a:spcBef>
                          <a:spcPts val="145"/>
                        </a:spcBef>
                      </a:pPr>
                      <a:r>
                        <a:rPr sz="1200" b="1" dirty="0">
                          <a:latin typeface="Times New Roman"/>
                          <a:cs typeface="Times New Roman"/>
                        </a:rPr>
                        <a:t>6</a:t>
                      </a:r>
                    </a:p>
                  </a:txBody>
                  <a:tcPr marL="0" marR="0" marT="18415" marB="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r>
              <a:tr h="228739">
                <a:tc>
                  <a:txBody>
                    <a:bodyPr/>
                    <a:lstStyle/>
                    <a:p>
                      <a:pPr marL="635" algn="ctr">
                        <a:lnSpc>
                          <a:spcPct val="100000"/>
                        </a:lnSpc>
                        <a:spcBef>
                          <a:spcPts val="140"/>
                        </a:spcBef>
                      </a:pPr>
                      <a:r>
                        <a:rPr sz="1200" b="1" dirty="0">
                          <a:latin typeface="Times New Roman"/>
                          <a:cs typeface="Times New Roman"/>
                        </a:rPr>
                        <a:t>5</a:t>
                      </a: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8739">
                <a:tc>
                  <a:txBody>
                    <a:bodyPr/>
                    <a:lstStyle/>
                    <a:p>
                      <a:pPr marL="635" algn="ctr">
                        <a:lnSpc>
                          <a:spcPct val="100000"/>
                        </a:lnSpc>
                        <a:spcBef>
                          <a:spcPts val="140"/>
                        </a:spcBef>
                      </a:pPr>
                      <a:r>
                        <a:rPr sz="1200" b="1" dirty="0">
                          <a:latin typeface="Times New Roman"/>
                          <a:cs typeface="Times New Roman"/>
                        </a:rPr>
                        <a:t>7</a:t>
                      </a:r>
                      <a:endParaRPr sz="1200" b="1">
                        <a:latin typeface="Times New Roman"/>
                        <a:cs typeface="Times New Roman"/>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9463">
                <a:tc>
                  <a:txBody>
                    <a:bodyPr/>
                    <a:lstStyle/>
                    <a:p>
                      <a:pPr marL="635" algn="ctr">
                        <a:lnSpc>
                          <a:spcPct val="100000"/>
                        </a:lnSpc>
                        <a:spcBef>
                          <a:spcPts val="145"/>
                        </a:spcBef>
                      </a:pPr>
                      <a:r>
                        <a:rPr sz="1200" b="1" dirty="0">
                          <a:latin typeface="Times New Roman"/>
                          <a:cs typeface="Times New Roman"/>
                        </a:rPr>
                        <a:t>2</a:t>
                      </a:r>
                      <a:endParaRPr sz="1200" b="1">
                        <a:latin typeface="Times New Roman"/>
                        <a:cs typeface="Times New Roman"/>
                      </a:endParaRPr>
                    </a:p>
                  </a:txBody>
                  <a:tcPr marL="0" marR="0" marT="1841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9463">
                <a:tc>
                  <a:txBody>
                    <a:bodyPr/>
                    <a:lstStyle/>
                    <a:p>
                      <a:pPr marL="635" algn="ctr">
                        <a:lnSpc>
                          <a:spcPct val="100000"/>
                        </a:lnSpc>
                        <a:spcBef>
                          <a:spcPts val="145"/>
                        </a:spcBef>
                      </a:pPr>
                      <a:r>
                        <a:rPr sz="1200" b="1" dirty="0">
                          <a:latin typeface="Times New Roman"/>
                          <a:cs typeface="Times New Roman"/>
                        </a:rPr>
                        <a:t>9</a:t>
                      </a:r>
                      <a:endParaRPr sz="1200" b="1">
                        <a:latin typeface="Times New Roman"/>
                        <a:cs typeface="Times New Roman"/>
                      </a:endParaRPr>
                    </a:p>
                  </a:txBody>
                  <a:tcPr marL="0" marR="0" marT="1841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r>
              <a:tr h="228739">
                <a:tc>
                  <a:txBody>
                    <a:bodyPr/>
                    <a:lstStyle/>
                    <a:p>
                      <a:pPr algn="ctr">
                        <a:lnSpc>
                          <a:spcPct val="100000"/>
                        </a:lnSpc>
                        <a:spcBef>
                          <a:spcPts val="140"/>
                        </a:spcBef>
                      </a:pPr>
                      <a:r>
                        <a:rPr sz="1200" b="1" spc="-5" dirty="0">
                          <a:latin typeface="Times New Roman"/>
                          <a:cs typeface="Times New Roman"/>
                        </a:rPr>
                        <a:t>. . .</a:t>
                      </a:r>
                      <a:r>
                        <a:rPr sz="1200" b="1" spc="-40" dirty="0">
                          <a:latin typeface="Times New Roman"/>
                          <a:cs typeface="Times New Roman"/>
                        </a:rPr>
                        <a:t> </a:t>
                      </a:r>
                      <a:r>
                        <a:rPr sz="1200" b="1" spc="-5" dirty="0">
                          <a:latin typeface="Times New Roman"/>
                          <a:cs typeface="Times New Roman"/>
                        </a:rPr>
                        <a:t>.</a:t>
                      </a:r>
                      <a:endParaRPr sz="1200" b="1" dirty="0">
                        <a:latin typeface="Times New Roman"/>
                        <a:cs typeface="Times New Roman"/>
                      </a:endParaRPr>
                    </a:p>
                  </a:txBody>
                  <a:tcPr marL="0" marR="0" marT="17780" marB="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r>
            </a:tbl>
          </a:graphicData>
        </a:graphic>
      </p:graphicFrame>
      <p:sp>
        <p:nvSpPr>
          <p:cNvPr id="13" name="object 8"/>
          <p:cNvSpPr txBox="1"/>
          <p:nvPr/>
        </p:nvSpPr>
        <p:spPr>
          <a:xfrm>
            <a:off x="3297658" y="1519561"/>
            <a:ext cx="2026695" cy="446789"/>
          </a:xfrm>
          <a:prstGeom prst="rect">
            <a:avLst/>
          </a:prstGeom>
        </p:spPr>
        <p:txBody>
          <a:bodyPr vert="horz" wrap="square" lIns="0" tIns="12700" rIns="0" bIns="0" rtlCol="0">
            <a:spAutoFit/>
          </a:bodyPr>
          <a:lstStyle/>
          <a:p>
            <a:pPr marL="12700" marR="5080" indent="190500">
              <a:lnSpc>
                <a:spcPct val="140700"/>
              </a:lnSpc>
              <a:spcBef>
                <a:spcPts val="100"/>
              </a:spcBef>
              <a:tabLst>
                <a:tab pos="622300" algn="l"/>
              </a:tabLst>
            </a:pPr>
            <a:r>
              <a:rPr sz="1000" b="1" i="1" spc="-70" dirty="0">
                <a:latin typeface="Trebuchet MS"/>
                <a:cs typeface="Trebuchet MS"/>
              </a:rPr>
              <a:t>i</a:t>
            </a:r>
            <a:r>
              <a:rPr sz="1000" b="1" i="1" spc="-35" dirty="0">
                <a:latin typeface="Trebuchet MS"/>
                <a:cs typeface="Trebuchet MS"/>
              </a:rPr>
              <a:t>n</a:t>
            </a:r>
            <a:r>
              <a:rPr sz="1000" b="1" i="1" spc="-45" dirty="0">
                <a:latin typeface="Trebuchet MS"/>
                <a:cs typeface="Trebuchet MS"/>
              </a:rPr>
              <a:t>d</a:t>
            </a:r>
            <a:r>
              <a:rPr sz="1000" b="1" i="1" spc="-65" dirty="0">
                <a:latin typeface="Trebuchet MS"/>
                <a:cs typeface="Trebuchet MS"/>
              </a:rPr>
              <a:t>e</a:t>
            </a:r>
            <a:r>
              <a:rPr sz="1000" b="1" i="1" spc="-55" dirty="0">
                <a:latin typeface="Trebuchet MS"/>
                <a:cs typeface="Trebuchet MS"/>
              </a:rPr>
              <a:t>x</a:t>
            </a:r>
            <a:r>
              <a:rPr sz="1000" b="1" i="1" dirty="0">
                <a:latin typeface="Trebuchet MS"/>
                <a:cs typeface="Trebuchet MS"/>
              </a:rPr>
              <a:t>	</a:t>
            </a:r>
            <a:r>
              <a:rPr lang="en-US" sz="1000" b="1" i="1" dirty="0" smtClean="0">
                <a:latin typeface="Trebuchet MS"/>
                <a:cs typeface="Trebuchet MS"/>
              </a:rPr>
              <a:t>                    </a:t>
            </a:r>
            <a:r>
              <a:rPr sz="1000" b="1" i="1" spc="-35" dirty="0" smtClean="0">
                <a:latin typeface="Trebuchet MS"/>
                <a:cs typeface="Trebuchet MS"/>
              </a:rPr>
              <a:t>mem</a:t>
            </a:r>
            <a:r>
              <a:rPr sz="1000" b="1" i="1" spc="-30" dirty="0" smtClean="0">
                <a:latin typeface="Trebuchet MS"/>
                <a:cs typeface="Trebuchet MS"/>
              </a:rPr>
              <a:t>o</a:t>
            </a:r>
            <a:r>
              <a:rPr sz="1000" b="1" i="1" spc="-45" dirty="0" smtClean="0">
                <a:latin typeface="Trebuchet MS"/>
                <a:cs typeface="Trebuchet MS"/>
              </a:rPr>
              <a:t>ry </a:t>
            </a:r>
            <a:r>
              <a:rPr sz="1000" b="1" i="1" spc="-35" dirty="0" smtClean="0">
                <a:latin typeface="Trebuchet MS"/>
                <a:cs typeface="Trebuchet MS"/>
              </a:rPr>
              <a:t> </a:t>
            </a:r>
            <a:r>
              <a:rPr sz="1000" b="1" i="1" spc="-40" dirty="0">
                <a:latin typeface="Trebuchet MS"/>
                <a:cs typeface="Trebuchet MS"/>
              </a:rPr>
              <a:t>number[0]</a:t>
            </a:r>
            <a:endParaRPr sz="1000" b="1" dirty="0">
              <a:latin typeface="Trebuchet MS"/>
              <a:cs typeface="Trebuchet MS"/>
            </a:endParaRPr>
          </a:p>
        </p:txBody>
      </p:sp>
      <p:sp>
        <p:nvSpPr>
          <p:cNvPr id="19" name="object 9"/>
          <p:cNvSpPr txBox="1"/>
          <p:nvPr/>
        </p:nvSpPr>
        <p:spPr>
          <a:xfrm>
            <a:off x="3307322" y="1938827"/>
            <a:ext cx="740941" cy="492955"/>
          </a:xfrm>
          <a:prstGeom prst="rect">
            <a:avLst/>
          </a:prstGeom>
        </p:spPr>
        <p:txBody>
          <a:bodyPr vert="horz" wrap="square" lIns="0" tIns="12700" rIns="0" bIns="0" rtlCol="0">
            <a:spAutoFit/>
          </a:bodyPr>
          <a:lstStyle/>
          <a:p>
            <a:pPr marL="12700" marR="5080">
              <a:lnSpc>
                <a:spcPct val="156200"/>
              </a:lnSpc>
              <a:spcBef>
                <a:spcPts val="100"/>
              </a:spcBef>
            </a:pPr>
            <a:r>
              <a:rPr sz="1000" b="1" i="1" spc="-35" dirty="0">
                <a:latin typeface="Trebuchet MS"/>
                <a:cs typeface="Trebuchet MS"/>
              </a:rPr>
              <a:t>n</a:t>
            </a:r>
            <a:r>
              <a:rPr sz="1000" b="1" i="1" spc="-45" dirty="0">
                <a:latin typeface="Trebuchet MS"/>
                <a:cs typeface="Trebuchet MS"/>
              </a:rPr>
              <a:t>u</a:t>
            </a:r>
            <a:r>
              <a:rPr sz="1000" b="1" i="1" spc="-40" dirty="0">
                <a:latin typeface="Trebuchet MS"/>
                <a:cs typeface="Trebuchet MS"/>
              </a:rPr>
              <a:t>m</a:t>
            </a:r>
            <a:r>
              <a:rPr sz="1000" b="1" i="1" spc="-30" dirty="0">
                <a:latin typeface="Trebuchet MS"/>
                <a:cs typeface="Trebuchet MS"/>
              </a:rPr>
              <a:t>b</a:t>
            </a:r>
            <a:r>
              <a:rPr sz="1000" b="1" i="1" spc="-55" dirty="0">
                <a:latin typeface="Trebuchet MS"/>
                <a:cs typeface="Trebuchet MS"/>
              </a:rPr>
              <a:t>er[</a:t>
            </a:r>
            <a:r>
              <a:rPr sz="1000" b="1" i="1" spc="-30" dirty="0">
                <a:latin typeface="Trebuchet MS"/>
                <a:cs typeface="Trebuchet MS"/>
              </a:rPr>
              <a:t>1] </a:t>
            </a:r>
            <a:r>
              <a:rPr sz="1000" b="1" i="1" spc="-20" dirty="0">
                <a:latin typeface="Trebuchet MS"/>
                <a:cs typeface="Trebuchet MS"/>
              </a:rPr>
              <a:t> </a:t>
            </a:r>
            <a:r>
              <a:rPr sz="1000" b="1" i="1" spc="-35" dirty="0">
                <a:latin typeface="Trebuchet MS"/>
                <a:cs typeface="Trebuchet MS"/>
              </a:rPr>
              <a:t>n</a:t>
            </a:r>
            <a:r>
              <a:rPr sz="1000" b="1" i="1" spc="-45" dirty="0">
                <a:latin typeface="Trebuchet MS"/>
                <a:cs typeface="Trebuchet MS"/>
              </a:rPr>
              <a:t>u</a:t>
            </a:r>
            <a:r>
              <a:rPr sz="1000" b="1" i="1" spc="-40" dirty="0">
                <a:latin typeface="Trebuchet MS"/>
                <a:cs typeface="Trebuchet MS"/>
              </a:rPr>
              <a:t>m</a:t>
            </a:r>
            <a:r>
              <a:rPr sz="1000" b="1" i="1" spc="-30" dirty="0">
                <a:latin typeface="Trebuchet MS"/>
                <a:cs typeface="Trebuchet MS"/>
              </a:rPr>
              <a:t>b</a:t>
            </a:r>
            <a:r>
              <a:rPr sz="1000" b="1" i="1" spc="-55" dirty="0">
                <a:latin typeface="Trebuchet MS"/>
                <a:cs typeface="Trebuchet MS"/>
              </a:rPr>
              <a:t>er[</a:t>
            </a:r>
            <a:r>
              <a:rPr sz="1000" b="1" i="1" spc="-30" dirty="0">
                <a:latin typeface="Trebuchet MS"/>
                <a:cs typeface="Trebuchet MS"/>
              </a:rPr>
              <a:t>2]</a:t>
            </a:r>
            <a:endParaRPr sz="1000" b="1" dirty="0">
              <a:latin typeface="Trebuchet MS"/>
              <a:cs typeface="Trebuchet MS"/>
            </a:endParaRPr>
          </a:p>
        </p:txBody>
      </p:sp>
      <p:sp>
        <p:nvSpPr>
          <p:cNvPr id="20" name="object 10"/>
          <p:cNvSpPr txBox="1"/>
          <p:nvPr/>
        </p:nvSpPr>
        <p:spPr>
          <a:xfrm>
            <a:off x="3297659" y="2386582"/>
            <a:ext cx="740941" cy="492955"/>
          </a:xfrm>
          <a:prstGeom prst="rect">
            <a:avLst/>
          </a:prstGeom>
        </p:spPr>
        <p:txBody>
          <a:bodyPr vert="horz" wrap="square" lIns="0" tIns="12700" rIns="0" bIns="0" rtlCol="0">
            <a:spAutoFit/>
          </a:bodyPr>
          <a:lstStyle/>
          <a:p>
            <a:pPr marL="12700" marR="5080">
              <a:lnSpc>
                <a:spcPct val="156200"/>
              </a:lnSpc>
              <a:spcBef>
                <a:spcPts val="100"/>
              </a:spcBef>
            </a:pPr>
            <a:r>
              <a:rPr sz="1000" b="1" i="1" spc="-35" dirty="0">
                <a:latin typeface="Trebuchet MS"/>
                <a:cs typeface="Trebuchet MS"/>
              </a:rPr>
              <a:t>n</a:t>
            </a:r>
            <a:r>
              <a:rPr sz="1000" b="1" i="1" spc="-45" dirty="0">
                <a:latin typeface="Trebuchet MS"/>
                <a:cs typeface="Trebuchet MS"/>
              </a:rPr>
              <a:t>u</a:t>
            </a:r>
            <a:r>
              <a:rPr sz="1000" b="1" i="1" spc="-40" dirty="0">
                <a:latin typeface="Trebuchet MS"/>
                <a:cs typeface="Trebuchet MS"/>
              </a:rPr>
              <a:t>m</a:t>
            </a:r>
            <a:r>
              <a:rPr sz="1000" b="1" i="1" spc="-30" dirty="0">
                <a:latin typeface="Trebuchet MS"/>
                <a:cs typeface="Trebuchet MS"/>
              </a:rPr>
              <a:t>b</a:t>
            </a:r>
            <a:r>
              <a:rPr sz="1000" b="1" i="1" spc="-55" dirty="0">
                <a:latin typeface="Trebuchet MS"/>
                <a:cs typeface="Trebuchet MS"/>
              </a:rPr>
              <a:t>er[</a:t>
            </a:r>
            <a:r>
              <a:rPr sz="1000" b="1" i="1" spc="-30" dirty="0">
                <a:latin typeface="Trebuchet MS"/>
                <a:cs typeface="Trebuchet MS"/>
              </a:rPr>
              <a:t>3] </a:t>
            </a:r>
            <a:r>
              <a:rPr sz="1000" b="1" i="1" spc="-20" dirty="0">
                <a:latin typeface="Trebuchet MS"/>
                <a:cs typeface="Trebuchet MS"/>
              </a:rPr>
              <a:t> </a:t>
            </a:r>
            <a:r>
              <a:rPr sz="1000" b="1" i="1" spc="-35" dirty="0">
                <a:latin typeface="Trebuchet MS"/>
                <a:cs typeface="Trebuchet MS"/>
              </a:rPr>
              <a:t>n</a:t>
            </a:r>
            <a:r>
              <a:rPr sz="1000" b="1" i="1" spc="-45" dirty="0">
                <a:latin typeface="Trebuchet MS"/>
                <a:cs typeface="Trebuchet MS"/>
              </a:rPr>
              <a:t>u</a:t>
            </a:r>
            <a:r>
              <a:rPr sz="1000" b="1" i="1" spc="-40" dirty="0">
                <a:latin typeface="Trebuchet MS"/>
                <a:cs typeface="Trebuchet MS"/>
              </a:rPr>
              <a:t>m</a:t>
            </a:r>
            <a:r>
              <a:rPr sz="1000" b="1" i="1" spc="-30" dirty="0">
                <a:latin typeface="Trebuchet MS"/>
                <a:cs typeface="Trebuchet MS"/>
              </a:rPr>
              <a:t>b</a:t>
            </a:r>
            <a:r>
              <a:rPr sz="1000" b="1" i="1" spc="-55" dirty="0">
                <a:latin typeface="Trebuchet MS"/>
                <a:cs typeface="Trebuchet MS"/>
              </a:rPr>
              <a:t>er[</a:t>
            </a:r>
            <a:r>
              <a:rPr sz="1000" b="1" i="1" spc="-30" dirty="0">
                <a:latin typeface="Trebuchet MS"/>
                <a:cs typeface="Trebuchet MS"/>
              </a:rPr>
              <a:t>4]</a:t>
            </a:r>
            <a:endParaRPr sz="1000" b="1" dirty="0">
              <a:latin typeface="Trebuchet MS"/>
              <a:cs typeface="Trebuchet MS"/>
            </a:endParaRPr>
          </a:p>
        </p:txBody>
      </p:sp>
      <p:sp>
        <p:nvSpPr>
          <p:cNvPr id="21" name="object 11"/>
          <p:cNvSpPr txBox="1"/>
          <p:nvPr/>
        </p:nvSpPr>
        <p:spPr>
          <a:xfrm>
            <a:off x="4627996" y="1977812"/>
            <a:ext cx="467360" cy="174407"/>
          </a:xfrm>
          <a:prstGeom prst="rect">
            <a:avLst/>
          </a:prstGeom>
        </p:spPr>
        <p:txBody>
          <a:bodyPr vert="horz" wrap="square" lIns="0" tIns="12700" rIns="0" bIns="0" rtlCol="0">
            <a:spAutoFit/>
          </a:bodyPr>
          <a:lstStyle/>
          <a:p>
            <a:pPr marL="12700">
              <a:lnSpc>
                <a:spcPct val="100000"/>
              </a:lnSpc>
              <a:spcBef>
                <a:spcPts val="100"/>
              </a:spcBef>
            </a:pPr>
            <a:r>
              <a:rPr sz="1050" b="1" i="1" spc="-15" dirty="0" smtClean="0">
                <a:latin typeface="Trebuchet MS"/>
                <a:cs typeface="Trebuchet MS"/>
              </a:rPr>
              <a:t>100</a:t>
            </a:r>
            <a:r>
              <a:rPr lang="en-US" sz="1050" b="1" i="1" spc="-15" dirty="0" smtClean="0">
                <a:latin typeface="Trebuchet MS"/>
                <a:cs typeface="Trebuchet MS"/>
              </a:rPr>
              <a:t>4</a:t>
            </a:r>
            <a:endParaRPr sz="1050" b="1" dirty="0">
              <a:latin typeface="Trebuchet MS"/>
              <a:cs typeface="Trebuchet MS"/>
            </a:endParaRPr>
          </a:p>
        </p:txBody>
      </p:sp>
      <p:sp>
        <p:nvSpPr>
          <p:cNvPr id="22" name="object 12"/>
          <p:cNvSpPr txBox="1"/>
          <p:nvPr/>
        </p:nvSpPr>
        <p:spPr>
          <a:xfrm>
            <a:off x="4604771" y="2202270"/>
            <a:ext cx="467360" cy="182101"/>
          </a:xfrm>
          <a:prstGeom prst="rect">
            <a:avLst/>
          </a:prstGeom>
        </p:spPr>
        <p:txBody>
          <a:bodyPr vert="horz" wrap="square" lIns="0" tIns="12700" rIns="0" bIns="0" rtlCol="0">
            <a:spAutoFit/>
          </a:bodyPr>
          <a:lstStyle/>
          <a:p>
            <a:pPr marL="12700">
              <a:lnSpc>
                <a:spcPct val="100000"/>
              </a:lnSpc>
              <a:spcBef>
                <a:spcPts val="100"/>
              </a:spcBef>
            </a:pPr>
            <a:r>
              <a:rPr sz="1100" b="1" i="1" spc="-15" dirty="0" smtClean="0">
                <a:latin typeface="Trebuchet MS"/>
                <a:cs typeface="Trebuchet MS"/>
              </a:rPr>
              <a:t>100</a:t>
            </a:r>
            <a:r>
              <a:rPr lang="en-US" sz="1100" b="1" i="1" spc="-15" dirty="0" smtClean="0">
                <a:latin typeface="Trebuchet MS"/>
                <a:cs typeface="Trebuchet MS"/>
              </a:rPr>
              <a:t>8</a:t>
            </a:r>
            <a:endParaRPr sz="1100" b="1" dirty="0">
              <a:latin typeface="Trebuchet MS"/>
              <a:cs typeface="Trebuchet MS"/>
            </a:endParaRPr>
          </a:p>
        </p:txBody>
      </p:sp>
      <p:sp>
        <p:nvSpPr>
          <p:cNvPr id="23" name="object 13"/>
          <p:cNvSpPr txBox="1"/>
          <p:nvPr/>
        </p:nvSpPr>
        <p:spPr>
          <a:xfrm>
            <a:off x="4627996" y="2375296"/>
            <a:ext cx="467360" cy="515526"/>
          </a:xfrm>
          <a:prstGeom prst="rect">
            <a:avLst/>
          </a:prstGeom>
        </p:spPr>
        <p:txBody>
          <a:bodyPr vert="horz" wrap="square" lIns="0" tIns="81280" rIns="0" bIns="0" rtlCol="0">
            <a:spAutoFit/>
          </a:bodyPr>
          <a:lstStyle/>
          <a:p>
            <a:pPr marL="12700">
              <a:lnSpc>
                <a:spcPct val="100000"/>
              </a:lnSpc>
              <a:spcBef>
                <a:spcPts val="640"/>
              </a:spcBef>
            </a:pPr>
            <a:r>
              <a:rPr sz="1200" b="1" i="1" spc="-15" dirty="0" smtClean="0">
                <a:latin typeface="Trebuchet MS"/>
                <a:cs typeface="Trebuchet MS"/>
              </a:rPr>
              <a:t>10</a:t>
            </a:r>
            <a:r>
              <a:rPr lang="en-US" sz="1200" b="1" i="1" spc="-15" dirty="0" smtClean="0">
                <a:latin typeface="Trebuchet MS"/>
                <a:cs typeface="Trebuchet MS"/>
              </a:rPr>
              <a:t>12</a:t>
            </a:r>
            <a:endParaRPr sz="1200" b="1" dirty="0">
              <a:latin typeface="Trebuchet MS"/>
              <a:cs typeface="Trebuchet MS"/>
            </a:endParaRPr>
          </a:p>
          <a:p>
            <a:pPr marL="12700">
              <a:lnSpc>
                <a:spcPct val="100000"/>
              </a:lnSpc>
              <a:spcBef>
                <a:spcPts val="540"/>
              </a:spcBef>
            </a:pPr>
            <a:r>
              <a:rPr sz="1200" b="1" i="1" spc="-15" dirty="0" smtClean="0">
                <a:latin typeface="Trebuchet MS"/>
                <a:cs typeface="Trebuchet MS"/>
              </a:rPr>
              <a:t>10</a:t>
            </a:r>
            <a:r>
              <a:rPr lang="en-US" sz="1200" b="1" i="1" spc="-15" dirty="0" smtClean="0">
                <a:latin typeface="Trebuchet MS"/>
                <a:cs typeface="Trebuchet MS"/>
              </a:rPr>
              <a:t>16</a:t>
            </a:r>
            <a:endParaRPr sz="1200" b="1" dirty="0">
              <a:latin typeface="Trebuchet MS"/>
              <a:cs typeface="Trebuchet MS"/>
            </a:endParaRPr>
          </a:p>
        </p:txBody>
      </p:sp>
      <p:sp>
        <p:nvSpPr>
          <p:cNvPr id="24" name="object 14"/>
          <p:cNvSpPr txBox="1"/>
          <p:nvPr/>
        </p:nvSpPr>
        <p:spPr>
          <a:xfrm>
            <a:off x="2016686" y="1051099"/>
            <a:ext cx="2561944" cy="227626"/>
          </a:xfrm>
          <a:prstGeom prst="rect">
            <a:avLst/>
          </a:prstGeom>
        </p:spPr>
        <p:txBody>
          <a:bodyPr vert="horz" wrap="square" lIns="0" tIns="12065" rIns="0" bIns="0" rtlCol="0">
            <a:spAutoFit/>
          </a:bodyPr>
          <a:lstStyle/>
          <a:p>
            <a:pPr marL="12700">
              <a:lnSpc>
                <a:spcPct val="100000"/>
              </a:lnSpc>
              <a:spcBef>
                <a:spcPts val="95"/>
              </a:spcBef>
            </a:pPr>
            <a:r>
              <a:rPr sz="1400" b="1" spc="5" dirty="0">
                <a:latin typeface="Arial"/>
                <a:cs typeface="Arial"/>
              </a:rPr>
              <a:t>int </a:t>
            </a:r>
            <a:r>
              <a:rPr sz="1400" b="1" spc="-25" dirty="0">
                <a:latin typeface="Arial"/>
                <a:cs typeface="Arial"/>
              </a:rPr>
              <a:t>number[5] </a:t>
            </a:r>
            <a:r>
              <a:rPr sz="1400" b="1" spc="-90" dirty="0">
                <a:latin typeface="Arial"/>
                <a:cs typeface="Arial"/>
              </a:rPr>
              <a:t>= </a:t>
            </a:r>
            <a:r>
              <a:rPr sz="1400" b="1" spc="-40" dirty="0">
                <a:latin typeface="Arial"/>
                <a:cs typeface="Arial"/>
              </a:rPr>
              <a:t>{6, </a:t>
            </a:r>
            <a:r>
              <a:rPr sz="1400" b="1" spc="-45" dirty="0">
                <a:latin typeface="Arial"/>
                <a:cs typeface="Arial"/>
              </a:rPr>
              <a:t>5, 7, 2,</a:t>
            </a:r>
            <a:r>
              <a:rPr sz="1400" b="1" spc="-150" dirty="0">
                <a:latin typeface="Arial"/>
                <a:cs typeface="Arial"/>
              </a:rPr>
              <a:t> </a:t>
            </a:r>
            <a:r>
              <a:rPr sz="1400" b="1" spc="-30" dirty="0">
                <a:latin typeface="Arial"/>
                <a:cs typeface="Arial"/>
              </a:rPr>
              <a:t>9};</a:t>
            </a:r>
            <a:endParaRPr sz="1400" b="1" dirty="0">
              <a:latin typeface="Arial"/>
              <a:cs typeface="Arial"/>
            </a:endParaRPr>
          </a:p>
        </p:txBody>
      </p:sp>
      <p:sp>
        <p:nvSpPr>
          <p:cNvPr id="25" name="object 15"/>
          <p:cNvSpPr txBox="1"/>
          <p:nvPr/>
        </p:nvSpPr>
        <p:spPr>
          <a:xfrm>
            <a:off x="6096000" y="1164912"/>
            <a:ext cx="6266909" cy="1156086"/>
          </a:xfrm>
          <a:prstGeom prst="rect">
            <a:avLst/>
          </a:prstGeom>
        </p:spPr>
        <p:txBody>
          <a:bodyPr vert="horz" wrap="square" lIns="0" tIns="93345" rIns="0" bIns="0" rtlCol="0">
            <a:spAutoFit/>
          </a:bodyPr>
          <a:lstStyle/>
          <a:p>
            <a:pPr marL="12700">
              <a:lnSpc>
                <a:spcPct val="100000"/>
              </a:lnSpc>
              <a:spcBef>
                <a:spcPts val="735"/>
              </a:spcBef>
            </a:pPr>
            <a:r>
              <a:rPr sz="1600" b="1" i="1" spc="-5" dirty="0">
                <a:latin typeface="Carlito"/>
                <a:cs typeface="Carlito"/>
              </a:rPr>
              <a:t>loc(number[k]) = base(number) + w *</a:t>
            </a:r>
            <a:r>
              <a:rPr sz="1600" b="1" i="1" spc="-35" dirty="0">
                <a:latin typeface="Carlito"/>
                <a:cs typeface="Carlito"/>
              </a:rPr>
              <a:t> </a:t>
            </a:r>
            <a:r>
              <a:rPr sz="1600" b="1" i="1" spc="-5" dirty="0">
                <a:latin typeface="Carlito"/>
                <a:cs typeface="Carlito"/>
              </a:rPr>
              <a:t>k;</a:t>
            </a:r>
            <a:endParaRPr sz="1600" dirty="0">
              <a:latin typeface="Carlito"/>
              <a:cs typeface="Carlito"/>
            </a:endParaRPr>
          </a:p>
          <a:p>
            <a:pPr marL="12700">
              <a:lnSpc>
                <a:spcPct val="100000"/>
              </a:lnSpc>
              <a:spcBef>
                <a:spcPts val="635"/>
              </a:spcBef>
            </a:pPr>
            <a:r>
              <a:rPr sz="1600" i="1" spc="-60" dirty="0">
                <a:latin typeface="Trebuchet MS"/>
                <a:cs typeface="Trebuchet MS"/>
              </a:rPr>
              <a:t>Where,</a:t>
            </a:r>
            <a:endParaRPr sz="1600" dirty="0">
              <a:latin typeface="Trebuchet MS"/>
              <a:cs typeface="Trebuchet MS"/>
            </a:endParaRPr>
          </a:p>
          <a:p>
            <a:pPr marL="12700" marR="5080" indent="27305">
              <a:lnSpc>
                <a:spcPct val="100000"/>
              </a:lnSpc>
            </a:pPr>
            <a:r>
              <a:rPr sz="1600" i="1" spc="-35" dirty="0">
                <a:latin typeface="Trebuchet MS"/>
                <a:cs typeface="Trebuchet MS"/>
              </a:rPr>
              <a:t>w</a:t>
            </a:r>
            <a:r>
              <a:rPr sz="1600" i="1" spc="-90" dirty="0">
                <a:latin typeface="Trebuchet MS"/>
                <a:cs typeface="Trebuchet MS"/>
              </a:rPr>
              <a:t> </a:t>
            </a:r>
            <a:r>
              <a:rPr sz="1600" i="1" spc="-30" dirty="0">
                <a:latin typeface="Trebuchet MS"/>
                <a:cs typeface="Trebuchet MS"/>
              </a:rPr>
              <a:t>=</a:t>
            </a:r>
            <a:r>
              <a:rPr sz="1600" i="1" spc="-85" dirty="0">
                <a:latin typeface="Trebuchet MS"/>
                <a:cs typeface="Trebuchet MS"/>
              </a:rPr>
              <a:t> </a:t>
            </a:r>
            <a:r>
              <a:rPr sz="1600" i="1" spc="-55" dirty="0">
                <a:latin typeface="Trebuchet MS"/>
                <a:cs typeface="Trebuchet MS"/>
              </a:rPr>
              <a:t>number</a:t>
            </a:r>
            <a:r>
              <a:rPr sz="1600" i="1" spc="-90" dirty="0">
                <a:latin typeface="Trebuchet MS"/>
                <a:cs typeface="Trebuchet MS"/>
              </a:rPr>
              <a:t> </a:t>
            </a:r>
            <a:r>
              <a:rPr sz="1600" i="1" spc="-60" dirty="0">
                <a:latin typeface="Trebuchet MS"/>
                <a:cs typeface="Trebuchet MS"/>
              </a:rPr>
              <a:t>of</a:t>
            </a:r>
            <a:r>
              <a:rPr sz="1600" i="1" spc="-85" dirty="0">
                <a:latin typeface="Trebuchet MS"/>
                <a:cs typeface="Trebuchet MS"/>
              </a:rPr>
              <a:t> </a:t>
            </a:r>
            <a:r>
              <a:rPr sz="1600" i="1" spc="-65" dirty="0">
                <a:latin typeface="Trebuchet MS"/>
                <a:cs typeface="Trebuchet MS"/>
              </a:rPr>
              <a:t>byte</a:t>
            </a:r>
            <a:r>
              <a:rPr sz="1600" i="1" spc="-90" dirty="0">
                <a:latin typeface="Trebuchet MS"/>
                <a:cs typeface="Trebuchet MS"/>
              </a:rPr>
              <a:t> </a:t>
            </a:r>
            <a:r>
              <a:rPr sz="1600" i="1" spc="-65" dirty="0">
                <a:latin typeface="Trebuchet MS"/>
                <a:cs typeface="Trebuchet MS"/>
              </a:rPr>
              <a:t>per</a:t>
            </a:r>
            <a:r>
              <a:rPr sz="1600" i="1" spc="-90" dirty="0">
                <a:latin typeface="Trebuchet MS"/>
                <a:cs typeface="Trebuchet MS"/>
              </a:rPr>
              <a:t> </a:t>
            </a:r>
            <a:r>
              <a:rPr sz="1600" i="1" spc="-45" dirty="0">
                <a:latin typeface="Trebuchet MS"/>
                <a:cs typeface="Trebuchet MS"/>
              </a:rPr>
              <a:t>storage</a:t>
            </a:r>
            <a:r>
              <a:rPr sz="1600" i="1" spc="-85" dirty="0">
                <a:latin typeface="Trebuchet MS"/>
                <a:cs typeface="Trebuchet MS"/>
              </a:rPr>
              <a:t> </a:t>
            </a:r>
            <a:r>
              <a:rPr sz="1600" i="1" spc="-50" dirty="0">
                <a:latin typeface="Trebuchet MS"/>
                <a:cs typeface="Trebuchet MS"/>
              </a:rPr>
              <a:t>location  </a:t>
            </a:r>
            <a:r>
              <a:rPr sz="1600" i="1" spc="-55" dirty="0">
                <a:latin typeface="Trebuchet MS"/>
                <a:cs typeface="Trebuchet MS"/>
              </a:rPr>
              <a:t>k </a:t>
            </a:r>
            <a:r>
              <a:rPr sz="1600" i="1" spc="-30" dirty="0">
                <a:latin typeface="Trebuchet MS"/>
                <a:cs typeface="Trebuchet MS"/>
              </a:rPr>
              <a:t>= </a:t>
            </a:r>
            <a:r>
              <a:rPr sz="1600" i="1" spc="-65" dirty="0">
                <a:latin typeface="Trebuchet MS"/>
                <a:cs typeface="Trebuchet MS"/>
              </a:rPr>
              <a:t>index of</a:t>
            </a:r>
            <a:r>
              <a:rPr sz="1600" i="1" spc="-195" dirty="0">
                <a:latin typeface="Trebuchet MS"/>
                <a:cs typeface="Trebuchet MS"/>
              </a:rPr>
              <a:t> </a:t>
            </a:r>
            <a:r>
              <a:rPr sz="1600" i="1" spc="-65" dirty="0">
                <a:latin typeface="Trebuchet MS"/>
                <a:cs typeface="Trebuchet MS"/>
              </a:rPr>
              <a:t>element</a:t>
            </a:r>
            <a:endParaRPr sz="1600" dirty="0">
              <a:latin typeface="Trebuchet MS"/>
              <a:cs typeface="Trebuchet MS"/>
            </a:endParaRPr>
          </a:p>
          <a:p>
            <a:pPr marL="12700">
              <a:lnSpc>
                <a:spcPct val="100000"/>
              </a:lnSpc>
            </a:pPr>
            <a:r>
              <a:rPr sz="1600" i="1" spc="-50" dirty="0">
                <a:latin typeface="Trebuchet MS"/>
                <a:cs typeface="Trebuchet MS"/>
              </a:rPr>
              <a:t>base(number)</a:t>
            </a:r>
            <a:r>
              <a:rPr sz="1600" i="1" spc="-100" dirty="0">
                <a:latin typeface="Trebuchet MS"/>
                <a:cs typeface="Trebuchet MS"/>
              </a:rPr>
              <a:t> </a:t>
            </a:r>
            <a:r>
              <a:rPr sz="1600" i="1" spc="-30" dirty="0">
                <a:latin typeface="Trebuchet MS"/>
                <a:cs typeface="Trebuchet MS"/>
              </a:rPr>
              <a:t>=</a:t>
            </a:r>
            <a:r>
              <a:rPr sz="1600" i="1" spc="-95" dirty="0">
                <a:latin typeface="Trebuchet MS"/>
                <a:cs typeface="Trebuchet MS"/>
              </a:rPr>
              <a:t> </a:t>
            </a:r>
            <a:r>
              <a:rPr sz="1600" i="1" spc="-35" dirty="0">
                <a:latin typeface="Trebuchet MS"/>
                <a:cs typeface="Trebuchet MS"/>
              </a:rPr>
              <a:t>base</a:t>
            </a:r>
            <a:r>
              <a:rPr sz="1600" i="1" spc="-95" dirty="0">
                <a:latin typeface="Trebuchet MS"/>
                <a:cs typeface="Trebuchet MS"/>
              </a:rPr>
              <a:t> </a:t>
            </a:r>
            <a:r>
              <a:rPr sz="1600" i="1" spc="-45" dirty="0">
                <a:latin typeface="Trebuchet MS"/>
                <a:cs typeface="Trebuchet MS"/>
              </a:rPr>
              <a:t>address</a:t>
            </a:r>
            <a:r>
              <a:rPr sz="1600" i="1" spc="-90" dirty="0">
                <a:latin typeface="Trebuchet MS"/>
                <a:cs typeface="Trebuchet MS"/>
              </a:rPr>
              <a:t> </a:t>
            </a:r>
            <a:r>
              <a:rPr sz="1600" i="1" spc="-60" dirty="0">
                <a:latin typeface="Trebuchet MS"/>
                <a:cs typeface="Trebuchet MS"/>
              </a:rPr>
              <a:t>of</a:t>
            </a:r>
            <a:r>
              <a:rPr sz="1600" i="1" spc="-95" dirty="0">
                <a:latin typeface="Trebuchet MS"/>
                <a:cs typeface="Trebuchet MS"/>
              </a:rPr>
              <a:t> </a:t>
            </a:r>
            <a:r>
              <a:rPr sz="1600" i="1" spc="-50" dirty="0">
                <a:latin typeface="Trebuchet MS"/>
                <a:cs typeface="Trebuchet MS"/>
              </a:rPr>
              <a:t>number</a:t>
            </a:r>
            <a:endParaRPr sz="1600" dirty="0">
              <a:latin typeface="Trebuchet MS"/>
              <a:cs typeface="Trebuchet MS"/>
            </a:endParaRPr>
          </a:p>
        </p:txBody>
      </p:sp>
      <p:sp>
        <p:nvSpPr>
          <p:cNvPr id="26" name="object 16"/>
          <p:cNvSpPr txBox="1"/>
          <p:nvPr/>
        </p:nvSpPr>
        <p:spPr>
          <a:xfrm>
            <a:off x="6043901" y="2413034"/>
            <a:ext cx="5202038" cy="1000274"/>
          </a:xfrm>
          <a:prstGeom prst="rect">
            <a:avLst/>
          </a:prstGeom>
        </p:spPr>
        <p:txBody>
          <a:bodyPr vert="horz" wrap="square" lIns="0" tIns="91440" rIns="0" bIns="0" rtlCol="0">
            <a:spAutoFit/>
          </a:bodyPr>
          <a:lstStyle/>
          <a:p>
            <a:pPr marL="12700">
              <a:lnSpc>
                <a:spcPct val="100000"/>
              </a:lnSpc>
              <a:spcBef>
                <a:spcPts val="720"/>
              </a:spcBef>
            </a:pPr>
            <a:r>
              <a:rPr b="1" i="1" spc="-10" dirty="0">
                <a:latin typeface="Carlito"/>
                <a:cs typeface="Carlito"/>
              </a:rPr>
              <a:t>example:</a:t>
            </a:r>
            <a:endParaRPr dirty="0">
              <a:latin typeface="Carlito"/>
              <a:cs typeface="Carlito"/>
            </a:endParaRPr>
          </a:p>
          <a:p>
            <a:pPr marL="12700">
              <a:lnSpc>
                <a:spcPct val="100000"/>
              </a:lnSpc>
              <a:spcBef>
                <a:spcPts val="625"/>
              </a:spcBef>
            </a:pPr>
            <a:r>
              <a:rPr i="1" spc="-55" dirty="0">
                <a:latin typeface="Trebuchet MS"/>
                <a:cs typeface="Trebuchet MS"/>
              </a:rPr>
              <a:t>loc(number[3])</a:t>
            </a:r>
            <a:r>
              <a:rPr i="1" spc="-95" dirty="0">
                <a:latin typeface="Trebuchet MS"/>
                <a:cs typeface="Trebuchet MS"/>
              </a:rPr>
              <a:t> </a:t>
            </a:r>
            <a:r>
              <a:rPr i="1" spc="-30" dirty="0">
                <a:latin typeface="Trebuchet MS"/>
                <a:cs typeface="Trebuchet MS"/>
              </a:rPr>
              <a:t>=</a:t>
            </a:r>
            <a:r>
              <a:rPr i="1" spc="-80" dirty="0">
                <a:latin typeface="Trebuchet MS"/>
                <a:cs typeface="Trebuchet MS"/>
              </a:rPr>
              <a:t> </a:t>
            </a:r>
            <a:r>
              <a:rPr i="1" spc="-20" dirty="0">
                <a:latin typeface="Trebuchet MS"/>
                <a:cs typeface="Trebuchet MS"/>
              </a:rPr>
              <a:t>1000</a:t>
            </a:r>
            <a:r>
              <a:rPr i="1" spc="-90" dirty="0">
                <a:latin typeface="Trebuchet MS"/>
                <a:cs typeface="Trebuchet MS"/>
              </a:rPr>
              <a:t> </a:t>
            </a:r>
            <a:r>
              <a:rPr i="1" spc="-30" dirty="0">
                <a:latin typeface="Trebuchet MS"/>
                <a:cs typeface="Trebuchet MS"/>
              </a:rPr>
              <a:t>+</a:t>
            </a:r>
            <a:r>
              <a:rPr i="1" spc="-80" dirty="0">
                <a:latin typeface="Trebuchet MS"/>
                <a:cs typeface="Trebuchet MS"/>
              </a:rPr>
              <a:t> </a:t>
            </a:r>
            <a:r>
              <a:rPr lang="en-US" i="1" spc="-20" dirty="0" smtClean="0">
                <a:latin typeface="Trebuchet MS"/>
                <a:cs typeface="Trebuchet MS"/>
              </a:rPr>
              <a:t>4</a:t>
            </a:r>
            <a:r>
              <a:rPr i="1" spc="130" dirty="0" smtClean="0">
                <a:latin typeface="Trebuchet MS"/>
                <a:cs typeface="Trebuchet MS"/>
              </a:rPr>
              <a:t>*</a:t>
            </a:r>
            <a:r>
              <a:rPr i="1" spc="-95" dirty="0" smtClean="0">
                <a:latin typeface="Trebuchet MS"/>
                <a:cs typeface="Trebuchet MS"/>
              </a:rPr>
              <a:t> </a:t>
            </a:r>
            <a:r>
              <a:rPr i="1" spc="-20" dirty="0">
                <a:latin typeface="Trebuchet MS"/>
                <a:cs typeface="Trebuchet MS"/>
              </a:rPr>
              <a:t>3</a:t>
            </a:r>
            <a:endParaRPr dirty="0">
              <a:latin typeface="Trebuchet MS"/>
              <a:cs typeface="Trebuchet MS"/>
            </a:endParaRPr>
          </a:p>
          <a:p>
            <a:pPr marL="782320">
              <a:lnSpc>
                <a:spcPct val="100000"/>
              </a:lnSpc>
            </a:pPr>
            <a:r>
              <a:rPr lang="en-US" i="1" spc="-30" dirty="0" smtClean="0">
                <a:latin typeface="Trebuchet MS"/>
                <a:cs typeface="Trebuchet MS"/>
              </a:rPr>
              <a:t>           </a:t>
            </a:r>
            <a:r>
              <a:rPr i="1" spc="-30" dirty="0" smtClean="0">
                <a:latin typeface="Trebuchet MS"/>
                <a:cs typeface="Trebuchet MS"/>
              </a:rPr>
              <a:t>=</a:t>
            </a:r>
            <a:r>
              <a:rPr i="1" spc="-80" dirty="0" smtClean="0">
                <a:latin typeface="Trebuchet MS"/>
                <a:cs typeface="Trebuchet MS"/>
              </a:rPr>
              <a:t> </a:t>
            </a:r>
            <a:r>
              <a:rPr i="1" spc="-20" dirty="0" smtClean="0">
                <a:latin typeface="Trebuchet MS"/>
                <a:cs typeface="Trebuchet MS"/>
              </a:rPr>
              <a:t>10</a:t>
            </a:r>
            <a:r>
              <a:rPr lang="en-US" i="1" spc="-20" dirty="0" smtClean="0">
                <a:latin typeface="Trebuchet MS"/>
                <a:cs typeface="Trebuchet MS"/>
              </a:rPr>
              <a:t>12</a:t>
            </a:r>
            <a:endParaRPr dirty="0">
              <a:latin typeface="Trebuchet MS"/>
              <a:cs typeface="Trebuchet MS"/>
            </a:endParaRPr>
          </a:p>
        </p:txBody>
      </p:sp>
      <p:sp>
        <p:nvSpPr>
          <p:cNvPr id="27" name="object 17"/>
          <p:cNvSpPr/>
          <p:nvPr/>
        </p:nvSpPr>
        <p:spPr>
          <a:xfrm>
            <a:off x="5865098" y="1384696"/>
            <a:ext cx="1905" cy="1981200"/>
          </a:xfrm>
          <a:custGeom>
            <a:avLst/>
            <a:gdLst/>
            <a:ahLst/>
            <a:cxnLst/>
            <a:rect l="l" t="t" r="r" b="b"/>
            <a:pathLst>
              <a:path w="1905" h="1981200">
                <a:moveTo>
                  <a:pt x="1524" y="0"/>
                </a:moveTo>
                <a:lnTo>
                  <a:pt x="0" y="1981199"/>
                </a:lnTo>
              </a:path>
            </a:pathLst>
          </a:custGeom>
          <a:ln w="4762">
            <a:solidFill>
              <a:srgbClr val="000000"/>
            </a:solidFill>
          </a:ln>
        </p:spPr>
        <p:txBody>
          <a:bodyPr wrap="square" lIns="0" tIns="0" rIns="0" bIns="0" rtlCol="0"/>
          <a:lstStyle/>
          <a:p>
            <a:endParaRPr/>
          </a:p>
        </p:txBody>
      </p:sp>
      <p:sp>
        <p:nvSpPr>
          <p:cNvPr id="28" name="object 18"/>
          <p:cNvSpPr txBox="1"/>
          <p:nvPr/>
        </p:nvSpPr>
        <p:spPr>
          <a:xfrm>
            <a:off x="4624130" y="1514172"/>
            <a:ext cx="1419771" cy="474232"/>
          </a:xfrm>
          <a:prstGeom prst="rect">
            <a:avLst/>
          </a:prstGeom>
        </p:spPr>
        <p:txBody>
          <a:bodyPr vert="horz" wrap="square" lIns="0" tIns="12065" rIns="0" bIns="0" rtlCol="0">
            <a:spAutoFit/>
          </a:bodyPr>
          <a:lstStyle/>
          <a:p>
            <a:pPr marL="12700" marR="5080" indent="6350">
              <a:lnSpc>
                <a:spcPct val="138800"/>
              </a:lnSpc>
              <a:spcBef>
                <a:spcPts val="95"/>
              </a:spcBef>
            </a:pPr>
            <a:r>
              <a:rPr lang="en-US" sz="1050" b="1" i="1" spc="-20" dirty="0">
                <a:latin typeface="Trebuchet MS"/>
                <a:cs typeface="Trebuchet MS"/>
              </a:rPr>
              <a:t> </a:t>
            </a:r>
            <a:r>
              <a:rPr lang="en-US" sz="1050" b="1" i="1" spc="-20" dirty="0" smtClean="0">
                <a:latin typeface="Trebuchet MS"/>
                <a:cs typeface="Trebuchet MS"/>
              </a:rPr>
              <a:t>             </a:t>
            </a:r>
            <a:r>
              <a:rPr sz="1050" b="1" i="1" spc="-20" dirty="0" smtClean="0">
                <a:latin typeface="Trebuchet MS"/>
                <a:cs typeface="Trebuchet MS"/>
              </a:rPr>
              <a:t>a</a:t>
            </a:r>
            <a:r>
              <a:rPr sz="1050" b="1" i="1" spc="-45" dirty="0" smtClean="0">
                <a:latin typeface="Trebuchet MS"/>
                <a:cs typeface="Trebuchet MS"/>
              </a:rPr>
              <a:t>dd</a:t>
            </a:r>
            <a:r>
              <a:rPr sz="1050" b="1" i="1" spc="-30" dirty="0" smtClean="0">
                <a:latin typeface="Trebuchet MS"/>
                <a:cs typeface="Trebuchet MS"/>
              </a:rPr>
              <a:t>ress </a:t>
            </a:r>
            <a:r>
              <a:rPr sz="1050" b="1" i="1" spc="-25" dirty="0" smtClean="0">
                <a:latin typeface="Trebuchet MS"/>
                <a:cs typeface="Trebuchet MS"/>
              </a:rPr>
              <a:t> </a:t>
            </a:r>
            <a:endParaRPr lang="en-US" sz="1050" b="1" i="1" spc="-25" dirty="0" smtClean="0">
              <a:latin typeface="Trebuchet MS"/>
              <a:cs typeface="Trebuchet MS"/>
            </a:endParaRPr>
          </a:p>
          <a:p>
            <a:pPr marL="12700" marR="5080" indent="6350">
              <a:lnSpc>
                <a:spcPct val="138800"/>
              </a:lnSpc>
              <a:spcBef>
                <a:spcPts val="95"/>
              </a:spcBef>
            </a:pPr>
            <a:r>
              <a:rPr sz="1050" b="1" i="1" spc="-15" dirty="0" smtClean="0">
                <a:latin typeface="Trebuchet MS"/>
                <a:cs typeface="Trebuchet MS"/>
              </a:rPr>
              <a:t>1000</a:t>
            </a:r>
            <a:endParaRPr sz="1050" b="1" dirty="0">
              <a:latin typeface="Trebuchet MS"/>
              <a:cs typeface="Trebuchet MS"/>
            </a:endParaRPr>
          </a:p>
        </p:txBody>
      </p:sp>
    </p:spTree>
    <p:extLst>
      <p:ext uri="{BB962C8B-B14F-4D97-AF65-F5344CB8AC3E}">
        <p14:creationId xmlns:p14="http://schemas.microsoft.com/office/powerpoint/2010/main" val="3463687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6</a:t>
            </a:fld>
            <a:endParaRPr lang="en-US"/>
          </a:p>
        </p:txBody>
      </p:sp>
      <p:sp>
        <p:nvSpPr>
          <p:cNvPr id="8" name="object 2"/>
          <p:cNvSpPr txBox="1">
            <a:spLocks/>
          </p:cNvSpPr>
          <p:nvPr/>
        </p:nvSpPr>
        <p:spPr>
          <a:xfrm>
            <a:off x="3287211" y="287410"/>
            <a:ext cx="4472066"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One dimensional Array</a:t>
            </a:r>
            <a:endParaRPr lang="en-US" sz="3200" dirty="0"/>
          </a:p>
        </p:txBody>
      </p:sp>
      <p:sp>
        <p:nvSpPr>
          <p:cNvPr id="12" name="object 5"/>
          <p:cNvSpPr txBox="1"/>
          <p:nvPr/>
        </p:nvSpPr>
        <p:spPr>
          <a:xfrm>
            <a:off x="994458" y="1138137"/>
            <a:ext cx="10359342" cy="5452134"/>
          </a:xfrm>
          <a:prstGeom prst="rect">
            <a:avLst/>
          </a:prstGeom>
          <a:ln w="12700">
            <a:noFill/>
          </a:ln>
        </p:spPr>
        <p:txBody>
          <a:bodyPr vert="horz" wrap="square" lIns="0" tIns="4445" rIns="0" bIns="0" rtlCol="0">
            <a:spAutoFit/>
          </a:bodyPr>
          <a:lstStyle/>
          <a:p>
            <a:pPr marL="172085" marR="5080" indent="-172720">
              <a:lnSpc>
                <a:spcPct val="100000"/>
              </a:lnSpc>
              <a:spcBef>
                <a:spcPts val="480"/>
              </a:spcBef>
              <a:buFont typeface="Wingdings"/>
              <a:buChar char=""/>
              <a:tabLst>
                <a:tab pos="172720" algn="l"/>
              </a:tabLst>
            </a:pPr>
            <a:r>
              <a:rPr lang="en-US" sz="2800" b="1" spc="-120" dirty="0">
                <a:latin typeface="Arial"/>
                <a:cs typeface="Arial"/>
              </a:rPr>
              <a:t>Read </a:t>
            </a:r>
            <a:r>
              <a:rPr lang="en-US" sz="2800" b="1" spc="-55" dirty="0">
                <a:latin typeface="Arial"/>
                <a:cs typeface="Arial"/>
              </a:rPr>
              <a:t>the </a:t>
            </a:r>
            <a:r>
              <a:rPr lang="en-US" sz="2800" b="1" spc="-114" dirty="0">
                <a:latin typeface="Arial"/>
                <a:cs typeface="Arial"/>
              </a:rPr>
              <a:t>marks </a:t>
            </a:r>
            <a:r>
              <a:rPr lang="en-US" sz="2800" b="1" spc="-65" dirty="0">
                <a:latin typeface="Arial"/>
                <a:cs typeface="Arial"/>
              </a:rPr>
              <a:t>of </a:t>
            </a:r>
            <a:r>
              <a:rPr lang="en-US" sz="2800" b="1" spc="-70" dirty="0">
                <a:latin typeface="Arial"/>
                <a:cs typeface="Arial"/>
              </a:rPr>
              <a:t>5 </a:t>
            </a:r>
            <a:r>
              <a:rPr lang="en-US" sz="2800" b="1" spc="-100" dirty="0">
                <a:latin typeface="Arial"/>
                <a:cs typeface="Arial"/>
              </a:rPr>
              <a:t>students </a:t>
            </a:r>
            <a:r>
              <a:rPr lang="en-US" sz="2800" b="1" spc="-65" dirty="0">
                <a:latin typeface="Arial"/>
                <a:cs typeface="Arial"/>
              </a:rPr>
              <a:t>of </a:t>
            </a:r>
            <a:r>
              <a:rPr lang="en-US" sz="2800" b="1" spc="-90" dirty="0">
                <a:latin typeface="Arial"/>
                <a:cs typeface="Arial"/>
              </a:rPr>
              <a:t>a </a:t>
            </a:r>
            <a:r>
              <a:rPr lang="en-US" sz="2800" b="1" spc="-155" dirty="0">
                <a:latin typeface="Arial"/>
                <a:cs typeface="Arial"/>
              </a:rPr>
              <a:t>class </a:t>
            </a:r>
            <a:r>
              <a:rPr lang="en-US" sz="2800" b="1" spc="-100" dirty="0">
                <a:latin typeface="Arial"/>
                <a:cs typeface="Arial"/>
              </a:rPr>
              <a:t>and </a:t>
            </a:r>
            <a:r>
              <a:rPr lang="en-US" sz="2800" b="1" spc="-95" dirty="0">
                <a:latin typeface="Arial"/>
                <a:cs typeface="Arial"/>
              </a:rPr>
              <a:t>calculate  </a:t>
            </a:r>
            <a:r>
              <a:rPr lang="en-US" sz="2800" b="1" spc="-55" dirty="0">
                <a:latin typeface="Arial"/>
                <a:cs typeface="Arial"/>
              </a:rPr>
              <a:t>the </a:t>
            </a:r>
            <a:r>
              <a:rPr lang="en-US" sz="2800" b="1" spc="-95" dirty="0">
                <a:latin typeface="Arial"/>
                <a:cs typeface="Arial"/>
              </a:rPr>
              <a:t>average</a:t>
            </a:r>
            <a:r>
              <a:rPr lang="en-US" sz="2800" b="1" spc="-114" dirty="0">
                <a:latin typeface="Arial"/>
                <a:cs typeface="Arial"/>
              </a:rPr>
              <a:t> </a:t>
            </a:r>
            <a:r>
              <a:rPr lang="en-US" sz="2800" b="1" spc="-100" dirty="0">
                <a:latin typeface="Arial"/>
                <a:cs typeface="Arial"/>
              </a:rPr>
              <a:t>marks</a:t>
            </a:r>
            <a:r>
              <a:rPr lang="en-US" sz="2800" b="1" spc="-100" dirty="0" smtClean="0">
                <a:latin typeface="Arial"/>
                <a:cs typeface="Arial"/>
              </a:rPr>
              <a:t>.</a:t>
            </a:r>
          </a:p>
          <a:p>
            <a:pPr marR="5080">
              <a:lnSpc>
                <a:spcPct val="100000"/>
              </a:lnSpc>
              <a:spcBef>
                <a:spcPts val="480"/>
              </a:spcBef>
              <a:tabLst>
                <a:tab pos="172720" algn="l"/>
              </a:tabLst>
            </a:pPr>
            <a:r>
              <a:rPr lang="en-US" sz="2000" dirty="0">
                <a:latin typeface="Arial"/>
                <a:cs typeface="Arial"/>
              </a:rPr>
              <a:t>#define STUDENT </a:t>
            </a:r>
            <a:r>
              <a:rPr lang="en-US" sz="2000" dirty="0" smtClean="0">
                <a:latin typeface="Arial"/>
                <a:cs typeface="Arial"/>
              </a:rPr>
              <a:t>5</a:t>
            </a:r>
            <a:endParaRPr lang="en-US" sz="2000" dirty="0">
              <a:latin typeface="Arial"/>
              <a:cs typeface="Arial"/>
            </a:endParaRPr>
          </a:p>
          <a:p>
            <a:pPr marR="5080">
              <a:lnSpc>
                <a:spcPct val="100000"/>
              </a:lnSpc>
              <a:spcBef>
                <a:spcPts val="480"/>
              </a:spcBef>
              <a:tabLst>
                <a:tab pos="172720" algn="l"/>
              </a:tabLst>
            </a:pPr>
            <a:r>
              <a:rPr lang="en-US" sz="2000" dirty="0">
                <a:latin typeface="Arial"/>
                <a:cs typeface="Arial"/>
              </a:rPr>
              <a:t>void main()</a:t>
            </a:r>
          </a:p>
          <a:p>
            <a:pPr marR="5080">
              <a:lnSpc>
                <a:spcPct val="100000"/>
              </a:lnSpc>
              <a:spcBef>
                <a:spcPts val="480"/>
              </a:spcBef>
              <a:tabLst>
                <a:tab pos="172720" algn="l"/>
              </a:tabLst>
            </a:pPr>
            <a:r>
              <a:rPr lang="en-US" sz="2000" dirty="0">
                <a:latin typeface="Arial"/>
                <a:cs typeface="Arial"/>
              </a:rPr>
              <a:t>{</a:t>
            </a:r>
          </a:p>
          <a:p>
            <a:pPr marR="5080" lvl="1">
              <a:spcBef>
                <a:spcPts val="480"/>
              </a:spcBef>
              <a:tabLst>
                <a:tab pos="172720" algn="l"/>
              </a:tabLst>
            </a:pPr>
            <a:r>
              <a:rPr lang="en-US" sz="2000" dirty="0">
                <a:latin typeface="Arial"/>
                <a:cs typeface="Arial"/>
              </a:rPr>
              <a:t>float marks[STUDENT], average = 0.0, summation = 0.0;  </a:t>
            </a:r>
            <a:r>
              <a:rPr lang="en-US" sz="2000" dirty="0" err="1">
                <a:latin typeface="Arial"/>
                <a:cs typeface="Arial"/>
              </a:rPr>
              <a:t>int</a:t>
            </a:r>
            <a:r>
              <a:rPr lang="en-US" sz="2000" dirty="0">
                <a:latin typeface="Arial"/>
                <a:cs typeface="Arial"/>
              </a:rPr>
              <a:t> counter;</a:t>
            </a:r>
          </a:p>
          <a:p>
            <a:pPr marR="5080" lvl="1">
              <a:spcBef>
                <a:spcPts val="480"/>
              </a:spcBef>
              <a:tabLst>
                <a:tab pos="172720" algn="l"/>
              </a:tabLst>
            </a:pPr>
            <a:r>
              <a:rPr lang="en-US" sz="2000" dirty="0">
                <a:latin typeface="Arial"/>
                <a:cs typeface="Arial"/>
              </a:rPr>
              <a:t>for(counter = 0; counter &lt; STUDENT; counter++)  </a:t>
            </a:r>
            <a:endParaRPr lang="en-US" sz="2000" dirty="0" smtClean="0">
              <a:latin typeface="Arial"/>
              <a:cs typeface="Arial"/>
            </a:endParaRPr>
          </a:p>
          <a:p>
            <a:pPr marR="5080" lvl="1">
              <a:spcBef>
                <a:spcPts val="480"/>
              </a:spcBef>
              <a:tabLst>
                <a:tab pos="172720" algn="l"/>
              </a:tabLst>
            </a:pPr>
            <a:r>
              <a:rPr lang="en-US" sz="2000" dirty="0">
                <a:latin typeface="Arial"/>
                <a:cs typeface="Arial"/>
              </a:rPr>
              <a:t>	</a:t>
            </a:r>
            <a:r>
              <a:rPr lang="en-US" sz="2000" dirty="0" err="1" smtClean="0">
                <a:latin typeface="Arial"/>
                <a:cs typeface="Arial"/>
              </a:rPr>
              <a:t>scanf</a:t>
            </a:r>
            <a:r>
              <a:rPr lang="en-US" sz="2000" dirty="0">
                <a:latin typeface="Arial"/>
                <a:cs typeface="Arial"/>
              </a:rPr>
              <a:t>(“%f”, &amp;marks[counter]);</a:t>
            </a:r>
          </a:p>
          <a:p>
            <a:pPr marR="5080" lvl="1">
              <a:spcBef>
                <a:spcPts val="480"/>
              </a:spcBef>
              <a:tabLst>
                <a:tab pos="172720" algn="l"/>
              </a:tabLst>
            </a:pPr>
            <a:r>
              <a:rPr lang="en-US" sz="2000" dirty="0">
                <a:latin typeface="Arial"/>
                <a:cs typeface="Arial"/>
              </a:rPr>
              <a:t>for(counter = 0; counter &lt; STUDENT; counter++)  </a:t>
            </a:r>
            <a:endParaRPr lang="en-US" sz="2000" dirty="0" smtClean="0">
              <a:latin typeface="Arial"/>
              <a:cs typeface="Arial"/>
            </a:endParaRPr>
          </a:p>
          <a:p>
            <a:pPr marR="5080" lvl="1">
              <a:spcBef>
                <a:spcPts val="480"/>
              </a:spcBef>
              <a:tabLst>
                <a:tab pos="172720" algn="l"/>
              </a:tabLst>
            </a:pPr>
            <a:r>
              <a:rPr lang="en-US" sz="2000" dirty="0">
                <a:latin typeface="Arial"/>
                <a:cs typeface="Arial"/>
              </a:rPr>
              <a:t>	</a:t>
            </a:r>
            <a:r>
              <a:rPr lang="en-US" sz="2000" dirty="0" smtClean="0">
                <a:latin typeface="Arial"/>
                <a:cs typeface="Arial"/>
              </a:rPr>
              <a:t>summation </a:t>
            </a:r>
            <a:r>
              <a:rPr lang="en-US" sz="2000" dirty="0">
                <a:latin typeface="Arial"/>
                <a:cs typeface="Arial"/>
              </a:rPr>
              <a:t>= summation + marks[counter];</a:t>
            </a:r>
          </a:p>
          <a:p>
            <a:pPr marR="5080" lvl="1">
              <a:spcBef>
                <a:spcPts val="480"/>
              </a:spcBef>
              <a:tabLst>
                <a:tab pos="172720" algn="l"/>
              </a:tabLst>
            </a:pPr>
            <a:r>
              <a:rPr lang="en-US" sz="2000" dirty="0">
                <a:latin typeface="Arial"/>
                <a:cs typeface="Arial"/>
              </a:rPr>
              <a:t>average = summation / STUDENT;  </a:t>
            </a:r>
            <a:endParaRPr lang="en-US" sz="2000" dirty="0" smtClean="0">
              <a:latin typeface="Arial"/>
              <a:cs typeface="Arial"/>
            </a:endParaRPr>
          </a:p>
          <a:p>
            <a:pPr marR="5080" lvl="1">
              <a:spcBef>
                <a:spcPts val="480"/>
              </a:spcBef>
              <a:tabLst>
                <a:tab pos="172720" algn="l"/>
              </a:tabLst>
            </a:pPr>
            <a:r>
              <a:rPr lang="en-US" sz="2000" dirty="0" err="1" smtClean="0">
                <a:latin typeface="Arial"/>
                <a:cs typeface="Arial"/>
              </a:rPr>
              <a:t>printf</a:t>
            </a:r>
            <a:r>
              <a:rPr lang="en-US" sz="2000" dirty="0">
                <a:latin typeface="Arial"/>
                <a:cs typeface="Arial"/>
              </a:rPr>
              <a:t>(“Average Marks: %f”, average);</a:t>
            </a:r>
          </a:p>
          <a:p>
            <a:pPr marR="5080">
              <a:lnSpc>
                <a:spcPct val="100000"/>
              </a:lnSpc>
              <a:spcBef>
                <a:spcPts val="480"/>
              </a:spcBef>
              <a:tabLst>
                <a:tab pos="172720" algn="l"/>
              </a:tabLst>
            </a:pPr>
            <a:r>
              <a:rPr lang="en-US" sz="2000" dirty="0">
                <a:latin typeface="Arial"/>
                <a:cs typeface="Arial"/>
              </a:rPr>
              <a:t>}</a:t>
            </a:r>
          </a:p>
          <a:p>
            <a:pPr marR="5080">
              <a:lnSpc>
                <a:spcPct val="100000"/>
              </a:lnSpc>
              <a:spcBef>
                <a:spcPts val="480"/>
              </a:spcBef>
              <a:tabLst>
                <a:tab pos="172720" algn="l"/>
              </a:tabLst>
            </a:pPr>
            <a:endParaRPr lang="en-US" sz="2800" dirty="0">
              <a:latin typeface="Arial"/>
              <a:cs typeface="Arial"/>
            </a:endParaRPr>
          </a:p>
        </p:txBody>
      </p:sp>
    </p:spTree>
    <p:extLst>
      <p:ext uri="{BB962C8B-B14F-4D97-AF65-F5344CB8AC3E}">
        <p14:creationId xmlns:p14="http://schemas.microsoft.com/office/powerpoint/2010/main" val="3631558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7</a:t>
            </a:fld>
            <a:endParaRPr lang="en-US"/>
          </a:p>
        </p:txBody>
      </p:sp>
      <p:sp>
        <p:nvSpPr>
          <p:cNvPr id="8" name="object 2"/>
          <p:cNvSpPr txBox="1">
            <a:spLocks/>
          </p:cNvSpPr>
          <p:nvPr/>
        </p:nvSpPr>
        <p:spPr>
          <a:xfrm>
            <a:off x="3287211" y="287410"/>
            <a:ext cx="4472066"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smtClean="0">
                <a:solidFill>
                  <a:srgbClr val="0000FF"/>
                </a:solidFill>
              </a:rPr>
              <a:t>Two </a:t>
            </a:r>
            <a:r>
              <a:rPr lang="en-US" sz="3200" spc="-5" dirty="0">
                <a:solidFill>
                  <a:srgbClr val="0000FF"/>
                </a:solidFill>
              </a:rPr>
              <a:t>dimensional Array</a:t>
            </a:r>
            <a:endParaRPr lang="en-US" sz="3200" dirty="0"/>
          </a:p>
        </p:txBody>
      </p:sp>
      <p:sp>
        <p:nvSpPr>
          <p:cNvPr id="12" name="object 5"/>
          <p:cNvSpPr txBox="1"/>
          <p:nvPr/>
        </p:nvSpPr>
        <p:spPr>
          <a:xfrm>
            <a:off x="994458" y="1138137"/>
            <a:ext cx="10359342" cy="4331314"/>
          </a:xfrm>
          <a:prstGeom prst="rect">
            <a:avLst/>
          </a:prstGeom>
          <a:ln w="12700">
            <a:noFill/>
          </a:ln>
        </p:spPr>
        <p:txBody>
          <a:bodyPr vert="horz" wrap="square" lIns="0" tIns="4445" rIns="0" bIns="0" rtlCol="0">
            <a:spAutoFit/>
          </a:bodyPr>
          <a:lstStyle/>
          <a:p>
            <a:pPr marL="457200" marR="5080" indent="-457200">
              <a:lnSpc>
                <a:spcPct val="100000"/>
              </a:lnSpc>
              <a:spcBef>
                <a:spcPts val="480"/>
              </a:spcBef>
              <a:buFont typeface="Wingdings" panose="05000000000000000000" pitchFamily="2" charset="2"/>
              <a:buChar char="§"/>
              <a:tabLst>
                <a:tab pos="172720" algn="l"/>
              </a:tabLst>
            </a:pPr>
            <a:r>
              <a:rPr lang="en-US" sz="2800" spc="-120" dirty="0">
                <a:latin typeface="Arial"/>
                <a:cs typeface="Arial"/>
              </a:rPr>
              <a:t>Two subscript is required to reference an element of the  array.</a:t>
            </a:r>
          </a:p>
          <a:p>
            <a:pPr marL="457200" marR="5080" indent="-457200">
              <a:lnSpc>
                <a:spcPct val="100000"/>
              </a:lnSpc>
              <a:spcBef>
                <a:spcPts val="480"/>
              </a:spcBef>
              <a:buFont typeface="Wingdings" panose="05000000000000000000" pitchFamily="2" charset="2"/>
              <a:buChar char="§"/>
              <a:tabLst>
                <a:tab pos="172720" algn="l"/>
              </a:tabLst>
            </a:pPr>
            <a:r>
              <a:rPr lang="en-US" sz="2800" spc="-120" dirty="0">
                <a:latin typeface="Arial"/>
                <a:cs typeface="Arial"/>
              </a:rPr>
              <a:t>Elements of the array are stored in consecutive memory  locations.</a:t>
            </a:r>
          </a:p>
          <a:p>
            <a:pPr marL="457200" marR="5080" indent="-457200">
              <a:lnSpc>
                <a:spcPct val="100000"/>
              </a:lnSpc>
              <a:spcBef>
                <a:spcPts val="480"/>
              </a:spcBef>
              <a:buFont typeface="Wingdings" panose="05000000000000000000" pitchFamily="2" charset="2"/>
              <a:buChar char="§"/>
              <a:tabLst>
                <a:tab pos="172720" algn="l"/>
              </a:tabLst>
            </a:pPr>
            <a:r>
              <a:rPr lang="en-US" sz="2800" spc="-120" dirty="0">
                <a:latin typeface="Arial"/>
                <a:cs typeface="Arial"/>
              </a:rPr>
              <a:t>Size of the two-dimensional array is denoted by </a:t>
            </a:r>
            <a:r>
              <a:rPr lang="en-US" sz="2800" spc="-120" dirty="0" err="1">
                <a:latin typeface="Arial"/>
                <a:cs typeface="Arial"/>
              </a:rPr>
              <a:t>m×n</a:t>
            </a:r>
            <a:r>
              <a:rPr lang="en-US" sz="2800" spc="-120" dirty="0">
                <a:latin typeface="Arial"/>
                <a:cs typeface="Arial"/>
              </a:rPr>
              <a:t> and  pronounced as m by n.</a:t>
            </a:r>
          </a:p>
          <a:p>
            <a:pPr marL="457200" marR="5080" indent="-457200">
              <a:lnSpc>
                <a:spcPct val="100000"/>
              </a:lnSpc>
              <a:spcBef>
                <a:spcPts val="480"/>
              </a:spcBef>
              <a:buFont typeface="Wingdings" panose="05000000000000000000" pitchFamily="2" charset="2"/>
              <a:buChar char="§"/>
              <a:tabLst>
                <a:tab pos="172720" algn="l"/>
              </a:tabLst>
            </a:pPr>
            <a:r>
              <a:rPr lang="en-US" sz="2800" spc="-120" dirty="0">
                <a:latin typeface="Arial"/>
                <a:cs typeface="Arial"/>
              </a:rPr>
              <a:t>Declaration format:</a:t>
            </a:r>
          </a:p>
          <a:p>
            <a:pPr marR="5080">
              <a:lnSpc>
                <a:spcPct val="100000"/>
              </a:lnSpc>
              <a:spcBef>
                <a:spcPts val="480"/>
              </a:spcBef>
              <a:tabLst>
                <a:tab pos="172720" algn="l"/>
              </a:tabLst>
            </a:pPr>
            <a:r>
              <a:rPr lang="en-US" sz="2800" spc="-120" dirty="0">
                <a:latin typeface="Arial"/>
                <a:cs typeface="Arial"/>
              </a:rPr>
              <a:t>		</a:t>
            </a:r>
            <a:r>
              <a:rPr lang="en-US" sz="2800" spc="-120" dirty="0" err="1">
                <a:latin typeface="Arial"/>
                <a:cs typeface="Arial"/>
              </a:rPr>
              <a:t>data_type</a:t>
            </a:r>
            <a:r>
              <a:rPr lang="en-US" sz="2800" spc="-120" dirty="0">
                <a:latin typeface="Arial"/>
                <a:cs typeface="Arial"/>
              </a:rPr>
              <a:t> </a:t>
            </a:r>
            <a:r>
              <a:rPr lang="en-US" sz="2800" spc="-120" dirty="0" err="1">
                <a:latin typeface="Arial"/>
                <a:cs typeface="Arial"/>
              </a:rPr>
              <a:t>variable_name</a:t>
            </a:r>
            <a:r>
              <a:rPr lang="en-US" sz="2800" spc="-120" dirty="0">
                <a:latin typeface="Arial"/>
                <a:cs typeface="Arial"/>
              </a:rPr>
              <a:t>[</a:t>
            </a:r>
            <a:r>
              <a:rPr lang="en-US" sz="2800" spc="-120" dirty="0" err="1">
                <a:latin typeface="Arial"/>
                <a:cs typeface="Arial"/>
              </a:rPr>
              <a:t>row_size</a:t>
            </a:r>
            <a:r>
              <a:rPr lang="en-US" sz="2800" spc="-120" dirty="0">
                <a:latin typeface="Arial"/>
                <a:cs typeface="Arial"/>
              </a:rPr>
              <a:t>][</a:t>
            </a:r>
            <a:r>
              <a:rPr lang="en-US" sz="2800" spc="-120" dirty="0" err="1">
                <a:latin typeface="Arial"/>
                <a:cs typeface="Arial"/>
              </a:rPr>
              <a:t>col_size</a:t>
            </a:r>
            <a:r>
              <a:rPr lang="en-US" sz="2800" spc="-120" dirty="0">
                <a:latin typeface="Arial"/>
                <a:cs typeface="Arial"/>
              </a:rPr>
              <a:t>];</a:t>
            </a:r>
          </a:p>
          <a:p>
            <a:pPr marL="457200" marR="5080" indent="-457200">
              <a:lnSpc>
                <a:spcPct val="100000"/>
              </a:lnSpc>
              <a:spcBef>
                <a:spcPts val="480"/>
              </a:spcBef>
              <a:buFont typeface="Wingdings" panose="05000000000000000000" pitchFamily="2" charset="2"/>
              <a:buChar char="§"/>
              <a:tabLst>
                <a:tab pos="172720" algn="l"/>
              </a:tabLst>
            </a:pPr>
            <a:r>
              <a:rPr lang="en-US" sz="2800" spc="-120" dirty="0">
                <a:latin typeface="Arial"/>
                <a:cs typeface="Arial"/>
              </a:rPr>
              <a:t>Example:</a:t>
            </a:r>
          </a:p>
          <a:p>
            <a:pPr marR="5080">
              <a:lnSpc>
                <a:spcPct val="100000"/>
              </a:lnSpc>
              <a:spcBef>
                <a:spcPts val="480"/>
              </a:spcBef>
              <a:tabLst>
                <a:tab pos="172720" algn="l"/>
              </a:tabLst>
            </a:pPr>
            <a:r>
              <a:rPr lang="en-US" sz="2800" spc="-120" dirty="0">
                <a:latin typeface="Arial"/>
                <a:cs typeface="Arial"/>
              </a:rPr>
              <a:t>		</a:t>
            </a:r>
            <a:r>
              <a:rPr lang="en-US" sz="2800" spc="-120" dirty="0" err="1">
                <a:latin typeface="Arial"/>
                <a:cs typeface="Arial"/>
              </a:rPr>
              <a:t>int</a:t>
            </a:r>
            <a:r>
              <a:rPr lang="en-US" sz="2800" spc="-120" dirty="0">
                <a:latin typeface="Arial"/>
                <a:cs typeface="Arial"/>
              </a:rPr>
              <a:t> number[3][3];</a:t>
            </a:r>
          </a:p>
          <a:p>
            <a:pPr marR="5080">
              <a:lnSpc>
                <a:spcPct val="100000"/>
              </a:lnSpc>
              <a:spcBef>
                <a:spcPts val="480"/>
              </a:spcBef>
              <a:tabLst>
                <a:tab pos="172720" algn="l"/>
              </a:tabLst>
            </a:pPr>
            <a:endParaRPr lang="en-US" sz="2800" spc="-120" dirty="0">
              <a:latin typeface="Arial"/>
              <a:cs typeface="Arial"/>
            </a:endParaRPr>
          </a:p>
        </p:txBody>
      </p:sp>
    </p:spTree>
    <p:extLst>
      <p:ext uri="{BB962C8B-B14F-4D97-AF65-F5344CB8AC3E}">
        <p14:creationId xmlns:p14="http://schemas.microsoft.com/office/powerpoint/2010/main" val="3852465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8</a:t>
            </a:fld>
            <a:endParaRPr lang="en-US"/>
          </a:p>
        </p:txBody>
      </p:sp>
      <p:sp>
        <p:nvSpPr>
          <p:cNvPr id="8" name="object 2"/>
          <p:cNvSpPr txBox="1">
            <a:spLocks/>
          </p:cNvSpPr>
          <p:nvPr/>
        </p:nvSpPr>
        <p:spPr>
          <a:xfrm>
            <a:off x="3287211" y="287410"/>
            <a:ext cx="4472066"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smtClean="0">
                <a:solidFill>
                  <a:srgbClr val="0000FF"/>
                </a:solidFill>
              </a:rPr>
              <a:t>Two </a:t>
            </a:r>
            <a:r>
              <a:rPr lang="en-US" sz="3200" spc="-5" dirty="0">
                <a:solidFill>
                  <a:srgbClr val="0000FF"/>
                </a:solidFill>
              </a:rPr>
              <a:t>dimensional Array</a:t>
            </a:r>
            <a:endParaRPr lang="en-US" sz="3200" dirty="0"/>
          </a:p>
        </p:txBody>
      </p:sp>
      <p:pic>
        <p:nvPicPr>
          <p:cNvPr id="2" name="Picture 1"/>
          <p:cNvPicPr>
            <a:picLocks noChangeAspect="1"/>
          </p:cNvPicPr>
          <p:nvPr/>
        </p:nvPicPr>
        <p:blipFill>
          <a:blip r:embed="rId2"/>
          <a:stretch>
            <a:fillRect/>
          </a:stretch>
        </p:blipFill>
        <p:spPr>
          <a:xfrm>
            <a:off x="774840" y="726858"/>
            <a:ext cx="3095625" cy="2847975"/>
          </a:xfrm>
          <a:prstGeom prst="rect">
            <a:avLst/>
          </a:prstGeom>
        </p:spPr>
      </p:pic>
      <p:sp>
        <p:nvSpPr>
          <p:cNvPr id="10" name="object 25"/>
          <p:cNvSpPr/>
          <p:nvPr/>
        </p:nvSpPr>
        <p:spPr>
          <a:xfrm>
            <a:off x="817952" y="3621133"/>
            <a:ext cx="5490251" cy="1772671"/>
          </a:xfrm>
          <a:prstGeom prst="rect">
            <a:avLst/>
          </a:prstGeom>
          <a:blipFill>
            <a:blip r:embed="rId3" cstate="print"/>
            <a:stretch>
              <a:fillRect/>
            </a:stretch>
          </a:blipFill>
        </p:spPr>
        <p:txBody>
          <a:bodyPr wrap="square" lIns="0" tIns="0" rIns="0" bIns="0" rtlCol="0"/>
          <a:lstStyle/>
          <a:p>
            <a:endParaRPr/>
          </a:p>
        </p:txBody>
      </p:sp>
      <p:pic>
        <p:nvPicPr>
          <p:cNvPr id="4" name="Picture 3"/>
          <p:cNvPicPr>
            <a:picLocks noChangeAspect="1"/>
          </p:cNvPicPr>
          <p:nvPr/>
        </p:nvPicPr>
        <p:blipFill>
          <a:blip r:embed="rId4"/>
          <a:stretch>
            <a:fillRect/>
          </a:stretch>
        </p:blipFill>
        <p:spPr>
          <a:xfrm>
            <a:off x="6772275" y="1427906"/>
            <a:ext cx="3573550" cy="3965898"/>
          </a:xfrm>
          <a:prstGeom prst="rect">
            <a:avLst/>
          </a:prstGeom>
        </p:spPr>
      </p:pic>
    </p:spTree>
    <p:extLst>
      <p:ext uri="{BB962C8B-B14F-4D97-AF65-F5344CB8AC3E}">
        <p14:creationId xmlns:p14="http://schemas.microsoft.com/office/powerpoint/2010/main" val="1889174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Md. Abu Bakkar Siddique(ABS), Dept. of CSE, DUET</a:t>
            </a:r>
            <a:endParaRPr lang="en-US"/>
          </a:p>
        </p:txBody>
      </p:sp>
      <p:sp>
        <p:nvSpPr>
          <p:cNvPr id="7" name="Slide Number Placeholder 6"/>
          <p:cNvSpPr>
            <a:spLocks noGrp="1"/>
          </p:cNvSpPr>
          <p:nvPr>
            <p:ph type="sldNum" sz="quarter" idx="12"/>
          </p:nvPr>
        </p:nvSpPr>
        <p:spPr/>
        <p:txBody>
          <a:bodyPr/>
          <a:lstStyle/>
          <a:p>
            <a:fld id="{C7095598-B3B4-4B46-A147-7EC2B6B48A6E}" type="slidenum">
              <a:rPr lang="en-US" smtClean="0"/>
              <a:t>9</a:t>
            </a:fld>
            <a:endParaRPr lang="en-US"/>
          </a:p>
        </p:txBody>
      </p:sp>
      <p:sp>
        <p:nvSpPr>
          <p:cNvPr id="8" name="object 2"/>
          <p:cNvSpPr txBox="1">
            <a:spLocks/>
          </p:cNvSpPr>
          <p:nvPr/>
        </p:nvSpPr>
        <p:spPr>
          <a:xfrm>
            <a:off x="3287211" y="287410"/>
            <a:ext cx="4472066"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smtClean="0">
                <a:solidFill>
                  <a:srgbClr val="0000FF"/>
                </a:solidFill>
              </a:rPr>
              <a:t>Two </a:t>
            </a:r>
            <a:r>
              <a:rPr lang="en-US" sz="3200" spc="-5" dirty="0">
                <a:solidFill>
                  <a:srgbClr val="0000FF"/>
                </a:solidFill>
              </a:rPr>
              <a:t>dimensional Array</a:t>
            </a:r>
            <a:endParaRPr lang="en-US" sz="3200" dirty="0"/>
          </a:p>
        </p:txBody>
      </p:sp>
      <p:graphicFrame>
        <p:nvGraphicFramePr>
          <p:cNvPr id="9" name="object 9"/>
          <p:cNvGraphicFramePr>
            <a:graphicFrameLocks noGrp="1"/>
          </p:cNvGraphicFramePr>
          <p:nvPr>
            <p:extLst>
              <p:ext uri="{D42A27DB-BD31-4B8C-83A1-F6EECF244321}">
                <p14:modId xmlns:p14="http://schemas.microsoft.com/office/powerpoint/2010/main" val="1058895620"/>
              </p:ext>
            </p:extLst>
          </p:nvPr>
        </p:nvGraphicFramePr>
        <p:xfrm>
          <a:off x="1629631" y="625032"/>
          <a:ext cx="3370631" cy="3843593"/>
        </p:xfrm>
        <a:graphic>
          <a:graphicData uri="http://schemas.openxmlformats.org/drawingml/2006/table">
            <a:tbl>
              <a:tblPr firstRow="1" bandRow="1">
                <a:tableStyleId>{2D5ABB26-0587-4C30-8999-92F81FD0307C}</a:tableStyleId>
              </a:tblPr>
              <a:tblGrid>
                <a:gridCol w="2149974"/>
                <a:gridCol w="1220657"/>
              </a:tblGrid>
              <a:tr h="1185608">
                <a:tc>
                  <a:txBody>
                    <a:bodyPr/>
                    <a:lstStyle/>
                    <a:p>
                      <a:pPr marL="82550">
                        <a:lnSpc>
                          <a:spcPts val="944"/>
                        </a:lnSpc>
                      </a:pPr>
                      <a:endParaRPr lang="en-US" sz="2800" b="1" spc="-40" dirty="0" smtClean="0">
                        <a:latin typeface="Arial"/>
                        <a:cs typeface="Arial"/>
                      </a:endParaRPr>
                    </a:p>
                    <a:p>
                      <a:pPr marL="82550">
                        <a:lnSpc>
                          <a:spcPts val="944"/>
                        </a:lnSpc>
                      </a:pPr>
                      <a:endParaRPr lang="en-US" sz="2800" b="1" spc="-40" dirty="0" smtClean="0">
                        <a:latin typeface="Arial"/>
                        <a:cs typeface="Arial"/>
                      </a:endParaRPr>
                    </a:p>
                    <a:p>
                      <a:pPr marL="82550">
                        <a:lnSpc>
                          <a:spcPts val="944"/>
                        </a:lnSpc>
                      </a:pPr>
                      <a:endParaRPr lang="en-US" sz="2800" b="1" spc="-40" dirty="0" smtClean="0">
                        <a:latin typeface="Arial"/>
                        <a:cs typeface="Arial"/>
                      </a:endParaRPr>
                    </a:p>
                    <a:p>
                      <a:pPr marL="82550">
                        <a:lnSpc>
                          <a:spcPts val="944"/>
                        </a:lnSpc>
                      </a:pPr>
                      <a:r>
                        <a:rPr sz="2800" b="1" spc="-40" dirty="0" err="1" smtClean="0">
                          <a:latin typeface="Arial"/>
                          <a:cs typeface="Arial"/>
                        </a:rPr>
                        <a:t>int</a:t>
                      </a:r>
                      <a:r>
                        <a:rPr sz="2800" b="1" spc="-135" dirty="0" smtClean="0">
                          <a:latin typeface="Arial"/>
                          <a:cs typeface="Arial"/>
                        </a:rPr>
                        <a:t> </a:t>
                      </a:r>
                      <a:r>
                        <a:rPr sz="2800" b="1" spc="-35" dirty="0">
                          <a:latin typeface="Arial"/>
                          <a:cs typeface="Arial"/>
                        </a:rPr>
                        <a:t>a[3][3</a:t>
                      </a:r>
                      <a:r>
                        <a:rPr sz="2800" b="1" spc="-35" dirty="0" smtClean="0">
                          <a:latin typeface="Arial"/>
                          <a:cs typeface="Arial"/>
                        </a:rPr>
                        <a:t>];</a:t>
                      </a:r>
                      <a:endParaRPr sz="2800" b="1" dirty="0">
                        <a:latin typeface="Arial"/>
                        <a:cs typeface="Arial"/>
                      </a:endParaRPr>
                    </a:p>
                  </a:txBody>
                  <a:tcPr marL="0" marR="0" marT="0" marB="0">
                    <a:lnB w="19050">
                      <a:solidFill>
                        <a:srgbClr val="000000"/>
                      </a:solidFill>
                      <a:prstDash val="solid"/>
                    </a:lnB>
                  </a:tcPr>
                </a:tc>
                <a:tc>
                  <a:txBody>
                    <a:bodyPr/>
                    <a:lstStyle/>
                    <a:p>
                      <a:pPr marL="13970">
                        <a:lnSpc>
                          <a:spcPct val="100000"/>
                        </a:lnSpc>
                        <a:spcBef>
                          <a:spcPts val="555"/>
                        </a:spcBef>
                      </a:pPr>
                      <a:endParaRPr lang="en-US" sz="2000" b="1" i="0" spc="0" dirty="0" smtClean="0">
                        <a:latin typeface="Times New Roman"/>
                        <a:cs typeface="Times New Roman"/>
                      </a:endParaRPr>
                    </a:p>
                    <a:p>
                      <a:pPr marL="13970">
                        <a:lnSpc>
                          <a:spcPct val="100000"/>
                        </a:lnSpc>
                        <a:spcBef>
                          <a:spcPts val="555"/>
                        </a:spcBef>
                      </a:pPr>
                      <a:endParaRPr lang="en-US" sz="2000" b="1" i="0" spc="0" dirty="0" smtClean="0">
                        <a:latin typeface="Times New Roman"/>
                        <a:cs typeface="Times New Roman"/>
                      </a:endParaRPr>
                    </a:p>
                    <a:p>
                      <a:pPr marL="13970">
                        <a:lnSpc>
                          <a:spcPct val="100000"/>
                        </a:lnSpc>
                        <a:spcBef>
                          <a:spcPts val="555"/>
                        </a:spcBef>
                      </a:pPr>
                      <a:r>
                        <a:rPr lang="en-US" sz="2000" b="1" i="1" spc="-35" dirty="0" smtClean="0">
                          <a:latin typeface="Trebuchet MS"/>
                          <a:cs typeface="Trebuchet MS"/>
                        </a:rPr>
                        <a:t>Memory </a:t>
                      </a:r>
                      <a:r>
                        <a:rPr sz="2000" b="1" i="1" spc="-35" dirty="0" smtClean="0">
                          <a:latin typeface="Trebuchet MS"/>
                          <a:cs typeface="Trebuchet MS"/>
                        </a:rPr>
                        <a:t>address</a:t>
                      </a:r>
                      <a:endParaRPr sz="2000" b="1" dirty="0">
                        <a:latin typeface="Trebuchet MS"/>
                        <a:cs typeface="Trebuchet MS"/>
                      </a:endParaRPr>
                    </a:p>
                  </a:txBody>
                  <a:tcPr marL="0" marR="0" marT="0" marB="0"/>
                </a:tc>
              </a:tr>
              <a:tr h="273348">
                <a:tc>
                  <a:txBody>
                    <a:bodyPr/>
                    <a:lstStyle/>
                    <a:p>
                      <a:pPr algn="ctr">
                        <a:lnSpc>
                          <a:spcPct val="100000"/>
                        </a:lnSpc>
                        <a:spcBef>
                          <a:spcPts val="155"/>
                        </a:spcBef>
                      </a:pPr>
                      <a:r>
                        <a:rPr sz="1600" b="1" spc="-5" dirty="0">
                          <a:latin typeface="Times New Roman"/>
                          <a:cs typeface="Times New Roman"/>
                        </a:rPr>
                        <a:t>a[0][0]</a:t>
                      </a:r>
                      <a:endParaRPr sz="1600" b="1" dirty="0">
                        <a:latin typeface="Times New Roman"/>
                        <a:cs typeface="Times New Roman"/>
                      </a:endParaRPr>
                    </a:p>
                  </a:txBody>
                  <a:tcPr marL="0" marR="0" marT="19685" marB="0">
                    <a:lnL w="19050">
                      <a:solidFill>
                        <a:srgbClr val="000000"/>
                      </a:solidFill>
                      <a:prstDash val="solid"/>
                    </a:lnL>
                    <a:lnR w="6350">
                      <a:solidFill>
                        <a:srgbClr val="000000"/>
                      </a:solidFill>
                      <a:prstDash val="solid"/>
                    </a:lnR>
                    <a:lnT w="19050">
                      <a:solidFill>
                        <a:srgbClr val="000000"/>
                      </a:solidFill>
                      <a:prstDash val="solid"/>
                    </a:lnT>
                    <a:lnB w="6350">
                      <a:solidFill>
                        <a:srgbClr val="000000"/>
                      </a:solidFill>
                      <a:prstDash val="solid"/>
                    </a:lnB>
                  </a:tcPr>
                </a:tc>
                <a:tc>
                  <a:txBody>
                    <a:bodyPr/>
                    <a:lstStyle/>
                    <a:p>
                      <a:pPr marL="77470">
                        <a:lnSpc>
                          <a:spcPct val="100000"/>
                        </a:lnSpc>
                        <a:spcBef>
                          <a:spcPts val="135"/>
                        </a:spcBef>
                      </a:pPr>
                      <a:r>
                        <a:rPr sz="1600" b="1" i="1" spc="-20" dirty="0">
                          <a:latin typeface="Trebuchet MS"/>
                          <a:cs typeface="Trebuchet MS"/>
                        </a:rPr>
                        <a:t>1000</a:t>
                      </a:r>
                      <a:endParaRPr sz="1600" b="1" dirty="0">
                        <a:latin typeface="Trebuchet MS"/>
                        <a:cs typeface="Trebuchet MS"/>
                      </a:endParaRPr>
                    </a:p>
                  </a:txBody>
                  <a:tcPr marL="0" marR="0" marT="17145" marB="0">
                    <a:lnL w="6350">
                      <a:solidFill>
                        <a:srgbClr val="000000"/>
                      </a:solidFill>
                      <a:prstDash val="solid"/>
                    </a:lnL>
                  </a:tcPr>
                </a:tc>
              </a:tr>
              <a:tr h="273348">
                <a:tc>
                  <a:txBody>
                    <a:bodyPr/>
                    <a:lstStyle/>
                    <a:p>
                      <a:pPr algn="ctr">
                        <a:lnSpc>
                          <a:spcPct val="100000"/>
                        </a:lnSpc>
                        <a:spcBef>
                          <a:spcPts val="155"/>
                        </a:spcBef>
                      </a:pPr>
                      <a:r>
                        <a:rPr sz="1600" b="1" spc="-5" dirty="0">
                          <a:latin typeface="Times New Roman"/>
                          <a:cs typeface="Times New Roman"/>
                        </a:rPr>
                        <a:t>a[0][1]</a:t>
                      </a:r>
                      <a:endParaRPr sz="1600" b="1">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7470">
                        <a:lnSpc>
                          <a:spcPct val="100000"/>
                        </a:lnSpc>
                        <a:spcBef>
                          <a:spcPts val="65"/>
                        </a:spcBef>
                      </a:pPr>
                      <a:r>
                        <a:rPr sz="1600" b="1" i="1" spc="-20" dirty="0" smtClean="0">
                          <a:latin typeface="Trebuchet MS"/>
                          <a:cs typeface="Trebuchet MS"/>
                        </a:rPr>
                        <a:t>100</a:t>
                      </a:r>
                      <a:r>
                        <a:rPr lang="en-US" sz="1600" b="1" i="1" spc="-20" dirty="0" smtClean="0">
                          <a:latin typeface="Trebuchet MS"/>
                          <a:cs typeface="Trebuchet MS"/>
                        </a:rPr>
                        <a:t>4</a:t>
                      </a:r>
                      <a:endParaRPr sz="1600" b="1" dirty="0">
                        <a:latin typeface="Trebuchet MS"/>
                        <a:cs typeface="Trebuchet MS"/>
                      </a:endParaRPr>
                    </a:p>
                  </a:txBody>
                  <a:tcPr marL="0" marR="0" marT="8255" marB="0">
                    <a:lnL w="6350">
                      <a:solidFill>
                        <a:srgbClr val="000000"/>
                      </a:solidFill>
                      <a:prstDash val="solid"/>
                    </a:lnL>
                  </a:tcPr>
                </a:tc>
              </a:tr>
              <a:tr h="273348">
                <a:tc>
                  <a:txBody>
                    <a:bodyPr/>
                    <a:lstStyle/>
                    <a:p>
                      <a:pPr algn="ctr">
                        <a:lnSpc>
                          <a:spcPct val="100000"/>
                        </a:lnSpc>
                        <a:spcBef>
                          <a:spcPts val="155"/>
                        </a:spcBef>
                      </a:pPr>
                      <a:r>
                        <a:rPr sz="1600" b="1" spc="-5" dirty="0">
                          <a:latin typeface="Times New Roman"/>
                          <a:cs typeface="Times New Roman"/>
                        </a:rPr>
                        <a:t>a[0][2]</a:t>
                      </a:r>
                      <a:endParaRPr sz="1600" b="1">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7470">
                        <a:lnSpc>
                          <a:spcPct val="100000"/>
                        </a:lnSpc>
                        <a:spcBef>
                          <a:spcPts val="75"/>
                        </a:spcBef>
                      </a:pPr>
                      <a:r>
                        <a:rPr sz="1600" b="1" i="1" spc="-20" dirty="0" smtClean="0">
                          <a:latin typeface="Trebuchet MS"/>
                          <a:cs typeface="Trebuchet MS"/>
                        </a:rPr>
                        <a:t>100</a:t>
                      </a:r>
                      <a:r>
                        <a:rPr lang="en-US" sz="1600" b="1" i="1" spc="-20" dirty="0" smtClean="0">
                          <a:latin typeface="Trebuchet MS"/>
                          <a:cs typeface="Trebuchet MS"/>
                        </a:rPr>
                        <a:t>8</a:t>
                      </a:r>
                      <a:endParaRPr sz="1600" b="1" dirty="0">
                        <a:latin typeface="Trebuchet MS"/>
                        <a:cs typeface="Trebuchet MS"/>
                      </a:endParaRPr>
                    </a:p>
                  </a:txBody>
                  <a:tcPr marL="0" marR="0" marT="9525" marB="0">
                    <a:lnL w="6350">
                      <a:solidFill>
                        <a:srgbClr val="000000"/>
                      </a:solidFill>
                      <a:prstDash val="solid"/>
                    </a:lnL>
                  </a:tcPr>
                </a:tc>
              </a:tr>
              <a:tr h="278617">
                <a:tc>
                  <a:txBody>
                    <a:bodyPr/>
                    <a:lstStyle/>
                    <a:p>
                      <a:pPr algn="ctr">
                        <a:lnSpc>
                          <a:spcPct val="100000"/>
                        </a:lnSpc>
                        <a:spcBef>
                          <a:spcPts val="155"/>
                        </a:spcBef>
                      </a:pPr>
                      <a:r>
                        <a:rPr sz="1600" b="1" spc="-5" dirty="0">
                          <a:latin typeface="Times New Roman"/>
                          <a:cs typeface="Times New Roman"/>
                        </a:rPr>
                        <a:t>a[1][0]</a:t>
                      </a:r>
                      <a:endParaRPr sz="1600" b="1">
                        <a:latin typeface="Times New Roman"/>
                        <a:cs typeface="Times New Roman"/>
                      </a:endParaRPr>
                    </a:p>
                  </a:txBody>
                  <a:tcPr marL="0" marR="0" marT="19685"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7470">
                        <a:lnSpc>
                          <a:spcPct val="100000"/>
                        </a:lnSpc>
                        <a:spcBef>
                          <a:spcPts val="195"/>
                        </a:spcBef>
                      </a:pPr>
                      <a:r>
                        <a:rPr sz="1600" b="1" i="1" spc="-20" dirty="0" smtClean="0">
                          <a:latin typeface="Trebuchet MS"/>
                          <a:cs typeface="Trebuchet MS"/>
                        </a:rPr>
                        <a:t>10</a:t>
                      </a:r>
                      <a:r>
                        <a:rPr lang="en-US" sz="1600" b="1" i="1" spc="-20" dirty="0" smtClean="0">
                          <a:latin typeface="Trebuchet MS"/>
                          <a:cs typeface="Trebuchet MS"/>
                        </a:rPr>
                        <a:t>12</a:t>
                      </a:r>
                      <a:endParaRPr sz="1600" b="1" dirty="0">
                        <a:latin typeface="Trebuchet MS"/>
                        <a:cs typeface="Trebuchet MS"/>
                      </a:endParaRPr>
                    </a:p>
                  </a:txBody>
                  <a:tcPr marL="0" marR="0" marT="24765" marB="0">
                    <a:lnL w="6350">
                      <a:solidFill>
                        <a:srgbClr val="000000"/>
                      </a:solidFill>
                      <a:prstDash val="solid"/>
                    </a:lnL>
                  </a:tcPr>
                </a:tc>
              </a:tr>
              <a:tr h="274008">
                <a:tc>
                  <a:txBody>
                    <a:bodyPr/>
                    <a:lstStyle/>
                    <a:p>
                      <a:pPr algn="ctr">
                        <a:lnSpc>
                          <a:spcPct val="100000"/>
                        </a:lnSpc>
                        <a:spcBef>
                          <a:spcPts val="160"/>
                        </a:spcBef>
                      </a:pPr>
                      <a:r>
                        <a:rPr sz="1600" b="1" spc="-5" dirty="0">
                          <a:latin typeface="Times New Roman"/>
                          <a:cs typeface="Times New Roman"/>
                        </a:rPr>
                        <a:t>a[1][1]</a:t>
                      </a:r>
                      <a:endParaRPr sz="1600" b="1">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7470">
                        <a:lnSpc>
                          <a:spcPct val="100000"/>
                        </a:lnSpc>
                        <a:spcBef>
                          <a:spcPts val="125"/>
                        </a:spcBef>
                      </a:pPr>
                      <a:r>
                        <a:rPr sz="1600" b="1" i="1" spc="-20" dirty="0" smtClean="0">
                          <a:latin typeface="Trebuchet MS"/>
                          <a:cs typeface="Trebuchet MS"/>
                        </a:rPr>
                        <a:t>10</a:t>
                      </a:r>
                      <a:r>
                        <a:rPr lang="en-US" sz="1600" b="1" i="1" spc="-20" dirty="0" smtClean="0">
                          <a:latin typeface="Trebuchet MS"/>
                          <a:cs typeface="Trebuchet MS"/>
                        </a:rPr>
                        <a:t>16</a:t>
                      </a:r>
                      <a:endParaRPr sz="1600" b="1" dirty="0">
                        <a:latin typeface="Trebuchet MS"/>
                        <a:cs typeface="Trebuchet MS"/>
                      </a:endParaRPr>
                    </a:p>
                  </a:txBody>
                  <a:tcPr marL="0" marR="0" marT="15875" marB="0">
                    <a:lnL w="6350">
                      <a:solidFill>
                        <a:srgbClr val="000000"/>
                      </a:solidFill>
                      <a:prstDash val="solid"/>
                    </a:lnL>
                  </a:tcPr>
                </a:tc>
              </a:tr>
              <a:tr h="274008">
                <a:tc>
                  <a:txBody>
                    <a:bodyPr/>
                    <a:lstStyle/>
                    <a:p>
                      <a:pPr algn="ctr">
                        <a:lnSpc>
                          <a:spcPct val="100000"/>
                        </a:lnSpc>
                        <a:spcBef>
                          <a:spcPts val="160"/>
                        </a:spcBef>
                      </a:pPr>
                      <a:r>
                        <a:rPr sz="1600" b="1" spc="-5" dirty="0">
                          <a:latin typeface="Times New Roman"/>
                          <a:cs typeface="Times New Roman"/>
                        </a:rPr>
                        <a:t>a[1][2]</a:t>
                      </a:r>
                      <a:endParaRPr sz="1600" b="1">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4455">
                        <a:lnSpc>
                          <a:spcPct val="100000"/>
                        </a:lnSpc>
                        <a:spcBef>
                          <a:spcPts val="130"/>
                        </a:spcBef>
                      </a:pPr>
                      <a:r>
                        <a:rPr sz="1600" b="1" i="1" spc="-20" dirty="0" smtClean="0">
                          <a:latin typeface="Trebuchet MS"/>
                          <a:cs typeface="Trebuchet MS"/>
                        </a:rPr>
                        <a:t>10</a:t>
                      </a:r>
                      <a:r>
                        <a:rPr lang="en-US" sz="1600" b="1" i="1" spc="-20" dirty="0" smtClean="0">
                          <a:latin typeface="Trebuchet MS"/>
                          <a:cs typeface="Trebuchet MS"/>
                        </a:rPr>
                        <a:t>20</a:t>
                      </a:r>
                      <a:endParaRPr sz="1600" b="1" dirty="0">
                        <a:latin typeface="Trebuchet MS"/>
                        <a:cs typeface="Trebuchet MS"/>
                      </a:endParaRPr>
                    </a:p>
                  </a:txBody>
                  <a:tcPr marL="0" marR="0" marT="16510" marB="0">
                    <a:lnL w="6350">
                      <a:solidFill>
                        <a:srgbClr val="000000"/>
                      </a:solidFill>
                      <a:prstDash val="solid"/>
                    </a:lnL>
                  </a:tcPr>
                </a:tc>
              </a:tr>
              <a:tr h="274008">
                <a:tc>
                  <a:txBody>
                    <a:bodyPr/>
                    <a:lstStyle/>
                    <a:p>
                      <a:pPr algn="ctr">
                        <a:lnSpc>
                          <a:spcPct val="100000"/>
                        </a:lnSpc>
                        <a:spcBef>
                          <a:spcPts val="160"/>
                        </a:spcBef>
                      </a:pPr>
                      <a:r>
                        <a:rPr sz="1600" b="1" spc="-5" dirty="0">
                          <a:latin typeface="Times New Roman"/>
                          <a:cs typeface="Times New Roman"/>
                        </a:rPr>
                        <a:t>a[2][0]</a:t>
                      </a:r>
                      <a:endParaRPr sz="1600" b="1">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4455">
                        <a:lnSpc>
                          <a:spcPct val="100000"/>
                        </a:lnSpc>
                        <a:spcBef>
                          <a:spcPts val="65"/>
                        </a:spcBef>
                      </a:pPr>
                      <a:r>
                        <a:rPr sz="1600" b="1" i="1" spc="-20" dirty="0" smtClean="0">
                          <a:latin typeface="Trebuchet MS"/>
                          <a:cs typeface="Trebuchet MS"/>
                        </a:rPr>
                        <a:t>10</a:t>
                      </a:r>
                      <a:r>
                        <a:rPr lang="en-US" sz="1600" b="1" i="1" spc="-20" dirty="0" smtClean="0">
                          <a:latin typeface="Trebuchet MS"/>
                          <a:cs typeface="Trebuchet MS"/>
                        </a:rPr>
                        <a:t>24</a:t>
                      </a:r>
                      <a:endParaRPr sz="1600" b="1" dirty="0">
                        <a:latin typeface="Trebuchet MS"/>
                        <a:cs typeface="Trebuchet MS"/>
                      </a:endParaRPr>
                    </a:p>
                  </a:txBody>
                  <a:tcPr marL="0" marR="0" marT="8255" marB="0">
                    <a:lnL w="6350">
                      <a:solidFill>
                        <a:srgbClr val="000000"/>
                      </a:solidFill>
                      <a:prstDash val="solid"/>
                    </a:lnL>
                  </a:tcPr>
                </a:tc>
              </a:tr>
              <a:tr h="277300">
                <a:tc>
                  <a:txBody>
                    <a:bodyPr/>
                    <a:lstStyle/>
                    <a:p>
                      <a:pPr algn="ctr">
                        <a:lnSpc>
                          <a:spcPct val="100000"/>
                        </a:lnSpc>
                        <a:spcBef>
                          <a:spcPts val="160"/>
                        </a:spcBef>
                      </a:pPr>
                      <a:r>
                        <a:rPr sz="1600" b="1" spc="-5" dirty="0">
                          <a:latin typeface="Times New Roman"/>
                          <a:cs typeface="Times New Roman"/>
                        </a:rPr>
                        <a:t>a[2][1]</a:t>
                      </a:r>
                      <a:endParaRPr sz="1600" b="1">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4455">
                        <a:lnSpc>
                          <a:spcPct val="100000"/>
                        </a:lnSpc>
                        <a:spcBef>
                          <a:spcPts val="185"/>
                        </a:spcBef>
                      </a:pPr>
                      <a:r>
                        <a:rPr sz="1600" b="1" i="1" spc="-20" dirty="0" smtClean="0">
                          <a:latin typeface="Trebuchet MS"/>
                          <a:cs typeface="Trebuchet MS"/>
                        </a:rPr>
                        <a:t>10</a:t>
                      </a:r>
                      <a:r>
                        <a:rPr lang="en-US" sz="1600" b="1" i="1" spc="-20" dirty="0" smtClean="0">
                          <a:latin typeface="Trebuchet MS"/>
                          <a:cs typeface="Trebuchet MS"/>
                        </a:rPr>
                        <a:t>28</a:t>
                      </a:r>
                      <a:endParaRPr sz="1600" b="1" dirty="0">
                        <a:latin typeface="Trebuchet MS"/>
                        <a:cs typeface="Trebuchet MS"/>
                      </a:endParaRPr>
                    </a:p>
                  </a:txBody>
                  <a:tcPr marL="0" marR="0" marT="23495" marB="0">
                    <a:lnL w="6350">
                      <a:solidFill>
                        <a:srgbClr val="000000"/>
                      </a:solidFill>
                      <a:prstDash val="solid"/>
                    </a:lnL>
                  </a:tcPr>
                </a:tc>
              </a:tr>
              <a:tr h="274008">
                <a:tc>
                  <a:txBody>
                    <a:bodyPr/>
                    <a:lstStyle/>
                    <a:p>
                      <a:pPr algn="ctr">
                        <a:lnSpc>
                          <a:spcPct val="100000"/>
                        </a:lnSpc>
                        <a:spcBef>
                          <a:spcPts val="160"/>
                        </a:spcBef>
                      </a:pPr>
                      <a:r>
                        <a:rPr sz="1600" b="1" spc="-5" dirty="0">
                          <a:latin typeface="Times New Roman"/>
                          <a:cs typeface="Times New Roman"/>
                        </a:rPr>
                        <a:t>a[2][2]</a:t>
                      </a:r>
                      <a:endParaRPr sz="1600" b="1">
                        <a:latin typeface="Times New Roman"/>
                        <a:cs typeface="Times New Roman"/>
                      </a:endParaRPr>
                    </a:p>
                  </a:txBody>
                  <a:tcPr marL="0" marR="0" marT="20320" marB="0">
                    <a:lnL w="19050">
                      <a:solidFill>
                        <a:srgbClr val="000000"/>
                      </a:solidFill>
                      <a:prstDash val="solid"/>
                    </a:lnL>
                    <a:lnR w="6350">
                      <a:solidFill>
                        <a:srgbClr val="000000"/>
                      </a:solidFill>
                      <a:prstDash val="solid"/>
                    </a:lnR>
                    <a:lnT w="6350">
                      <a:solidFill>
                        <a:srgbClr val="000000"/>
                      </a:solidFill>
                      <a:prstDash val="solid"/>
                    </a:lnT>
                    <a:lnB w="19050">
                      <a:solidFill>
                        <a:srgbClr val="000000"/>
                      </a:solidFill>
                      <a:prstDash val="solid"/>
                    </a:lnB>
                  </a:tcPr>
                </a:tc>
                <a:tc>
                  <a:txBody>
                    <a:bodyPr/>
                    <a:lstStyle/>
                    <a:p>
                      <a:pPr marL="84455">
                        <a:lnSpc>
                          <a:spcPct val="100000"/>
                        </a:lnSpc>
                        <a:spcBef>
                          <a:spcPts val="5"/>
                        </a:spcBef>
                      </a:pPr>
                      <a:r>
                        <a:rPr sz="1600" b="1" i="1" spc="-20" dirty="0" smtClean="0">
                          <a:latin typeface="Trebuchet MS"/>
                          <a:cs typeface="Trebuchet MS"/>
                        </a:rPr>
                        <a:t>10</a:t>
                      </a:r>
                      <a:r>
                        <a:rPr lang="en-US" sz="1600" b="1" i="1" spc="-20" dirty="0" smtClean="0">
                          <a:latin typeface="Trebuchet MS"/>
                          <a:cs typeface="Trebuchet MS"/>
                        </a:rPr>
                        <a:t>32</a:t>
                      </a:r>
                      <a:endParaRPr sz="1600" b="1" dirty="0">
                        <a:latin typeface="Trebuchet MS"/>
                        <a:cs typeface="Trebuchet MS"/>
                      </a:endParaRPr>
                    </a:p>
                  </a:txBody>
                  <a:tcPr marL="0" marR="0" marT="635" marB="0">
                    <a:lnL w="6350">
                      <a:solidFill>
                        <a:srgbClr val="000000"/>
                      </a:solidFill>
                      <a:prstDash val="solid"/>
                    </a:lnL>
                  </a:tcPr>
                </a:tc>
              </a:tr>
            </a:tbl>
          </a:graphicData>
        </a:graphic>
      </p:graphicFrame>
      <p:sp>
        <p:nvSpPr>
          <p:cNvPr id="11" name="object 7"/>
          <p:cNvSpPr txBox="1"/>
          <p:nvPr/>
        </p:nvSpPr>
        <p:spPr>
          <a:xfrm>
            <a:off x="6096000" y="1571582"/>
            <a:ext cx="5191693" cy="2953373"/>
          </a:xfrm>
          <a:prstGeom prst="rect">
            <a:avLst/>
          </a:prstGeom>
        </p:spPr>
        <p:txBody>
          <a:bodyPr vert="horz" wrap="square" lIns="0" tIns="95250" rIns="0" bIns="0" rtlCol="0">
            <a:spAutoFit/>
          </a:bodyPr>
          <a:lstStyle/>
          <a:p>
            <a:pPr marL="12700">
              <a:lnSpc>
                <a:spcPct val="100000"/>
              </a:lnSpc>
              <a:spcBef>
                <a:spcPts val="750"/>
              </a:spcBef>
            </a:pPr>
            <a:r>
              <a:rPr sz="2000" b="1" i="1" spc="-5" dirty="0">
                <a:latin typeface="Carlito"/>
                <a:cs typeface="Carlito"/>
              </a:rPr>
              <a:t>loc(a[r][c]) = base(a) + </a:t>
            </a:r>
            <a:r>
              <a:rPr sz="2000" b="1" i="1" spc="-15" dirty="0">
                <a:latin typeface="Carlito"/>
                <a:cs typeface="Carlito"/>
              </a:rPr>
              <a:t>w(n</a:t>
            </a:r>
            <a:r>
              <a:rPr sz="2400" b="1" i="1" spc="-15" dirty="0">
                <a:latin typeface="Tahoma"/>
                <a:cs typeface="Tahoma"/>
              </a:rPr>
              <a:t>× </a:t>
            </a:r>
            <a:r>
              <a:rPr sz="2000" b="1" i="1" spc="-5" dirty="0">
                <a:latin typeface="Carlito"/>
                <a:cs typeface="Carlito"/>
              </a:rPr>
              <a:t>r +</a:t>
            </a:r>
            <a:r>
              <a:rPr sz="2000" b="1" i="1" spc="-55" dirty="0">
                <a:latin typeface="Carlito"/>
                <a:cs typeface="Carlito"/>
              </a:rPr>
              <a:t> </a:t>
            </a:r>
            <a:r>
              <a:rPr sz="2000" b="1" i="1" spc="-10" dirty="0">
                <a:latin typeface="Carlito"/>
                <a:cs typeface="Carlito"/>
              </a:rPr>
              <a:t>c)</a:t>
            </a:r>
            <a:endParaRPr sz="2000" dirty="0">
              <a:latin typeface="Carlito"/>
              <a:cs typeface="Carlito"/>
            </a:endParaRPr>
          </a:p>
          <a:p>
            <a:pPr marL="12700">
              <a:lnSpc>
                <a:spcPct val="100000"/>
              </a:lnSpc>
              <a:spcBef>
                <a:spcPts val="615"/>
              </a:spcBef>
            </a:pPr>
            <a:r>
              <a:rPr sz="2000" i="1" spc="-60" dirty="0">
                <a:latin typeface="Trebuchet MS"/>
                <a:cs typeface="Trebuchet MS"/>
              </a:rPr>
              <a:t>Where,</a:t>
            </a:r>
            <a:endParaRPr sz="2000" dirty="0">
              <a:latin typeface="Trebuchet MS"/>
              <a:cs typeface="Trebuchet MS"/>
            </a:endParaRPr>
          </a:p>
          <a:p>
            <a:pPr marL="12700" marR="5080" indent="27305">
              <a:lnSpc>
                <a:spcPct val="100000"/>
              </a:lnSpc>
            </a:pPr>
            <a:r>
              <a:rPr sz="2000" i="1" spc="-35" dirty="0">
                <a:latin typeface="Trebuchet MS"/>
                <a:cs typeface="Trebuchet MS"/>
              </a:rPr>
              <a:t>w</a:t>
            </a:r>
            <a:r>
              <a:rPr sz="2000" i="1" spc="-90" dirty="0">
                <a:latin typeface="Trebuchet MS"/>
                <a:cs typeface="Trebuchet MS"/>
              </a:rPr>
              <a:t> </a:t>
            </a:r>
            <a:r>
              <a:rPr sz="2000" i="1" spc="-30" dirty="0">
                <a:latin typeface="Trebuchet MS"/>
                <a:cs typeface="Trebuchet MS"/>
              </a:rPr>
              <a:t>=</a:t>
            </a:r>
            <a:r>
              <a:rPr sz="2000" i="1" spc="-85" dirty="0">
                <a:latin typeface="Trebuchet MS"/>
                <a:cs typeface="Trebuchet MS"/>
              </a:rPr>
              <a:t> </a:t>
            </a:r>
            <a:r>
              <a:rPr sz="2000" i="1" spc="-55" dirty="0">
                <a:latin typeface="Trebuchet MS"/>
                <a:cs typeface="Trebuchet MS"/>
              </a:rPr>
              <a:t>number</a:t>
            </a:r>
            <a:r>
              <a:rPr sz="2000" i="1" spc="-90" dirty="0">
                <a:latin typeface="Trebuchet MS"/>
                <a:cs typeface="Trebuchet MS"/>
              </a:rPr>
              <a:t> </a:t>
            </a:r>
            <a:r>
              <a:rPr sz="2000" i="1" spc="-60" dirty="0">
                <a:latin typeface="Trebuchet MS"/>
                <a:cs typeface="Trebuchet MS"/>
              </a:rPr>
              <a:t>of</a:t>
            </a:r>
            <a:r>
              <a:rPr sz="2000" i="1" spc="-85" dirty="0">
                <a:latin typeface="Trebuchet MS"/>
                <a:cs typeface="Trebuchet MS"/>
              </a:rPr>
              <a:t> </a:t>
            </a:r>
            <a:r>
              <a:rPr sz="2000" i="1" spc="-65" dirty="0">
                <a:latin typeface="Trebuchet MS"/>
                <a:cs typeface="Trebuchet MS"/>
              </a:rPr>
              <a:t>byte</a:t>
            </a:r>
            <a:r>
              <a:rPr sz="2000" i="1" spc="-90" dirty="0">
                <a:latin typeface="Trebuchet MS"/>
                <a:cs typeface="Trebuchet MS"/>
              </a:rPr>
              <a:t> </a:t>
            </a:r>
            <a:r>
              <a:rPr sz="2000" i="1" spc="-65" dirty="0">
                <a:latin typeface="Trebuchet MS"/>
                <a:cs typeface="Trebuchet MS"/>
              </a:rPr>
              <a:t>per</a:t>
            </a:r>
            <a:r>
              <a:rPr sz="2000" i="1" spc="-90" dirty="0">
                <a:latin typeface="Trebuchet MS"/>
                <a:cs typeface="Trebuchet MS"/>
              </a:rPr>
              <a:t> </a:t>
            </a:r>
            <a:r>
              <a:rPr sz="2000" i="1" spc="-45" dirty="0">
                <a:latin typeface="Trebuchet MS"/>
                <a:cs typeface="Trebuchet MS"/>
              </a:rPr>
              <a:t>storage</a:t>
            </a:r>
            <a:r>
              <a:rPr sz="2000" i="1" spc="-85" dirty="0">
                <a:latin typeface="Trebuchet MS"/>
                <a:cs typeface="Trebuchet MS"/>
              </a:rPr>
              <a:t> </a:t>
            </a:r>
            <a:r>
              <a:rPr sz="2000" i="1" spc="-50" dirty="0">
                <a:latin typeface="Trebuchet MS"/>
                <a:cs typeface="Trebuchet MS"/>
              </a:rPr>
              <a:t>location  </a:t>
            </a:r>
            <a:endParaRPr lang="en-US" sz="2000" i="1" spc="-50" dirty="0" smtClean="0">
              <a:latin typeface="Trebuchet MS"/>
              <a:cs typeface="Trebuchet MS"/>
            </a:endParaRPr>
          </a:p>
          <a:p>
            <a:pPr marL="12700" marR="5080" indent="27305">
              <a:lnSpc>
                <a:spcPct val="100000"/>
              </a:lnSpc>
            </a:pPr>
            <a:r>
              <a:rPr sz="2000" i="1" spc="-114" dirty="0" smtClean="0">
                <a:latin typeface="Trebuchet MS"/>
                <a:cs typeface="Trebuchet MS"/>
              </a:rPr>
              <a:t>(</a:t>
            </a:r>
            <a:r>
              <a:rPr sz="2000" i="1" spc="-114" dirty="0">
                <a:latin typeface="Trebuchet MS"/>
                <a:cs typeface="Trebuchet MS"/>
              </a:rPr>
              <a:t>r, </a:t>
            </a:r>
            <a:r>
              <a:rPr sz="2000" i="1" spc="-55" dirty="0">
                <a:latin typeface="Trebuchet MS"/>
                <a:cs typeface="Trebuchet MS"/>
              </a:rPr>
              <a:t>c) </a:t>
            </a:r>
            <a:r>
              <a:rPr sz="2000" i="1" spc="-30" dirty="0">
                <a:latin typeface="Trebuchet MS"/>
                <a:cs typeface="Trebuchet MS"/>
              </a:rPr>
              <a:t>= </a:t>
            </a:r>
            <a:r>
              <a:rPr sz="2000" i="1" spc="-65" dirty="0">
                <a:latin typeface="Trebuchet MS"/>
                <a:cs typeface="Trebuchet MS"/>
              </a:rPr>
              <a:t>index of</a:t>
            </a:r>
            <a:r>
              <a:rPr sz="2000" i="1" spc="-150" dirty="0">
                <a:latin typeface="Trebuchet MS"/>
                <a:cs typeface="Trebuchet MS"/>
              </a:rPr>
              <a:t> </a:t>
            </a:r>
            <a:r>
              <a:rPr sz="2000" i="1" spc="-65" dirty="0">
                <a:latin typeface="Trebuchet MS"/>
                <a:cs typeface="Trebuchet MS"/>
              </a:rPr>
              <a:t>element</a:t>
            </a:r>
            <a:endParaRPr sz="2000" dirty="0">
              <a:latin typeface="Trebuchet MS"/>
              <a:cs typeface="Trebuchet MS"/>
            </a:endParaRPr>
          </a:p>
          <a:p>
            <a:pPr marL="12700">
              <a:lnSpc>
                <a:spcPct val="100000"/>
              </a:lnSpc>
            </a:pPr>
            <a:r>
              <a:rPr sz="2000" i="1" spc="-45" dirty="0">
                <a:latin typeface="Trebuchet MS"/>
                <a:cs typeface="Trebuchet MS"/>
              </a:rPr>
              <a:t>base(a)</a:t>
            </a:r>
            <a:r>
              <a:rPr sz="2000" i="1" spc="-85" dirty="0">
                <a:latin typeface="Trebuchet MS"/>
                <a:cs typeface="Trebuchet MS"/>
              </a:rPr>
              <a:t> </a:t>
            </a:r>
            <a:r>
              <a:rPr sz="2000" i="1" spc="-30" dirty="0">
                <a:latin typeface="Trebuchet MS"/>
                <a:cs typeface="Trebuchet MS"/>
              </a:rPr>
              <a:t>=</a:t>
            </a:r>
            <a:r>
              <a:rPr sz="2000" i="1" spc="-85" dirty="0">
                <a:latin typeface="Trebuchet MS"/>
                <a:cs typeface="Trebuchet MS"/>
              </a:rPr>
              <a:t> </a:t>
            </a:r>
            <a:r>
              <a:rPr sz="2000" i="1" spc="-35" dirty="0">
                <a:latin typeface="Trebuchet MS"/>
                <a:cs typeface="Trebuchet MS"/>
              </a:rPr>
              <a:t>base</a:t>
            </a:r>
            <a:r>
              <a:rPr sz="2000" i="1" spc="-90" dirty="0">
                <a:latin typeface="Trebuchet MS"/>
                <a:cs typeface="Trebuchet MS"/>
              </a:rPr>
              <a:t> </a:t>
            </a:r>
            <a:r>
              <a:rPr sz="2000" i="1" spc="-45" dirty="0">
                <a:latin typeface="Trebuchet MS"/>
                <a:cs typeface="Trebuchet MS"/>
              </a:rPr>
              <a:t>address</a:t>
            </a:r>
            <a:r>
              <a:rPr sz="2000" i="1" spc="-80" dirty="0">
                <a:latin typeface="Trebuchet MS"/>
                <a:cs typeface="Trebuchet MS"/>
              </a:rPr>
              <a:t> </a:t>
            </a:r>
            <a:r>
              <a:rPr sz="2000" i="1" spc="-60" dirty="0">
                <a:latin typeface="Trebuchet MS"/>
                <a:cs typeface="Trebuchet MS"/>
              </a:rPr>
              <a:t>of</a:t>
            </a:r>
            <a:r>
              <a:rPr sz="2000" i="1" spc="-80" dirty="0">
                <a:latin typeface="Trebuchet MS"/>
                <a:cs typeface="Trebuchet MS"/>
              </a:rPr>
              <a:t> </a:t>
            </a:r>
            <a:r>
              <a:rPr sz="2000" i="1" spc="-30" dirty="0">
                <a:latin typeface="Arial"/>
                <a:cs typeface="Arial"/>
              </a:rPr>
              <a:t>array</a:t>
            </a:r>
            <a:r>
              <a:rPr sz="2000" i="1" spc="-45" dirty="0">
                <a:latin typeface="Arial"/>
                <a:cs typeface="Arial"/>
              </a:rPr>
              <a:t> </a:t>
            </a:r>
            <a:r>
              <a:rPr sz="2000" i="1" spc="-10" dirty="0">
                <a:latin typeface="Arial"/>
                <a:cs typeface="Arial"/>
              </a:rPr>
              <a:t>‘a’</a:t>
            </a:r>
            <a:endParaRPr sz="2000" dirty="0">
              <a:latin typeface="Arial"/>
              <a:cs typeface="Arial"/>
            </a:endParaRPr>
          </a:p>
          <a:p>
            <a:pPr>
              <a:lnSpc>
                <a:spcPct val="100000"/>
              </a:lnSpc>
              <a:spcBef>
                <a:spcPts val="50"/>
              </a:spcBef>
            </a:pPr>
            <a:endParaRPr sz="2000" dirty="0">
              <a:latin typeface="Arial"/>
              <a:cs typeface="Arial"/>
            </a:endParaRPr>
          </a:p>
          <a:p>
            <a:pPr marL="12700">
              <a:lnSpc>
                <a:spcPct val="100000"/>
              </a:lnSpc>
            </a:pPr>
            <a:r>
              <a:rPr sz="2000" b="1" i="1" spc="-10" dirty="0">
                <a:latin typeface="Carlito"/>
                <a:cs typeface="Carlito"/>
              </a:rPr>
              <a:t>example:</a:t>
            </a:r>
            <a:endParaRPr sz="2000" dirty="0">
              <a:latin typeface="Carlito"/>
              <a:cs typeface="Carlito"/>
            </a:endParaRPr>
          </a:p>
          <a:p>
            <a:pPr marL="12700">
              <a:lnSpc>
                <a:spcPts val="1250"/>
              </a:lnSpc>
              <a:spcBef>
                <a:spcPts val="585"/>
              </a:spcBef>
            </a:pPr>
            <a:r>
              <a:rPr sz="2000" i="1" spc="-55" dirty="0">
                <a:latin typeface="Trebuchet MS"/>
                <a:cs typeface="Trebuchet MS"/>
              </a:rPr>
              <a:t>loc(a[2][2])</a:t>
            </a:r>
            <a:r>
              <a:rPr sz="2000" i="1" spc="-75" dirty="0">
                <a:latin typeface="Trebuchet MS"/>
                <a:cs typeface="Trebuchet MS"/>
              </a:rPr>
              <a:t> </a:t>
            </a:r>
            <a:r>
              <a:rPr sz="2000" i="1" spc="-30" dirty="0">
                <a:latin typeface="Trebuchet MS"/>
                <a:cs typeface="Trebuchet MS"/>
              </a:rPr>
              <a:t>=</a:t>
            </a:r>
            <a:r>
              <a:rPr sz="2000" i="1" spc="-85" dirty="0">
                <a:latin typeface="Trebuchet MS"/>
                <a:cs typeface="Trebuchet MS"/>
              </a:rPr>
              <a:t> </a:t>
            </a:r>
            <a:r>
              <a:rPr sz="2000" i="1" spc="-20" dirty="0">
                <a:latin typeface="Trebuchet MS"/>
                <a:cs typeface="Trebuchet MS"/>
              </a:rPr>
              <a:t>1000</a:t>
            </a:r>
            <a:r>
              <a:rPr sz="2000" i="1" spc="-80" dirty="0">
                <a:latin typeface="Trebuchet MS"/>
                <a:cs typeface="Trebuchet MS"/>
              </a:rPr>
              <a:t> </a:t>
            </a:r>
            <a:r>
              <a:rPr sz="2000" i="1" spc="-30" dirty="0">
                <a:latin typeface="Trebuchet MS"/>
                <a:cs typeface="Trebuchet MS"/>
              </a:rPr>
              <a:t>+</a:t>
            </a:r>
            <a:r>
              <a:rPr sz="2000" i="1" spc="-85" dirty="0">
                <a:latin typeface="Trebuchet MS"/>
                <a:cs typeface="Trebuchet MS"/>
              </a:rPr>
              <a:t> </a:t>
            </a:r>
            <a:r>
              <a:rPr lang="en-US" sz="2000" i="1" spc="-20" dirty="0" smtClean="0">
                <a:latin typeface="Trebuchet MS"/>
                <a:cs typeface="Trebuchet MS"/>
              </a:rPr>
              <a:t>4</a:t>
            </a:r>
            <a:r>
              <a:rPr sz="2000" i="1" spc="-70" dirty="0" smtClean="0">
                <a:latin typeface="Trebuchet MS"/>
                <a:cs typeface="Trebuchet MS"/>
              </a:rPr>
              <a:t> </a:t>
            </a:r>
            <a:r>
              <a:rPr sz="2000" i="1" spc="-45" dirty="0">
                <a:latin typeface="Trebuchet MS"/>
                <a:cs typeface="Trebuchet MS"/>
              </a:rPr>
              <a:t>(3</a:t>
            </a:r>
            <a:r>
              <a:rPr sz="2000" i="1" spc="-60" dirty="0">
                <a:latin typeface="Trebuchet MS"/>
                <a:cs typeface="Trebuchet MS"/>
              </a:rPr>
              <a:t> </a:t>
            </a:r>
            <a:r>
              <a:rPr sz="2400" i="1" spc="-40" dirty="0">
                <a:latin typeface="Tahoma"/>
                <a:cs typeface="Tahoma"/>
              </a:rPr>
              <a:t>×</a:t>
            </a:r>
            <a:r>
              <a:rPr sz="2400" i="1" spc="-110" dirty="0">
                <a:latin typeface="Tahoma"/>
                <a:cs typeface="Tahoma"/>
              </a:rPr>
              <a:t> </a:t>
            </a:r>
            <a:r>
              <a:rPr sz="2000" i="1" spc="-20" dirty="0">
                <a:latin typeface="Trebuchet MS"/>
                <a:cs typeface="Trebuchet MS"/>
              </a:rPr>
              <a:t>2</a:t>
            </a:r>
            <a:r>
              <a:rPr sz="2000" i="1" spc="-80" dirty="0">
                <a:latin typeface="Trebuchet MS"/>
                <a:cs typeface="Trebuchet MS"/>
              </a:rPr>
              <a:t> </a:t>
            </a:r>
            <a:r>
              <a:rPr sz="2000" i="1" spc="-30" dirty="0">
                <a:latin typeface="Trebuchet MS"/>
                <a:cs typeface="Trebuchet MS"/>
              </a:rPr>
              <a:t>+</a:t>
            </a:r>
            <a:r>
              <a:rPr sz="2000" i="1" spc="-90" dirty="0">
                <a:latin typeface="Trebuchet MS"/>
                <a:cs typeface="Trebuchet MS"/>
              </a:rPr>
              <a:t> </a:t>
            </a:r>
            <a:r>
              <a:rPr sz="2000" i="1" spc="-45" dirty="0">
                <a:latin typeface="Trebuchet MS"/>
                <a:cs typeface="Trebuchet MS"/>
              </a:rPr>
              <a:t>2</a:t>
            </a:r>
            <a:r>
              <a:rPr sz="2000" i="1" spc="-45" dirty="0" smtClean="0">
                <a:latin typeface="Trebuchet MS"/>
                <a:cs typeface="Trebuchet MS"/>
              </a:rPr>
              <a:t>)</a:t>
            </a:r>
            <a:endParaRPr lang="en-US" sz="2000" i="1" spc="-45" dirty="0" smtClean="0">
              <a:latin typeface="Trebuchet MS"/>
              <a:cs typeface="Trebuchet MS"/>
            </a:endParaRPr>
          </a:p>
          <a:p>
            <a:pPr marR="181610" algn="ctr">
              <a:lnSpc>
                <a:spcPts val="1190"/>
              </a:lnSpc>
            </a:pPr>
            <a:endParaRPr lang="en-US" sz="2000" i="1" spc="-30" dirty="0" smtClean="0">
              <a:latin typeface="Trebuchet MS"/>
              <a:cs typeface="Trebuchet MS"/>
            </a:endParaRPr>
          </a:p>
          <a:p>
            <a:pPr marR="181610" algn="ctr">
              <a:lnSpc>
                <a:spcPts val="1190"/>
              </a:lnSpc>
            </a:pPr>
            <a:r>
              <a:rPr sz="2000" i="1" spc="-30" dirty="0" smtClean="0">
                <a:latin typeface="Trebuchet MS"/>
                <a:cs typeface="Trebuchet MS"/>
              </a:rPr>
              <a:t>=</a:t>
            </a:r>
            <a:r>
              <a:rPr sz="2000" i="1" spc="-75" dirty="0" smtClean="0">
                <a:latin typeface="Trebuchet MS"/>
                <a:cs typeface="Trebuchet MS"/>
              </a:rPr>
              <a:t> </a:t>
            </a:r>
            <a:r>
              <a:rPr sz="2000" i="1" spc="-20" dirty="0" smtClean="0">
                <a:latin typeface="Trebuchet MS"/>
                <a:cs typeface="Trebuchet MS"/>
              </a:rPr>
              <a:t>10</a:t>
            </a:r>
            <a:r>
              <a:rPr lang="en-US" sz="2000" i="1" spc="-20" dirty="0" smtClean="0">
                <a:latin typeface="Trebuchet MS"/>
                <a:cs typeface="Trebuchet MS"/>
              </a:rPr>
              <a:t>32</a:t>
            </a:r>
            <a:endParaRPr sz="2000" dirty="0">
              <a:latin typeface="Trebuchet MS"/>
              <a:cs typeface="Trebuchet MS"/>
            </a:endParaRPr>
          </a:p>
        </p:txBody>
      </p:sp>
    </p:spTree>
    <p:extLst>
      <p:ext uri="{BB962C8B-B14F-4D97-AF65-F5344CB8AC3E}">
        <p14:creationId xmlns:p14="http://schemas.microsoft.com/office/powerpoint/2010/main" val="107279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848</TotalTime>
  <Words>1458</Words>
  <Application>Microsoft Office PowerPoint</Application>
  <PresentationFormat>Widescreen</PresentationFormat>
  <Paragraphs>251</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Carlito</vt:lpstr>
      <vt:lpstr>Courier New</vt:lpstr>
      <vt:lpstr>Tahoma</vt:lpstr>
      <vt:lpstr>Times New Roman</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ABS</dc:creator>
  <cp:lastModifiedBy>ABS</cp:lastModifiedBy>
  <cp:revision>76</cp:revision>
  <dcterms:created xsi:type="dcterms:W3CDTF">2023-12-20T07:50:52Z</dcterms:created>
  <dcterms:modified xsi:type="dcterms:W3CDTF">2024-01-31T13:19:34Z</dcterms:modified>
</cp:coreProperties>
</file>