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61" r:id="rId4"/>
    <p:sldId id="326" r:id="rId5"/>
    <p:sldId id="311" r:id="rId6"/>
    <p:sldId id="317" r:id="rId7"/>
    <p:sldId id="319" r:id="rId8"/>
    <p:sldId id="327" r:id="rId9"/>
    <p:sldId id="320" r:id="rId10"/>
    <p:sldId id="321" r:id="rId11"/>
    <p:sldId id="322" r:id="rId12"/>
    <p:sldId id="323" r:id="rId13"/>
    <p:sldId id="324" r:id="rId14"/>
    <p:sldId id="325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Sayedul Islam" userId="1e1f3c6e-c1b6-4953-b38f-9ef076930261" providerId="ADAL" clId="{00A2E35F-AC83-4FFC-8FA3-6DF4252A9FAB}"/>
    <pc:docChg chg="modSld">
      <pc:chgData name="Md. Sayedul Islam" userId="1e1f3c6e-c1b6-4953-b38f-9ef076930261" providerId="ADAL" clId="{00A2E35F-AC83-4FFC-8FA3-6DF4252A9FAB}" dt="2024-06-28T14:26:50.156" v="0" actId="207"/>
      <pc:docMkLst>
        <pc:docMk/>
      </pc:docMkLst>
      <pc:sldChg chg="modSp mod">
        <pc:chgData name="Md. Sayedul Islam" userId="1e1f3c6e-c1b6-4953-b38f-9ef076930261" providerId="ADAL" clId="{00A2E35F-AC83-4FFC-8FA3-6DF4252A9FAB}" dt="2024-06-28T14:26:50.156" v="0" actId="207"/>
        <pc:sldMkLst>
          <pc:docMk/>
          <pc:sldMk cId="520820721" sldId="261"/>
        </pc:sldMkLst>
        <pc:spChg chg="mod">
          <ac:chgData name="Md. Sayedul Islam" userId="1e1f3c6e-c1b6-4953-b38f-9ef076930261" providerId="ADAL" clId="{00A2E35F-AC83-4FFC-8FA3-6DF4252A9FAB}" dt="2024-06-28T14:26:50.156" v="0" actId="207"/>
          <ac:spMkLst>
            <pc:docMk/>
            <pc:sldMk cId="520820721" sldId="261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C1F0B-412B-4749-8D3F-4C5E4757102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BA632-5613-45C6-8BBB-DF61104A1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4712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A98A3-23CD-4E99-933E-CE0DD1FED83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CB41A-3BEA-4255-B49D-294592057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3714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CB41A-3BEA-4255-B49D-294592057CBD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4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C46D-CA3D-4966-BBFD-61B8ABBF0111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9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01162-61EB-4352-9244-1414BCDDCFAD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024B-52D9-4552-9FE3-88A4045F1949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6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8ADD-C5CE-4DB7-978D-DCE907919CBF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5A6F9-7BE0-4F82-939C-7C7CDCDD69B0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2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A139-D702-4CC8-BBA9-2AB5939ABC67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4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0EAC-CF7F-4325-828A-E6AF235EC7E6}" type="datetime1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C44D-8988-41CC-B07F-00D0412DDE87}" type="datetime1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1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757A-866D-4886-ADF2-6750E2A29BFE}" type="datetime1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3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D8C91-4506-4591-9196-BD112BFAA906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7871-EA99-4C86-AA07-B4B3C80476CC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3D9-2336-4819-A9A4-AE56F816D0B5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Md. Abu Bakkar Siddique(ABS), Dept. of CSE, DUET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95598-B3B4-4B46-A147-7EC2B6B4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1743" y="130629"/>
            <a:ext cx="10695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1121 Structured and Object Oriented Programming Language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DUET, Gazipur-1700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8938" y="2899795"/>
            <a:ext cx="9114019" cy="209288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Abu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Bakkar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Siddique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Department of CSE, DUET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# 7024, New Academic Building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Phone/Mobile: +880249274034-53 Ext: 3281, +8801944275646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absiddique@duet.ac.bd, absduet@gmail.com</a:t>
            </a:r>
          </a:p>
        </p:txBody>
      </p:sp>
    </p:spTree>
    <p:extLst>
      <p:ext uri="{BB962C8B-B14F-4D97-AF65-F5344CB8AC3E}">
        <p14:creationId xmlns:p14="http://schemas.microsoft.com/office/powerpoint/2010/main" val="301392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10</a:t>
            </a:fld>
            <a:endParaRPr lang="en-US"/>
          </a:p>
        </p:txBody>
      </p:sp>
      <p:sp>
        <p:nvSpPr>
          <p:cNvPr id="4" name="object 2"/>
          <p:cNvSpPr/>
          <p:nvPr/>
        </p:nvSpPr>
        <p:spPr>
          <a:xfrm>
            <a:off x="462022" y="162591"/>
            <a:ext cx="10198261" cy="6193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427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11</a:t>
            </a:fld>
            <a:endParaRPr lang="en-US"/>
          </a:p>
        </p:txBody>
      </p:sp>
      <p:sp>
        <p:nvSpPr>
          <p:cNvPr id="4" name="object 2"/>
          <p:cNvSpPr/>
          <p:nvPr/>
        </p:nvSpPr>
        <p:spPr>
          <a:xfrm>
            <a:off x="1268875" y="57875"/>
            <a:ext cx="9264087" cy="6192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83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12</a:t>
            </a:fld>
            <a:endParaRPr lang="en-US"/>
          </a:p>
        </p:txBody>
      </p:sp>
      <p:sp>
        <p:nvSpPr>
          <p:cNvPr id="4" name="object 2"/>
          <p:cNvSpPr/>
          <p:nvPr/>
        </p:nvSpPr>
        <p:spPr>
          <a:xfrm>
            <a:off x="746566" y="125541"/>
            <a:ext cx="9948441" cy="5881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985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13</a:t>
            </a:fld>
            <a:endParaRPr lang="en-US"/>
          </a:p>
        </p:txBody>
      </p:sp>
      <p:sp>
        <p:nvSpPr>
          <p:cNvPr id="4" name="object 2"/>
          <p:cNvSpPr/>
          <p:nvPr/>
        </p:nvSpPr>
        <p:spPr>
          <a:xfrm>
            <a:off x="890286" y="225707"/>
            <a:ext cx="10001491" cy="6130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2595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14</a:t>
            </a:fld>
            <a:endParaRPr lang="en-US"/>
          </a:p>
        </p:txBody>
      </p:sp>
      <p:sp>
        <p:nvSpPr>
          <p:cNvPr id="4" name="object 2"/>
          <p:cNvSpPr/>
          <p:nvPr/>
        </p:nvSpPr>
        <p:spPr>
          <a:xfrm>
            <a:off x="920187" y="115283"/>
            <a:ext cx="10145210" cy="6241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1410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15</a:t>
            </a:fld>
            <a:endParaRPr lang="en-US"/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3389706" y="1132487"/>
            <a:ext cx="5469481" cy="93615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spc="-80" dirty="0">
                <a:solidFill>
                  <a:srgbClr val="FF0000"/>
                </a:solidFill>
              </a:rPr>
              <a:t> </a:t>
            </a:r>
            <a:r>
              <a:rPr lang="en-US" spc="-5" dirty="0">
                <a:solidFill>
                  <a:srgbClr val="FF0000"/>
                </a:solidFill>
              </a:rPr>
              <a:t>Question?</a:t>
            </a:r>
          </a:p>
        </p:txBody>
      </p:sp>
      <p:sp>
        <p:nvSpPr>
          <p:cNvPr id="9" name="object 3"/>
          <p:cNvSpPr/>
          <p:nvPr/>
        </p:nvSpPr>
        <p:spPr>
          <a:xfrm>
            <a:off x="4720025" y="3512537"/>
            <a:ext cx="2857500" cy="2714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6363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/>
          </p:cNvSpPr>
          <p:nvPr/>
        </p:nvSpPr>
        <p:spPr>
          <a:xfrm>
            <a:off x="3243493" y="2846307"/>
            <a:ext cx="4909907" cy="1859483"/>
          </a:xfrm>
          <a:prstGeom prst="rect">
            <a:avLst/>
          </a:prstGeom>
          <a:noFill/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00B0F0"/>
                </a:solidFill>
              </a:rPr>
              <a:t>Thank You All !</a:t>
            </a:r>
            <a:r>
              <a:rPr lang="en-US" dirty="0">
                <a:solidFill>
                  <a:srgbClr val="00B0F0"/>
                </a:solidFill>
              </a:rPr>
              <a:t> </a:t>
            </a:r>
            <a:br>
              <a:rPr lang="en-US" dirty="0">
                <a:solidFill>
                  <a:srgbClr val="00B0F0"/>
                </a:solidFill>
              </a:rPr>
            </a:br>
            <a:endParaRPr lang="en-US" spc="-5" dirty="0">
              <a:solidFill>
                <a:srgbClr val="00B0F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6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393" y="0"/>
            <a:ext cx="1069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r>
              <a:rPr lang="en-US" sz="4000" dirty="0">
                <a:solidFill>
                  <a:srgbClr val="000000"/>
                </a:solidFill>
              </a:rPr>
              <a:t>(Pointer)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2</a:t>
            </a:fld>
            <a:endParaRPr lang="en-US"/>
          </a:p>
        </p:txBody>
      </p:sp>
      <p:sp>
        <p:nvSpPr>
          <p:cNvPr id="7" name="object 3"/>
          <p:cNvSpPr txBox="1"/>
          <p:nvPr/>
        </p:nvSpPr>
        <p:spPr>
          <a:xfrm>
            <a:off x="2449830" y="837993"/>
            <a:ext cx="6160770" cy="3392594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933450" lvl="1" indent="-463550">
              <a:spcBef>
                <a:spcPts val="894"/>
              </a:spcBef>
              <a:buFont typeface="Wingdings"/>
              <a:buChar char=""/>
              <a:tabLst>
                <a:tab pos="47625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Introduction to Pointer</a:t>
            </a:r>
          </a:p>
          <a:p>
            <a:pPr marL="933450" lvl="1" indent="-463550">
              <a:spcBef>
                <a:spcPts val="894"/>
              </a:spcBef>
              <a:buFont typeface="Wingdings"/>
              <a:buChar char=""/>
              <a:tabLst>
                <a:tab pos="47625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Arithmetic Operation by Pointer</a:t>
            </a:r>
          </a:p>
          <a:p>
            <a:pPr marL="933450" lvl="1" indent="-463550">
              <a:spcBef>
                <a:spcPts val="894"/>
              </a:spcBef>
              <a:buFont typeface="Wingdings"/>
              <a:buChar char=""/>
              <a:tabLst>
                <a:tab pos="47625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Call by reference </a:t>
            </a:r>
          </a:p>
          <a:p>
            <a:pPr marL="933450" lvl="1" indent="-463550">
              <a:spcBef>
                <a:spcPts val="894"/>
              </a:spcBef>
              <a:buFont typeface="Wingdings"/>
              <a:buChar char=""/>
              <a:tabLst>
                <a:tab pos="47625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Pointer and Array</a:t>
            </a:r>
          </a:p>
          <a:p>
            <a:pPr marL="933450" lvl="1" indent="-463550">
              <a:spcBef>
                <a:spcPts val="894"/>
              </a:spcBef>
              <a:buFont typeface="Wingdings"/>
              <a:buChar char=""/>
              <a:tabLst>
                <a:tab pos="47625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Passing array to a function by Pointer</a:t>
            </a:r>
          </a:p>
          <a:p>
            <a:pPr marL="933450" lvl="1" indent="-463550">
              <a:spcBef>
                <a:spcPts val="894"/>
              </a:spcBef>
              <a:buFont typeface="Wingdings"/>
              <a:buChar char=""/>
              <a:tabLst>
                <a:tab pos="476250" algn="l"/>
              </a:tabLst>
            </a:pPr>
            <a:r>
              <a:rPr lang="en-US" sz="2400" b="1" dirty="0">
                <a:latin typeface="Times New Roman"/>
                <a:cs typeface="Times New Roman"/>
              </a:rPr>
              <a:t>Pointer and character string</a:t>
            </a:r>
          </a:p>
          <a:p>
            <a:pPr marL="933450" lvl="1" indent="-463550">
              <a:spcBef>
                <a:spcPts val="894"/>
              </a:spcBef>
              <a:buFont typeface="Wingdings"/>
              <a:buChar char=""/>
              <a:tabLst>
                <a:tab pos="476250" algn="l"/>
              </a:tabLst>
            </a:pP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025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3</a:t>
            </a:fld>
            <a:endParaRPr lang="en-US"/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4378960" y="0"/>
            <a:ext cx="3434079" cy="514350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5" dirty="0">
                <a:solidFill>
                  <a:srgbClr val="0000FF"/>
                </a:solidFill>
              </a:rPr>
              <a:t>Pointer</a:t>
            </a:r>
            <a:endParaRPr lang="en-US" sz="3200" dirty="0"/>
          </a:p>
        </p:txBody>
      </p:sp>
      <p:sp>
        <p:nvSpPr>
          <p:cNvPr id="12" name="object 5"/>
          <p:cNvSpPr txBox="1"/>
          <p:nvPr/>
        </p:nvSpPr>
        <p:spPr>
          <a:xfrm>
            <a:off x="728239" y="642847"/>
            <a:ext cx="11251557" cy="6283130"/>
          </a:xfrm>
          <a:prstGeom prst="rect">
            <a:avLst/>
          </a:prstGeom>
          <a:ln w="12700">
            <a:noFill/>
          </a:ln>
        </p:spPr>
        <p:txBody>
          <a:bodyPr vert="horz" wrap="square" lIns="0" tIns="4445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35"/>
              </a:spcBef>
            </a:pPr>
            <a:r>
              <a:rPr lang="en-US" sz="2400" dirty="0">
                <a:solidFill>
                  <a:srgbClr val="00B050"/>
                </a:solidFill>
              </a:rPr>
              <a:t>Pointers (pointer variables) are special variables that are used to store addresses rather than values. </a:t>
            </a: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r>
              <a:rPr lang="en-US" sz="2400" dirty="0"/>
              <a:t>Pointer Syntax:</a:t>
            </a:r>
          </a:p>
          <a:p>
            <a:pPr lvl="4" algn="just">
              <a:spcBef>
                <a:spcPts val="35"/>
              </a:spcBef>
            </a:pPr>
            <a:r>
              <a:rPr lang="en-US" sz="2400" dirty="0" err="1"/>
              <a:t>data_type</a:t>
            </a:r>
            <a:r>
              <a:rPr lang="en-US" sz="2400" dirty="0"/>
              <a:t> *</a:t>
            </a:r>
            <a:r>
              <a:rPr lang="en-US" sz="2400" dirty="0" err="1"/>
              <a:t>pt_name</a:t>
            </a:r>
            <a:r>
              <a:rPr lang="en-US" sz="2400" dirty="0"/>
              <a:t>;</a:t>
            </a:r>
          </a:p>
          <a:p>
            <a:pPr lvl="4" algn="just">
              <a:spcBef>
                <a:spcPts val="35"/>
              </a:spcBef>
            </a:pPr>
            <a:r>
              <a:rPr lang="en-US" sz="2400" dirty="0" err="1"/>
              <a:t>int</a:t>
            </a:r>
            <a:r>
              <a:rPr lang="en-US" sz="2400" dirty="0"/>
              <a:t>* p;</a:t>
            </a:r>
          </a:p>
          <a:p>
            <a:pPr lvl="4" algn="just">
              <a:spcBef>
                <a:spcPts val="35"/>
              </a:spcBef>
            </a:pPr>
            <a:r>
              <a:rPr lang="en-US" sz="2400" dirty="0" err="1"/>
              <a:t>int</a:t>
            </a:r>
            <a:r>
              <a:rPr lang="en-US" sz="2400" dirty="0"/>
              <a:t> *p1;</a:t>
            </a: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r>
              <a:rPr lang="en-US" sz="2400" dirty="0"/>
              <a:t>		</a:t>
            </a:r>
            <a:r>
              <a:rPr lang="en-US" sz="2400" dirty="0" err="1"/>
              <a:t>int</a:t>
            </a:r>
            <a:r>
              <a:rPr lang="en-US" sz="2400" dirty="0"/>
              <a:t> * p2; </a:t>
            </a: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r>
              <a:rPr lang="en-US" sz="2400" dirty="0"/>
              <a:t>Pointer initialization:</a:t>
            </a:r>
          </a:p>
          <a:p>
            <a:pPr lvl="4" algn="just">
              <a:spcBef>
                <a:spcPts val="35"/>
              </a:spcBef>
            </a:pPr>
            <a:r>
              <a:rPr lang="en-US" sz="2400" dirty="0" err="1"/>
              <a:t>int</a:t>
            </a:r>
            <a:r>
              <a:rPr lang="en-US" sz="2400" dirty="0"/>
              <a:t> quantity, *p;         /* declaration */</a:t>
            </a:r>
          </a:p>
          <a:p>
            <a:pPr lvl="4" algn="just">
              <a:spcBef>
                <a:spcPts val="35"/>
              </a:spcBef>
            </a:pPr>
            <a:r>
              <a:rPr lang="en-US" sz="2400" dirty="0"/>
              <a:t>p = &amp;quantity; 	/* initialization */</a:t>
            </a:r>
          </a:p>
          <a:p>
            <a:pPr lvl="4" algn="just">
              <a:spcBef>
                <a:spcPts val="35"/>
              </a:spcBef>
            </a:pPr>
            <a:r>
              <a:rPr lang="en-US" sz="2400" dirty="0" err="1"/>
              <a:t>int</a:t>
            </a:r>
            <a:r>
              <a:rPr lang="en-US" sz="2400" dirty="0"/>
              <a:t> *p1 = &amp;quantity;</a:t>
            </a:r>
          </a:p>
          <a:p>
            <a:pPr lvl="4" algn="just">
              <a:spcBef>
                <a:spcPts val="35"/>
              </a:spcBef>
            </a:pPr>
            <a:endParaRPr lang="en-US" sz="2400" dirty="0"/>
          </a:p>
          <a:p>
            <a:pPr lvl="4" algn="just">
              <a:spcBef>
                <a:spcPts val="35"/>
              </a:spcBef>
            </a:pPr>
            <a:r>
              <a:rPr lang="en-US" sz="2400" dirty="0"/>
              <a:t>float a, b; </a:t>
            </a:r>
            <a:r>
              <a:rPr lang="en-US" sz="2400" dirty="0" err="1"/>
              <a:t>int</a:t>
            </a:r>
            <a:r>
              <a:rPr lang="en-US" sz="2400" dirty="0"/>
              <a:t> *p;</a:t>
            </a:r>
          </a:p>
          <a:p>
            <a:pPr lvl="4" algn="just">
              <a:spcBef>
                <a:spcPts val="35"/>
              </a:spcBef>
            </a:pPr>
            <a:r>
              <a:rPr lang="en-US" sz="2400" dirty="0"/>
              <a:t>p=&amp;a;                       /*wrong*/</a:t>
            </a:r>
          </a:p>
          <a:p>
            <a:pPr lvl="4" algn="just">
              <a:spcBef>
                <a:spcPts val="35"/>
              </a:spcBef>
            </a:pPr>
            <a:r>
              <a:rPr lang="en-US" sz="2400" dirty="0" err="1"/>
              <a:t>int</a:t>
            </a:r>
            <a:r>
              <a:rPr lang="en-US" sz="2400" dirty="0"/>
              <a:t> x, *p=&amp;x; </a:t>
            </a:r>
          </a:p>
          <a:p>
            <a:pPr lvl="4" algn="just">
              <a:spcBef>
                <a:spcPts val="35"/>
              </a:spcBef>
            </a:pPr>
            <a:endParaRPr lang="en-US" sz="2400" dirty="0"/>
          </a:p>
          <a:p>
            <a:pPr lvl="4" algn="just">
              <a:spcBef>
                <a:spcPts val="35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082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4</a:t>
            </a:fld>
            <a:endParaRPr lang="en-US"/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4325197" y="278968"/>
            <a:ext cx="3434079" cy="514350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5" dirty="0">
                <a:solidFill>
                  <a:srgbClr val="0000FF"/>
                </a:solidFill>
              </a:rPr>
              <a:t>Pointer</a:t>
            </a:r>
            <a:endParaRPr lang="en-US" sz="3200" dirty="0"/>
          </a:p>
        </p:txBody>
      </p:sp>
      <p:sp>
        <p:nvSpPr>
          <p:cNvPr id="12" name="object 5"/>
          <p:cNvSpPr txBox="1"/>
          <p:nvPr/>
        </p:nvSpPr>
        <p:spPr>
          <a:xfrm>
            <a:off x="994458" y="793318"/>
            <a:ext cx="5441066" cy="1851148"/>
          </a:xfrm>
          <a:prstGeom prst="rect">
            <a:avLst/>
          </a:prstGeom>
          <a:ln w="12700">
            <a:noFill/>
          </a:ln>
        </p:spPr>
        <p:txBody>
          <a:bodyPr vert="horz" wrap="square" lIns="0" tIns="4445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35"/>
              </a:spcBef>
            </a:pPr>
            <a:r>
              <a:rPr lang="en-US" sz="2400" dirty="0"/>
              <a:t>Access Value by Pointers:</a:t>
            </a:r>
          </a:p>
          <a:p>
            <a:pPr lvl="2" algn="just">
              <a:spcBef>
                <a:spcPts val="35"/>
              </a:spcBef>
            </a:pPr>
            <a:r>
              <a:rPr lang="en-US" sz="2400" dirty="0" err="1"/>
              <a:t>int</a:t>
            </a:r>
            <a:r>
              <a:rPr lang="en-US" sz="2400" dirty="0"/>
              <a:t>* pc, c;</a:t>
            </a:r>
          </a:p>
          <a:p>
            <a:pPr lvl="2" algn="just">
              <a:spcBef>
                <a:spcPts val="35"/>
              </a:spcBef>
            </a:pPr>
            <a:r>
              <a:rPr lang="en-US" sz="2400" dirty="0"/>
              <a:t>c = 5;</a:t>
            </a:r>
          </a:p>
          <a:p>
            <a:pPr lvl="2" algn="just">
              <a:spcBef>
                <a:spcPts val="35"/>
              </a:spcBef>
            </a:pPr>
            <a:r>
              <a:rPr lang="en-US" sz="2400" dirty="0"/>
              <a:t>pc = &amp;c;</a:t>
            </a:r>
          </a:p>
          <a:p>
            <a:pPr lvl="2" algn="just">
              <a:spcBef>
                <a:spcPts val="35"/>
              </a:spcBef>
            </a:pPr>
            <a:r>
              <a:rPr lang="en-US" sz="2400" dirty="0" err="1"/>
              <a:t>printf</a:t>
            </a:r>
            <a:r>
              <a:rPr lang="en-US" sz="2400" dirty="0"/>
              <a:t>("%d", *pc);   // Output: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00845" y="2789387"/>
            <a:ext cx="517967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spcBef>
                <a:spcPts val="35"/>
              </a:spcBef>
            </a:pPr>
            <a:r>
              <a:rPr lang="en-US" sz="2400" dirty="0"/>
              <a:t>Let's take another example.</a:t>
            </a:r>
          </a:p>
          <a:p>
            <a:pPr lvl="2" algn="just">
              <a:spcBef>
                <a:spcPts val="35"/>
              </a:spcBef>
            </a:pPr>
            <a:r>
              <a:rPr lang="en-US" sz="2400" dirty="0" err="1"/>
              <a:t>int</a:t>
            </a:r>
            <a:r>
              <a:rPr lang="en-US" sz="2400" dirty="0"/>
              <a:t>* pc, c;</a:t>
            </a:r>
          </a:p>
          <a:p>
            <a:pPr lvl="2" algn="just">
              <a:spcBef>
                <a:spcPts val="35"/>
              </a:spcBef>
            </a:pPr>
            <a:r>
              <a:rPr lang="en-US" sz="2400" dirty="0"/>
              <a:t>c = 5;</a:t>
            </a:r>
          </a:p>
          <a:p>
            <a:pPr lvl="2" algn="just">
              <a:spcBef>
                <a:spcPts val="35"/>
              </a:spcBef>
            </a:pPr>
            <a:r>
              <a:rPr lang="en-US" sz="2400" dirty="0"/>
              <a:t>pc = &amp;c;</a:t>
            </a:r>
          </a:p>
          <a:p>
            <a:pPr lvl="2" algn="just">
              <a:spcBef>
                <a:spcPts val="35"/>
              </a:spcBef>
            </a:pPr>
            <a:r>
              <a:rPr lang="en-US" sz="2400" dirty="0"/>
              <a:t>c = 1;</a:t>
            </a:r>
          </a:p>
          <a:p>
            <a:pPr lvl="2" algn="just">
              <a:spcBef>
                <a:spcPts val="35"/>
              </a:spcBef>
            </a:pPr>
            <a:r>
              <a:rPr lang="en-US" sz="2400" dirty="0" err="1"/>
              <a:t>printf</a:t>
            </a:r>
            <a:r>
              <a:rPr lang="en-US" sz="2400" dirty="0"/>
              <a:t>("%d", *pc);  // Output: 1</a:t>
            </a:r>
          </a:p>
          <a:p>
            <a:pPr lvl="2" algn="just">
              <a:spcBef>
                <a:spcPts val="35"/>
              </a:spcBef>
            </a:pPr>
            <a:r>
              <a:rPr lang="en-US" sz="2400" dirty="0" err="1"/>
              <a:t>printf</a:t>
            </a:r>
            <a:r>
              <a:rPr lang="en-US" sz="2400" dirty="0"/>
              <a:t>("%d", c);    // Output: 1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525" y="932508"/>
            <a:ext cx="5669068" cy="17119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783656"/>
            <a:ext cx="55683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spcBef>
                <a:spcPts val="35"/>
              </a:spcBef>
            </a:pPr>
            <a:r>
              <a:rPr lang="en-US" sz="2400" dirty="0"/>
              <a:t>Changing Value Pointed by Pointers:</a:t>
            </a:r>
          </a:p>
          <a:p>
            <a:pPr lvl="3" algn="just">
              <a:spcBef>
                <a:spcPts val="35"/>
              </a:spcBef>
            </a:pPr>
            <a:r>
              <a:rPr lang="en-US" sz="2400" dirty="0" err="1"/>
              <a:t>int</a:t>
            </a:r>
            <a:r>
              <a:rPr lang="en-US" sz="2400" dirty="0"/>
              <a:t>* pc, c;</a:t>
            </a:r>
          </a:p>
          <a:p>
            <a:pPr lvl="3" algn="just">
              <a:spcBef>
                <a:spcPts val="35"/>
              </a:spcBef>
            </a:pPr>
            <a:r>
              <a:rPr lang="en-US" sz="2400" dirty="0"/>
              <a:t>c = 5;</a:t>
            </a:r>
          </a:p>
          <a:p>
            <a:pPr lvl="3" algn="just">
              <a:spcBef>
                <a:spcPts val="35"/>
              </a:spcBef>
            </a:pPr>
            <a:r>
              <a:rPr lang="en-US" sz="2400" dirty="0"/>
              <a:t>pc = &amp;c;</a:t>
            </a:r>
          </a:p>
          <a:p>
            <a:pPr lvl="3" algn="just">
              <a:spcBef>
                <a:spcPts val="35"/>
              </a:spcBef>
            </a:pPr>
            <a:r>
              <a:rPr lang="en-US" sz="2400" dirty="0"/>
              <a:t>*pc = 1;</a:t>
            </a:r>
          </a:p>
          <a:p>
            <a:pPr lvl="3" algn="just">
              <a:spcBef>
                <a:spcPts val="35"/>
              </a:spcBef>
            </a:pPr>
            <a:r>
              <a:rPr lang="en-US" sz="2400" dirty="0" err="1"/>
              <a:t>printf</a:t>
            </a:r>
            <a:r>
              <a:rPr lang="en-US" sz="2400" dirty="0"/>
              <a:t>("%d", c);    // Output: 1</a:t>
            </a:r>
          </a:p>
          <a:p>
            <a:pPr lvl="3" algn="just">
              <a:spcBef>
                <a:spcPts val="35"/>
              </a:spcBef>
            </a:pPr>
            <a:r>
              <a:rPr lang="en-US" sz="2400" dirty="0" err="1"/>
              <a:t>printf</a:t>
            </a:r>
            <a:r>
              <a:rPr lang="en-US" sz="2400" dirty="0"/>
              <a:t>("%d", *pc);  // Output: 1</a:t>
            </a:r>
          </a:p>
        </p:txBody>
      </p:sp>
    </p:spTree>
    <p:extLst>
      <p:ext uri="{BB962C8B-B14F-4D97-AF65-F5344CB8AC3E}">
        <p14:creationId xmlns:p14="http://schemas.microsoft.com/office/powerpoint/2010/main" val="10918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5</a:t>
            </a:fld>
            <a:endParaRPr lang="en-US"/>
          </a:p>
        </p:txBody>
      </p:sp>
      <p:sp>
        <p:nvSpPr>
          <p:cNvPr id="17" name="object 2"/>
          <p:cNvSpPr/>
          <p:nvPr/>
        </p:nvSpPr>
        <p:spPr>
          <a:xfrm>
            <a:off x="1025747" y="122276"/>
            <a:ext cx="10410040" cy="6234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368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6</a:t>
            </a:fld>
            <a:endParaRPr lang="en-US"/>
          </a:p>
        </p:txBody>
      </p:sp>
      <p:sp>
        <p:nvSpPr>
          <p:cNvPr id="5" name="object 2"/>
          <p:cNvSpPr/>
          <p:nvPr/>
        </p:nvSpPr>
        <p:spPr>
          <a:xfrm>
            <a:off x="867136" y="107388"/>
            <a:ext cx="9932044" cy="62489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133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65607" y="6492875"/>
            <a:ext cx="4114800" cy="365125"/>
          </a:xfrm>
        </p:spPr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81559" y="127322"/>
            <a:ext cx="928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Relationship Between Arrays and Pointers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2907" y="856435"/>
            <a:ext cx="103709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#include &lt;</a:t>
            </a:r>
            <a:r>
              <a:rPr lang="en-US" sz="2000" b="1" dirty="0" err="1"/>
              <a:t>stdio.h</a:t>
            </a:r>
            <a:r>
              <a:rPr lang="en-US" sz="2000" b="1" dirty="0"/>
              <a:t>&gt;</a:t>
            </a:r>
          </a:p>
          <a:p>
            <a:r>
              <a:rPr lang="en-US" sz="2000" b="1" dirty="0" err="1"/>
              <a:t>int</a:t>
            </a:r>
            <a:r>
              <a:rPr lang="en-US" sz="2000" b="1" dirty="0"/>
              <a:t> main() {</a:t>
            </a:r>
          </a:p>
          <a:p>
            <a:r>
              <a:rPr lang="en-US" sz="2000" b="1" dirty="0"/>
              <a:t>   </a:t>
            </a:r>
            <a:r>
              <a:rPr lang="en-US" sz="2000" b="1" dirty="0" err="1"/>
              <a:t>int</a:t>
            </a:r>
            <a:r>
              <a:rPr lang="en-US" sz="2000" b="1" dirty="0"/>
              <a:t> x[4], </a:t>
            </a:r>
            <a:r>
              <a:rPr lang="en-US" sz="2000" b="1" dirty="0" err="1"/>
              <a:t>i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   for(</a:t>
            </a:r>
            <a:r>
              <a:rPr lang="en-US" sz="2000" b="1" dirty="0" err="1"/>
              <a:t>i</a:t>
            </a:r>
            <a:r>
              <a:rPr lang="en-US" sz="2000" b="1" dirty="0"/>
              <a:t> = 0; </a:t>
            </a:r>
            <a:r>
              <a:rPr lang="en-US" sz="2000" b="1" dirty="0" err="1"/>
              <a:t>i</a:t>
            </a:r>
            <a:r>
              <a:rPr lang="en-US" sz="2000" b="1" dirty="0"/>
              <a:t> &lt; 4; ++</a:t>
            </a:r>
            <a:r>
              <a:rPr lang="en-US" sz="2000" b="1" dirty="0" err="1"/>
              <a:t>i</a:t>
            </a:r>
            <a:r>
              <a:rPr lang="en-US" sz="2000" b="1" dirty="0"/>
              <a:t>) {</a:t>
            </a:r>
          </a:p>
          <a:p>
            <a:r>
              <a:rPr lang="en-US" sz="2000" b="1" dirty="0"/>
              <a:t>      </a:t>
            </a:r>
            <a:r>
              <a:rPr lang="en-US" sz="2000" b="1" dirty="0" err="1"/>
              <a:t>printf</a:t>
            </a:r>
            <a:r>
              <a:rPr lang="en-US" sz="2000" b="1" dirty="0"/>
              <a:t>("&amp;x[%d] = %p\n", </a:t>
            </a:r>
            <a:r>
              <a:rPr lang="en-US" sz="2000" b="1" dirty="0" err="1"/>
              <a:t>i</a:t>
            </a:r>
            <a:r>
              <a:rPr lang="en-US" sz="2000" b="1" dirty="0"/>
              <a:t>, &amp;x[</a:t>
            </a:r>
            <a:r>
              <a:rPr lang="en-US" sz="2000" b="1" dirty="0" err="1"/>
              <a:t>i</a:t>
            </a:r>
            <a:r>
              <a:rPr lang="en-US" sz="2000" b="1" dirty="0"/>
              <a:t>]);</a:t>
            </a:r>
          </a:p>
          <a:p>
            <a:r>
              <a:rPr lang="en-US" sz="2000" b="1" dirty="0"/>
              <a:t>   }</a:t>
            </a:r>
          </a:p>
          <a:p>
            <a:r>
              <a:rPr lang="en-US" sz="2000" b="1" dirty="0"/>
              <a:t>   </a:t>
            </a:r>
            <a:r>
              <a:rPr lang="en-US" sz="2000" b="1" dirty="0" err="1"/>
              <a:t>printf</a:t>
            </a:r>
            <a:r>
              <a:rPr lang="en-US" sz="2000" b="1" dirty="0"/>
              <a:t>("Address of array x: %p", x);</a:t>
            </a:r>
          </a:p>
          <a:p>
            <a:r>
              <a:rPr lang="en-US" sz="2000" b="1" dirty="0"/>
              <a:t>   return 0;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/>
          </a:p>
          <a:p>
            <a:r>
              <a:rPr lang="en-US" sz="2000" b="1" dirty="0"/>
              <a:t>From the above example, it is clear that &amp;x[0] is equivalent to x. And, x[0] is equivalent to *x.</a:t>
            </a:r>
          </a:p>
          <a:p>
            <a:r>
              <a:rPr lang="en-US" sz="2000" b="1" dirty="0"/>
              <a:t>Similarly,</a:t>
            </a:r>
          </a:p>
          <a:p>
            <a:r>
              <a:rPr lang="en-US" sz="2000" b="1" dirty="0"/>
              <a:t>    &amp;x[1] is equivalent to x+1 and x[1] is equivalent to *(x+1).</a:t>
            </a:r>
          </a:p>
          <a:p>
            <a:r>
              <a:rPr lang="en-US" sz="2000" b="1" dirty="0"/>
              <a:t>    &amp;x[2] is equivalent to x+2 and x[2] is equivalent to *(x+2).</a:t>
            </a:r>
          </a:p>
          <a:p>
            <a:r>
              <a:rPr lang="en-US" sz="2000" b="1" dirty="0"/>
              <a:t>    ...</a:t>
            </a:r>
          </a:p>
          <a:p>
            <a:r>
              <a:rPr lang="en-US" sz="2000" b="1" dirty="0"/>
              <a:t>    Basically, &amp;x[</a:t>
            </a:r>
            <a:r>
              <a:rPr lang="en-US" sz="2000" b="1" dirty="0" err="1"/>
              <a:t>i</a:t>
            </a:r>
            <a:r>
              <a:rPr lang="en-US" sz="2000" b="1" dirty="0"/>
              <a:t>] is equivalent to </a:t>
            </a:r>
            <a:r>
              <a:rPr lang="en-US" sz="2000" b="1" dirty="0" err="1"/>
              <a:t>x+i</a:t>
            </a:r>
            <a:r>
              <a:rPr lang="en-US" sz="2000" b="1" dirty="0"/>
              <a:t> and x[</a:t>
            </a:r>
            <a:r>
              <a:rPr lang="en-US" sz="2000" b="1" dirty="0" err="1"/>
              <a:t>i</a:t>
            </a:r>
            <a:r>
              <a:rPr lang="en-US" sz="2000" b="1" dirty="0"/>
              <a:t>] is equivalent to *(</a:t>
            </a:r>
            <a:r>
              <a:rPr lang="en-US" sz="2000" b="1" dirty="0" err="1"/>
              <a:t>x+i</a:t>
            </a:r>
            <a:r>
              <a:rPr lang="en-US" sz="2000" b="1" dirty="0"/>
              <a:t>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5767" y="1962458"/>
            <a:ext cx="6539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b="1" dirty="0"/>
              <a:t>&amp;x[0] = 0x7ffd1fedab70</a:t>
            </a:r>
          </a:p>
          <a:p>
            <a:r>
              <a:rPr lang="en-US" b="1" dirty="0"/>
              <a:t>&amp;x[1] = 0x7ffd1fedab74</a:t>
            </a:r>
          </a:p>
          <a:p>
            <a:r>
              <a:rPr lang="en-US" b="1" dirty="0"/>
              <a:t>&amp;x[2] = 0x7ffd1fedab78</a:t>
            </a:r>
          </a:p>
          <a:p>
            <a:r>
              <a:rPr lang="en-US" b="1" dirty="0"/>
              <a:t>&amp;x[3] = 0x7ffd1fedab7c</a:t>
            </a:r>
          </a:p>
          <a:p>
            <a:r>
              <a:rPr lang="en-US" b="1" dirty="0"/>
              <a:t>Address of array x: 0x7ffd1fedab70</a:t>
            </a:r>
          </a:p>
        </p:txBody>
      </p:sp>
    </p:spTree>
    <p:extLst>
      <p:ext uri="{BB962C8B-B14F-4D97-AF65-F5344CB8AC3E}">
        <p14:creationId xmlns:p14="http://schemas.microsoft.com/office/powerpoint/2010/main" val="337568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65607" y="6492875"/>
            <a:ext cx="4114800" cy="365125"/>
          </a:xfrm>
        </p:spPr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81559" y="127322"/>
            <a:ext cx="928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Relationship Between Arrays and Pointers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2907" y="856435"/>
            <a:ext cx="430578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 1:</a:t>
            </a:r>
          </a:p>
          <a:p>
            <a:r>
              <a:rPr lang="en-US" sz="2000" b="1" dirty="0"/>
              <a:t>#include &lt;</a:t>
            </a:r>
            <a:r>
              <a:rPr lang="en-US" sz="2000" b="1" dirty="0" err="1"/>
              <a:t>stdio.h</a:t>
            </a:r>
            <a:r>
              <a:rPr lang="en-US" sz="2000" b="1" dirty="0"/>
              <a:t>&gt;</a:t>
            </a:r>
          </a:p>
          <a:p>
            <a:r>
              <a:rPr lang="en-US" sz="2000" b="1" dirty="0" err="1"/>
              <a:t>int</a:t>
            </a:r>
            <a:r>
              <a:rPr lang="en-US" sz="2000" b="1" dirty="0"/>
              <a:t> main() {</a:t>
            </a:r>
          </a:p>
          <a:p>
            <a:r>
              <a:rPr lang="en-US" sz="2000" b="1" dirty="0"/>
              <a:t> 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, x[6], sum = 0;</a:t>
            </a:r>
          </a:p>
          <a:p>
            <a:r>
              <a:rPr lang="en-US" sz="2000" b="1" dirty="0"/>
              <a:t>  </a:t>
            </a:r>
            <a:r>
              <a:rPr lang="en-US" sz="2000" b="1" dirty="0" err="1"/>
              <a:t>printf</a:t>
            </a:r>
            <a:r>
              <a:rPr lang="en-US" sz="2000" b="1" dirty="0"/>
              <a:t>("Enter 6 numbers: ");</a:t>
            </a:r>
          </a:p>
          <a:p>
            <a:r>
              <a:rPr lang="en-US" sz="2000" b="1" dirty="0"/>
              <a:t>  for(</a:t>
            </a:r>
            <a:r>
              <a:rPr lang="en-US" sz="2000" b="1" dirty="0" err="1"/>
              <a:t>i</a:t>
            </a:r>
            <a:r>
              <a:rPr lang="en-US" sz="2000" b="1" dirty="0"/>
              <a:t> = 0; </a:t>
            </a:r>
            <a:r>
              <a:rPr lang="en-US" sz="2000" b="1" dirty="0" err="1"/>
              <a:t>i</a:t>
            </a:r>
            <a:r>
              <a:rPr lang="en-US" sz="2000" b="1" dirty="0"/>
              <a:t> &lt; 6; ++</a:t>
            </a:r>
            <a:r>
              <a:rPr lang="en-US" sz="2000" b="1" dirty="0" err="1"/>
              <a:t>i</a:t>
            </a:r>
            <a:r>
              <a:rPr lang="en-US" sz="2000" b="1" dirty="0"/>
              <a:t>) {</a:t>
            </a:r>
          </a:p>
          <a:p>
            <a:r>
              <a:rPr lang="en-US" sz="2000" b="1" dirty="0"/>
              <a:t>  // Equivalent to </a:t>
            </a:r>
            <a:r>
              <a:rPr lang="en-US" sz="2000" b="1" dirty="0" err="1"/>
              <a:t>scanf</a:t>
            </a:r>
            <a:r>
              <a:rPr lang="en-US" sz="2000" b="1" dirty="0"/>
              <a:t>("%d", &amp;x[</a:t>
            </a:r>
            <a:r>
              <a:rPr lang="en-US" sz="2000" b="1" dirty="0" err="1"/>
              <a:t>i</a:t>
            </a:r>
            <a:r>
              <a:rPr lang="en-US" sz="2000" b="1" dirty="0"/>
              <a:t>]);</a:t>
            </a:r>
          </a:p>
          <a:p>
            <a:r>
              <a:rPr lang="en-US" sz="2000" b="1" dirty="0"/>
              <a:t>      </a:t>
            </a:r>
            <a:r>
              <a:rPr lang="en-US" sz="2000" b="1" dirty="0" err="1"/>
              <a:t>scanf</a:t>
            </a:r>
            <a:r>
              <a:rPr lang="en-US" sz="2000" b="1" dirty="0"/>
              <a:t>("%d", </a:t>
            </a:r>
            <a:r>
              <a:rPr lang="en-US" sz="2000" b="1" dirty="0" err="1"/>
              <a:t>x+i</a:t>
            </a:r>
            <a:r>
              <a:rPr lang="en-US" sz="2000" b="1" dirty="0"/>
              <a:t>);</a:t>
            </a:r>
          </a:p>
          <a:p>
            <a:endParaRPr lang="en-US" sz="2000" b="1" dirty="0"/>
          </a:p>
          <a:p>
            <a:r>
              <a:rPr lang="en-US" sz="2000" b="1" dirty="0"/>
              <a:t>  // Equivalent to sum += x[</a:t>
            </a:r>
            <a:r>
              <a:rPr lang="en-US" sz="2000" b="1" dirty="0" err="1"/>
              <a:t>i</a:t>
            </a:r>
            <a:r>
              <a:rPr lang="en-US" sz="2000" b="1" dirty="0"/>
              <a:t>]</a:t>
            </a:r>
          </a:p>
          <a:p>
            <a:r>
              <a:rPr lang="en-US" sz="2000" b="1" dirty="0"/>
              <a:t>      sum += *(</a:t>
            </a:r>
            <a:r>
              <a:rPr lang="en-US" sz="2000" b="1" dirty="0" err="1"/>
              <a:t>x+i</a:t>
            </a:r>
            <a:r>
              <a:rPr lang="en-US" sz="2000" b="1" dirty="0"/>
              <a:t>);</a:t>
            </a:r>
          </a:p>
          <a:p>
            <a:r>
              <a:rPr lang="en-US" sz="2000" b="1" dirty="0"/>
              <a:t>  }</a:t>
            </a:r>
          </a:p>
          <a:p>
            <a:r>
              <a:rPr lang="en-US" sz="2000" b="1" dirty="0"/>
              <a:t>  </a:t>
            </a:r>
            <a:r>
              <a:rPr lang="en-US" sz="2000" b="1" dirty="0" err="1"/>
              <a:t>printf</a:t>
            </a:r>
            <a:r>
              <a:rPr lang="en-US" sz="2000" b="1" dirty="0"/>
              <a:t>("Sum = %d", sum);</a:t>
            </a:r>
          </a:p>
          <a:p>
            <a:r>
              <a:rPr lang="en-US" sz="2000" b="1" dirty="0"/>
              <a:t>  return 0;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/>
          </a:p>
          <a:p>
            <a:r>
              <a:rPr lang="en-US" sz="2000" b="1" dirty="0"/>
              <a:t>Output: </a:t>
            </a:r>
          </a:p>
          <a:p>
            <a:r>
              <a:rPr lang="en-US" sz="2000" b="1" dirty="0"/>
              <a:t>Enter 6 numbers: 2 3 4 4 12 4</a:t>
            </a:r>
          </a:p>
          <a:p>
            <a:r>
              <a:rPr lang="en-US" sz="2000" b="1" dirty="0"/>
              <a:t>Sum = 29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21124" y="974904"/>
            <a:ext cx="65396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2:</a:t>
            </a:r>
          </a:p>
          <a:p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r>
              <a:rPr lang="en-US" b="1" dirty="0" err="1"/>
              <a:t>int</a:t>
            </a:r>
            <a:r>
              <a:rPr lang="en-US" b="1" dirty="0"/>
              <a:t> main() {</a:t>
            </a:r>
          </a:p>
          <a:p>
            <a:endParaRPr lang="en-US" b="1" dirty="0"/>
          </a:p>
          <a:p>
            <a:r>
              <a:rPr lang="en-US" b="1" dirty="0"/>
              <a:t>  </a:t>
            </a:r>
            <a:r>
              <a:rPr lang="en-US" b="1" dirty="0" err="1"/>
              <a:t>int</a:t>
            </a:r>
            <a:r>
              <a:rPr lang="en-US" b="1" dirty="0"/>
              <a:t> x[5] = {1, 2, 3, 4, 5};</a:t>
            </a:r>
          </a:p>
          <a:p>
            <a:r>
              <a:rPr lang="en-US" b="1" dirty="0"/>
              <a:t>  </a:t>
            </a:r>
            <a:r>
              <a:rPr lang="en-US" b="1" dirty="0" err="1"/>
              <a:t>int</a:t>
            </a:r>
            <a:r>
              <a:rPr lang="en-US" b="1" dirty="0"/>
              <a:t>* </a:t>
            </a:r>
            <a:r>
              <a:rPr lang="en-US" b="1" dirty="0" err="1"/>
              <a:t>ptr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/>
              <a:t>  // </a:t>
            </a:r>
            <a:r>
              <a:rPr lang="en-US" b="1" dirty="0" err="1"/>
              <a:t>ptr</a:t>
            </a:r>
            <a:r>
              <a:rPr lang="en-US" b="1" dirty="0"/>
              <a:t> is assigned the address of the third element</a:t>
            </a:r>
          </a:p>
          <a:p>
            <a:r>
              <a:rPr lang="en-US" b="1" dirty="0"/>
              <a:t>  </a:t>
            </a:r>
            <a:r>
              <a:rPr lang="en-US" b="1" dirty="0" err="1"/>
              <a:t>ptr</a:t>
            </a:r>
            <a:r>
              <a:rPr lang="en-US" b="1" dirty="0"/>
              <a:t> = &amp;x[2]; </a:t>
            </a:r>
          </a:p>
          <a:p>
            <a:endParaRPr lang="en-US" b="1" dirty="0"/>
          </a:p>
          <a:p>
            <a:r>
              <a:rPr lang="en-US" b="1" dirty="0"/>
              <a:t>  </a:t>
            </a:r>
            <a:r>
              <a:rPr lang="en-US" b="1" dirty="0" err="1"/>
              <a:t>printf</a:t>
            </a:r>
            <a:r>
              <a:rPr lang="en-US" b="1" dirty="0"/>
              <a:t>("*</a:t>
            </a:r>
            <a:r>
              <a:rPr lang="en-US" b="1" dirty="0" err="1"/>
              <a:t>ptr</a:t>
            </a:r>
            <a:r>
              <a:rPr lang="en-US" b="1" dirty="0"/>
              <a:t> = %d \n", *</a:t>
            </a:r>
            <a:r>
              <a:rPr lang="en-US" b="1" dirty="0" err="1"/>
              <a:t>ptr</a:t>
            </a:r>
            <a:r>
              <a:rPr lang="en-US" b="1" dirty="0"/>
              <a:t>);   // 3</a:t>
            </a:r>
          </a:p>
          <a:p>
            <a:r>
              <a:rPr lang="en-US" b="1" dirty="0"/>
              <a:t>  </a:t>
            </a:r>
            <a:r>
              <a:rPr lang="en-US" b="1" dirty="0" err="1"/>
              <a:t>printf</a:t>
            </a:r>
            <a:r>
              <a:rPr lang="en-US" b="1" dirty="0"/>
              <a:t>("*(ptr+1) = %d \n", *(ptr+1)); // 4</a:t>
            </a:r>
          </a:p>
          <a:p>
            <a:r>
              <a:rPr lang="en-US" b="1" dirty="0"/>
              <a:t>  </a:t>
            </a:r>
            <a:r>
              <a:rPr lang="en-US" b="1" dirty="0" err="1"/>
              <a:t>printf</a:t>
            </a:r>
            <a:r>
              <a:rPr lang="en-US" b="1" dirty="0"/>
              <a:t>("*(ptr-1) = %d", *(ptr-1));  // 2</a:t>
            </a:r>
          </a:p>
          <a:p>
            <a:endParaRPr lang="en-US" b="1" dirty="0"/>
          </a:p>
          <a:p>
            <a:r>
              <a:rPr lang="en-US" b="1" dirty="0"/>
              <a:t>  return 0;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Output:</a:t>
            </a:r>
          </a:p>
          <a:p>
            <a:pPr lvl="3"/>
            <a:r>
              <a:rPr lang="nn-NO" b="1" dirty="0"/>
              <a:t>*ptr = 3 </a:t>
            </a:r>
          </a:p>
          <a:p>
            <a:pPr lvl="3"/>
            <a:r>
              <a:rPr lang="nn-NO" b="1" dirty="0"/>
              <a:t>*(ptr+1) = 4 </a:t>
            </a:r>
          </a:p>
          <a:p>
            <a:pPr lvl="3"/>
            <a:r>
              <a:rPr lang="nn-NO" b="1" dirty="0"/>
              <a:t>*(ptr-1) = 2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907666" y="974904"/>
            <a:ext cx="0" cy="5355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2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Abu Bakkar Siddique(ABS), Dept. of CSE, DUET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95598-B3B4-4B46-A147-7EC2B6B48A6E}" type="slidenum">
              <a:rPr lang="en-US" smtClean="0"/>
              <a:t>9</a:t>
            </a:fld>
            <a:endParaRPr lang="en-US"/>
          </a:p>
        </p:txBody>
      </p:sp>
      <p:sp>
        <p:nvSpPr>
          <p:cNvPr id="4" name="object 2"/>
          <p:cNvSpPr/>
          <p:nvPr/>
        </p:nvSpPr>
        <p:spPr>
          <a:xfrm>
            <a:off x="984813" y="202460"/>
            <a:ext cx="9362954" cy="6153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530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1029</Words>
  <Application>Microsoft Office PowerPoint</Application>
  <PresentationFormat>Widescreen</PresentationFormat>
  <Paragraphs>144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ABS</dc:creator>
  <cp:lastModifiedBy>Md. Sayedul Islam</cp:lastModifiedBy>
  <cp:revision>87</cp:revision>
  <dcterms:created xsi:type="dcterms:W3CDTF">2023-12-20T07:50:52Z</dcterms:created>
  <dcterms:modified xsi:type="dcterms:W3CDTF">2024-06-28T15:37:27Z</dcterms:modified>
</cp:coreProperties>
</file>