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9"/>
  </p:notesMasterIdLst>
  <p:sldIdLst>
    <p:sldId id="277" r:id="rId2"/>
    <p:sldId id="275" r:id="rId3"/>
    <p:sldId id="281" r:id="rId4"/>
    <p:sldId id="285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78" r:id="rId24"/>
    <p:sldId id="302" r:id="rId25"/>
    <p:sldId id="301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74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华文隶书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66"/>
    <a:srgbClr val="3366CC"/>
    <a:srgbClr val="CC0000"/>
    <a:srgbClr val="33CC33"/>
    <a:srgbClr val="FFCC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6341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7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B9CC35F-E408-432B-87F3-8A6D8B525A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319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536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7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37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7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27C095-111D-4984-8C1C-4F27C1EA2A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E462D9-9AD9-4EDE-90B1-B8D5B3F646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C9AD0-A70D-466D-94A1-967EB9D66E33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6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1A12FE-BCD8-428F-AC38-ACC5830188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231F78-DAE5-4276-9644-501634C98B4A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75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324600"/>
            <a:ext cx="381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A7A274C-12BF-43F8-A51B-68620F2FB79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7818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B40628-864D-48F9-AD83-E84F75BEEFE2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20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5D76A8-A7F3-4135-A250-89822AF198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F94CDB-3557-4958-88F9-9A7AB1C1CFF4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1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B3B51C-3656-4AB5-82DE-73E890B55F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41A669-4CA6-43FD-9AB3-D587CDF5985B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07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29983-897A-4E0B-B1D1-A24CE38086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9034FA-5DE6-4FE6-96ED-EBAE1DE3B2D0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70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06C42D-3D09-48BD-BF4E-A19ECE5814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CD28023-A148-45CA-80B5-7B54D58D1378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061936-FAF5-4F02-ACAC-79A97973731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E285FA-290D-482F-AADA-BB095D534542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7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92C262-E32C-40B3-95F4-A6662697366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2004621-F525-40A5-89D3-A270350C3216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3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ED88DC-84E6-4ED5-BFAF-A525BC2F6D9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4845836-A782-4D8C-9273-9E4BD9E7F202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63DF63-7237-4A12-89E0-D8CC5C7C49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6A0386-3EE3-4A56-8F37-3259B7516B00}" type="datetime1">
              <a:rPr lang="en-US"/>
              <a:pPr/>
              <a:t>2/6/2024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2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32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25098631-F287-4E8F-BCFE-78D956464166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3366CC"/>
                </a:solidFill>
                <a:ea typeface="宋体" panose="02010600030101010101" pitchFamily="2" charset="-122"/>
              </a:defRPr>
            </a:lvl1pPr>
          </a:lstStyle>
          <a:p>
            <a:fld id="{C2BE364E-365E-4960-953B-0575FA1D114C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077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9403603D-9AA9-4019-A0AA-7946871468B5}" type="slidenum">
              <a:rPr lang="en-US" altLang="zh-CN" sz="1200" b="1">
                <a:ea typeface="宋体" panose="02010600030101010101" pitchFamily="2" charset="-122"/>
              </a:rPr>
              <a:pPr algn="r"/>
              <a:t>‹#›</a:t>
            </a:fld>
            <a:endParaRPr lang="en-US" altLang="zh-CN" sz="1200" b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w Cen MT Condensed Extra Bold" panose="020B0803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latin typeface="Eras Bold ITC" panose="020B0907030504020204" pitchFamily="34" charset="0"/>
              </a:rPr>
              <a:t>Chapter 8</a:t>
            </a:r>
            <a:br>
              <a:rPr lang="en-US" altLang="zh-CN" sz="3600">
                <a:latin typeface="Eras Bold ITC" panose="020B0907030504020204" pitchFamily="34" charset="0"/>
              </a:rPr>
            </a:br>
            <a:r>
              <a:rPr lang="en-US" altLang="zh-CN" sz="3600">
                <a:latin typeface="Lucida Console" panose="020B0609040504020204" pitchFamily="49" charset="0"/>
              </a:rPr>
              <a:t>Character Arrays and Strings</a:t>
            </a:r>
            <a:r>
              <a:rPr lang="en-US" altLang="zh-CN"/>
              <a:t> 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648200"/>
            <a:ext cx="8534400" cy="99060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CN" sz="2400">
                <a:solidFill>
                  <a:srgbClr val="3366CC"/>
                </a:solidFill>
                <a:latin typeface="Arial Rounded MT Bold" panose="020F0704030504030204" pitchFamily="34" charset="0"/>
              </a:rPr>
              <a:t>PROGRAMMING IN ANSI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2E84F2-B120-4540-A342-1D5347127E7A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When a </a:t>
            </a:r>
            <a:r>
              <a:rPr lang="en-US" altLang="zh-CN" b="1">
                <a:solidFill>
                  <a:srgbClr val="3366CC"/>
                </a:solidFill>
              </a:rPr>
              <a:t>string constant</a:t>
            </a:r>
            <a:r>
              <a:rPr lang="en-US" altLang="zh-CN"/>
              <a:t> is stored in memory, it also uses the null character '\0' as the "end-of-string" marker.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For example: When the string </a:t>
            </a:r>
            <a:r>
              <a:rPr lang="en-US" altLang="zh-CN" b="1">
                <a:solidFill>
                  <a:srgbClr val="CC0066"/>
                </a:solidFill>
              </a:rPr>
              <a:t>"Hello"</a:t>
            </a:r>
            <a:r>
              <a:rPr lang="en-US" altLang="zh-CN"/>
              <a:t> is stored in memory, </a:t>
            </a:r>
            <a:r>
              <a:rPr lang="en-US" altLang="zh-CN" u="sng">
                <a:solidFill>
                  <a:srgbClr val="CC0066"/>
                </a:solidFill>
              </a:rPr>
              <a:t>it requires 6 bytes storage</a:t>
            </a:r>
            <a:r>
              <a:rPr lang="en-US" altLang="zh-CN"/>
              <a:t>, and the last byte is used to store the null character '\0'.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8B2068-EE77-46DF-AA6D-664432DE5737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 - Initialization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Using characters.</a:t>
            </a:r>
            <a:br>
              <a:rPr lang="en-US" altLang="zh-CN"/>
            </a:br>
            <a:r>
              <a:rPr lang="en-US" altLang="zh-CN"/>
              <a:t>	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char c[5] = { 'G', 'o ', 'o', 'd' };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Using string.</a:t>
            </a:r>
            <a:br>
              <a:rPr lang="en-US" altLang="zh-CN"/>
            </a:br>
            <a:r>
              <a:rPr lang="en-US" altLang="zh-CN"/>
              <a:t> 		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c[5] = { "Good" };</a:t>
            </a:r>
            <a:b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</a:b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 		char c[5] = "Good";</a:t>
            </a:r>
            <a:b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</a:b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 		char c[ ] = "Good";</a:t>
            </a:r>
          </a:p>
        </p:txBody>
      </p:sp>
      <p:graphicFrame>
        <p:nvGraphicFramePr>
          <p:cNvPr id="316447" name="Group 31"/>
          <p:cNvGraphicFramePr>
            <a:graphicFrameLocks noGrp="1"/>
          </p:cNvGraphicFramePr>
          <p:nvPr/>
        </p:nvGraphicFramePr>
        <p:xfrm>
          <a:off x="7162800" y="14478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473" name="AutoShape 57"/>
          <p:cNvSpPr>
            <a:spLocks noChangeArrowheads="1"/>
          </p:cNvSpPr>
          <p:nvPr/>
        </p:nvSpPr>
        <p:spPr bwMode="auto">
          <a:xfrm>
            <a:off x="990600" y="4521200"/>
            <a:ext cx="7239000" cy="1955800"/>
          </a:xfrm>
          <a:prstGeom prst="wedgeRectCallout">
            <a:avLst>
              <a:gd name="adj1" fmla="val -15745"/>
              <a:gd name="adj2" fmla="val -65097"/>
            </a:avLst>
          </a:prstGeom>
          <a:solidFill>
            <a:srgbClr val="FFFFE7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Notice: The array c consists of </a:t>
            </a:r>
            <a:r>
              <a:rPr kumimoji="1" lang="en-US" altLang="zh-CN" b="1">
                <a:solidFill>
                  <a:srgbClr val="3366CC"/>
                </a:solidFill>
                <a:ea typeface="楷体_GB2312" pitchFamily="49" charset="-122"/>
              </a:rPr>
              <a:t>5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 elements but not 4 elements! This declaration is equivalent to: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char c[5] = "Good";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It differs with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char c[4] = "Good";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DA8AAF-A86A-42AB-902C-A148991AEF06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 - Initialization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The initialization of table of strings.</a:t>
            </a:r>
            <a:br>
              <a:rPr lang="en-US" altLang="zh-CN"/>
            </a:br>
            <a:r>
              <a:rPr lang="en-US" altLang="zh-CN"/>
              <a:t>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char fruit[ ][7] = { "Apple", "Orange",</a:t>
            </a:r>
            <a:b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</a:b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           		          "Grape", "Pear", "Peach"};</a:t>
            </a:r>
          </a:p>
        </p:txBody>
      </p:sp>
      <p:grpSp>
        <p:nvGrpSpPr>
          <p:cNvPr id="318495" name="Group 31"/>
          <p:cNvGrpSpPr>
            <a:grpSpLocks/>
          </p:cNvGrpSpPr>
          <p:nvPr/>
        </p:nvGrpSpPr>
        <p:grpSpPr bwMode="auto">
          <a:xfrm>
            <a:off x="1295400" y="3048000"/>
            <a:ext cx="6477000" cy="2590800"/>
            <a:chOff x="1056" y="1968"/>
            <a:chExt cx="3648" cy="1488"/>
          </a:xfrm>
        </p:grpSpPr>
        <p:sp>
          <p:nvSpPr>
            <p:cNvPr id="318496" name="Rectangle 32"/>
            <p:cNvSpPr>
              <a:spLocks noChangeArrowheads="1"/>
            </p:cNvSpPr>
            <p:nvPr/>
          </p:nvSpPr>
          <p:spPr bwMode="auto">
            <a:xfrm>
              <a:off x="4262" y="3158"/>
              <a:ext cx="4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497" name="Rectangle 33"/>
            <p:cNvSpPr>
              <a:spLocks noChangeArrowheads="1"/>
            </p:cNvSpPr>
            <p:nvPr/>
          </p:nvSpPr>
          <p:spPr bwMode="auto">
            <a:xfrm>
              <a:off x="3835" y="3158"/>
              <a:ext cx="42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498" name="Rectangle 34"/>
            <p:cNvSpPr>
              <a:spLocks noChangeArrowheads="1"/>
            </p:cNvSpPr>
            <p:nvPr/>
          </p:nvSpPr>
          <p:spPr bwMode="auto">
            <a:xfrm>
              <a:off x="3386" y="3158"/>
              <a:ext cx="44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h</a:t>
              </a:r>
            </a:p>
          </p:txBody>
        </p:sp>
        <p:sp>
          <p:nvSpPr>
            <p:cNvPr id="318499" name="Rectangle 35"/>
            <p:cNvSpPr>
              <a:spLocks noChangeArrowheads="1"/>
            </p:cNvSpPr>
            <p:nvPr/>
          </p:nvSpPr>
          <p:spPr bwMode="auto">
            <a:xfrm>
              <a:off x="2974" y="3158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318500" name="Rectangle 36"/>
            <p:cNvSpPr>
              <a:spLocks noChangeArrowheads="1"/>
            </p:cNvSpPr>
            <p:nvPr/>
          </p:nvSpPr>
          <p:spPr bwMode="auto">
            <a:xfrm>
              <a:off x="2561" y="3158"/>
              <a:ext cx="41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18501" name="Rectangle 37"/>
            <p:cNvSpPr>
              <a:spLocks noChangeArrowheads="1"/>
            </p:cNvSpPr>
            <p:nvPr/>
          </p:nvSpPr>
          <p:spPr bwMode="auto">
            <a:xfrm>
              <a:off x="2149" y="3158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318502" name="Rectangle 38"/>
            <p:cNvSpPr>
              <a:spLocks noChangeArrowheads="1"/>
            </p:cNvSpPr>
            <p:nvPr/>
          </p:nvSpPr>
          <p:spPr bwMode="auto">
            <a:xfrm>
              <a:off x="1745" y="3158"/>
              <a:ext cx="4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318503" name="Rectangle 39"/>
            <p:cNvSpPr>
              <a:spLocks noChangeArrowheads="1"/>
            </p:cNvSpPr>
            <p:nvPr/>
          </p:nvSpPr>
          <p:spPr bwMode="auto">
            <a:xfrm>
              <a:off x="1056" y="3158"/>
              <a:ext cx="68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/>
                <a:t>fruit[4]</a:t>
              </a:r>
            </a:p>
          </p:txBody>
        </p:sp>
        <p:sp>
          <p:nvSpPr>
            <p:cNvPr id="318504" name="Rectangle 40"/>
            <p:cNvSpPr>
              <a:spLocks noChangeArrowheads="1"/>
            </p:cNvSpPr>
            <p:nvPr/>
          </p:nvSpPr>
          <p:spPr bwMode="auto">
            <a:xfrm>
              <a:off x="4262" y="2861"/>
              <a:ext cx="44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05" name="Rectangle 41"/>
            <p:cNvSpPr>
              <a:spLocks noChangeArrowheads="1"/>
            </p:cNvSpPr>
            <p:nvPr/>
          </p:nvSpPr>
          <p:spPr bwMode="auto">
            <a:xfrm>
              <a:off x="3835" y="2861"/>
              <a:ext cx="42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06" name="Rectangle 42"/>
            <p:cNvSpPr>
              <a:spLocks noChangeArrowheads="1"/>
            </p:cNvSpPr>
            <p:nvPr/>
          </p:nvSpPr>
          <p:spPr bwMode="auto">
            <a:xfrm>
              <a:off x="3386" y="2861"/>
              <a:ext cx="44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07" name="Rectangle 43"/>
            <p:cNvSpPr>
              <a:spLocks noChangeArrowheads="1"/>
            </p:cNvSpPr>
            <p:nvPr/>
          </p:nvSpPr>
          <p:spPr bwMode="auto">
            <a:xfrm>
              <a:off x="2974" y="2861"/>
              <a:ext cx="4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r</a:t>
              </a:r>
            </a:p>
          </p:txBody>
        </p:sp>
        <p:sp>
          <p:nvSpPr>
            <p:cNvPr id="318508" name="Rectangle 44"/>
            <p:cNvSpPr>
              <a:spLocks noChangeArrowheads="1"/>
            </p:cNvSpPr>
            <p:nvPr/>
          </p:nvSpPr>
          <p:spPr bwMode="auto">
            <a:xfrm>
              <a:off x="2561" y="2861"/>
              <a:ext cx="41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18509" name="Rectangle 45"/>
            <p:cNvSpPr>
              <a:spLocks noChangeArrowheads="1"/>
            </p:cNvSpPr>
            <p:nvPr/>
          </p:nvSpPr>
          <p:spPr bwMode="auto">
            <a:xfrm>
              <a:off x="2149" y="2861"/>
              <a:ext cx="4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318510" name="Rectangle 46"/>
            <p:cNvSpPr>
              <a:spLocks noChangeArrowheads="1"/>
            </p:cNvSpPr>
            <p:nvPr/>
          </p:nvSpPr>
          <p:spPr bwMode="auto">
            <a:xfrm>
              <a:off x="1745" y="2861"/>
              <a:ext cx="40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318511" name="Rectangle 47"/>
            <p:cNvSpPr>
              <a:spLocks noChangeArrowheads="1"/>
            </p:cNvSpPr>
            <p:nvPr/>
          </p:nvSpPr>
          <p:spPr bwMode="auto">
            <a:xfrm>
              <a:off x="1056" y="2861"/>
              <a:ext cx="68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/>
                <a:t>fruit[3]</a:t>
              </a:r>
            </a:p>
          </p:txBody>
        </p:sp>
        <p:sp>
          <p:nvSpPr>
            <p:cNvPr id="318512" name="Rectangle 48"/>
            <p:cNvSpPr>
              <a:spLocks noChangeArrowheads="1"/>
            </p:cNvSpPr>
            <p:nvPr/>
          </p:nvSpPr>
          <p:spPr bwMode="auto">
            <a:xfrm>
              <a:off x="4262" y="2563"/>
              <a:ext cx="4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13" name="Rectangle 49"/>
            <p:cNvSpPr>
              <a:spLocks noChangeArrowheads="1"/>
            </p:cNvSpPr>
            <p:nvPr/>
          </p:nvSpPr>
          <p:spPr bwMode="auto">
            <a:xfrm>
              <a:off x="3835" y="2563"/>
              <a:ext cx="42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14" name="Rectangle 50"/>
            <p:cNvSpPr>
              <a:spLocks noChangeArrowheads="1"/>
            </p:cNvSpPr>
            <p:nvPr/>
          </p:nvSpPr>
          <p:spPr bwMode="auto">
            <a:xfrm>
              <a:off x="3386" y="2563"/>
              <a:ext cx="44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318515" name="Rectangle 51"/>
            <p:cNvSpPr>
              <a:spLocks noChangeArrowheads="1"/>
            </p:cNvSpPr>
            <p:nvPr/>
          </p:nvSpPr>
          <p:spPr bwMode="auto">
            <a:xfrm>
              <a:off x="2974" y="2563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318516" name="Rectangle 52"/>
            <p:cNvSpPr>
              <a:spLocks noChangeArrowheads="1"/>
            </p:cNvSpPr>
            <p:nvPr/>
          </p:nvSpPr>
          <p:spPr bwMode="auto">
            <a:xfrm>
              <a:off x="2561" y="2563"/>
              <a:ext cx="41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18517" name="Rectangle 53"/>
            <p:cNvSpPr>
              <a:spLocks noChangeArrowheads="1"/>
            </p:cNvSpPr>
            <p:nvPr/>
          </p:nvSpPr>
          <p:spPr bwMode="auto">
            <a:xfrm>
              <a:off x="2149" y="2563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r</a:t>
              </a:r>
            </a:p>
          </p:txBody>
        </p:sp>
        <p:sp>
          <p:nvSpPr>
            <p:cNvPr id="318518" name="Rectangle 54"/>
            <p:cNvSpPr>
              <a:spLocks noChangeArrowheads="1"/>
            </p:cNvSpPr>
            <p:nvPr/>
          </p:nvSpPr>
          <p:spPr bwMode="auto">
            <a:xfrm>
              <a:off x="1745" y="2563"/>
              <a:ext cx="4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G</a:t>
              </a:r>
            </a:p>
          </p:txBody>
        </p:sp>
        <p:sp>
          <p:nvSpPr>
            <p:cNvPr id="318519" name="Rectangle 55"/>
            <p:cNvSpPr>
              <a:spLocks noChangeArrowheads="1"/>
            </p:cNvSpPr>
            <p:nvPr/>
          </p:nvSpPr>
          <p:spPr bwMode="auto">
            <a:xfrm>
              <a:off x="1056" y="2563"/>
              <a:ext cx="68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/>
                <a:t>fruit[2]</a:t>
              </a:r>
            </a:p>
          </p:txBody>
        </p:sp>
        <p:sp>
          <p:nvSpPr>
            <p:cNvPr id="318520" name="Rectangle 56"/>
            <p:cNvSpPr>
              <a:spLocks noChangeArrowheads="1"/>
            </p:cNvSpPr>
            <p:nvPr/>
          </p:nvSpPr>
          <p:spPr bwMode="auto">
            <a:xfrm>
              <a:off x="4262" y="2266"/>
              <a:ext cx="44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21" name="Rectangle 57"/>
            <p:cNvSpPr>
              <a:spLocks noChangeArrowheads="1"/>
            </p:cNvSpPr>
            <p:nvPr/>
          </p:nvSpPr>
          <p:spPr bwMode="auto">
            <a:xfrm>
              <a:off x="3835" y="2266"/>
              <a:ext cx="42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318522" name="Rectangle 58"/>
            <p:cNvSpPr>
              <a:spLocks noChangeArrowheads="1"/>
            </p:cNvSpPr>
            <p:nvPr/>
          </p:nvSpPr>
          <p:spPr bwMode="auto">
            <a:xfrm>
              <a:off x="3386" y="2266"/>
              <a:ext cx="44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g</a:t>
              </a:r>
            </a:p>
          </p:txBody>
        </p:sp>
        <p:sp>
          <p:nvSpPr>
            <p:cNvPr id="318523" name="Rectangle 59"/>
            <p:cNvSpPr>
              <a:spLocks noChangeArrowheads="1"/>
            </p:cNvSpPr>
            <p:nvPr/>
          </p:nvSpPr>
          <p:spPr bwMode="auto">
            <a:xfrm>
              <a:off x="2974" y="2266"/>
              <a:ext cx="4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n</a:t>
              </a:r>
            </a:p>
          </p:txBody>
        </p:sp>
        <p:sp>
          <p:nvSpPr>
            <p:cNvPr id="318524" name="Rectangle 60"/>
            <p:cNvSpPr>
              <a:spLocks noChangeArrowheads="1"/>
            </p:cNvSpPr>
            <p:nvPr/>
          </p:nvSpPr>
          <p:spPr bwMode="auto">
            <a:xfrm>
              <a:off x="2561" y="2266"/>
              <a:ext cx="41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18525" name="Rectangle 61"/>
            <p:cNvSpPr>
              <a:spLocks noChangeArrowheads="1"/>
            </p:cNvSpPr>
            <p:nvPr/>
          </p:nvSpPr>
          <p:spPr bwMode="auto">
            <a:xfrm>
              <a:off x="2149" y="2266"/>
              <a:ext cx="4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r</a:t>
              </a:r>
            </a:p>
          </p:txBody>
        </p:sp>
        <p:sp>
          <p:nvSpPr>
            <p:cNvPr id="318526" name="Rectangle 62"/>
            <p:cNvSpPr>
              <a:spLocks noChangeArrowheads="1"/>
            </p:cNvSpPr>
            <p:nvPr/>
          </p:nvSpPr>
          <p:spPr bwMode="auto">
            <a:xfrm>
              <a:off x="1745" y="2266"/>
              <a:ext cx="40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O</a:t>
              </a:r>
            </a:p>
          </p:txBody>
        </p:sp>
        <p:sp>
          <p:nvSpPr>
            <p:cNvPr id="318527" name="Rectangle 63"/>
            <p:cNvSpPr>
              <a:spLocks noChangeArrowheads="1"/>
            </p:cNvSpPr>
            <p:nvPr/>
          </p:nvSpPr>
          <p:spPr bwMode="auto">
            <a:xfrm>
              <a:off x="1056" y="2266"/>
              <a:ext cx="68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/>
                <a:t>fruit[1]</a:t>
              </a:r>
            </a:p>
          </p:txBody>
        </p:sp>
        <p:sp>
          <p:nvSpPr>
            <p:cNvPr id="318528" name="Rectangle 64"/>
            <p:cNvSpPr>
              <a:spLocks noChangeArrowheads="1"/>
            </p:cNvSpPr>
            <p:nvPr/>
          </p:nvSpPr>
          <p:spPr bwMode="auto">
            <a:xfrm>
              <a:off x="4262" y="1968"/>
              <a:ext cx="4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29" name="Rectangle 65"/>
            <p:cNvSpPr>
              <a:spLocks noChangeArrowheads="1"/>
            </p:cNvSpPr>
            <p:nvPr/>
          </p:nvSpPr>
          <p:spPr bwMode="auto">
            <a:xfrm>
              <a:off x="3835" y="1968"/>
              <a:ext cx="42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\0</a:t>
              </a:r>
            </a:p>
          </p:txBody>
        </p:sp>
        <p:sp>
          <p:nvSpPr>
            <p:cNvPr id="318530" name="Rectangle 66"/>
            <p:cNvSpPr>
              <a:spLocks noChangeArrowheads="1"/>
            </p:cNvSpPr>
            <p:nvPr/>
          </p:nvSpPr>
          <p:spPr bwMode="auto">
            <a:xfrm>
              <a:off x="3386" y="1968"/>
              <a:ext cx="44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318531" name="Rectangle 67"/>
            <p:cNvSpPr>
              <a:spLocks noChangeArrowheads="1"/>
            </p:cNvSpPr>
            <p:nvPr/>
          </p:nvSpPr>
          <p:spPr bwMode="auto">
            <a:xfrm>
              <a:off x="2974" y="1968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</a:p>
          </p:txBody>
        </p:sp>
        <p:sp>
          <p:nvSpPr>
            <p:cNvPr id="318532" name="Rectangle 68"/>
            <p:cNvSpPr>
              <a:spLocks noChangeArrowheads="1"/>
            </p:cNvSpPr>
            <p:nvPr/>
          </p:nvSpPr>
          <p:spPr bwMode="auto">
            <a:xfrm>
              <a:off x="2561" y="1968"/>
              <a:ext cx="41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318533" name="Rectangle 69"/>
            <p:cNvSpPr>
              <a:spLocks noChangeArrowheads="1"/>
            </p:cNvSpPr>
            <p:nvPr/>
          </p:nvSpPr>
          <p:spPr bwMode="auto">
            <a:xfrm>
              <a:off x="2149" y="1968"/>
              <a:ext cx="41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318534" name="Rectangle 70"/>
            <p:cNvSpPr>
              <a:spLocks noChangeArrowheads="1"/>
            </p:cNvSpPr>
            <p:nvPr/>
          </p:nvSpPr>
          <p:spPr bwMode="auto">
            <a:xfrm>
              <a:off x="1745" y="1968"/>
              <a:ext cx="4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318535" name="Rectangle 71"/>
            <p:cNvSpPr>
              <a:spLocks noChangeArrowheads="1"/>
            </p:cNvSpPr>
            <p:nvPr/>
          </p:nvSpPr>
          <p:spPr bwMode="auto">
            <a:xfrm>
              <a:off x="1056" y="1968"/>
              <a:ext cx="68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/>
                <a:t>fruit[0]</a:t>
              </a:r>
            </a:p>
          </p:txBody>
        </p:sp>
        <p:sp>
          <p:nvSpPr>
            <p:cNvPr id="318536" name="Line 72"/>
            <p:cNvSpPr>
              <a:spLocks noChangeShapeType="1"/>
            </p:cNvSpPr>
            <p:nvPr/>
          </p:nvSpPr>
          <p:spPr bwMode="auto">
            <a:xfrm>
              <a:off x="1056" y="1968"/>
              <a:ext cx="6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37" name="Line 73"/>
            <p:cNvSpPr>
              <a:spLocks noChangeShapeType="1"/>
            </p:cNvSpPr>
            <p:nvPr/>
          </p:nvSpPr>
          <p:spPr bwMode="auto">
            <a:xfrm>
              <a:off x="1056" y="1968"/>
              <a:ext cx="0" cy="29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38" name="Line 74"/>
            <p:cNvSpPr>
              <a:spLocks noChangeShapeType="1"/>
            </p:cNvSpPr>
            <p:nvPr/>
          </p:nvSpPr>
          <p:spPr bwMode="auto">
            <a:xfrm>
              <a:off x="2149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39" name="Line 75"/>
            <p:cNvSpPr>
              <a:spLocks noChangeShapeType="1"/>
            </p:cNvSpPr>
            <p:nvPr/>
          </p:nvSpPr>
          <p:spPr bwMode="auto">
            <a:xfrm>
              <a:off x="2561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0" name="Line 76"/>
            <p:cNvSpPr>
              <a:spLocks noChangeShapeType="1"/>
            </p:cNvSpPr>
            <p:nvPr/>
          </p:nvSpPr>
          <p:spPr bwMode="auto">
            <a:xfrm>
              <a:off x="2974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1" name="Line 77"/>
            <p:cNvSpPr>
              <a:spLocks noChangeShapeType="1"/>
            </p:cNvSpPr>
            <p:nvPr/>
          </p:nvSpPr>
          <p:spPr bwMode="auto">
            <a:xfrm>
              <a:off x="3386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2" name="Line 78"/>
            <p:cNvSpPr>
              <a:spLocks noChangeShapeType="1"/>
            </p:cNvSpPr>
            <p:nvPr/>
          </p:nvSpPr>
          <p:spPr bwMode="auto">
            <a:xfrm>
              <a:off x="3835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3" name="Line 79"/>
            <p:cNvSpPr>
              <a:spLocks noChangeShapeType="1"/>
            </p:cNvSpPr>
            <p:nvPr/>
          </p:nvSpPr>
          <p:spPr bwMode="auto">
            <a:xfrm>
              <a:off x="4262" y="1968"/>
              <a:ext cx="0" cy="1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4" name="Line 80"/>
            <p:cNvSpPr>
              <a:spLocks noChangeShapeType="1"/>
            </p:cNvSpPr>
            <p:nvPr/>
          </p:nvSpPr>
          <p:spPr bwMode="auto">
            <a:xfrm>
              <a:off x="4704" y="1968"/>
              <a:ext cx="0" cy="148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5" name="Line 81"/>
            <p:cNvSpPr>
              <a:spLocks noChangeShapeType="1"/>
            </p:cNvSpPr>
            <p:nvPr/>
          </p:nvSpPr>
          <p:spPr bwMode="auto">
            <a:xfrm>
              <a:off x="1745" y="1968"/>
              <a:ext cx="2959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6" name="Line 82"/>
            <p:cNvSpPr>
              <a:spLocks noChangeShapeType="1"/>
            </p:cNvSpPr>
            <p:nvPr/>
          </p:nvSpPr>
          <p:spPr bwMode="auto">
            <a:xfrm>
              <a:off x="1745" y="2266"/>
              <a:ext cx="29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7" name="Line 83"/>
            <p:cNvSpPr>
              <a:spLocks noChangeShapeType="1"/>
            </p:cNvSpPr>
            <p:nvPr/>
          </p:nvSpPr>
          <p:spPr bwMode="auto">
            <a:xfrm>
              <a:off x="1745" y="2563"/>
              <a:ext cx="29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8" name="Line 84"/>
            <p:cNvSpPr>
              <a:spLocks noChangeShapeType="1"/>
            </p:cNvSpPr>
            <p:nvPr/>
          </p:nvSpPr>
          <p:spPr bwMode="auto">
            <a:xfrm>
              <a:off x="1745" y="2861"/>
              <a:ext cx="29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49" name="Line 85"/>
            <p:cNvSpPr>
              <a:spLocks noChangeShapeType="1"/>
            </p:cNvSpPr>
            <p:nvPr/>
          </p:nvSpPr>
          <p:spPr bwMode="auto">
            <a:xfrm>
              <a:off x="1745" y="1968"/>
              <a:ext cx="0" cy="14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0" name="Line 86"/>
            <p:cNvSpPr>
              <a:spLocks noChangeShapeType="1"/>
            </p:cNvSpPr>
            <p:nvPr/>
          </p:nvSpPr>
          <p:spPr bwMode="auto">
            <a:xfrm>
              <a:off x="1745" y="3158"/>
              <a:ext cx="29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1" name="Line 87"/>
            <p:cNvSpPr>
              <a:spLocks noChangeShapeType="1"/>
            </p:cNvSpPr>
            <p:nvPr/>
          </p:nvSpPr>
          <p:spPr bwMode="auto">
            <a:xfrm>
              <a:off x="1745" y="3456"/>
              <a:ext cx="2959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2" name="Line 88"/>
            <p:cNvSpPr>
              <a:spLocks noChangeShapeType="1"/>
            </p:cNvSpPr>
            <p:nvPr/>
          </p:nvSpPr>
          <p:spPr bwMode="auto">
            <a:xfrm>
              <a:off x="1056" y="3456"/>
              <a:ext cx="6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3" name="Line 89"/>
            <p:cNvSpPr>
              <a:spLocks noChangeShapeType="1"/>
            </p:cNvSpPr>
            <p:nvPr/>
          </p:nvSpPr>
          <p:spPr bwMode="auto">
            <a:xfrm>
              <a:off x="1056" y="2266"/>
              <a:ext cx="0" cy="29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4" name="Line 90"/>
            <p:cNvSpPr>
              <a:spLocks noChangeShapeType="1"/>
            </p:cNvSpPr>
            <p:nvPr/>
          </p:nvSpPr>
          <p:spPr bwMode="auto">
            <a:xfrm>
              <a:off x="1056" y="2563"/>
              <a:ext cx="0" cy="29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5" name="Line 91"/>
            <p:cNvSpPr>
              <a:spLocks noChangeShapeType="1"/>
            </p:cNvSpPr>
            <p:nvPr/>
          </p:nvSpPr>
          <p:spPr bwMode="auto">
            <a:xfrm>
              <a:off x="1056" y="2861"/>
              <a:ext cx="0" cy="29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18556" name="Line 92"/>
            <p:cNvSpPr>
              <a:spLocks noChangeShapeType="1"/>
            </p:cNvSpPr>
            <p:nvPr/>
          </p:nvSpPr>
          <p:spPr bwMode="auto">
            <a:xfrm>
              <a:off x="1056" y="3158"/>
              <a:ext cx="0" cy="29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E5D1584-0F91-442F-9445-03DFB9DDE5F7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%c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%c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828800" y="2133602"/>
            <a:ext cx="4724400" cy="394652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  str[6];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	int i;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for ( i = 0; i &lt; 6; i++ ) 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		scanf ( "%c", &amp;str[i] );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>
                <a:solidFill>
                  <a:srgbClr val="99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for ( i = 0; i &lt; 6; i++ ) 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99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	printf ( "%c", str[i] );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5029200" y="609602"/>
            <a:ext cx="19050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abcdefg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abcdef_</a:t>
            </a:r>
          </a:p>
          <a:p>
            <a:pPr algn="l" eaLnBrk="0" hangingPunct="0">
              <a:lnSpc>
                <a:spcPct val="120000"/>
              </a:lnSpc>
            </a:pPr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5029200" y="609602"/>
            <a:ext cx="19050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abcde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abcde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94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build="p" animBg="1"/>
      <p:bldP spid="31949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77A8A05-57AC-4A2C-BC42-94B704281690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533400" y="2133602"/>
            <a:ext cx="4724400" cy="346392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  str[5];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	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scanf ( "%s", str );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endParaRPr kumimoji="1" lang="en-US" altLang="zh-CN">
              <a:solidFill>
                <a:srgbClr val="0000FF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99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printf ( "%s", str );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4800600" y="609602"/>
            <a:ext cx="19050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abc_</a:t>
            </a:r>
          </a:p>
          <a:p>
            <a:pPr algn="l" eaLnBrk="0" hangingPunct="0">
              <a:lnSpc>
                <a:spcPct val="120000"/>
              </a:lnSpc>
            </a:pPr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20546" name="Group 34"/>
          <p:cNvGraphicFramePr>
            <a:graphicFrameLocks noGrp="1"/>
          </p:cNvGraphicFramePr>
          <p:nvPr/>
        </p:nvGraphicFramePr>
        <p:xfrm>
          <a:off x="6781800" y="609600"/>
          <a:ext cx="1981200" cy="2540000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0548" name="Group 36"/>
          <p:cNvGraphicFramePr>
            <a:graphicFrameLocks noGrp="1"/>
          </p:cNvGraphicFramePr>
          <p:nvPr/>
        </p:nvGraphicFramePr>
        <p:xfrm>
          <a:off x="6781800" y="609600"/>
          <a:ext cx="1981200" cy="2540000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str[4]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?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0545" name="AutoShape 33"/>
          <p:cNvSpPr>
            <a:spLocks noChangeArrowheads="1"/>
          </p:cNvSpPr>
          <p:nvPr/>
        </p:nvSpPr>
        <p:spPr bwMode="auto">
          <a:xfrm>
            <a:off x="4114800" y="2514600"/>
            <a:ext cx="4572000" cy="4146550"/>
          </a:xfrm>
          <a:prstGeom prst="wedgeRectCallout">
            <a:avLst>
              <a:gd name="adj1" fmla="val -60764"/>
              <a:gd name="adj2" fmla="val -17227"/>
            </a:avLst>
          </a:prstGeom>
          <a:solidFill>
            <a:srgbClr val="FFFFE7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3366CC"/>
                </a:solidFill>
                <a:latin typeface="Comic Sans MS" panose="030F0702030302020204" pitchFamily="66" charset="0"/>
                <a:ea typeface="楷体_GB2312" pitchFamily="49" charset="-122"/>
              </a:rPr>
              <a:t>str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is the address of the string (character array), </a:t>
            </a:r>
            <a:r>
              <a:rPr kumimoji="1" lang="en-US" altLang="zh-CN" b="1">
                <a:solidFill>
                  <a:srgbClr val="CC0066"/>
                </a:solidFill>
                <a:latin typeface="Comic Sans MS" panose="030F0702030302020204" pitchFamily="66" charset="0"/>
                <a:ea typeface="楷体_GB2312" pitchFamily="49" charset="-122"/>
              </a:rPr>
              <a:t>don't use &amp;str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.</a:t>
            </a:r>
          </a:p>
          <a:p>
            <a:pPr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The number of the input characters should be less than 5.</a:t>
            </a:r>
          </a:p>
          <a:p>
            <a:pPr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"</a:t>
            </a:r>
            <a:r>
              <a:rPr kumimoji="1" lang="en-US" altLang="zh-CN" b="1">
                <a:solidFill>
                  <a:srgbClr val="CC0066"/>
                </a:solidFill>
                <a:latin typeface="Comic Sans MS" panose="030F0702030302020204" pitchFamily="66" charset="0"/>
                <a:ea typeface="楷体_GB2312" pitchFamily="49" charset="-122"/>
              </a:rPr>
              <a:t>blank space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" or "</a:t>
            </a:r>
            <a:r>
              <a:rPr kumimoji="1" lang="en-US" altLang="zh-CN" b="1">
                <a:solidFill>
                  <a:srgbClr val="CC0066"/>
                </a:solidFill>
                <a:latin typeface="Comic Sans MS" panose="030F0702030302020204" pitchFamily="66" charset="0"/>
                <a:ea typeface="楷体_GB2312" pitchFamily="49" charset="-122"/>
              </a:rPr>
              <a:t>tab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" or "</a:t>
            </a:r>
            <a:r>
              <a:rPr kumimoji="1" lang="en-US" altLang="zh-CN" b="1">
                <a:solidFill>
                  <a:srgbClr val="CC0066"/>
                </a:solidFill>
                <a:latin typeface="Comic Sans MS" panose="030F0702030302020204" pitchFamily="66" charset="0"/>
                <a:ea typeface="楷体_GB2312" pitchFamily="49" charset="-122"/>
              </a:rPr>
              <a:t>newline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" marks the end of the input string.</a:t>
            </a:r>
          </a:p>
          <a:p>
            <a:pPr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The </a:t>
            </a:r>
            <a:r>
              <a:rPr kumimoji="1" lang="en-US" altLang="zh-CN" b="1">
                <a:solidFill>
                  <a:srgbClr val="3366CC"/>
                </a:solidFill>
                <a:latin typeface="Comic Sans MS" panose="030F0702030302020204" pitchFamily="66" charset="0"/>
                <a:ea typeface="楷体_GB2312" pitchFamily="49" charset="-122"/>
              </a:rPr>
              <a:t>"end-of string" marker '\0'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is stored automatically.</a:t>
            </a:r>
          </a:p>
        </p:txBody>
      </p:sp>
      <p:sp>
        <p:nvSpPr>
          <p:cNvPr id="320574" name="AutoShape 62"/>
          <p:cNvSpPr>
            <a:spLocks noChangeArrowheads="1"/>
          </p:cNvSpPr>
          <p:nvPr/>
        </p:nvSpPr>
        <p:spPr bwMode="auto">
          <a:xfrm>
            <a:off x="4114800" y="3851277"/>
            <a:ext cx="4572000" cy="2320925"/>
          </a:xfrm>
          <a:prstGeom prst="wedgeRectCallout">
            <a:avLst>
              <a:gd name="adj1" fmla="val -60523"/>
              <a:gd name="adj2" fmla="val -5949"/>
            </a:avLst>
          </a:prstGeom>
          <a:solidFill>
            <a:srgbClr val="FFFFE7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The string is outputted from the address </a:t>
            </a:r>
            <a:r>
              <a:rPr kumimoji="1" lang="en-US" altLang="zh-CN" b="1">
                <a:solidFill>
                  <a:srgbClr val="3366CC"/>
                </a:solidFill>
                <a:latin typeface="Comic Sans MS" panose="030F0702030302020204" pitchFamily="66" charset="0"/>
                <a:ea typeface="楷体_GB2312" pitchFamily="49" charset="-122"/>
              </a:rPr>
              <a:t>str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(the address of the string), and stopped when the element is 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华文隶书" pitchFamily="2" charset="-122"/>
              </a:rPr>
              <a:t>the </a:t>
            </a:r>
            <a:r>
              <a:rPr kumimoji="1" lang="en-US" altLang="zh-CN" b="1">
                <a:solidFill>
                  <a:srgbClr val="3366CC"/>
                </a:solidFill>
                <a:latin typeface="Comic Sans MS" panose="030F0702030302020204" pitchFamily="66" charset="0"/>
                <a:ea typeface="华文隶书" pitchFamily="2" charset="-122"/>
              </a:rPr>
              <a:t>"end-of string" marker '\0'</a:t>
            </a:r>
            <a:r>
              <a:rPr kumimoji="1"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华文隶书" pitchFamily="2" charset="-122"/>
              </a:rPr>
              <a:t>.</a:t>
            </a:r>
            <a:r>
              <a:rPr kumimoji="1" lang="en-US" altLang="zh-CN">
                <a:latin typeface="Comic Sans MS" panose="030F0702030302020204" pitchFamily="66" charset="0"/>
                <a:ea typeface="华文隶书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uiExpand="1" build="p" animBg="1"/>
      <p:bldP spid="320545" grpId="0" animBg="1" autoUpdateAnimBg="0"/>
      <p:bldP spid="320545" grpId="1" animBg="1"/>
      <p:bldP spid="32057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F14472-E4FD-4CEB-BF06-2D5F788AE60B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533400" y="1752602"/>
            <a:ext cx="61722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 char a[ ] = { 'H', 'e', 'l', 'l', 'o' };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printf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4495800" y="1295402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Tahoma" panose="020B0604030504040204" pitchFamily="34" charset="0"/>
              </a:rPr>
              <a:t>Hello#=s</a:t>
            </a:r>
            <a:endParaRPr kumimoji="1" lang="en-US" altLang="zh-CN" dirty="0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21629" name="Group 93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ê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¬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1631" name="Group 95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1678" name="Rectangle 142"/>
          <p:cNvSpPr>
            <a:spLocks noChangeArrowheads="1"/>
          </p:cNvSpPr>
          <p:nvPr/>
        </p:nvSpPr>
        <p:spPr bwMode="auto">
          <a:xfrm>
            <a:off x="533400" y="4191002"/>
            <a:ext cx="61722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 char a[ ] = "Hello";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1679" name="Rectangle 143"/>
          <p:cNvSpPr>
            <a:spLocks noChangeArrowheads="1"/>
          </p:cNvSpPr>
          <p:nvPr/>
        </p:nvSpPr>
        <p:spPr bwMode="auto">
          <a:xfrm>
            <a:off x="4495800" y="3886202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Tahoma" panose="020B0604030504040204" pitchFamily="34" charset="0"/>
              </a:rPr>
              <a:t>Hello</a:t>
            </a:r>
            <a:endParaRPr kumimoji="1" lang="en-US" altLang="zh-CN" dirty="0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21680" name="Group 144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16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build="p" animBg="1"/>
      <p:bldP spid="321678" grpId="0" animBg="1"/>
      <p:bldP spid="32167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CEDBB3-4A2D-41F5-BC0E-FEF5F70D439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33400" y="1752602"/>
            <a:ext cx="61722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 char a[5] = { 'H', 'e', 'l', 'l' };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	printf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495800" y="1295402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Hell</a:t>
            </a:r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22566" name="Group 6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ê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¬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2613" name="Group 53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2660" name="Rectangle 100"/>
          <p:cNvSpPr>
            <a:spLocks noChangeArrowheads="1"/>
          </p:cNvSpPr>
          <p:nvPr/>
        </p:nvSpPr>
        <p:spPr bwMode="auto">
          <a:xfrm>
            <a:off x="533400" y="4191002"/>
            <a:ext cx="61722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 char a[5] = "Hello";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	printf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2661" name="Rectangle 101"/>
          <p:cNvSpPr>
            <a:spLocks noChangeArrowheads="1"/>
          </p:cNvSpPr>
          <p:nvPr/>
        </p:nvSpPr>
        <p:spPr bwMode="auto">
          <a:xfrm>
            <a:off x="4495800" y="3802276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Tahoma" panose="020B0604030504040204" pitchFamily="34" charset="0"/>
              </a:rPr>
              <a:t>Hell</a:t>
            </a:r>
            <a:endParaRPr kumimoji="1" lang="en-US" altLang="zh-CN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22662" name="Group 102"/>
          <p:cNvGraphicFramePr>
            <a:graphicFrameLocks noGrp="1"/>
          </p:cNvGraphicFramePr>
          <p:nvPr/>
        </p:nvGraphicFramePr>
        <p:xfrm>
          <a:off x="6781800" y="609602"/>
          <a:ext cx="1981200" cy="6083938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702030302020204" pitchFamily="66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2710" name="Oval 150"/>
          <p:cNvSpPr>
            <a:spLocks noChangeArrowheads="1"/>
          </p:cNvSpPr>
          <p:nvPr/>
        </p:nvSpPr>
        <p:spPr bwMode="auto">
          <a:xfrm>
            <a:off x="1828800" y="4724400"/>
            <a:ext cx="609600" cy="609600"/>
          </a:xfrm>
          <a:prstGeom prst="ellipse">
            <a:avLst/>
          </a:prstGeom>
          <a:noFill/>
          <a:ln w="28575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711" name="Rectangle 151"/>
          <p:cNvSpPr>
            <a:spLocks noChangeArrowheads="1"/>
          </p:cNvSpPr>
          <p:nvPr/>
        </p:nvSpPr>
        <p:spPr bwMode="auto">
          <a:xfrm>
            <a:off x="533400" y="4191002"/>
            <a:ext cx="61722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 char a[4] = "Hello";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2712" name="Rectangle 152"/>
          <p:cNvSpPr>
            <a:spLocks noChangeArrowheads="1"/>
          </p:cNvSpPr>
          <p:nvPr/>
        </p:nvSpPr>
        <p:spPr bwMode="auto">
          <a:xfrm>
            <a:off x="533400" y="3656538"/>
            <a:ext cx="6858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隶书" pitchFamily="2" charset="-122"/>
              </a:rPr>
              <a:t>Error … : Too many initializers in function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26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build="p" animBg="1"/>
      <p:bldP spid="322660" grpId="0" animBg="1"/>
      <p:bldP spid="322661" grpId="0" build="p" animBg="1"/>
      <p:bldP spid="322661" grpId="1" build="allAtOnce" animBg="1"/>
      <p:bldP spid="322710" grpId="0" animBg="1"/>
      <p:bldP spid="322711" grpId="0" animBg="1"/>
      <p:bldP spid="3227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5AED2E-C685-4F10-9B56-3CD8D0568504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graphicFrame>
        <p:nvGraphicFramePr>
          <p:cNvPr id="323590" name="Group 6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ê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¬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3637" name="Group 53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!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"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@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33400" y="1752602"/>
            <a:ext cx="6858000" cy="207327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a[ ] = {'H', 'e', 'l', 'l', '\0', 'o', '!', '\0'}; 	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printf ( "%s", a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495800" y="1295402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Hell</a:t>
            </a:r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23733" name="AutoShape 149"/>
          <p:cNvSpPr>
            <a:spLocks noChangeArrowheads="1"/>
          </p:cNvSpPr>
          <p:nvPr/>
        </p:nvSpPr>
        <p:spPr bwMode="auto">
          <a:xfrm>
            <a:off x="2133600" y="4648200"/>
            <a:ext cx="5257800" cy="1225550"/>
          </a:xfrm>
          <a:prstGeom prst="wedgeRectCallout">
            <a:avLst>
              <a:gd name="adj1" fmla="val 64370"/>
              <a:gd name="adj2" fmla="val -158810"/>
            </a:avLst>
          </a:prstGeom>
          <a:solidFill>
            <a:srgbClr val="FFFFE7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The output begins from the address "a" and ends when it encounters </a:t>
            </a:r>
            <a:r>
              <a:rPr kumimoji="1" lang="en-US" altLang="zh-CN" b="1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the first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 null character.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35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build="p" animBg="1"/>
      <p:bldP spid="32373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E2264E9-09B8-43BD-AA96-969829586C6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graphicFrame>
        <p:nvGraphicFramePr>
          <p:cNvPr id="324808" name="Group 200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'ê'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'¬'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'7'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'$'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n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'*'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's'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']'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'@'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706" name="Rectangle 98"/>
          <p:cNvSpPr>
            <a:spLocks noChangeArrowheads="1"/>
          </p:cNvSpPr>
          <p:nvPr/>
        </p:nvSpPr>
        <p:spPr bwMode="auto">
          <a:xfrm>
            <a:off x="533400" y="2522540"/>
            <a:ext cx="6858000" cy="397192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a[4];	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n = 1;	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"address: a: %x, n: %x\n", a, &amp;n ); 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mic Sans MS" panose="030F0702030302020204" pitchFamily="66" charset="0"/>
                <a:ea typeface="华文隶书" pitchFamily="2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"a: %s, n: %d\n", a, n 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"Please input a string:\n" 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scanf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"%s", a 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printf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"a: %s, n: %d", a, n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4707" name="Rectangle 99"/>
          <p:cNvSpPr>
            <a:spLocks noChangeArrowheads="1"/>
          </p:cNvSpPr>
          <p:nvPr/>
        </p:nvSpPr>
        <p:spPr bwMode="auto">
          <a:xfrm>
            <a:off x="2362200" y="609602"/>
            <a:ext cx="4648200" cy="2138363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address: a: ffd2, n: ffd6 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ê¬7$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, n: 1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a string: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</a:t>
            </a:r>
            <a:r>
              <a:rPr kumimoji="1" lang="en-US" altLang="zh-CN" b="1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abc, n: 1</a:t>
            </a:r>
          </a:p>
        </p:txBody>
      </p:sp>
      <p:graphicFrame>
        <p:nvGraphicFramePr>
          <p:cNvPr id="324809" name="Group 201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'c'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n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'*'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's'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']'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'@'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858" name="Group 250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'c'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'd'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n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'*'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's'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']'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'@'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905" name="Rectangle 297"/>
          <p:cNvSpPr>
            <a:spLocks noChangeArrowheads="1"/>
          </p:cNvSpPr>
          <p:nvPr/>
        </p:nvSpPr>
        <p:spPr bwMode="auto">
          <a:xfrm>
            <a:off x="2362200" y="609602"/>
            <a:ext cx="4648200" cy="2138363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address: a: ffd2, n: ffd6 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ê¬7$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, n: 1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a string: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abcd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abcd, n: 0</a:t>
            </a:r>
          </a:p>
        </p:txBody>
      </p:sp>
      <p:graphicFrame>
        <p:nvGraphicFramePr>
          <p:cNvPr id="324906" name="Group 298"/>
          <p:cNvGraphicFramePr>
            <a:graphicFrameLocks noGrp="1"/>
          </p:cNvGraphicFramePr>
          <p:nvPr/>
        </p:nvGraphicFramePr>
        <p:xfrm>
          <a:off x="6781800" y="609602"/>
          <a:ext cx="1981200" cy="5741991"/>
        </p:xfrm>
        <a:graphic>
          <a:graphicData uri="http://schemas.openxmlformats.org/drawingml/2006/table">
            <a:tbl>
              <a:tblPr/>
              <a:tblGrid>
                <a:gridCol w="1387475"/>
                <a:gridCol w="593725"/>
              </a:tblGrid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a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'c'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'd'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n -&gt;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'*'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's'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']'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'@'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953" name="Rectangle 345"/>
          <p:cNvSpPr>
            <a:spLocks noChangeArrowheads="1"/>
          </p:cNvSpPr>
          <p:nvPr/>
        </p:nvSpPr>
        <p:spPr bwMode="auto">
          <a:xfrm>
            <a:off x="2362200" y="609602"/>
            <a:ext cx="4648200" cy="2138363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address: a: ffd2, n: ffd6 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ê¬7$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, n: 1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a string: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abcde</a:t>
            </a:r>
            <a:r>
              <a:rPr kumimoji="1" lang="en-US" altLang="zh-CN" b="1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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a: abcde, n: 101</a:t>
            </a:r>
          </a:p>
        </p:txBody>
      </p:sp>
      <p:sp>
        <p:nvSpPr>
          <p:cNvPr id="325003" name="AutoShape 395"/>
          <p:cNvSpPr>
            <a:spLocks noChangeArrowheads="1"/>
          </p:cNvSpPr>
          <p:nvPr/>
        </p:nvSpPr>
        <p:spPr bwMode="auto">
          <a:xfrm>
            <a:off x="533400" y="304800"/>
            <a:ext cx="7239000" cy="2895600"/>
          </a:xfrm>
          <a:prstGeom prst="irregularSeal1">
            <a:avLst/>
          </a:prstGeom>
          <a:solidFill>
            <a:srgbClr val="CCFFFF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华文隶书" pitchFamily="2" charset="-122"/>
              </a:rPr>
              <a:t>The length of the input string must be less than the length of the array!</a:t>
            </a:r>
            <a:endParaRPr kumimoji="1" lang="en-US" altLang="zh-CN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7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4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4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4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4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707" grpId="0" build="p" animBg="1"/>
      <p:bldP spid="324905" grpId="0" build="p" animBg="1"/>
      <p:bldP spid="324953" grpId="0" uiExpand="1" build="p" animBg="1"/>
      <p:bldP spid="32500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29BBF2-4644-47DC-93F6-6FA28299008E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%s</a:t>
            </a:r>
          </a:p>
        </p:txBody>
      </p:sp>
      <p:sp>
        <p:nvSpPr>
          <p:cNvPr id="325730" name="Rectangle 98"/>
          <p:cNvSpPr>
            <a:spLocks noChangeArrowheads="1"/>
          </p:cNvSpPr>
          <p:nvPr/>
        </p:nvSpPr>
        <p:spPr bwMode="auto">
          <a:xfrm>
            <a:off x="304800" y="1752600"/>
            <a:ext cx="7543800" cy="2547938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	char   a[15], b[5], c[5];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scanf ( "%s%s%s", a, b, c );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printf ( "a=%s\nb=%s\nc=%s\n", a, b, c );</a:t>
            </a:r>
          </a:p>
          <a:p>
            <a:pPr>
              <a:lnSpc>
                <a:spcPct val="13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5731" name="Rectangle 99"/>
          <p:cNvSpPr>
            <a:spLocks noChangeArrowheads="1"/>
          </p:cNvSpPr>
          <p:nvPr/>
        </p:nvSpPr>
        <p:spPr bwMode="auto">
          <a:xfrm>
            <a:off x="1981200" y="457200"/>
            <a:ext cx="2514600" cy="1663700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 you?</a:t>
            </a:r>
            <a:r>
              <a:rPr kumimoji="1"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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a=How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b=are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c=you?</a:t>
            </a:r>
          </a:p>
        </p:txBody>
      </p:sp>
      <p:sp>
        <p:nvSpPr>
          <p:cNvPr id="325796" name="AutoShape 164"/>
          <p:cNvSpPr>
            <a:spLocks noChangeArrowheads="1"/>
          </p:cNvSpPr>
          <p:nvPr/>
        </p:nvSpPr>
        <p:spPr bwMode="auto">
          <a:xfrm>
            <a:off x="4876800" y="1752600"/>
            <a:ext cx="4038600" cy="1041400"/>
          </a:xfrm>
          <a:prstGeom prst="wedgeRoundRectCallout">
            <a:avLst>
              <a:gd name="adj1" fmla="val -78421"/>
              <a:gd name="adj2" fmla="val 60977"/>
              <a:gd name="adj3" fmla="val 16667"/>
            </a:avLst>
          </a:prstGeom>
          <a:solidFill>
            <a:srgbClr val="E1FFE1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lnSpc>
                <a:spcPct val="80000"/>
              </a:lnSpc>
            </a:pPr>
            <a:r>
              <a:rPr kumimoji="1" lang="en-US" altLang="zh-CN">
                <a:solidFill>
                  <a:srgbClr val="000000"/>
                </a:solidFill>
              </a:rPr>
              <a:t>"</a:t>
            </a:r>
            <a:r>
              <a:rPr kumimoji="1" lang="en-US" altLang="zh-CN" b="1">
                <a:solidFill>
                  <a:srgbClr val="CC0066"/>
                </a:solidFill>
              </a:rPr>
              <a:t>blank space</a:t>
            </a:r>
            <a:r>
              <a:rPr kumimoji="1" lang="en-US" altLang="zh-CN">
                <a:solidFill>
                  <a:srgbClr val="000000"/>
                </a:solidFill>
              </a:rPr>
              <a:t>" or "</a:t>
            </a:r>
            <a:r>
              <a:rPr kumimoji="1" lang="en-US" altLang="zh-CN" b="1">
                <a:solidFill>
                  <a:srgbClr val="CC0066"/>
                </a:solidFill>
              </a:rPr>
              <a:t>tab</a:t>
            </a:r>
            <a:r>
              <a:rPr kumimoji="1" lang="en-US" altLang="zh-CN">
                <a:solidFill>
                  <a:srgbClr val="000000"/>
                </a:solidFill>
              </a:rPr>
              <a:t>" or "</a:t>
            </a:r>
            <a:r>
              <a:rPr kumimoji="1" lang="en-US" altLang="zh-CN" b="1">
                <a:solidFill>
                  <a:srgbClr val="CC0066"/>
                </a:solidFill>
              </a:rPr>
              <a:t>newline</a:t>
            </a:r>
            <a:r>
              <a:rPr kumimoji="1" lang="en-US" altLang="zh-CN">
                <a:solidFill>
                  <a:srgbClr val="000000"/>
                </a:solidFill>
              </a:rPr>
              <a:t>" marks the end of the input string.</a:t>
            </a:r>
          </a:p>
        </p:txBody>
      </p:sp>
      <p:grpSp>
        <p:nvGrpSpPr>
          <p:cNvPr id="325860" name="Group 228"/>
          <p:cNvGrpSpPr>
            <a:grpSpLocks/>
          </p:cNvGrpSpPr>
          <p:nvPr/>
        </p:nvGrpSpPr>
        <p:grpSpPr bwMode="auto">
          <a:xfrm>
            <a:off x="746125" y="4530727"/>
            <a:ext cx="8153400" cy="1489075"/>
            <a:chOff x="552" y="2896"/>
            <a:chExt cx="3840" cy="746"/>
          </a:xfrm>
        </p:grpSpPr>
        <p:grpSp>
          <p:nvGrpSpPr>
            <p:cNvPr id="325861" name="Group 229"/>
            <p:cNvGrpSpPr>
              <a:grpSpLocks/>
            </p:cNvGrpSpPr>
            <p:nvPr/>
          </p:nvGrpSpPr>
          <p:grpSpPr bwMode="auto">
            <a:xfrm>
              <a:off x="552" y="2896"/>
              <a:ext cx="3840" cy="250"/>
              <a:chOff x="552" y="2896"/>
              <a:chExt cx="3840" cy="250"/>
            </a:xfrm>
          </p:grpSpPr>
          <p:sp>
            <p:nvSpPr>
              <p:cNvPr id="325862" name="Rectangle 230"/>
              <p:cNvSpPr>
                <a:spLocks noChangeArrowheads="1"/>
              </p:cNvSpPr>
              <p:nvPr/>
            </p:nvSpPr>
            <p:spPr bwMode="auto">
              <a:xfrm>
                <a:off x="413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3" name="Rectangle 231"/>
              <p:cNvSpPr>
                <a:spLocks noChangeArrowheads="1"/>
              </p:cNvSpPr>
              <p:nvPr/>
            </p:nvSpPr>
            <p:spPr bwMode="auto">
              <a:xfrm>
                <a:off x="388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4" name="Rectangle 232"/>
              <p:cNvSpPr>
                <a:spLocks noChangeArrowheads="1"/>
              </p:cNvSpPr>
              <p:nvPr/>
            </p:nvSpPr>
            <p:spPr bwMode="auto">
              <a:xfrm>
                <a:off x="362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5" name="Rectangle 233"/>
              <p:cNvSpPr>
                <a:spLocks noChangeArrowheads="1"/>
              </p:cNvSpPr>
              <p:nvPr/>
            </p:nvSpPr>
            <p:spPr bwMode="auto">
              <a:xfrm>
                <a:off x="336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6" name="Rectangle 234"/>
              <p:cNvSpPr>
                <a:spLocks noChangeArrowheads="1"/>
              </p:cNvSpPr>
              <p:nvPr/>
            </p:nvSpPr>
            <p:spPr bwMode="auto">
              <a:xfrm>
                <a:off x="311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7" name="Rectangle 235"/>
              <p:cNvSpPr>
                <a:spLocks noChangeArrowheads="1"/>
              </p:cNvSpPr>
              <p:nvPr/>
            </p:nvSpPr>
            <p:spPr bwMode="auto">
              <a:xfrm>
                <a:off x="285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8" name="Rectangle 236"/>
              <p:cNvSpPr>
                <a:spLocks noChangeArrowheads="1"/>
              </p:cNvSpPr>
              <p:nvPr/>
            </p:nvSpPr>
            <p:spPr bwMode="auto">
              <a:xfrm>
                <a:off x="260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69" name="Rectangle 237"/>
              <p:cNvSpPr>
                <a:spLocks noChangeArrowheads="1"/>
              </p:cNvSpPr>
              <p:nvPr/>
            </p:nvSpPr>
            <p:spPr bwMode="auto">
              <a:xfrm>
                <a:off x="234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70" name="Rectangle 238"/>
              <p:cNvSpPr>
                <a:spLocks noChangeArrowheads="1"/>
              </p:cNvSpPr>
              <p:nvPr/>
            </p:nvSpPr>
            <p:spPr bwMode="auto">
              <a:xfrm>
                <a:off x="208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71" name="Rectangle 239"/>
              <p:cNvSpPr>
                <a:spLocks noChangeArrowheads="1"/>
              </p:cNvSpPr>
              <p:nvPr/>
            </p:nvSpPr>
            <p:spPr bwMode="auto">
              <a:xfrm>
                <a:off x="183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72" name="Rectangle 240"/>
              <p:cNvSpPr>
                <a:spLocks noChangeArrowheads="1"/>
              </p:cNvSpPr>
              <p:nvPr/>
            </p:nvSpPr>
            <p:spPr bwMode="auto">
              <a:xfrm>
                <a:off x="157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73" name="Rectangle 241"/>
              <p:cNvSpPr>
                <a:spLocks noChangeArrowheads="1"/>
              </p:cNvSpPr>
              <p:nvPr/>
            </p:nvSpPr>
            <p:spPr bwMode="auto">
              <a:xfrm>
                <a:off x="132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25874" name="Rectangle 242"/>
              <p:cNvSpPr>
                <a:spLocks noChangeArrowheads="1"/>
              </p:cNvSpPr>
              <p:nvPr/>
            </p:nvSpPr>
            <p:spPr bwMode="auto">
              <a:xfrm>
                <a:off x="106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w</a:t>
                </a:r>
              </a:p>
            </p:txBody>
          </p:sp>
          <p:sp>
            <p:nvSpPr>
              <p:cNvPr id="325875" name="Rectangle 243"/>
              <p:cNvSpPr>
                <a:spLocks noChangeArrowheads="1"/>
              </p:cNvSpPr>
              <p:nvPr/>
            </p:nvSpPr>
            <p:spPr bwMode="auto">
              <a:xfrm>
                <a:off x="80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o</a:t>
                </a:r>
              </a:p>
            </p:txBody>
          </p:sp>
          <p:sp>
            <p:nvSpPr>
              <p:cNvPr id="325876" name="Rectangle 244"/>
              <p:cNvSpPr>
                <a:spLocks noChangeArrowheads="1"/>
              </p:cNvSpPr>
              <p:nvPr/>
            </p:nvSpPr>
            <p:spPr bwMode="auto">
              <a:xfrm>
                <a:off x="55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H</a:t>
                </a:r>
              </a:p>
            </p:txBody>
          </p:sp>
          <p:sp>
            <p:nvSpPr>
              <p:cNvPr id="325877" name="Line 245"/>
              <p:cNvSpPr>
                <a:spLocks noChangeShapeType="1"/>
              </p:cNvSpPr>
              <p:nvPr/>
            </p:nvSpPr>
            <p:spPr bwMode="auto">
              <a:xfrm>
                <a:off x="552" y="2896"/>
                <a:ext cx="3840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78" name="Line 246"/>
              <p:cNvSpPr>
                <a:spLocks noChangeShapeType="1"/>
              </p:cNvSpPr>
              <p:nvPr/>
            </p:nvSpPr>
            <p:spPr bwMode="auto">
              <a:xfrm>
                <a:off x="552" y="3146"/>
                <a:ext cx="3840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79" name="Line 247"/>
              <p:cNvSpPr>
                <a:spLocks noChangeShapeType="1"/>
              </p:cNvSpPr>
              <p:nvPr/>
            </p:nvSpPr>
            <p:spPr bwMode="auto">
              <a:xfrm>
                <a:off x="552" y="2896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0" name="Line 248"/>
              <p:cNvSpPr>
                <a:spLocks noChangeShapeType="1"/>
              </p:cNvSpPr>
              <p:nvPr/>
            </p:nvSpPr>
            <p:spPr bwMode="auto">
              <a:xfrm>
                <a:off x="80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1" name="Line 249"/>
              <p:cNvSpPr>
                <a:spLocks noChangeShapeType="1"/>
              </p:cNvSpPr>
              <p:nvPr/>
            </p:nvSpPr>
            <p:spPr bwMode="auto">
              <a:xfrm>
                <a:off x="106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2" name="Line 250"/>
              <p:cNvSpPr>
                <a:spLocks noChangeShapeType="1"/>
              </p:cNvSpPr>
              <p:nvPr/>
            </p:nvSpPr>
            <p:spPr bwMode="auto">
              <a:xfrm>
                <a:off x="132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3" name="Line 251"/>
              <p:cNvSpPr>
                <a:spLocks noChangeShapeType="1"/>
              </p:cNvSpPr>
              <p:nvPr/>
            </p:nvSpPr>
            <p:spPr bwMode="auto">
              <a:xfrm>
                <a:off x="157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4" name="Line 252"/>
              <p:cNvSpPr>
                <a:spLocks noChangeShapeType="1"/>
              </p:cNvSpPr>
              <p:nvPr/>
            </p:nvSpPr>
            <p:spPr bwMode="auto">
              <a:xfrm>
                <a:off x="1832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5" name="Line 253"/>
              <p:cNvSpPr>
                <a:spLocks noChangeShapeType="1"/>
              </p:cNvSpPr>
              <p:nvPr/>
            </p:nvSpPr>
            <p:spPr bwMode="auto">
              <a:xfrm>
                <a:off x="208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6" name="Line 254"/>
              <p:cNvSpPr>
                <a:spLocks noChangeShapeType="1"/>
              </p:cNvSpPr>
              <p:nvPr/>
            </p:nvSpPr>
            <p:spPr bwMode="auto">
              <a:xfrm>
                <a:off x="234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7" name="Line 255"/>
              <p:cNvSpPr>
                <a:spLocks noChangeShapeType="1"/>
              </p:cNvSpPr>
              <p:nvPr/>
            </p:nvSpPr>
            <p:spPr bwMode="auto">
              <a:xfrm>
                <a:off x="260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8" name="Line 256"/>
              <p:cNvSpPr>
                <a:spLocks noChangeShapeType="1"/>
              </p:cNvSpPr>
              <p:nvPr/>
            </p:nvSpPr>
            <p:spPr bwMode="auto">
              <a:xfrm>
                <a:off x="285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89" name="Line 257"/>
              <p:cNvSpPr>
                <a:spLocks noChangeShapeType="1"/>
              </p:cNvSpPr>
              <p:nvPr/>
            </p:nvSpPr>
            <p:spPr bwMode="auto">
              <a:xfrm>
                <a:off x="3112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90" name="Line 258"/>
              <p:cNvSpPr>
                <a:spLocks noChangeShapeType="1"/>
              </p:cNvSpPr>
              <p:nvPr/>
            </p:nvSpPr>
            <p:spPr bwMode="auto">
              <a:xfrm>
                <a:off x="336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91" name="Line 259"/>
              <p:cNvSpPr>
                <a:spLocks noChangeShapeType="1"/>
              </p:cNvSpPr>
              <p:nvPr/>
            </p:nvSpPr>
            <p:spPr bwMode="auto">
              <a:xfrm>
                <a:off x="362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92" name="Line 260"/>
              <p:cNvSpPr>
                <a:spLocks noChangeShapeType="1"/>
              </p:cNvSpPr>
              <p:nvPr/>
            </p:nvSpPr>
            <p:spPr bwMode="auto">
              <a:xfrm>
                <a:off x="388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93" name="Line 261"/>
              <p:cNvSpPr>
                <a:spLocks noChangeShapeType="1"/>
              </p:cNvSpPr>
              <p:nvPr/>
            </p:nvSpPr>
            <p:spPr bwMode="auto">
              <a:xfrm>
                <a:off x="413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94" name="Line 262"/>
              <p:cNvSpPr>
                <a:spLocks noChangeShapeType="1"/>
              </p:cNvSpPr>
              <p:nvPr/>
            </p:nvSpPr>
            <p:spPr bwMode="auto">
              <a:xfrm>
                <a:off x="4392" y="2896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325895" name="Group 263"/>
            <p:cNvGrpSpPr>
              <a:grpSpLocks/>
            </p:cNvGrpSpPr>
            <p:nvPr/>
          </p:nvGrpSpPr>
          <p:grpSpPr bwMode="auto">
            <a:xfrm>
              <a:off x="552" y="3144"/>
              <a:ext cx="1285" cy="250"/>
              <a:chOff x="552" y="3144"/>
              <a:chExt cx="1285" cy="250"/>
            </a:xfrm>
          </p:grpSpPr>
          <p:sp>
            <p:nvSpPr>
              <p:cNvPr id="325896" name="Rectangle 264"/>
              <p:cNvSpPr>
                <a:spLocks noChangeArrowheads="1"/>
              </p:cNvSpPr>
              <p:nvPr/>
            </p:nvSpPr>
            <p:spPr bwMode="auto">
              <a:xfrm>
                <a:off x="1580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97" name="Rectangle 265"/>
              <p:cNvSpPr>
                <a:spLocks noChangeArrowheads="1"/>
              </p:cNvSpPr>
              <p:nvPr/>
            </p:nvSpPr>
            <p:spPr bwMode="auto">
              <a:xfrm>
                <a:off x="1323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25898" name="Rectangle 266"/>
              <p:cNvSpPr>
                <a:spLocks noChangeArrowheads="1"/>
              </p:cNvSpPr>
              <p:nvPr/>
            </p:nvSpPr>
            <p:spPr bwMode="auto">
              <a:xfrm>
                <a:off x="1066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e</a:t>
                </a:r>
              </a:p>
            </p:txBody>
          </p:sp>
          <p:sp>
            <p:nvSpPr>
              <p:cNvPr id="325899" name="Rectangle 267"/>
              <p:cNvSpPr>
                <a:spLocks noChangeArrowheads="1"/>
              </p:cNvSpPr>
              <p:nvPr/>
            </p:nvSpPr>
            <p:spPr bwMode="auto">
              <a:xfrm>
                <a:off x="809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r</a:t>
                </a:r>
              </a:p>
            </p:txBody>
          </p:sp>
          <p:sp>
            <p:nvSpPr>
              <p:cNvPr id="325900" name="Rectangle 268"/>
              <p:cNvSpPr>
                <a:spLocks noChangeArrowheads="1"/>
              </p:cNvSpPr>
              <p:nvPr/>
            </p:nvSpPr>
            <p:spPr bwMode="auto">
              <a:xfrm>
                <a:off x="552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a</a:t>
                </a:r>
              </a:p>
            </p:txBody>
          </p:sp>
          <p:sp>
            <p:nvSpPr>
              <p:cNvPr id="325901" name="Line 269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2" name="Line 270"/>
              <p:cNvSpPr>
                <a:spLocks noChangeShapeType="1"/>
              </p:cNvSpPr>
              <p:nvPr/>
            </p:nvSpPr>
            <p:spPr bwMode="auto">
              <a:xfrm>
                <a:off x="552" y="3394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3" name="Line 271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4" name="Line 272"/>
              <p:cNvSpPr>
                <a:spLocks noChangeShapeType="1"/>
              </p:cNvSpPr>
              <p:nvPr/>
            </p:nvSpPr>
            <p:spPr bwMode="auto">
              <a:xfrm>
                <a:off x="809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5" name="Line 273"/>
              <p:cNvSpPr>
                <a:spLocks noChangeShapeType="1"/>
              </p:cNvSpPr>
              <p:nvPr/>
            </p:nvSpPr>
            <p:spPr bwMode="auto">
              <a:xfrm>
                <a:off x="1066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6" name="Line 274"/>
              <p:cNvSpPr>
                <a:spLocks noChangeShapeType="1"/>
              </p:cNvSpPr>
              <p:nvPr/>
            </p:nvSpPr>
            <p:spPr bwMode="auto">
              <a:xfrm>
                <a:off x="1323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7" name="Line 275"/>
              <p:cNvSpPr>
                <a:spLocks noChangeShapeType="1"/>
              </p:cNvSpPr>
              <p:nvPr/>
            </p:nvSpPr>
            <p:spPr bwMode="auto">
              <a:xfrm>
                <a:off x="1580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08" name="Line 276"/>
              <p:cNvSpPr>
                <a:spLocks noChangeShapeType="1"/>
              </p:cNvSpPr>
              <p:nvPr/>
            </p:nvSpPr>
            <p:spPr bwMode="auto">
              <a:xfrm>
                <a:off x="1837" y="3144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325909" name="Group 277"/>
            <p:cNvGrpSpPr>
              <a:grpSpLocks/>
            </p:cNvGrpSpPr>
            <p:nvPr/>
          </p:nvGrpSpPr>
          <p:grpSpPr bwMode="auto">
            <a:xfrm>
              <a:off x="552" y="3392"/>
              <a:ext cx="1285" cy="250"/>
              <a:chOff x="552" y="3392"/>
              <a:chExt cx="1285" cy="250"/>
            </a:xfrm>
          </p:grpSpPr>
          <p:sp>
            <p:nvSpPr>
              <p:cNvPr id="325910" name="Rectangle 278"/>
              <p:cNvSpPr>
                <a:spLocks noChangeArrowheads="1"/>
              </p:cNvSpPr>
              <p:nvPr/>
            </p:nvSpPr>
            <p:spPr bwMode="auto">
              <a:xfrm>
                <a:off x="1580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25911" name="Rectangle 279"/>
              <p:cNvSpPr>
                <a:spLocks noChangeArrowheads="1"/>
              </p:cNvSpPr>
              <p:nvPr/>
            </p:nvSpPr>
            <p:spPr bwMode="auto">
              <a:xfrm>
                <a:off x="1323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?</a:t>
                </a:r>
              </a:p>
            </p:txBody>
          </p:sp>
          <p:sp>
            <p:nvSpPr>
              <p:cNvPr id="325912" name="Rectangle 280"/>
              <p:cNvSpPr>
                <a:spLocks noChangeArrowheads="1"/>
              </p:cNvSpPr>
              <p:nvPr/>
            </p:nvSpPr>
            <p:spPr bwMode="auto">
              <a:xfrm>
                <a:off x="1066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u</a:t>
                </a:r>
              </a:p>
            </p:txBody>
          </p:sp>
          <p:sp>
            <p:nvSpPr>
              <p:cNvPr id="325913" name="Rectangle 281"/>
              <p:cNvSpPr>
                <a:spLocks noChangeArrowheads="1"/>
              </p:cNvSpPr>
              <p:nvPr/>
            </p:nvSpPr>
            <p:spPr bwMode="auto">
              <a:xfrm>
                <a:off x="809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o</a:t>
                </a:r>
              </a:p>
            </p:txBody>
          </p:sp>
          <p:sp>
            <p:nvSpPr>
              <p:cNvPr id="325914" name="Rectangle 282"/>
              <p:cNvSpPr>
                <a:spLocks noChangeArrowheads="1"/>
              </p:cNvSpPr>
              <p:nvPr/>
            </p:nvSpPr>
            <p:spPr bwMode="auto">
              <a:xfrm>
                <a:off x="552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y</a:t>
                </a:r>
              </a:p>
            </p:txBody>
          </p:sp>
          <p:sp>
            <p:nvSpPr>
              <p:cNvPr id="325915" name="Line 283"/>
              <p:cNvSpPr>
                <a:spLocks noChangeShapeType="1"/>
              </p:cNvSpPr>
              <p:nvPr/>
            </p:nvSpPr>
            <p:spPr bwMode="auto">
              <a:xfrm>
                <a:off x="552" y="3392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16" name="Line 284"/>
              <p:cNvSpPr>
                <a:spLocks noChangeShapeType="1"/>
              </p:cNvSpPr>
              <p:nvPr/>
            </p:nvSpPr>
            <p:spPr bwMode="auto">
              <a:xfrm>
                <a:off x="552" y="3642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17" name="Line 285"/>
              <p:cNvSpPr>
                <a:spLocks noChangeShapeType="1"/>
              </p:cNvSpPr>
              <p:nvPr/>
            </p:nvSpPr>
            <p:spPr bwMode="auto">
              <a:xfrm>
                <a:off x="552" y="3392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18" name="Line 286"/>
              <p:cNvSpPr>
                <a:spLocks noChangeShapeType="1"/>
              </p:cNvSpPr>
              <p:nvPr/>
            </p:nvSpPr>
            <p:spPr bwMode="auto">
              <a:xfrm>
                <a:off x="809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19" name="Line 287"/>
              <p:cNvSpPr>
                <a:spLocks noChangeShapeType="1"/>
              </p:cNvSpPr>
              <p:nvPr/>
            </p:nvSpPr>
            <p:spPr bwMode="auto">
              <a:xfrm>
                <a:off x="1066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20" name="Line 288"/>
              <p:cNvSpPr>
                <a:spLocks noChangeShapeType="1"/>
              </p:cNvSpPr>
              <p:nvPr/>
            </p:nvSpPr>
            <p:spPr bwMode="auto">
              <a:xfrm>
                <a:off x="1323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21" name="Line 289"/>
              <p:cNvSpPr>
                <a:spLocks noChangeShapeType="1"/>
              </p:cNvSpPr>
              <p:nvPr/>
            </p:nvSpPr>
            <p:spPr bwMode="auto">
              <a:xfrm>
                <a:off x="1580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922" name="Line 290"/>
              <p:cNvSpPr>
                <a:spLocks noChangeShapeType="1"/>
              </p:cNvSpPr>
              <p:nvPr/>
            </p:nvSpPr>
            <p:spPr bwMode="auto">
              <a:xfrm>
                <a:off x="1837" y="3392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</p:grpSp>
      <p:grpSp>
        <p:nvGrpSpPr>
          <p:cNvPr id="325797" name="Group 165"/>
          <p:cNvGrpSpPr>
            <a:grpSpLocks/>
          </p:cNvGrpSpPr>
          <p:nvPr/>
        </p:nvGrpSpPr>
        <p:grpSpPr bwMode="auto">
          <a:xfrm>
            <a:off x="746125" y="4530727"/>
            <a:ext cx="8153400" cy="1489075"/>
            <a:chOff x="552" y="2896"/>
            <a:chExt cx="3840" cy="746"/>
          </a:xfrm>
        </p:grpSpPr>
        <p:grpSp>
          <p:nvGrpSpPr>
            <p:cNvPr id="325798" name="Group 166"/>
            <p:cNvGrpSpPr>
              <a:grpSpLocks/>
            </p:cNvGrpSpPr>
            <p:nvPr/>
          </p:nvGrpSpPr>
          <p:grpSpPr bwMode="auto">
            <a:xfrm>
              <a:off x="552" y="2896"/>
              <a:ext cx="3840" cy="250"/>
              <a:chOff x="552" y="2896"/>
              <a:chExt cx="3840" cy="250"/>
            </a:xfrm>
          </p:grpSpPr>
          <p:sp>
            <p:nvSpPr>
              <p:cNvPr id="325799" name="Rectangle 167"/>
              <p:cNvSpPr>
                <a:spLocks noChangeArrowheads="1"/>
              </p:cNvSpPr>
              <p:nvPr/>
            </p:nvSpPr>
            <p:spPr bwMode="auto">
              <a:xfrm>
                <a:off x="413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0" name="Rectangle 168"/>
              <p:cNvSpPr>
                <a:spLocks noChangeArrowheads="1"/>
              </p:cNvSpPr>
              <p:nvPr/>
            </p:nvSpPr>
            <p:spPr bwMode="auto">
              <a:xfrm>
                <a:off x="388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1" name="Rectangle 169"/>
              <p:cNvSpPr>
                <a:spLocks noChangeArrowheads="1"/>
              </p:cNvSpPr>
              <p:nvPr/>
            </p:nvSpPr>
            <p:spPr bwMode="auto">
              <a:xfrm>
                <a:off x="362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2" name="Rectangle 170"/>
              <p:cNvSpPr>
                <a:spLocks noChangeArrowheads="1"/>
              </p:cNvSpPr>
              <p:nvPr/>
            </p:nvSpPr>
            <p:spPr bwMode="auto">
              <a:xfrm>
                <a:off x="336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3" name="Rectangle 171"/>
              <p:cNvSpPr>
                <a:spLocks noChangeArrowheads="1"/>
              </p:cNvSpPr>
              <p:nvPr/>
            </p:nvSpPr>
            <p:spPr bwMode="auto">
              <a:xfrm>
                <a:off x="311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4" name="Rectangle 172"/>
              <p:cNvSpPr>
                <a:spLocks noChangeArrowheads="1"/>
              </p:cNvSpPr>
              <p:nvPr/>
            </p:nvSpPr>
            <p:spPr bwMode="auto">
              <a:xfrm>
                <a:off x="285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5" name="Rectangle 173"/>
              <p:cNvSpPr>
                <a:spLocks noChangeArrowheads="1"/>
              </p:cNvSpPr>
              <p:nvPr/>
            </p:nvSpPr>
            <p:spPr bwMode="auto">
              <a:xfrm>
                <a:off x="260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6" name="Rectangle 174"/>
              <p:cNvSpPr>
                <a:spLocks noChangeArrowheads="1"/>
              </p:cNvSpPr>
              <p:nvPr/>
            </p:nvSpPr>
            <p:spPr bwMode="auto">
              <a:xfrm>
                <a:off x="234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7" name="Rectangle 175"/>
              <p:cNvSpPr>
                <a:spLocks noChangeArrowheads="1"/>
              </p:cNvSpPr>
              <p:nvPr/>
            </p:nvSpPr>
            <p:spPr bwMode="auto">
              <a:xfrm>
                <a:off x="208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8" name="Rectangle 176"/>
              <p:cNvSpPr>
                <a:spLocks noChangeArrowheads="1"/>
              </p:cNvSpPr>
              <p:nvPr/>
            </p:nvSpPr>
            <p:spPr bwMode="auto">
              <a:xfrm>
                <a:off x="183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09" name="Rectangle 177"/>
              <p:cNvSpPr>
                <a:spLocks noChangeArrowheads="1"/>
              </p:cNvSpPr>
              <p:nvPr/>
            </p:nvSpPr>
            <p:spPr bwMode="auto">
              <a:xfrm>
                <a:off x="1576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10" name="Rectangle 178"/>
              <p:cNvSpPr>
                <a:spLocks noChangeArrowheads="1"/>
              </p:cNvSpPr>
              <p:nvPr/>
            </p:nvSpPr>
            <p:spPr bwMode="auto">
              <a:xfrm>
                <a:off x="1320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811" name="Rectangle 179"/>
              <p:cNvSpPr>
                <a:spLocks noChangeArrowheads="1"/>
              </p:cNvSpPr>
              <p:nvPr/>
            </p:nvSpPr>
            <p:spPr bwMode="auto">
              <a:xfrm>
                <a:off x="1064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12" name="Rectangle 180"/>
              <p:cNvSpPr>
                <a:spLocks noChangeArrowheads="1"/>
              </p:cNvSpPr>
              <p:nvPr/>
            </p:nvSpPr>
            <p:spPr bwMode="auto">
              <a:xfrm>
                <a:off x="808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13" name="Rectangle 181"/>
              <p:cNvSpPr>
                <a:spLocks noChangeArrowheads="1"/>
              </p:cNvSpPr>
              <p:nvPr/>
            </p:nvSpPr>
            <p:spPr bwMode="auto">
              <a:xfrm>
                <a:off x="552" y="2896"/>
                <a:ext cx="256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14" name="Line 182"/>
              <p:cNvSpPr>
                <a:spLocks noChangeShapeType="1"/>
              </p:cNvSpPr>
              <p:nvPr/>
            </p:nvSpPr>
            <p:spPr bwMode="auto">
              <a:xfrm>
                <a:off x="552" y="2896"/>
                <a:ext cx="3840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15" name="Line 183"/>
              <p:cNvSpPr>
                <a:spLocks noChangeShapeType="1"/>
              </p:cNvSpPr>
              <p:nvPr/>
            </p:nvSpPr>
            <p:spPr bwMode="auto">
              <a:xfrm>
                <a:off x="552" y="3146"/>
                <a:ext cx="3840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16" name="Line 184"/>
              <p:cNvSpPr>
                <a:spLocks noChangeShapeType="1"/>
              </p:cNvSpPr>
              <p:nvPr/>
            </p:nvSpPr>
            <p:spPr bwMode="auto">
              <a:xfrm>
                <a:off x="552" y="2896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17" name="Line 185"/>
              <p:cNvSpPr>
                <a:spLocks noChangeShapeType="1"/>
              </p:cNvSpPr>
              <p:nvPr/>
            </p:nvSpPr>
            <p:spPr bwMode="auto">
              <a:xfrm>
                <a:off x="80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18" name="Line 186"/>
              <p:cNvSpPr>
                <a:spLocks noChangeShapeType="1"/>
              </p:cNvSpPr>
              <p:nvPr/>
            </p:nvSpPr>
            <p:spPr bwMode="auto">
              <a:xfrm>
                <a:off x="106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19" name="Line 187"/>
              <p:cNvSpPr>
                <a:spLocks noChangeShapeType="1"/>
              </p:cNvSpPr>
              <p:nvPr/>
            </p:nvSpPr>
            <p:spPr bwMode="auto">
              <a:xfrm>
                <a:off x="132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0" name="Line 188"/>
              <p:cNvSpPr>
                <a:spLocks noChangeShapeType="1"/>
              </p:cNvSpPr>
              <p:nvPr/>
            </p:nvSpPr>
            <p:spPr bwMode="auto">
              <a:xfrm>
                <a:off x="157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1" name="Line 189"/>
              <p:cNvSpPr>
                <a:spLocks noChangeShapeType="1"/>
              </p:cNvSpPr>
              <p:nvPr/>
            </p:nvSpPr>
            <p:spPr bwMode="auto">
              <a:xfrm>
                <a:off x="1832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2" name="Line 190"/>
              <p:cNvSpPr>
                <a:spLocks noChangeShapeType="1"/>
              </p:cNvSpPr>
              <p:nvPr/>
            </p:nvSpPr>
            <p:spPr bwMode="auto">
              <a:xfrm>
                <a:off x="208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3" name="Line 191"/>
              <p:cNvSpPr>
                <a:spLocks noChangeShapeType="1"/>
              </p:cNvSpPr>
              <p:nvPr/>
            </p:nvSpPr>
            <p:spPr bwMode="auto">
              <a:xfrm>
                <a:off x="234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4" name="Line 192"/>
              <p:cNvSpPr>
                <a:spLocks noChangeShapeType="1"/>
              </p:cNvSpPr>
              <p:nvPr/>
            </p:nvSpPr>
            <p:spPr bwMode="auto">
              <a:xfrm>
                <a:off x="260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5" name="Line 193"/>
              <p:cNvSpPr>
                <a:spLocks noChangeShapeType="1"/>
              </p:cNvSpPr>
              <p:nvPr/>
            </p:nvSpPr>
            <p:spPr bwMode="auto">
              <a:xfrm>
                <a:off x="285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6" name="Line 194"/>
              <p:cNvSpPr>
                <a:spLocks noChangeShapeType="1"/>
              </p:cNvSpPr>
              <p:nvPr/>
            </p:nvSpPr>
            <p:spPr bwMode="auto">
              <a:xfrm>
                <a:off x="3112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7" name="Line 195"/>
              <p:cNvSpPr>
                <a:spLocks noChangeShapeType="1"/>
              </p:cNvSpPr>
              <p:nvPr/>
            </p:nvSpPr>
            <p:spPr bwMode="auto">
              <a:xfrm>
                <a:off x="3368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8" name="Line 196"/>
              <p:cNvSpPr>
                <a:spLocks noChangeShapeType="1"/>
              </p:cNvSpPr>
              <p:nvPr/>
            </p:nvSpPr>
            <p:spPr bwMode="auto">
              <a:xfrm>
                <a:off x="3624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29" name="Line 197"/>
              <p:cNvSpPr>
                <a:spLocks noChangeShapeType="1"/>
              </p:cNvSpPr>
              <p:nvPr/>
            </p:nvSpPr>
            <p:spPr bwMode="auto">
              <a:xfrm>
                <a:off x="3880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30" name="Line 198"/>
              <p:cNvSpPr>
                <a:spLocks noChangeShapeType="1"/>
              </p:cNvSpPr>
              <p:nvPr/>
            </p:nvSpPr>
            <p:spPr bwMode="auto">
              <a:xfrm>
                <a:off x="4136" y="289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31" name="Line 199"/>
              <p:cNvSpPr>
                <a:spLocks noChangeShapeType="1"/>
              </p:cNvSpPr>
              <p:nvPr/>
            </p:nvSpPr>
            <p:spPr bwMode="auto">
              <a:xfrm>
                <a:off x="4392" y="2896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325832" name="Group 200"/>
            <p:cNvGrpSpPr>
              <a:grpSpLocks/>
            </p:cNvGrpSpPr>
            <p:nvPr/>
          </p:nvGrpSpPr>
          <p:grpSpPr bwMode="auto">
            <a:xfrm>
              <a:off x="552" y="3144"/>
              <a:ext cx="1285" cy="250"/>
              <a:chOff x="552" y="3144"/>
              <a:chExt cx="1285" cy="250"/>
            </a:xfrm>
          </p:grpSpPr>
          <p:sp>
            <p:nvSpPr>
              <p:cNvPr id="325833" name="Rectangle 201"/>
              <p:cNvSpPr>
                <a:spLocks noChangeArrowheads="1"/>
              </p:cNvSpPr>
              <p:nvPr/>
            </p:nvSpPr>
            <p:spPr bwMode="auto">
              <a:xfrm>
                <a:off x="1580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34" name="Rectangle 202"/>
              <p:cNvSpPr>
                <a:spLocks noChangeArrowheads="1"/>
              </p:cNvSpPr>
              <p:nvPr/>
            </p:nvSpPr>
            <p:spPr bwMode="auto">
              <a:xfrm>
                <a:off x="1323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835" name="Rectangle 203"/>
              <p:cNvSpPr>
                <a:spLocks noChangeArrowheads="1"/>
              </p:cNvSpPr>
              <p:nvPr/>
            </p:nvSpPr>
            <p:spPr bwMode="auto">
              <a:xfrm>
                <a:off x="1066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36" name="Rectangle 204"/>
              <p:cNvSpPr>
                <a:spLocks noChangeArrowheads="1"/>
              </p:cNvSpPr>
              <p:nvPr/>
            </p:nvSpPr>
            <p:spPr bwMode="auto">
              <a:xfrm>
                <a:off x="809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37" name="Rectangle 205"/>
              <p:cNvSpPr>
                <a:spLocks noChangeArrowheads="1"/>
              </p:cNvSpPr>
              <p:nvPr/>
            </p:nvSpPr>
            <p:spPr bwMode="auto">
              <a:xfrm>
                <a:off x="552" y="3144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38" name="Line 206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39" name="Line 207"/>
              <p:cNvSpPr>
                <a:spLocks noChangeShapeType="1"/>
              </p:cNvSpPr>
              <p:nvPr/>
            </p:nvSpPr>
            <p:spPr bwMode="auto">
              <a:xfrm>
                <a:off x="552" y="3394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0" name="Line 208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1" name="Line 209"/>
              <p:cNvSpPr>
                <a:spLocks noChangeShapeType="1"/>
              </p:cNvSpPr>
              <p:nvPr/>
            </p:nvSpPr>
            <p:spPr bwMode="auto">
              <a:xfrm>
                <a:off x="809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2" name="Line 210"/>
              <p:cNvSpPr>
                <a:spLocks noChangeShapeType="1"/>
              </p:cNvSpPr>
              <p:nvPr/>
            </p:nvSpPr>
            <p:spPr bwMode="auto">
              <a:xfrm>
                <a:off x="1066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3" name="Line 211"/>
              <p:cNvSpPr>
                <a:spLocks noChangeShapeType="1"/>
              </p:cNvSpPr>
              <p:nvPr/>
            </p:nvSpPr>
            <p:spPr bwMode="auto">
              <a:xfrm>
                <a:off x="1323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4" name="Line 212"/>
              <p:cNvSpPr>
                <a:spLocks noChangeShapeType="1"/>
              </p:cNvSpPr>
              <p:nvPr/>
            </p:nvSpPr>
            <p:spPr bwMode="auto">
              <a:xfrm>
                <a:off x="1580" y="3144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45" name="Line 213"/>
              <p:cNvSpPr>
                <a:spLocks noChangeShapeType="1"/>
              </p:cNvSpPr>
              <p:nvPr/>
            </p:nvSpPr>
            <p:spPr bwMode="auto">
              <a:xfrm>
                <a:off x="1837" y="3144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325846" name="Group 214"/>
            <p:cNvGrpSpPr>
              <a:grpSpLocks/>
            </p:cNvGrpSpPr>
            <p:nvPr/>
          </p:nvGrpSpPr>
          <p:grpSpPr bwMode="auto">
            <a:xfrm>
              <a:off x="552" y="3392"/>
              <a:ext cx="1285" cy="250"/>
              <a:chOff x="552" y="3392"/>
              <a:chExt cx="1285" cy="250"/>
            </a:xfrm>
          </p:grpSpPr>
          <p:sp>
            <p:nvSpPr>
              <p:cNvPr id="325847" name="Rectangle 215"/>
              <p:cNvSpPr>
                <a:spLocks noChangeArrowheads="1"/>
              </p:cNvSpPr>
              <p:nvPr/>
            </p:nvSpPr>
            <p:spPr bwMode="auto">
              <a:xfrm>
                <a:off x="1580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848" name="Rectangle 216"/>
              <p:cNvSpPr>
                <a:spLocks noChangeArrowheads="1"/>
              </p:cNvSpPr>
              <p:nvPr/>
            </p:nvSpPr>
            <p:spPr bwMode="auto">
              <a:xfrm>
                <a:off x="1323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49" name="Rectangle 217"/>
              <p:cNvSpPr>
                <a:spLocks noChangeArrowheads="1"/>
              </p:cNvSpPr>
              <p:nvPr/>
            </p:nvSpPr>
            <p:spPr bwMode="auto">
              <a:xfrm>
                <a:off x="1066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50" name="Rectangle 218"/>
              <p:cNvSpPr>
                <a:spLocks noChangeArrowheads="1"/>
              </p:cNvSpPr>
              <p:nvPr/>
            </p:nvSpPr>
            <p:spPr bwMode="auto">
              <a:xfrm>
                <a:off x="809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51" name="Rectangle 219"/>
              <p:cNvSpPr>
                <a:spLocks noChangeArrowheads="1"/>
              </p:cNvSpPr>
              <p:nvPr/>
            </p:nvSpPr>
            <p:spPr bwMode="auto">
              <a:xfrm>
                <a:off x="552" y="3392"/>
                <a:ext cx="257" cy="250"/>
              </a:xfrm>
              <a:prstGeom prst="rect">
                <a:avLst/>
              </a:prstGeom>
              <a:noFill/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25852" name="Line 220"/>
              <p:cNvSpPr>
                <a:spLocks noChangeShapeType="1"/>
              </p:cNvSpPr>
              <p:nvPr/>
            </p:nvSpPr>
            <p:spPr bwMode="auto">
              <a:xfrm>
                <a:off x="552" y="3392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3" name="Line 221"/>
              <p:cNvSpPr>
                <a:spLocks noChangeShapeType="1"/>
              </p:cNvSpPr>
              <p:nvPr/>
            </p:nvSpPr>
            <p:spPr bwMode="auto">
              <a:xfrm>
                <a:off x="552" y="3642"/>
                <a:ext cx="1285" cy="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4" name="Line 222"/>
              <p:cNvSpPr>
                <a:spLocks noChangeShapeType="1"/>
              </p:cNvSpPr>
              <p:nvPr/>
            </p:nvSpPr>
            <p:spPr bwMode="auto">
              <a:xfrm>
                <a:off x="552" y="3392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5" name="Line 223"/>
              <p:cNvSpPr>
                <a:spLocks noChangeShapeType="1"/>
              </p:cNvSpPr>
              <p:nvPr/>
            </p:nvSpPr>
            <p:spPr bwMode="auto">
              <a:xfrm>
                <a:off x="809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6" name="Line 224"/>
              <p:cNvSpPr>
                <a:spLocks noChangeShapeType="1"/>
              </p:cNvSpPr>
              <p:nvPr/>
            </p:nvSpPr>
            <p:spPr bwMode="auto">
              <a:xfrm>
                <a:off x="1066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7" name="Line 225"/>
              <p:cNvSpPr>
                <a:spLocks noChangeShapeType="1"/>
              </p:cNvSpPr>
              <p:nvPr/>
            </p:nvSpPr>
            <p:spPr bwMode="auto">
              <a:xfrm>
                <a:off x="1323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8" name="Line 226"/>
              <p:cNvSpPr>
                <a:spLocks noChangeShapeType="1"/>
              </p:cNvSpPr>
              <p:nvPr/>
            </p:nvSpPr>
            <p:spPr bwMode="auto">
              <a:xfrm>
                <a:off x="1580" y="3392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25859" name="Line 227"/>
              <p:cNvSpPr>
                <a:spLocks noChangeShapeType="1"/>
              </p:cNvSpPr>
              <p:nvPr/>
            </p:nvSpPr>
            <p:spPr bwMode="auto">
              <a:xfrm>
                <a:off x="1837" y="3392"/>
                <a:ext cx="0" cy="250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</p:grpSp>
      <p:sp>
        <p:nvSpPr>
          <p:cNvPr id="325923" name="Text Box 291"/>
          <p:cNvSpPr txBox="1">
            <a:spLocks noChangeArrowheads="1"/>
          </p:cNvSpPr>
          <p:nvPr/>
        </p:nvSpPr>
        <p:spPr bwMode="auto">
          <a:xfrm>
            <a:off x="379859" y="4471990"/>
            <a:ext cx="367408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CC0066"/>
                </a:solidFill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CC0066"/>
                </a:solidFill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CC0066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731" grpId="0" uiExpand="1" build="p" animBg="1"/>
      <p:bldP spid="325796" grpId="0" animBg="1" autoUpdateAnimBg="0"/>
      <p:bldP spid="3259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37F492-CA43-483A-BBC0-BF886D87A4BC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Arrays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/>
              <a:t>In a character array, each element stores one character.</a:t>
            </a:r>
            <a:br>
              <a:rPr lang="en-US" altLang="zh-CN"/>
            </a:br>
            <a:r>
              <a:rPr lang="en-US" altLang="zh-CN"/>
              <a:t>  	e.g.</a:t>
            </a:r>
            <a:r>
              <a:rPr lang="en-US" altLang="zh-CN">
                <a:solidFill>
                  <a:srgbClr val="CC0066"/>
                </a:solidFill>
              </a:rPr>
              <a:t>	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c[5];</a:t>
            </a:r>
            <a:b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</a:b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 		</a:t>
            </a: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c[0]='H'; c[1]='e'; c[2]=c[3]='l'; c[4]='o';</a:t>
            </a:r>
            <a:endParaRPr lang="en-US" altLang="zh-CN">
              <a:solidFill>
                <a:srgbClr val="CC0066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40687" name="Group 47"/>
          <p:cNvGraphicFramePr>
            <a:graphicFrameLocks noGrp="1"/>
          </p:cNvGraphicFramePr>
          <p:nvPr>
            <p:ph sz="half" idx="2"/>
          </p:nvPr>
        </p:nvGraphicFramePr>
        <p:xfrm>
          <a:off x="533400" y="32766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688" name="Rectangle 48"/>
          <p:cNvSpPr>
            <a:spLocks noChangeArrowheads="1"/>
          </p:cNvSpPr>
          <p:nvPr/>
        </p:nvSpPr>
        <p:spPr bwMode="auto">
          <a:xfrm>
            <a:off x="2276477" y="3886200"/>
            <a:ext cx="656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c[0]=72; c[1]=101; c[2]=c[3]=108; c[4]=111;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DEAB6B-8118-4CD6-94C9-BE4A5A4C3E4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%s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3366CC"/>
                </a:solidFill>
              </a:rPr>
              <a:t>Question</a:t>
            </a:r>
            <a:r>
              <a:rPr lang="en-US" altLang="zh-CN">
                <a:solidFill>
                  <a:srgbClr val="000000"/>
                </a:solidFill>
              </a:rPr>
              <a:t>: We want to input a string "</a:t>
            </a:r>
            <a:r>
              <a:rPr lang="en-US" altLang="zh-CN">
                <a:solidFill>
                  <a:srgbClr val="3366CC"/>
                </a:solidFill>
                <a:latin typeface="Tahoma" panose="020B0604030504040204" pitchFamily="34" charset="0"/>
              </a:rPr>
              <a:t>This is a string.</a:t>
            </a:r>
            <a:r>
              <a:rPr lang="en-US" altLang="zh-CN">
                <a:solidFill>
                  <a:srgbClr val="000000"/>
                </a:solidFill>
              </a:rPr>
              <a:t>". Can the following statements read in this string correctly?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(A) 	</a:t>
            </a: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scanf ( "%17s", s );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(B) 	</a:t>
            </a: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for ( k = 0; k &lt; 17; k++ 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        		s[k] = getchar();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(C) 	</a:t>
            </a: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k = 0;</a:t>
            </a:r>
            <a:r>
              <a:rPr lang="en-US" altLang="zh-CN">
                <a:solidFill>
                  <a:srgbClr val="000000"/>
                </a:solidFill>
              </a:rPr>
              <a:t/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 	</a:t>
            </a: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while ( ( c = getchar() ) != '\n' 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        		s [k++] = c;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		s [k] = 0;</a:t>
            </a:r>
          </a:p>
        </p:txBody>
      </p:sp>
      <p:sp>
        <p:nvSpPr>
          <p:cNvPr id="326790" name="Rectangle 134"/>
          <p:cNvSpPr>
            <a:spLocks noChangeArrowheads="1"/>
          </p:cNvSpPr>
          <p:nvPr/>
        </p:nvSpPr>
        <p:spPr bwMode="auto">
          <a:xfrm>
            <a:off x="4292600" y="2239965"/>
            <a:ext cx="5842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326791" name="Rectangle 135"/>
          <p:cNvSpPr>
            <a:spLocks noChangeArrowheads="1"/>
          </p:cNvSpPr>
          <p:nvPr/>
        </p:nvSpPr>
        <p:spPr bwMode="auto">
          <a:xfrm>
            <a:off x="5897565" y="5105400"/>
            <a:ext cx="88423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26792" name="Rectangle 136"/>
          <p:cNvSpPr>
            <a:spLocks noChangeArrowheads="1"/>
          </p:cNvSpPr>
          <p:nvPr/>
        </p:nvSpPr>
        <p:spPr bwMode="auto">
          <a:xfrm>
            <a:off x="4830765" y="3306765"/>
            <a:ext cx="884237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26794" name="Text Box 138"/>
          <p:cNvSpPr txBox="1">
            <a:spLocks noChangeArrowheads="1"/>
          </p:cNvSpPr>
          <p:nvPr/>
        </p:nvSpPr>
        <p:spPr bwMode="auto">
          <a:xfrm>
            <a:off x="4955484" y="609602"/>
            <a:ext cx="3360535" cy="46166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char   s[100], c;  int 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90" grpId="0" autoUpdateAnimBg="0"/>
      <p:bldP spid="326791" grpId="0" autoUpdateAnimBg="0"/>
      <p:bldP spid="3267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6E6984-A739-4599-A66D-899C83AF39B0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puts( 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puts( 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Form:		</a:t>
            </a:r>
            <a:r>
              <a:rPr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puts (str)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After it outputs the string, it moves the cursor to the next line automatically.</a:t>
            </a:r>
          </a:p>
        </p:txBody>
      </p:sp>
      <p:sp>
        <p:nvSpPr>
          <p:cNvPr id="327814" name="Text Box 134"/>
          <p:cNvSpPr txBox="1">
            <a:spLocks noChangeArrowheads="1"/>
          </p:cNvSpPr>
          <p:nvPr/>
        </p:nvSpPr>
        <p:spPr bwMode="auto">
          <a:xfrm>
            <a:off x="1219200" y="3810002"/>
            <a:ext cx="5791200" cy="194627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{  	char c[ ] = "How do you do?";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 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ea typeface="楷体_GB2312" pitchFamily="49" charset="-122"/>
              </a:rPr>
              <a:t>puts ( c );</a:t>
            </a:r>
          </a:p>
          <a:p>
            <a:pPr algn="l"/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puts ( "I'm OK. Thank you." );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7815" name="Rectangle 135"/>
          <p:cNvSpPr>
            <a:spLocks noChangeArrowheads="1"/>
          </p:cNvSpPr>
          <p:nvPr/>
        </p:nvSpPr>
        <p:spPr bwMode="auto">
          <a:xfrm>
            <a:off x="5410200" y="990602"/>
            <a:ext cx="3200400" cy="12985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do you do?</a:t>
            </a:r>
            <a:endParaRPr kumimoji="1" lang="en-US" altLang="zh-CN" b="1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_</a:t>
            </a:r>
          </a:p>
          <a:p>
            <a:pPr algn="l"/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27816" name="Rectangle 136"/>
          <p:cNvSpPr>
            <a:spLocks noChangeArrowheads="1"/>
          </p:cNvSpPr>
          <p:nvPr/>
        </p:nvSpPr>
        <p:spPr bwMode="auto">
          <a:xfrm>
            <a:off x="5410200" y="990602"/>
            <a:ext cx="3200400" cy="12985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do you do?</a:t>
            </a:r>
            <a:endParaRPr kumimoji="1" lang="en-US" altLang="zh-CN" b="1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I'm Ok. Thank you.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4" grpId="0" animBg="1" autoUpdateAnimBg="0"/>
      <p:bldP spid="327815" grpId="0" build="p" animBg="1"/>
      <p:bldP spid="32781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E66311-B6E1-471B-851B-FDE3535825B5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Input and Output – gets( 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66"/>
                </a:solidFill>
              </a:rPr>
              <a:t>gets( )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Form:		</a:t>
            </a:r>
            <a:r>
              <a:rPr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gets (str)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It is used to read </a:t>
            </a:r>
            <a:r>
              <a:rPr lang="en-US" altLang="zh-CN">
                <a:solidFill>
                  <a:srgbClr val="3366CC"/>
                </a:solidFill>
              </a:rPr>
              <a:t>a line of text</a:t>
            </a:r>
            <a:r>
              <a:rPr lang="en-US" altLang="zh-CN"/>
              <a:t>. </a:t>
            </a:r>
            <a:br>
              <a:rPr lang="en-US" altLang="zh-CN"/>
            </a:br>
            <a:r>
              <a:rPr lang="en-US" altLang="zh-CN"/>
              <a:t>Only the "</a:t>
            </a:r>
            <a:r>
              <a:rPr lang="en-US" altLang="zh-CN">
                <a:solidFill>
                  <a:srgbClr val="CC0066"/>
                </a:solidFill>
              </a:rPr>
              <a:t>newline</a:t>
            </a:r>
            <a:r>
              <a:rPr lang="en-US" altLang="zh-CN"/>
              <a:t>" character marks the end of the input string. The "</a:t>
            </a:r>
            <a:r>
              <a:rPr kumimoji="1" lang="en-US" altLang="zh-CN">
                <a:solidFill>
                  <a:srgbClr val="CC0066"/>
                </a:solidFill>
              </a:rPr>
              <a:t>blank space</a:t>
            </a:r>
            <a:r>
              <a:rPr kumimoji="1" lang="en-US" altLang="zh-CN">
                <a:solidFill>
                  <a:srgbClr val="000000"/>
                </a:solidFill>
              </a:rPr>
              <a:t>" and "</a:t>
            </a:r>
            <a:r>
              <a:rPr kumimoji="1" lang="en-US" altLang="zh-CN">
                <a:solidFill>
                  <a:srgbClr val="CC0066"/>
                </a:solidFill>
              </a:rPr>
              <a:t>tab</a:t>
            </a:r>
            <a:r>
              <a:rPr kumimoji="1" lang="en-US" altLang="zh-CN">
                <a:solidFill>
                  <a:srgbClr val="000000"/>
                </a:solidFill>
              </a:rPr>
              <a:t>" will be read in as a character in the string.</a:t>
            </a:r>
            <a:endParaRPr lang="en-US" altLang="zh-CN"/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1219200" y="4378327"/>
            <a:ext cx="5791200" cy="194627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{  	char c[50];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 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ea typeface="楷体_GB2312" pitchFamily="49" charset="-122"/>
              </a:rPr>
              <a:t>gets ( c );</a:t>
            </a:r>
          </a:p>
          <a:p>
            <a:pPr algn="l"/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puts ( c );</a:t>
            </a:r>
          </a:p>
          <a:p>
            <a:pPr algn="l"/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4953000" y="3886202"/>
            <a:ext cx="3200400" cy="12985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 you?</a:t>
            </a:r>
            <a:endParaRPr kumimoji="1" lang="en-US" altLang="zh-CN" b="1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 you?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7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8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nimBg="1" autoUpdateAnimBg="0"/>
      <p:bldP spid="3287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7042D3-D853-44EB-8A06-6A090A74FFC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strcat( 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strcat (str1, str2)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Concatenates 2 strings (str2 is appended to str1).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Return value:</a:t>
            </a:r>
            <a:r>
              <a:rPr lang="en-US" altLang="zh-CN"/>
              <a:t> The address of str1.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3359150"/>
            <a:ext cx="5638800" cy="3041650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#include &lt;string.h&gt;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   str1[10]="How ";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char    str2[5]="are";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strcat ( str1,str2 );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puts ( str1 );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puts ( str2 );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5800" y="2245669"/>
            <a:ext cx="51816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02086" name="Group 6"/>
          <p:cNvGrpSpPr>
            <a:grpSpLocks/>
          </p:cNvGrpSpPr>
          <p:nvPr/>
        </p:nvGrpSpPr>
        <p:grpSpPr bwMode="auto">
          <a:xfrm>
            <a:off x="976313" y="2625725"/>
            <a:ext cx="2692400" cy="438150"/>
            <a:chOff x="2583" y="3766"/>
            <a:chExt cx="1696" cy="276"/>
          </a:xfrm>
        </p:grpSpPr>
        <p:grpSp>
          <p:nvGrpSpPr>
            <p:cNvPr id="302087" name="Group 7"/>
            <p:cNvGrpSpPr>
              <a:grpSpLocks/>
            </p:cNvGrpSpPr>
            <p:nvPr/>
          </p:nvGrpSpPr>
          <p:grpSpPr bwMode="auto">
            <a:xfrm>
              <a:off x="2976" y="3792"/>
              <a:ext cx="1303" cy="250"/>
              <a:chOff x="552" y="3144"/>
              <a:chExt cx="1285" cy="250"/>
            </a:xfrm>
          </p:grpSpPr>
          <p:sp>
            <p:nvSpPr>
              <p:cNvPr id="302088" name="Rectangle 8"/>
              <p:cNvSpPr>
                <a:spLocks noChangeArrowheads="1"/>
              </p:cNvSpPr>
              <p:nvPr/>
            </p:nvSpPr>
            <p:spPr bwMode="auto">
              <a:xfrm>
                <a:off x="1580" y="3144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089" name="Rectangle 9"/>
              <p:cNvSpPr>
                <a:spLocks noChangeArrowheads="1"/>
              </p:cNvSpPr>
              <p:nvPr/>
            </p:nvSpPr>
            <p:spPr bwMode="auto">
              <a:xfrm>
                <a:off x="1323" y="3144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\0</a:t>
                </a: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1066" y="3144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e</a:t>
                </a:r>
              </a:p>
            </p:txBody>
          </p:sp>
          <p:sp>
            <p:nvSpPr>
              <p:cNvPr id="302091" name="Rectangle 11"/>
              <p:cNvSpPr>
                <a:spLocks noChangeArrowheads="1"/>
              </p:cNvSpPr>
              <p:nvPr/>
            </p:nvSpPr>
            <p:spPr bwMode="auto">
              <a:xfrm>
                <a:off x="809" y="3144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r</a:t>
                </a: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552" y="3144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a</a:t>
                </a:r>
              </a:p>
            </p:txBody>
          </p:sp>
          <p:sp>
            <p:nvSpPr>
              <p:cNvPr id="302093" name="Line 13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12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4" name="Line 14"/>
              <p:cNvSpPr>
                <a:spLocks noChangeShapeType="1"/>
              </p:cNvSpPr>
              <p:nvPr/>
            </p:nvSpPr>
            <p:spPr bwMode="auto">
              <a:xfrm>
                <a:off x="552" y="3394"/>
                <a:ext cx="12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5" name="Line 15"/>
              <p:cNvSpPr>
                <a:spLocks noChangeShapeType="1"/>
              </p:cNvSpPr>
              <p:nvPr/>
            </p:nvSpPr>
            <p:spPr bwMode="auto">
              <a:xfrm>
                <a:off x="552" y="3144"/>
                <a:ext cx="0" cy="2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6" name="Line 16"/>
              <p:cNvSpPr>
                <a:spLocks noChangeShapeType="1"/>
              </p:cNvSpPr>
              <p:nvPr/>
            </p:nvSpPr>
            <p:spPr bwMode="auto">
              <a:xfrm>
                <a:off x="809" y="3144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7" name="Line 17"/>
              <p:cNvSpPr>
                <a:spLocks noChangeShapeType="1"/>
              </p:cNvSpPr>
              <p:nvPr/>
            </p:nvSpPr>
            <p:spPr bwMode="auto">
              <a:xfrm>
                <a:off x="1066" y="3144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8" name="Line 18"/>
              <p:cNvSpPr>
                <a:spLocks noChangeShapeType="1"/>
              </p:cNvSpPr>
              <p:nvPr/>
            </p:nvSpPr>
            <p:spPr bwMode="auto">
              <a:xfrm>
                <a:off x="1323" y="3144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099" name="Line 19"/>
              <p:cNvSpPr>
                <a:spLocks noChangeShapeType="1"/>
              </p:cNvSpPr>
              <p:nvPr/>
            </p:nvSpPr>
            <p:spPr bwMode="auto">
              <a:xfrm>
                <a:off x="1580" y="3144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00" name="Line 20"/>
              <p:cNvSpPr>
                <a:spLocks noChangeShapeType="1"/>
              </p:cNvSpPr>
              <p:nvPr/>
            </p:nvSpPr>
            <p:spPr bwMode="auto">
              <a:xfrm>
                <a:off x="1837" y="3144"/>
                <a:ext cx="0" cy="2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</p:grpSp>
        <p:sp>
          <p:nvSpPr>
            <p:cNvPr id="302101" name="Rectangle 21"/>
            <p:cNvSpPr>
              <a:spLocks noChangeArrowheads="1"/>
            </p:cNvSpPr>
            <p:nvPr/>
          </p:nvSpPr>
          <p:spPr bwMode="auto">
            <a:xfrm>
              <a:off x="2583" y="3766"/>
              <a:ext cx="29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str2</a:t>
              </a:r>
            </a:p>
          </p:txBody>
        </p:sp>
      </p:grpSp>
      <p:grpSp>
        <p:nvGrpSpPr>
          <p:cNvPr id="302102" name="Group 22"/>
          <p:cNvGrpSpPr>
            <a:grpSpLocks/>
          </p:cNvGrpSpPr>
          <p:nvPr/>
        </p:nvGrpSpPr>
        <p:grpSpPr bwMode="auto">
          <a:xfrm>
            <a:off x="976313" y="2032000"/>
            <a:ext cx="4748212" cy="431800"/>
            <a:chOff x="2583" y="3392"/>
            <a:chExt cx="2991" cy="272"/>
          </a:xfrm>
        </p:grpSpPr>
        <p:sp>
          <p:nvSpPr>
            <p:cNvPr id="302103" name="Rectangle 23"/>
            <p:cNvSpPr>
              <a:spLocks noChangeArrowheads="1"/>
            </p:cNvSpPr>
            <p:nvPr/>
          </p:nvSpPr>
          <p:spPr bwMode="auto">
            <a:xfrm>
              <a:off x="2583" y="3392"/>
              <a:ext cx="30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str1</a:t>
              </a:r>
            </a:p>
          </p:txBody>
        </p:sp>
        <p:grpSp>
          <p:nvGrpSpPr>
            <p:cNvPr id="302104" name="Group 24"/>
            <p:cNvGrpSpPr>
              <a:grpSpLocks/>
            </p:cNvGrpSpPr>
            <p:nvPr/>
          </p:nvGrpSpPr>
          <p:grpSpPr bwMode="auto">
            <a:xfrm>
              <a:off x="2977" y="3406"/>
              <a:ext cx="2597" cy="258"/>
              <a:chOff x="1272" y="2800"/>
              <a:chExt cx="2562" cy="258"/>
            </a:xfrm>
          </p:grpSpPr>
          <p:sp>
            <p:nvSpPr>
              <p:cNvPr id="302105" name="Rectangle 25"/>
              <p:cNvSpPr>
                <a:spLocks noChangeArrowheads="1"/>
              </p:cNvSpPr>
              <p:nvPr/>
            </p:nvSpPr>
            <p:spPr bwMode="auto">
              <a:xfrm>
                <a:off x="3576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106" name="Rectangle 26"/>
              <p:cNvSpPr>
                <a:spLocks noChangeArrowheads="1"/>
              </p:cNvSpPr>
              <p:nvPr/>
            </p:nvSpPr>
            <p:spPr bwMode="auto">
              <a:xfrm>
                <a:off x="3320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107" name="Rectangle 27"/>
              <p:cNvSpPr>
                <a:spLocks noChangeArrowheads="1"/>
              </p:cNvSpPr>
              <p:nvPr/>
            </p:nvSpPr>
            <p:spPr bwMode="auto">
              <a:xfrm>
                <a:off x="3064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108" name="Rectangle 28"/>
              <p:cNvSpPr>
                <a:spLocks noChangeArrowheads="1"/>
              </p:cNvSpPr>
              <p:nvPr/>
            </p:nvSpPr>
            <p:spPr bwMode="auto">
              <a:xfrm>
                <a:off x="2808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109" name="Rectangle 29"/>
              <p:cNvSpPr>
                <a:spLocks noChangeArrowheads="1"/>
              </p:cNvSpPr>
              <p:nvPr/>
            </p:nvSpPr>
            <p:spPr bwMode="auto">
              <a:xfrm>
                <a:off x="2552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200"/>
              </a:p>
            </p:txBody>
          </p:sp>
          <p:sp>
            <p:nvSpPr>
              <p:cNvPr id="302110" name="Rectangle 30"/>
              <p:cNvSpPr>
                <a:spLocks noChangeArrowheads="1"/>
              </p:cNvSpPr>
              <p:nvPr/>
            </p:nvSpPr>
            <p:spPr bwMode="auto">
              <a:xfrm>
                <a:off x="2296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\0</a:t>
                </a:r>
              </a:p>
            </p:txBody>
          </p:sp>
          <p:sp>
            <p:nvSpPr>
              <p:cNvPr id="302111" name="Rectangle 31"/>
              <p:cNvSpPr>
                <a:spLocks noChangeArrowheads="1"/>
              </p:cNvSpPr>
              <p:nvPr/>
            </p:nvSpPr>
            <p:spPr bwMode="auto">
              <a:xfrm>
                <a:off x="2040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ea typeface="隶书" pitchFamily="49" charset="-122"/>
                    <a:sym typeface="Wingdings 3" panose="05040102010807070707" pitchFamily="18" charset="2"/>
                  </a:rPr>
                  <a:t></a:t>
                </a:r>
              </a:p>
            </p:txBody>
          </p:sp>
          <p:sp>
            <p:nvSpPr>
              <p:cNvPr id="302112" name="Rectangle 32"/>
              <p:cNvSpPr>
                <a:spLocks noChangeArrowheads="1"/>
              </p:cNvSpPr>
              <p:nvPr/>
            </p:nvSpPr>
            <p:spPr bwMode="auto">
              <a:xfrm>
                <a:off x="1784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w</a:t>
                </a:r>
              </a:p>
            </p:txBody>
          </p:sp>
          <p:sp>
            <p:nvSpPr>
              <p:cNvPr id="302113" name="Rectangle 33"/>
              <p:cNvSpPr>
                <a:spLocks noChangeArrowheads="1"/>
              </p:cNvSpPr>
              <p:nvPr/>
            </p:nvSpPr>
            <p:spPr bwMode="auto">
              <a:xfrm>
                <a:off x="1528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o</a:t>
                </a:r>
              </a:p>
            </p:txBody>
          </p:sp>
          <p:sp>
            <p:nvSpPr>
              <p:cNvPr id="302114" name="Rectangle 34"/>
              <p:cNvSpPr>
                <a:spLocks noChangeArrowheads="1"/>
              </p:cNvSpPr>
              <p:nvPr/>
            </p:nvSpPr>
            <p:spPr bwMode="auto">
              <a:xfrm>
                <a:off x="1272" y="2800"/>
                <a:ext cx="2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/>
                  <a:t>H</a:t>
                </a:r>
              </a:p>
            </p:txBody>
          </p:sp>
          <p:sp>
            <p:nvSpPr>
              <p:cNvPr id="302115" name="Line 35"/>
              <p:cNvSpPr>
                <a:spLocks noChangeShapeType="1"/>
              </p:cNvSpPr>
              <p:nvPr/>
            </p:nvSpPr>
            <p:spPr bwMode="auto">
              <a:xfrm>
                <a:off x="1272" y="2800"/>
                <a:ext cx="25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16" name="Line 36"/>
              <p:cNvSpPr>
                <a:spLocks noChangeShapeType="1"/>
              </p:cNvSpPr>
              <p:nvPr/>
            </p:nvSpPr>
            <p:spPr bwMode="auto">
              <a:xfrm>
                <a:off x="1272" y="3050"/>
                <a:ext cx="2562" cy="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17" name="Line 37"/>
              <p:cNvSpPr>
                <a:spLocks noChangeShapeType="1"/>
              </p:cNvSpPr>
              <p:nvPr/>
            </p:nvSpPr>
            <p:spPr bwMode="auto">
              <a:xfrm>
                <a:off x="1272" y="2800"/>
                <a:ext cx="0" cy="2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18" name="Line 38"/>
              <p:cNvSpPr>
                <a:spLocks noChangeShapeType="1"/>
              </p:cNvSpPr>
              <p:nvPr/>
            </p:nvSpPr>
            <p:spPr bwMode="auto">
              <a:xfrm>
                <a:off x="1528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19" name="Line 39"/>
              <p:cNvSpPr>
                <a:spLocks noChangeShapeType="1"/>
              </p:cNvSpPr>
              <p:nvPr/>
            </p:nvSpPr>
            <p:spPr bwMode="auto">
              <a:xfrm>
                <a:off x="1784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0" name="Line 40"/>
              <p:cNvSpPr>
                <a:spLocks noChangeShapeType="1"/>
              </p:cNvSpPr>
              <p:nvPr/>
            </p:nvSpPr>
            <p:spPr bwMode="auto">
              <a:xfrm>
                <a:off x="2040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1" name="Line 41"/>
              <p:cNvSpPr>
                <a:spLocks noChangeShapeType="1"/>
              </p:cNvSpPr>
              <p:nvPr/>
            </p:nvSpPr>
            <p:spPr bwMode="auto">
              <a:xfrm>
                <a:off x="2296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2" name="Line 42"/>
              <p:cNvSpPr>
                <a:spLocks noChangeShapeType="1"/>
              </p:cNvSpPr>
              <p:nvPr/>
            </p:nvSpPr>
            <p:spPr bwMode="auto">
              <a:xfrm>
                <a:off x="2552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3" name="Line 43"/>
              <p:cNvSpPr>
                <a:spLocks noChangeShapeType="1"/>
              </p:cNvSpPr>
              <p:nvPr/>
            </p:nvSpPr>
            <p:spPr bwMode="auto">
              <a:xfrm>
                <a:off x="2808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4" name="Line 44"/>
              <p:cNvSpPr>
                <a:spLocks noChangeShapeType="1"/>
              </p:cNvSpPr>
              <p:nvPr/>
            </p:nvSpPr>
            <p:spPr bwMode="auto">
              <a:xfrm>
                <a:off x="3064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5" name="Line 45"/>
              <p:cNvSpPr>
                <a:spLocks noChangeShapeType="1"/>
              </p:cNvSpPr>
              <p:nvPr/>
            </p:nvSpPr>
            <p:spPr bwMode="auto">
              <a:xfrm>
                <a:off x="3320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6" name="Line 46"/>
              <p:cNvSpPr>
                <a:spLocks noChangeShapeType="1"/>
              </p:cNvSpPr>
              <p:nvPr/>
            </p:nvSpPr>
            <p:spPr bwMode="auto">
              <a:xfrm>
                <a:off x="3576" y="2800"/>
                <a:ext cx="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  <p:sp>
            <p:nvSpPr>
              <p:cNvPr id="302127" name="Line 47"/>
              <p:cNvSpPr>
                <a:spLocks noChangeShapeType="1"/>
              </p:cNvSpPr>
              <p:nvPr/>
            </p:nvSpPr>
            <p:spPr bwMode="auto">
              <a:xfrm>
                <a:off x="3832" y="2800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/>
              <a:lstStyle/>
              <a:p>
                <a:endParaRPr lang="en-US"/>
              </a:p>
            </p:txBody>
          </p:sp>
        </p:grpSp>
      </p:grpSp>
      <p:grpSp>
        <p:nvGrpSpPr>
          <p:cNvPr id="302128" name="Group 48"/>
          <p:cNvGrpSpPr>
            <a:grpSpLocks/>
          </p:cNvGrpSpPr>
          <p:nvPr/>
        </p:nvGrpSpPr>
        <p:grpSpPr bwMode="auto">
          <a:xfrm>
            <a:off x="1601790" y="2054227"/>
            <a:ext cx="4122737" cy="409575"/>
            <a:chOff x="2969" y="3840"/>
            <a:chExt cx="2597" cy="258"/>
          </a:xfrm>
        </p:grpSpPr>
        <p:sp>
          <p:nvSpPr>
            <p:cNvPr id="302129" name="Rectangle 49"/>
            <p:cNvSpPr>
              <a:spLocks noChangeArrowheads="1"/>
            </p:cNvSpPr>
            <p:nvPr/>
          </p:nvSpPr>
          <p:spPr bwMode="auto">
            <a:xfrm>
              <a:off x="5304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02130" name="Rectangle 50"/>
            <p:cNvSpPr>
              <a:spLocks noChangeArrowheads="1"/>
            </p:cNvSpPr>
            <p:nvPr/>
          </p:nvSpPr>
          <p:spPr bwMode="auto">
            <a:xfrm>
              <a:off x="5045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02131" name="Rectangle 51"/>
            <p:cNvSpPr>
              <a:spLocks noChangeArrowheads="1"/>
            </p:cNvSpPr>
            <p:nvPr/>
          </p:nvSpPr>
          <p:spPr bwMode="auto">
            <a:xfrm>
              <a:off x="4785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\0</a:t>
              </a:r>
            </a:p>
          </p:txBody>
        </p:sp>
        <p:sp>
          <p:nvSpPr>
            <p:cNvPr id="302132" name="Rectangle 52"/>
            <p:cNvSpPr>
              <a:spLocks noChangeArrowheads="1"/>
            </p:cNvSpPr>
            <p:nvPr/>
          </p:nvSpPr>
          <p:spPr bwMode="auto">
            <a:xfrm>
              <a:off x="4526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e</a:t>
              </a:r>
            </a:p>
          </p:txBody>
        </p:sp>
        <p:sp>
          <p:nvSpPr>
            <p:cNvPr id="302133" name="Rectangle 53"/>
            <p:cNvSpPr>
              <a:spLocks noChangeArrowheads="1"/>
            </p:cNvSpPr>
            <p:nvPr/>
          </p:nvSpPr>
          <p:spPr bwMode="auto">
            <a:xfrm>
              <a:off x="4266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r</a:t>
              </a:r>
            </a:p>
          </p:txBody>
        </p:sp>
        <p:sp>
          <p:nvSpPr>
            <p:cNvPr id="302134" name="Rectangle 54"/>
            <p:cNvSpPr>
              <a:spLocks noChangeArrowheads="1"/>
            </p:cNvSpPr>
            <p:nvPr/>
          </p:nvSpPr>
          <p:spPr bwMode="auto">
            <a:xfrm>
              <a:off x="4007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a</a:t>
              </a:r>
            </a:p>
          </p:txBody>
        </p:sp>
        <p:sp>
          <p:nvSpPr>
            <p:cNvPr id="302135" name="Rectangle 55"/>
            <p:cNvSpPr>
              <a:spLocks noChangeArrowheads="1"/>
            </p:cNvSpPr>
            <p:nvPr/>
          </p:nvSpPr>
          <p:spPr bwMode="auto">
            <a:xfrm>
              <a:off x="3747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ea typeface="隶书" pitchFamily="49" charset="-122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302136" name="Rectangle 56"/>
            <p:cNvSpPr>
              <a:spLocks noChangeArrowheads="1"/>
            </p:cNvSpPr>
            <p:nvPr/>
          </p:nvSpPr>
          <p:spPr bwMode="auto">
            <a:xfrm>
              <a:off x="3488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w</a:t>
              </a:r>
            </a:p>
          </p:txBody>
        </p:sp>
        <p:sp>
          <p:nvSpPr>
            <p:cNvPr id="302137" name="Rectangle 57"/>
            <p:cNvSpPr>
              <a:spLocks noChangeArrowheads="1"/>
            </p:cNvSpPr>
            <p:nvPr/>
          </p:nvSpPr>
          <p:spPr bwMode="auto">
            <a:xfrm>
              <a:off x="3228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o</a:t>
              </a:r>
            </a:p>
          </p:txBody>
        </p:sp>
        <p:sp>
          <p:nvSpPr>
            <p:cNvPr id="302138" name="Rectangle 58"/>
            <p:cNvSpPr>
              <a:spLocks noChangeArrowheads="1"/>
            </p:cNvSpPr>
            <p:nvPr/>
          </p:nvSpPr>
          <p:spPr bwMode="auto">
            <a:xfrm>
              <a:off x="2969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H</a:t>
              </a:r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>
              <a:off x="2969" y="3840"/>
              <a:ext cx="25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2969" y="4090"/>
              <a:ext cx="2597" cy="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2969" y="3840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322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3" name="Line 63"/>
            <p:cNvSpPr>
              <a:spLocks noChangeShapeType="1"/>
            </p:cNvSpPr>
            <p:nvPr/>
          </p:nvSpPr>
          <p:spPr bwMode="auto">
            <a:xfrm>
              <a:off x="348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4" name="Line 64"/>
            <p:cNvSpPr>
              <a:spLocks noChangeShapeType="1"/>
            </p:cNvSpPr>
            <p:nvPr/>
          </p:nvSpPr>
          <p:spPr bwMode="auto">
            <a:xfrm>
              <a:off x="374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400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426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452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8" name="Line 68"/>
            <p:cNvSpPr>
              <a:spLocks noChangeShapeType="1"/>
            </p:cNvSpPr>
            <p:nvPr/>
          </p:nvSpPr>
          <p:spPr bwMode="auto">
            <a:xfrm>
              <a:off x="478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49" name="Line 69"/>
            <p:cNvSpPr>
              <a:spLocks noChangeShapeType="1"/>
            </p:cNvSpPr>
            <p:nvPr/>
          </p:nvSpPr>
          <p:spPr bwMode="auto">
            <a:xfrm>
              <a:off x="504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5304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5564" y="3840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</p:grpSp>
      <p:sp>
        <p:nvSpPr>
          <p:cNvPr id="302154" name="Text Box 74"/>
          <p:cNvSpPr txBox="1">
            <a:spLocks noChangeArrowheads="1"/>
          </p:cNvSpPr>
          <p:nvPr/>
        </p:nvSpPr>
        <p:spPr bwMode="auto">
          <a:xfrm>
            <a:off x="685800" y="3359150"/>
            <a:ext cx="5638800" cy="3041650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#include &lt;string.h&gt;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   str1[10]="How ";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char    str2[5]="are";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endParaRPr kumimoji="1" lang="en-US" altLang="zh-CN">
              <a:solidFill>
                <a:srgbClr val="3366CC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puts ( 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strcat ( str1,str2 )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);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puts ( str2 );</a:t>
            </a:r>
          </a:p>
          <a:p>
            <a:pPr algn="l"/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02152" name="Rectangle 72"/>
          <p:cNvSpPr>
            <a:spLocks noChangeArrowheads="1"/>
          </p:cNvSpPr>
          <p:nvPr/>
        </p:nvSpPr>
        <p:spPr bwMode="auto">
          <a:xfrm>
            <a:off x="6477000" y="2667002"/>
            <a:ext cx="2209800" cy="12985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</a:t>
            </a:r>
            <a:endParaRPr kumimoji="1" lang="en-US" altLang="zh-CN" b="1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_</a:t>
            </a:r>
          </a:p>
          <a:p>
            <a:pPr algn="l"/>
            <a:endParaRPr kumimoji="1"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02153" name="Rectangle 73"/>
          <p:cNvSpPr>
            <a:spLocks noChangeArrowheads="1"/>
          </p:cNvSpPr>
          <p:nvPr/>
        </p:nvSpPr>
        <p:spPr bwMode="auto">
          <a:xfrm>
            <a:off x="6477000" y="2667002"/>
            <a:ext cx="2209800" cy="12985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</a:t>
            </a:r>
            <a:endParaRPr kumimoji="1" lang="en-US" altLang="zh-CN" b="1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are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2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nimBg="1" autoUpdateAnimBg="0"/>
      <p:bldP spid="302085" grpId="0" animBg="1"/>
      <p:bldP spid="302154" grpId="0" animBg="1" autoUpdateAnimBg="0"/>
      <p:bldP spid="302152" grpId="0" uiExpand="1" build="p" animBg="1"/>
      <p:bldP spid="30215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CDD4BE-BCBD-4229-A850-22E04011BA0F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strcat( 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strcat (str1, str2)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Concatenates 2 strings (str2 is appended to str1).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Return value:</a:t>
            </a:r>
            <a:r>
              <a:rPr lang="en-US" altLang="zh-CN"/>
              <a:t> The address of str1.</a:t>
            </a:r>
          </a:p>
          <a:p>
            <a:pPr>
              <a:lnSpc>
                <a:spcPct val="120000"/>
              </a:lnSpc>
            </a:pPr>
            <a:r>
              <a:rPr lang="en-US" altLang="zh-CN"/>
              <a:t>We can't use such statement to join 2 strings together:</a:t>
            </a:r>
            <a:br>
              <a:rPr lang="en-US" altLang="zh-CN"/>
            </a:br>
            <a:r>
              <a:rPr lang="en-US" altLang="zh-CN"/>
              <a:t> 			</a:t>
            </a:r>
            <a:r>
              <a:rPr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str1 = str1 + str2;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str1 and str2 both are address values;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str1 is an address constant, and it can't be assigned by any value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F18C80-4989-4ABB-B75F-BE45C6C6F7BF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strcpy( 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strcpy (str1, str2)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Copies one string (str2) over another (str1).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Return value:</a:t>
            </a:r>
            <a:r>
              <a:rPr lang="en-US" altLang="zh-CN"/>
              <a:t> The address of str1.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84908A-40BB-4D71-8BD8-D346BC586597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strcpy( 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533400" cy="762000"/>
          </a:xfrm>
        </p:spPr>
        <p:txBody>
          <a:bodyPr/>
          <a:lstStyle/>
          <a:p>
            <a:pPr marL="533400" indent="-533400">
              <a:lnSpc>
                <a:spcPct val="180000"/>
              </a:lnSpc>
              <a:buNone/>
            </a:pP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4800600" cy="5867400"/>
          </a:xfrm>
          <a:prstGeom prst="rect">
            <a:avLst/>
          </a:prstGeom>
          <a:solidFill>
            <a:srgbClr val="CCFFFF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lnSpc>
                <a:spcPct val="150000"/>
              </a:lnSpc>
            </a:pPr>
            <a:r>
              <a:rPr kumimoji="1" lang="en-US" altLang="zh-CN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#include &lt;string.h&gt;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tc[10];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char b[ ] = " "; 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char c[ ]= "C";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char t[ ] = "Turbo";</a:t>
            </a:r>
          </a:p>
          <a:p>
            <a:pPr algn="l">
              <a:spcBef>
                <a:spcPct val="20000"/>
              </a:spcBef>
            </a:pPr>
            <a:endParaRPr kumimoji="1" lang="en-US" altLang="zh-CN">
              <a:solidFill>
                <a:srgbClr val="000000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</a:t>
            </a: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strcpy ( tc, t );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	</a:t>
            </a: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strcat ( tc, b );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strcat ( tc, c );</a:t>
            </a:r>
          </a:p>
          <a:p>
            <a:pPr algn="l">
              <a:spcBef>
                <a:spcPct val="20000"/>
              </a:spcBef>
            </a:pPr>
            <a:endParaRPr kumimoji="1" lang="en-US" altLang="zh-CN">
              <a:solidFill>
                <a:srgbClr val="000000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printf("%s\n", tc);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7620000" y="914400"/>
            <a:ext cx="1231900" cy="4660900"/>
            <a:chOff x="4800" y="576"/>
            <a:chExt cx="776" cy="2936"/>
          </a:xfrm>
        </p:grpSpPr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>
              <a:off x="4960" y="3218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!</a:t>
              </a:r>
            </a:p>
          </p:txBody>
        </p:sp>
        <p:sp>
          <p:nvSpPr>
            <p:cNvPr id="332808" name="Rectangle 8"/>
            <p:cNvSpPr>
              <a:spLocks noChangeArrowheads="1"/>
            </p:cNvSpPr>
            <p:nvPr/>
          </p:nvSpPr>
          <p:spPr bwMode="auto">
            <a:xfrm>
              <a:off x="4800" y="3218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9</a:t>
              </a:r>
            </a:p>
          </p:txBody>
        </p:sp>
        <p:sp>
          <p:nvSpPr>
            <p:cNvPr id="332809" name="Rectangle 9"/>
            <p:cNvSpPr>
              <a:spLocks noChangeArrowheads="1"/>
            </p:cNvSpPr>
            <p:nvPr/>
          </p:nvSpPr>
          <p:spPr bwMode="auto">
            <a:xfrm>
              <a:off x="4960" y="2925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y</a:t>
              </a:r>
            </a:p>
          </p:txBody>
        </p:sp>
        <p:sp>
          <p:nvSpPr>
            <p:cNvPr id="332810" name="Rectangle 10"/>
            <p:cNvSpPr>
              <a:spLocks noChangeArrowheads="1"/>
            </p:cNvSpPr>
            <p:nvPr/>
          </p:nvSpPr>
          <p:spPr bwMode="auto">
            <a:xfrm>
              <a:off x="4800" y="2925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8</a:t>
              </a:r>
            </a:p>
          </p:txBody>
        </p:sp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4960" y="2631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G</a:t>
              </a:r>
            </a:p>
          </p:txBody>
        </p:sp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4800" y="2631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7</a:t>
              </a:r>
            </a:p>
          </p:txBody>
        </p:sp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4960" y="2338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:</a:t>
              </a:r>
            </a:p>
          </p:txBody>
        </p:sp>
        <p:sp>
          <p:nvSpPr>
            <p:cNvPr id="332814" name="Rectangle 14"/>
            <p:cNvSpPr>
              <a:spLocks noChangeArrowheads="1"/>
            </p:cNvSpPr>
            <p:nvPr/>
          </p:nvSpPr>
          <p:spPr bwMode="auto">
            <a:xfrm>
              <a:off x="4800" y="2338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6</a:t>
              </a:r>
            </a:p>
          </p:txBody>
        </p:sp>
        <p:sp>
          <p:nvSpPr>
            <p:cNvPr id="332815" name="Rectangle 15"/>
            <p:cNvSpPr>
              <a:spLocks noChangeArrowheads="1"/>
            </p:cNvSpPr>
            <p:nvPr/>
          </p:nvSpPr>
          <p:spPr bwMode="auto">
            <a:xfrm>
              <a:off x="4960" y="2044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&amp;</a:t>
              </a:r>
            </a:p>
          </p:txBody>
        </p:sp>
        <p:sp>
          <p:nvSpPr>
            <p:cNvPr id="332816" name="Rectangle 16"/>
            <p:cNvSpPr>
              <a:spLocks noChangeArrowheads="1"/>
            </p:cNvSpPr>
            <p:nvPr/>
          </p:nvSpPr>
          <p:spPr bwMode="auto">
            <a:xfrm>
              <a:off x="4800" y="2044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5</a:t>
              </a:r>
            </a:p>
          </p:txBody>
        </p:sp>
        <p:sp>
          <p:nvSpPr>
            <p:cNvPr id="332817" name="Rectangle 17"/>
            <p:cNvSpPr>
              <a:spLocks noChangeArrowheads="1"/>
            </p:cNvSpPr>
            <p:nvPr/>
          </p:nvSpPr>
          <p:spPr bwMode="auto">
            <a:xfrm>
              <a:off x="4960" y="1750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(</a:t>
              </a:r>
            </a:p>
          </p:txBody>
        </p:sp>
        <p:sp>
          <p:nvSpPr>
            <p:cNvPr id="332818" name="Rectangle 18"/>
            <p:cNvSpPr>
              <a:spLocks noChangeArrowheads="1"/>
            </p:cNvSpPr>
            <p:nvPr/>
          </p:nvSpPr>
          <p:spPr bwMode="auto">
            <a:xfrm>
              <a:off x="4800" y="1750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4</a:t>
              </a:r>
            </a:p>
          </p:txBody>
        </p:sp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4960" y="1457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@</a:t>
              </a:r>
            </a:p>
          </p:txBody>
        </p:sp>
        <p:sp>
          <p:nvSpPr>
            <p:cNvPr id="332820" name="Rectangle 20"/>
            <p:cNvSpPr>
              <a:spLocks noChangeArrowheads="1"/>
            </p:cNvSpPr>
            <p:nvPr/>
          </p:nvSpPr>
          <p:spPr bwMode="auto">
            <a:xfrm>
              <a:off x="4800" y="1457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3</a:t>
              </a:r>
            </a:p>
          </p:txBody>
        </p:sp>
        <p:sp>
          <p:nvSpPr>
            <p:cNvPr id="332821" name="Rectangle 21"/>
            <p:cNvSpPr>
              <a:spLocks noChangeArrowheads="1"/>
            </p:cNvSpPr>
            <p:nvPr/>
          </p:nvSpPr>
          <p:spPr bwMode="auto">
            <a:xfrm>
              <a:off x="4960" y="1163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4</a:t>
              </a:r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4800" y="1163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2</a:t>
              </a:r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4960" y="870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$</a:t>
              </a:r>
            </a:p>
          </p:txBody>
        </p:sp>
        <p:sp>
          <p:nvSpPr>
            <p:cNvPr id="332824" name="Rectangle 24"/>
            <p:cNvSpPr>
              <a:spLocks noChangeArrowheads="1"/>
            </p:cNvSpPr>
            <p:nvPr/>
          </p:nvSpPr>
          <p:spPr bwMode="auto">
            <a:xfrm>
              <a:off x="4800" y="870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332825" name="Rectangle 25"/>
            <p:cNvSpPr>
              <a:spLocks noChangeArrowheads="1"/>
            </p:cNvSpPr>
            <p:nvPr/>
          </p:nvSpPr>
          <p:spPr bwMode="auto">
            <a:xfrm>
              <a:off x="4960" y="576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^</a:t>
              </a:r>
            </a:p>
          </p:txBody>
        </p:sp>
        <p:sp>
          <p:nvSpPr>
            <p:cNvPr id="332826" name="Rectangle 26"/>
            <p:cNvSpPr>
              <a:spLocks noChangeArrowheads="1"/>
            </p:cNvSpPr>
            <p:nvPr/>
          </p:nvSpPr>
          <p:spPr bwMode="auto">
            <a:xfrm>
              <a:off x="4800" y="576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0</a:t>
              </a:r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4800" y="3512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>
              <a:off x="4800" y="576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>
              <a:off x="4960" y="576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0" name="Line 30"/>
            <p:cNvSpPr>
              <a:spLocks noChangeShapeType="1"/>
            </p:cNvSpPr>
            <p:nvPr/>
          </p:nvSpPr>
          <p:spPr bwMode="auto">
            <a:xfrm>
              <a:off x="4800" y="870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>
              <a:off x="4960" y="87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4800" y="1163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>
              <a:off x="4960" y="1163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>
              <a:off x="4800" y="1457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5" name="Line 35"/>
            <p:cNvSpPr>
              <a:spLocks noChangeShapeType="1"/>
            </p:cNvSpPr>
            <p:nvPr/>
          </p:nvSpPr>
          <p:spPr bwMode="auto">
            <a:xfrm>
              <a:off x="4960" y="1457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6" name="Line 36"/>
            <p:cNvSpPr>
              <a:spLocks noChangeShapeType="1"/>
            </p:cNvSpPr>
            <p:nvPr/>
          </p:nvSpPr>
          <p:spPr bwMode="auto">
            <a:xfrm>
              <a:off x="4800" y="1750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7" name="Line 37"/>
            <p:cNvSpPr>
              <a:spLocks noChangeShapeType="1"/>
            </p:cNvSpPr>
            <p:nvPr/>
          </p:nvSpPr>
          <p:spPr bwMode="auto">
            <a:xfrm>
              <a:off x="4960" y="175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8" name="Line 38"/>
            <p:cNvSpPr>
              <a:spLocks noChangeShapeType="1"/>
            </p:cNvSpPr>
            <p:nvPr/>
          </p:nvSpPr>
          <p:spPr bwMode="auto">
            <a:xfrm>
              <a:off x="4800" y="2044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39" name="Line 39"/>
            <p:cNvSpPr>
              <a:spLocks noChangeShapeType="1"/>
            </p:cNvSpPr>
            <p:nvPr/>
          </p:nvSpPr>
          <p:spPr bwMode="auto">
            <a:xfrm>
              <a:off x="4960" y="2044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0" name="Line 40"/>
            <p:cNvSpPr>
              <a:spLocks noChangeShapeType="1"/>
            </p:cNvSpPr>
            <p:nvPr/>
          </p:nvSpPr>
          <p:spPr bwMode="auto">
            <a:xfrm>
              <a:off x="4800" y="2338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1" name="Line 41"/>
            <p:cNvSpPr>
              <a:spLocks noChangeShapeType="1"/>
            </p:cNvSpPr>
            <p:nvPr/>
          </p:nvSpPr>
          <p:spPr bwMode="auto">
            <a:xfrm>
              <a:off x="4960" y="2338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2" name="Line 42"/>
            <p:cNvSpPr>
              <a:spLocks noChangeShapeType="1"/>
            </p:cNvSpPr>
            <p:nvPr/>
          </p:nvSpPr>
          <p:spPr bwMode="auto">
            <a:xfrm>
              <a:off x="4800" y="2631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3" name="Line 43"/>
            <p:cNvSpPr>
              <a:spLocks noChangeShapeType="1"/>
            </p:cNvSpPr>
            <p:nvPr/>
          </p:nvSpPr>
          <p:spPr bwMode="auto">
            <a:xfrm>
              <a:off x="4960" y="2631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4" name="Line 44"/>
            <p:cNvSpPr>
              <a:spLocks noChangeShapeType="1"/>
            </p:cNvSpPr>
            <p:nvPr/>
          </p:nvSpPr>
          <p:spPr bwMode="auto">
            <a:xfrm>
              <a:off x="4800" y="2925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5" name="Line 45"/>
            <p:cNvSpPr>
              <a:spLocks noChangeShapeType="1"/>
            </p:cNvSpPr>
            <p:nvPr/>
          </p:nvSpPr>
          <p:spPr bwMode="auto">
            <a:xfrm>
              <a:off x="4960" y="2925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6" name="Line 46"/>
            <p:cNvSpPr>
              <a:spLocks noChangeShapeType="1"/>
            </p:cNvSpPr>
            <p:nvPr/>
          </p:nvSpPr>
          <p:spPr bwMode="auto">
            <a:xfrm>
              <a:off x="4800" y="3218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7" name="Line 47"/>
            <p:cNvSpPr>
              <a:spLocks noChangeShapeType="1"/>
            </p:cNvSpPr>
            <p:nvPr/>
          </p:nvSpPr>
          <p:spPr bwMode="auto">
            <a:xfrm>
              <a:off x="4960" y="3218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8" name="Line 48"/>
            <p:cNvSpPr>
              <a:spLocks noChangeShapeType="1"/>
            </p:cNvSpPr>
            <p:nvPr/>
          </p:nvSpPr>
          <p:spPr bwMode="auto">
            <a:xfrm>
              <a:off x="4960" y="3512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49" name="Line 49"/>
            <p:cNvSpPr>
              <a:spLocks noChangeShapeType="1"/>
            </p:cNvSpPr>
            <p:nvPr/>
          </p:nvSpPr>
          <p:spPr bwMode="auto">
            <a:xfrm>
              <a:off x="4800" y="576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50" name="Line 50"/>
            <p:cNvSpPr>
              <a:spLocks noChangeShapeType="1"/>
            </p:cNvSpPr>
            <p:nvPr/>
          </p:nvSpPr>
          <p:spPr bwMode="auto">
            <a:xfrm>
              <a:off x="4960" y="576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51" name="Line 51"/>
            <p:cNvSpPr>
              <a:spLocks noChangeShapeType="1"/>
            </p:cNvSpPr>
            <p:nvPr/>
          </p:nvSpPr>
          <p:spPr bwMode="auto">
            <a:xfrm>
              <a:off x="5576" y="576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332852" name="Group 52"/>
          <p:cNvGrpSpPr>
            <a:grpSpLocks/>
          </p:cNvGrpSpPr>
          <p:nvPr/>
        </p:nvGrpSpPr>
        <p:grpSpPr bwMode="auto">
          <a:xfrm>
            <a:off x="6740527" y="938215"/>
            <a:ext cx="879475" cy="427037"/>
            <a:chOff x="4534" y="303"/>
            <a:chExt cx="554" cy="269"/>
          </a:xfrm>
        </p:grpSpPr>
        <p:sp>
          <p:nvSpPr>
            <p:cNvPr id="332853" name="Rectangle 53"/>
            <p:cNvSpPr>
              <a:spLocks noChangeArrowheads="1"/>
            </p:cNvSpPr>
            <p:nvPr/>
          </p:nvSpPr>
          <p:spPr bwMode="auto">
            <a:xfrm>
              <a:off x="4534" y="303"/>
              <a:ext cx="2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>
                  <a:solidFill>
                    <a:srgbClr val="990000"/>
                  </a:solidFill>
                  <a:latin typeface="Tahoma" panose="020B0604030504040204" pitchFamily="34" charset="0"/>
                  <a:ea typeface="楷体_GB2312" pitchFamily="49" charset="-122"/>
                </a:rPr>
                <a:t>tc</a:t>
              </a:r>
            </a:p>
          </p:txBody>
        </p:sp>
        <p:sp>
          <p:nvSpPr>
            <p:cNvPr id="332854" name="Line 54"/>
            <p:cNvSpPr>
              <a:spLocks noChangeShapeType="1"/>
            </p:cNvSpPr>
            <p:nvPr/>
          </p:nvSpPr>
          <p:spPr bwMode="auto">
            <a:xfrm>
              <a:off x="4800" y="432"/>
              <a:ext cx="28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2855" name="Group 55"/>
          <p:cNvGrpSpPr>
            <a:grpSpLocks/>
          </p:cNvGrpSpPr>
          <p:nvPr/>
        </p:nvGrpSpPr>
        <p:grpSpPr bwMode="auto">
          <a:xfrm>
            <a:off x="7620000" y="914400"/>
            <a:ext cx="1231900" cy="4660900"/>
            <a:chOff x="3984" y="568"/>
            <a:chExt cx="776" cy="2936"/>
          </a:xfrm>
        </p:grpSpPr>
        <p:sp>
          <p:nvSpPr>
            <p:cNvPr id="332856" name="Rectangle 56"/>
            <p:cNvSpPr>
              <a:spLocks noChangeArrowheads="1"/>
            </p:cNvSpPr>
            <p:nvPr/>
          </p:nvSpPr>
          <p:spPr bwMode="auto">
            <a:xfrm>
              <a:off x="4144" y="3210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!</a:t>
              </a:r>
            </a:p>
          </p:txBody>
        </p:sp>
        <p:sp>
          <p:nvSpPr>
            <p:cNvPr id="332857" name="Rectangle 57"/>
            <p:cNvSpPr>
              <a:spLocks noChangeArrowheads="1"/>
            </p:cNvSpPr>
            <p:nvPr/>
          </p:nvSpPr>
          <p:spPr bwMode="auto">
            <a:xfrm>
              <a:off x="3984" y="3210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9</a:t>
              </a:r>
            </a:p>
          </p:txBody>
        </p:sp>
        <p:sp>
          <p:nvSpPr>
            <p:cNvPr id="332858" name="Rectangle 58"/>
            <p:cNvSpPr>
              <a:spLocks noChangeArrowheads="1"/>
            </p:cNvSpPr>
            <p:nvPr/>
          </p:nvSpPr>
          <p:spPr bwMode="auto">
            <a:xfrm>
              <a:off x="4144" y="2917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y</a:t>
              </a:r>
            </a:p>
          </p:txBody>
        </p:sp>
        <p:sp>
          <p:nvSpPr>
            <p:cNvPr id="332859" name="Rectangle 59"/>
            <p:cNvSpPr>
              <a:spLocks noChangeArrowheads="1"/>
            </p:cNvSpPr>
            <p:nvPr/>
          </p:nvSpPr>
          <p:spPr bwMode="auto">
            <a:xfrm>
              <a:off x="3984" y="2917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8</a:t>
              </a:r>
            </a:p>
          </p:txBody>
        </p:sp>
        <p:sp>
          <p:nvSpPr>
            <p:cNvPr id="332860" name="Rectangle 60"/>
            <p:cNvSpPr>
              <a:spLocks noChangeArrowheads="1"/>
            </p:cNvSpPr>
            <p:nvPr/>
          </p:nvSpPr>
          <p:spPr bwMode="auto">
            <a:xfrm>
              <a:off x="4144" y="2623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G</a:t>
              </a:r>
            </a:p>
          </p:txBody>
        </p:sp>
        <p:sp>
          <p:nvSpPr>
            <p:cNvPr id="332861" name="Rectangle 61"/>
            <p:cNvSpPr>
              <a:spLocks noChangeArrowheads="1"/>
            </p:cNvSpPr>
            <p:nvPr/>
          </p:nvSpPr>
          <p:spPr bwMode="auto">
            <a:xfrm>
              <a:off x="3984" y="2623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7</a:t>
              </a:r>
            </a:p>
          </p:txBody>
        </p:sp>
        <p:sp>
          <p:nvSpPr>
            <p:cNvPr id="332862" name="Rectangle 62"/>
            <p:cNvSpPr>
              <a:spLocks noChangeArrowheads="1"/>
            </p:cNvSpPr>
            <p:nvPr/>
          </p:nvSpPr>
          <p:spPr bwMode="auto">
            <a:xfrm>
              <a:off x="4144" y="2330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:</a:t>
              </a:r>
            </a:p>
          </p:txBody>
        </p:sp>
        <p:sp>
          <p:nvSpPr>
            <p:cNvPr id="332863" name="Rectangle 63"/>
            <p:cNvSpPr>
              <a:spLocks noChangeArrowheads="1"/>
            </p:cNvSpPr>
            <p:nvPr/>
          </p:nvSpPr>
          <p:spPr bwMode="auto">
            <a:xfrm>
              <a:off x="3984" y="2330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6</a:t>
              </a:r>
            </a:p>
          </p:txBody>
        </p:sp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4144" y="2036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32865" name="Rectangle 65"/>
            <p:cNvSpPr>
              <a:spLocks noChangeArrowheads="1"/>
            </p:cNvSpPr>
            <p:nvPr/>
          </p:nvSpPr>
          <p:spPr bwMode="auto">
            <a:xfrm>
              <a:off x="3984" y="2036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5</a:t>
              </a:r>
            </a:p>
          </p:txBody>
        </p:sp>
        <p:sp>
          <p:nvSpPr>
            <p:cNvPr id="332866" name="Rectangle 66"/>
            <p:cNvSpPr>
              <a:spLocks noChangeArrowheads="1"/>
            </p:cNvSpPr>
            <p:nvPr/>
          </p:nvSpPr>
          <p:spPr bwMode="auto">
            <a:xfrm>
              <a:off x="4144" y="1742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332867" name="Rectangle 67"/>
            <p:cNvSpPr>
              <a:spLocks noChangeArrowheads="1"/>
            </p:cNvSpPr>
            <p:nvPr/>
          </p:nvSpPr>
          <p:spPr bwMode="auto">
            <a:xfrm>
              <a:off x="3984" y="1742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4</a:t>
              </a:r>
            </a:p>
          </p:txBody>
        </p:sp>
        <p:sp>
          <p:nvSpPr>
            <p:cNvPr id="332868" name="Rectangle 68"/>
            <p:cNvSpPr>
              <a:spLocks noChangeArrowheads="1"/>
            </p:cNvSpPr>
            <p:nvPr/>
          </p:nvSpPr>
          <p:spPr bwMode="auto">
            <a:xfrm>
              <a:off x="4144" y="1449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2869" name="Rectangle 69"/>
            <p:cNvSpPr>
              <a:spLocks noChangeArrowheads="1"/>
            </p:cNvSpPr>
            <p:nvPr/>
          </p:nvSpPr>
          <p:spPr bwMode="auto">
            <a:xfrm>
              <a:off x="3984" y="1449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3</a:t>
              </a:r>
            </a:p>
          </p:txBody>
        </p:sp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4144" y="1155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332871" name="Rectangle 71"/>
            <p:cNvSpPr>
              <a:spLocks noChangeArrowheads="1"/>
            </p:cNvSpPr>
            <p:nvPr/>
          </p:nvSpPr>
          <p:spPr bwMode="auto">
            <a:xfrm>
              <a:off x="3984" y="1155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2</a:t>
              </a:r>
            </a:p>
          </p:txBody>
        </p:sp>
        <p:sp>
          <p:nvSpPr>
            <p:cNvPr id="332872" name="Rectangle 72"/>
            <p:cNvSpPr>
              <a:spLocks noChangeArrowheads="1"/>
            </p:cNvSpPr>
            <p:nvPr/>
          </p:nvSpPr>
          <p:spPr bwMode="auto">
            <a:xfrm>
              <a:off x="4144" y="862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332873" name="Rectangle 73"/>
            <p:cNvSpPr>
              <a:spLocks noChangeArrowheads="1"/>
            </p:cNvSpPr>
            <p:nvPr/>
          </p:nvSpPr>
          <p:spPr bwMode="auto">
            <a:xfrm>
              <a:off x="3984" y="862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332874" name="Rectangle 74"/>
            <p:cNvSpPr>
              <a:spLocks noChangeArrowheads="1"/>
            </p:cNvSpPr>
            <p:nvPr/>
          </p:nvSpPr>
          <p:spPr bwMode="auto">
            <a:xfrm>
              <a:off x="4144" y="568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332875" name="Rectangle 75"/>
            <p:cNvSpPr>
              <a:spLocks noChangeArrowheads="1"/>
            </p:cNvSpPr>
            <p:nvPr/>
          </p:nvSpPr>
          <p:spPr bwMode="auto">
            <a:xfrm>
              <a:off x="3984" y="568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0</a:t>
              </a:r>
            </a:p>
          </p:txBody>
        </p:sp>
        <p:sp>
          <p:nvSpPr>
            <p:cNvPr id="332876" name="Line 76"/>
            <p:cNvSpPr>
              <a:spLocks noChangeShapeType="1"/>
            </p:cNvSpPr>
            <p:nvPr/>
          </p:nvSpPr>
          <p:spPr bwMode="auto">
            <a:xfrm>
              <a:off x="3984" y="3504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77" name="Line 77"/>
            <p:cNvSpPr>
              <a:spLocks noChangeShapeType="1"/>
            </p:cNvSpPr>
            <p:nvPr/>
          </p:nvSpPr>
          <p:spPr bwMode="auto">
            <a:xfrm>
              <a:off x="3984" y="568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78" name="Line 78"/>
            <p:cNvSpPr>
              <a:spLocks noChangeShapeType="1"/>
            </p:cNvSpPr>
            <p:nvPr/>
          </p:nvSpPr>
          <p:spPr bwMode="auto">
            <a:xfrm>
              <a:off x="4144" y="568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79" name="Line 79"/>
            <p:cNvSpPr>
              <a:spLocks noChangeShapeType="1"/>
            </p:cNvSpPr>
            <p:nvPr/>
          </p:nvSpPr>
          <p:spPr bwMode="auto">
            <a:xfrm>
              <a:off x="3984" y="862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0" name="Line 80"/>
            <p:cNvSpPr>
              <a:spLocks noChangeShapeType="1"/>
            </p:cNvSpPr>
            <p:nvPr/>
          </p:nvSpPr>
          <p:spPr bwMode="auto">
            <a:xfrm>
              <a:off x="4144" y="86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1" name="Line 81"/>
            <p:cNvSpPr>
              <a:spLocks noChangeShapeType="1"/>
            </p:cNvSpPr>
            <p:nvPr/>
          </p:nvSpPr>
          <p:spPr bwMode="auto">
            <a:xfrm>
              <a:off x="3984" y="1155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2" name="Line 82"/>
            <p:cNvSpPr>
              <a:spLocks noChangeShapeType="1"/>
            </p:cNvSpPr>
            <p:nvPr/>
          </p:nvSpPr>
          <p:spPr bwMode="auto">
            <a:xfrm>
              <a:off x="4144" y="1155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3" name="Line 83"/>
            <p:cNvSpPr>
              <a:spLocks noChangeShapeType="1"/>
            </p:cNvSpPr>
            <p:nvPr/>
          </p:nvSpPr>
          <p:spPr bwMode="auto">
            <a:xfrm>
              <a:off x="3984" y="1449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4" name="Line 84"/>
            <p:cNvSpPr>
              <a:spLocks noChangeShapeType="1"/>
            </p:cNvSpPr>
            <p:nvPr/>
          </p:nvSpPr>
          <p:spPr bwMode="auto">
            <a:xfrm>
              <a:off x="4144" y="1449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5" name="Line 85"/>
            <p:cNvSpPr>
              <a:spLocks noChangeShapeType="1"/>
            </p:cNvSpPr>
            <p:nvPr/>
          </p:nvSpPr>
          <p:spPr bwMode="auto">
            <a:xfrm>
              <a:off x="3984" y="1742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6" name="Line 86"/>
            <p:cNvSpPr>
              <a:spLocks noChangeShapeType="1"/>
            </p:cNvSpPr>
            <p:nvPr/>
          </p:nvSpPr>
          <p:spPr bwMode="auto">
            <a:xfrm>
              <a:off x="4144" y="174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7" name="Line 87"/>
            <p:cNvSpPr>
              <a:spLocks noChangeShapeType="1"/>
            </p:cNvSpPr>
            <p:nvPr/>
          </p:nvSpPr>
          <p:spPr bwMode="auto">
            <a:xfrm>
              <a:off x="3984" y="2036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8" name="Line 88"/>
            <p:cNvSpPr>
              <a:spLocks noChangeShapeType="1"/>
            </p:cNvSpPr>
            <p:nvPr/>
          </p:nvSpPr>
          <p:spPr bwMode="auto">
            <a:xfrm>
              <a:off x="4144" y="2036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>
              <a:off x="3984" y="2330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4144" y="233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>
              <a:off x="3984" y="2623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>
              <a:off x="4144" y="2623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3" name="Line 93"/>
            <p:cNvSpPr>
              <a:spLocks noChangeShapeType="1"/>
            </p:cNvSpPr>
            <p:nvPr/>
          </p:nvSpPr>
          <p:spPr bwMode="auto">
            <a:xfrm>
              <a:off x="3984" y="2917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4" name="Line 94"/>
            <p:cNvSpPr>
              <a:spLocks noChangeShapeType="1"/>
            </p:cNvSpPr>
            <p:nvPr/>
          </p:nvSpPr>
          <p:spPr bwMode="auto">
            <a:xfrm>
              <a:off x="4144" y="2917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5" name="Line 95"/>
            <p:cNvSpPr>
              <a:spLocks noChangeShapeType="1"/>
            </p:cNvSpPr>
            <p:nvPr/>
          </p:nvSpPr>
          <p:spPr bwMode="auto">
            <a:xfrm>
              <a:off x="3984" y="3210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6" name="Line 96"/>
            <p:cNvSpPr>
              <a:spLocks noChangeShapeType="1"/>
            </p:cNvSpPr>
            <p:nvPr/>
          </p:nvSpPr>
          <p:spPr bwMode="auto">
            <a:xfrm>
              <a:off x="4144" y="321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7" name="Line 97"/>
            <p:cNvSpPr>
              <a:spLocks noChangeShapeType="1"/>
            </p:cNvSpPr>
            <p:nvPr/>
          </p:nvSpPr>
          <p:spPr bwMode="auto">
            <a:xfrm>
              <a:off x="4144" y="3504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8" name="Line 98"/>
            <p:cNvSpPr>
              <a:spLocks noChangeShapeType="1"/>
            </p:cNvSpPr>
            <p:nvPr/>
          </p:nvSpPr>
          <p:spPr bwMode="auto">
            <a:xfrm>
              <a:off x="3984" y="568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899" name="Line 99"/>
            <p:cNvSpPr>
              <a:spLocks noChangeShapeType="1"/>
            </p:cNvSpPr>
            <p:nvPr/>
          </p:nvSpPr>
          <p:spPr bwMode="auto">
            <a:xfrm>
              <a:off x="4144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00" name="Line 100"/>
            <p:cNvSpPr>
              <a:spLocks noChangeShapeType="1"/>
            </p:cNvSpPr>
            <p:nvPr/>
          </p:nvSpPr>
          <p:spPr bwMode="auto">
            <a:xfrm>
              <a:off x="4760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332901" name="Group 101"/>
          <p:cNvGrpSpPr>
            <a:grpSpLocks/>
          </p:cNvGrpSpPr>
          <p:nvPr/>
        </p:nvGrpSpPr>
        <p:grpSpPr bwMode="auto">
          <a:xfrm>
            <a:off x="7620000" y="914400"/>
            <a:ext cx="1231900" cy="4660900"/>
            <a:chOff x="3984" y="568"/>
            <a:chExt cx="776" cy="2936"/>
          </a:xfrm>
        </p:grpSpPr>
        <p:sp>
          <p:nvSpPr>
            <p:cNvPr id="332902" name="Rectangle 102"/>
            <p:cNvSpPr>
              <a:spLocks noChangeArrowheads="1"/>
            </p:cNvSpPr>
            <p:nvPr/>
          </p:nvSpPr>
          <p:spPr bwMode="auto">
            <a:xfrm>
              <a:off x="4144" y="3210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!</a:t>
              </a:r>
            </a:p>
          </p:txBody>
        </p:sp>
        <p:sp>
          <p:nvSpPr>
            <p:cNvPr id="332903" name="Rectangle 103"/>
            <p:cNvSpPr>
              <a:spLocks noChangeArrowheads="1"/>
            </p:cNvSpPr>
            <p:nvPr/>
          </p:nvSpPr>
          <p:spPr bwMode="auto">
            <a:xfrm>
              <a:off x="3984" y="3210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9</a:t>
              </a:r>
            </a:p>
          </p:txBody>
        </p:sp>
        <p:sp>
          <p:nvSpPr>
            <p:cNvPr id="332904" name="Rectangle 104"/>
            <p:cNvSpPr>
              <a:spLocks noChangeArrowheads="1"/>
            </p:cNvSpPr>
            <p:nvPr/>
          </p:nvSpPr>
          <p:spPr bwMode="auto">
            <a:xfrm>
              <a:off x="4144" y="2917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y</a:t>
              </a:r>
            </a:p>
          </p:txBody>
        </p:sp>
        <p:sp>
          <p:nvSpPr>
            <p:cNvPr id="332905" name="Rectangle 105"/>
            <p:cNvSpPr>
              <a:spLocks noChangeArrowheads="1"/>
            </p:cNvSpPr>
            <p:nvPr/>
          </p:nvSpPr>
          <p:spPr bwMode="auto">
            <a:xfrm>
              <a:off x="3984" y="2917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8</a:t>
              </a:r>
            </a:p>
          </p:txBody>
        </p:sp>
        <p:sp>
          <p:nvSpPr>
            <p:cNvPr id="332906" name="Rectangle 106"/>
            <p:cNvSpPr>
              <a:spLocks noChangeArrowheads="1"/>
            </p:cNvSpPr>
            <p:nvPr/>
          </p:nvSpPr>
          <p:spPr bwMode="auto">
            <a:xfrm>
              <a:off x="4144" y="2623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8000"/>
                  </a:solidFill>
                </a:rPr>
                <a:t>G</a:t>
              </a:r>
            </a:p>
          </p:txBody>
        </p:sp>
        <p:sp>
          <p:nvSpPr>
            <p:cNvPr id="332907" name="Rectangle 107"/>
            <p:cNvSpPr>
              <a:spLocks noChangeArrowheads="1"/>
            </p:cNvSpPr>
            <p:nvPr/>
          </p:nvSpPr>
          <p:spPr bwMode="auto">
            <a:xfrm>
              <a:off x="3984" y="2623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7</a:t>
              </a:r>
            </a:p>
          </p:txBody>
        </p:sp>
        <p:sp>
          <p:nvSpPr>
            <p:cNvPr id="332908" name="Rectangle 108"/>
            <p:cNvSpPr>
              <a:spLocks noChangeArrowheads="1"/>
            </p:cNvSpPr>
            <p:nvPr/>
          </p:nvSpPr>
          <p:spPr bwMode="auto">
            <a:xfrm>
              <a:off x="4144" y="2330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32909" name="Rectangle 109"/>
            <p:cNvSpPr>
              <a:spLocks noChangeArrowheads="1"/>
            </p:cNvSpPr>
            <p:nvPr/>
          </p:nvSpPr>
          <p:spPr bwMode="auto">
            <a:xfrm>
              <a:off x="3984" y="2330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6</a:t>
              </a:r>
            </a:p>
          </p:txBody>
        </p:sp>
        <p:sp>
          <p:nvSpPr>
            <p:cNvPr id="332910" name="Rectangle 110"/>
            <p:cNvSpPr>
              <a:spLocks noChangeArrowheads="1"/>
            </p:cNvSpPr>
            <p:nvPr/>
          </p:nvSpPr>
          <p:spPr bwMode="auto">
            <a:xfrm>
              <a:off x="4144" y="2036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  <a:ea typeface="隶书" pitchFamily="49" charset="-122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332911" name="Rectangle 111"/>
            <p:cNvSpPr>
              <a:spLocks noChangeArrowheads="1"/>
            </p:cNvSpPr>
            <p:nvPr/>
          </p:nvSpPr>
          <p:spPr bwMode="auto">
            <a:xfrm>
              <a:off x="3984" y="2036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5</a:t>
              </a:r>
            </a:p>
          </p:txBody>
        </p:sp>
        <p:sp>
          <p:nvSpPr>
            <p:cNvPr id="332912" name="Rectangle 112"/>
            <p:cNvSpPr>
              <a:spLocks noChangeArrowheads="1"/>
            </p:cNvSpPr>
            <p:nvPr/>
          </p:nvSpPr>
          <p:spPr bwMode="auto">
            <a:xfrm>
              <a:off x="4144" y="1742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332913" name="Rectangle 113"/>
            <p:cNvSpPr>
              <a:spLocks noChangeArrowheads="1"/>
            </p:cNvSpPr>
            <p:nvPr/>
          </p:nvSpPr>
          <p:spPr bwMode="auto">
            <a:xfrm>
              <a:off x="3984" y="1742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4</a:t>
              </a:r>
            </a:p>
          </p:txBody>
        </p:sp>
        <p:sp>
          <p:nvSpPr>
            <p:cNvPr id="332914" name="Rectangle 114"/>
            <p:cNvSpPr>
              <a:spLocks noChangeArrowheads="1"/>
            </p:cNvSpPr>
            <p:nvPr/>
          </p:nvSpPr>
          <p:spPr bwMode="auto">
            <a:xfrm>
              <a:off x="4144" y="1449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2915" name="Rectangle 115"/>
            <p:cNvSpPr>
              <a:spLocks noChangeArrowheads="1"/>
            </p:cNvSpPr>
            <p:nvPr/>
          </p:nvSpPr>
          <p:spPr bwMode="auto">
            <a:xfrm>
              <a:off x="3984" y="1449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3</a:t>
              </a:r>
            </a:p>
          </p:txBody>
        </p:sp>
        <p:sp>
          <p:nvSpPr>
            <p:cNvPr id="332916" name="Rectangle 116"/>
            <p:cNvSpPr>
              <a:spLocks noChangeArrowheads="1"/>
            </p:cNvSpPr>
            <p:nvPr/>
          </p:nvSpPr>
          <p:spPr bwMode="auto">
            <a:xfrm>
              <a:off x="4144" y="1155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332917" name="Rectangle 117"/>
            <p:cNvSpPr>
              <a:spLocks noChangeArrowheads="1"/>
            </p:cNvSpPr>
            <p:nvPr/>
          </p:nvSpPr>
          <p:spPr bwMode="auto">
            <a:xfrm>
              <a:off x="3984" y="1155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2</a:t>
              </a:r>
            </a:p>
          </p:txBody>
        </p:sp>
        <p:sp>
          <p:nvSpPr>
            <p:cNvPr id="332918" name="Rectangle 118"/>
            <p:cNvSpPr>
              <a:spLocks noChangeArrowheads="1"/>
            </p:cNvSpPr>
            <p:nvPr/>
          </p:nvSpPr>
          <p:spPr bwMode="auto">
            <a:xfrm>
              <a:off x="4144" y="862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332919" name="Rectangle 119"/>
            <p:cNvSpPr>
              <a:spLocks noChangeArrowheads="1"/>
            </p:cNvSpPr>
            <p:nvPr/>
          </p:nvSpPr>
          <p:spPr bwMode="auto">
            <a:xfrm>
              <a:off x="3984" y="862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332920" name="Rectangle 120"/>
            <p:cNvSpPr>
              <a:spLocks noChangeArrowheads="1"/>
            </p:cNvSpPr>
            <p:nvPr/>
          </p:nvSpPr>
          <p:spPr bwMode="auto">
            <a:xfrm>
              <a:off x="4144" y="568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332921" name="Rectangle 121"/>
            <p:cNvSpPr>
              <a:spLocks noChangeArrowheads="1"/>
            </p:cNvSpPr>
            <p:nvPr/>
          </p:nvSpPr>
          <p:spPr bwMode="auto">
            <a:xfrm>
              <a:off x="3984" y="568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0</a:t>
              </a:r>
            </a:p>
          </p:txBody>
        </p:sp>
        <p:sp>
          <p:nvSpPr>
            <p:cNvPr id="332922" name="Line 122"/>
            <p:cNvSpPr>
              <a:spLocks noChangeShapeType="1"/>
            </p:cNvSpPr>
            <p:nvPr/>
          </p:nvSpPr>
          <p:spPr bwMode="auto">
            <a:xfrm>
              <a:off x="3984" y="3504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3" name="Line 123"/>
            <p:cNvSpPr>
              <a:spLocks noChangeShapeType="1"/>
            </p:cNvSpPr>
            <p:nvPr/>
          </p:nvSpPr>
          <p:spPr bwMode="auto">
            <a:xfrm>
              <a:off x="3984" y="568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4" name="Line 124"/>
            <p:cNvSpPr>
              <a:spLocks noChangeShapeType="1"/>
            </p:cNvSpPr>
            <p:nvPr/>
          </p:nvSpPr>
          <p:spPr bwMode="auto">
            <a:xfrm>
              <a:off x="4144" y="568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5" name="Line 125"/>
            <p:cNvSpPr>
              <a:spLocks noChangeShapeType="1"/>
            </p:cNvSpPr>
            <p:nvPr/>
          </p:nvSpPr>
          <p:spPr bwMode="auto">
            <a:xfrm>
              <a:off x="3984" y="862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6" name="Line 126"/>
            <p:cNvSpPr>
              <a:spLocks noChangeShapeType="1"/>
            </p:cNvSpPr>
            <p:nvPr/>
          </p:nvSpPr>
          <p:spPr bwMode="auto">
            <a:xfrm>
              <a:off x="4144" y="86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7" name="Line 127"/>
            <p:cNvSpPr>
              <a:spLocks noChangeShapeType="1"/>
            </p:cNvSpPr>
            <p:nvPr/>
          </p:nvSpPr>
          <p:spPr bwMode="auto">
            <a:xfrm>
              <a:off x="3984" y="1155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8" name="Line 128"/>
            <p:cNvSpPr>
              <a:spLocks noChangeShapeType="1"/>
            </p:cNvSpPr>
            <p:nvPr/>
          </p:nvSpPr>
          <p:spPr bwMode="auto">
            <a:xfrm>
              <a:off x="4144" y="1155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29" name="Line 129"/>
            <p:cNvSpPr>
              <a:spLocks noChangeShapeType="1"/>
            </p:cNvSpPr>
            <p:nvPr/>
          </p:nvSpPr>
          <p:spPr bwMode="auto">
            <a:xfrm>
              <a:off x="3984" y="1449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0" name="Line 130"/>
            <p:cNvSpPr>
              <a:spLocks noChangeShapeType="1"/>
            </p:cNvSpPr>
            <p:nvPr/>
          </p:nvSpPr>
          <p:spPr bwMode="auto">
            <a:xfrm>
              <a:off x="4144" y="1449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1" name="Line 131"/>
            <p:cNvSpPr>
              <a:spLocks noChangeShapeType="1"/>
            </p:cNvSpPr>
            <p:nvPr/>
          </p:nvSpPr>
          <p:spPr bwMode="auto">
            <a:xfrm>
              <a:off x="3984" y="1742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2" name="Line 132"/>
            <p:cNvSpPr>
              <a:spLocks noChangeShapeType="1"/>
            </p:cNvSpPr>
            <p:nvPr/>
          </p:nvSpPr>
          <p:spPr bwMode="auto">
            <a:xfrm>
              <a:off x="4144" y="174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3" name="Line 133"/>
            <p:cNvSpPr>
              <a:spLocks noChangeShapeType="1"/>
            </p:cNvSpPr>
            <p:nvPr/>
          </p:nvSpPr>
          <p:spPr bwMode="auto">
            <a:xfrm>
              <a:off x="3984" y="2036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4" name="Line 134"/>
            <p:cNvSpPr>
              <a:spLocks noChangeShapeType="1"/>
            </p:cNvSpPr>
            <p:nvPr/>
          </p:nvSpPr>
          <p:spPr bwMode="auto">
            <a:xfrm>
              <a:off x="4144" y="2036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5" name="Line 135"/>
            <p:cNvSpPr>
              <a:spLocks noChangeShapeType="1"/>
            </p:cNvSpPr>
            <p:nvPr/>
          </p:nvSpPr>
          <p:spPr bwMode="auto">
            <a:xfrm>
              <a:off x="3984" y="2330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6" name="Line 136"/>
            <p:cNvSpPr>
              <a:spLocks noChangeShapeType="1"/>
            </p:cNvSpPr>
            <p:nvPr/>
          </p:nvSpPr>
          <p:spPr bwMode="auto">
            <a:xfrm>
              <a:off x="4144" y="233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7" name="Line 137"/>
            <p:cNvSpPr>
              <a:spLocks noChangeShapeType="1"/>
            </p:cNvSpPr>
            <p:nvPr/>
          </p:nvSpPr>
          <p:spPr bwMode="auto">
            <a:xfrm>
              <a:off x="3984" y="2623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8" name="Line 138"/>
            <p:cNvSpPr>
              <a:spLocks noChangeShapeType="1"/>
            </p:cNvSpPr>
            <p:nvPr/>
          </p:nvSpPr>
          <p:spPr bwMode="auto">
            <a:xfrm>
              <a:off x="4144" y="2623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39" name="Line 139"/>
            <p:cNvSpPr>
              <a:spLocks noChangeShapeType="1"/>
            </p:cNvSpPr>
            <p:nvPr/>
          </p:nvSpPr>
          <p:spPr bwMode="auto">
            <a:xfrm>
              <a:off x="3984" y="2917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0" name="Line 140"/>
            <p:cNvSpPr>
              <a:spLocks noChangeShapeType="1"/>
            </p:cNvSpPr>
            <p:nvPr/>
          </p:nvSpPr>
          <p:spPr bwMode="auto">
            <a:xfrm>
              <a:off x="4144" y="2917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1" name="Line 141"/>
            <p:cNvSpPr>
              <a:spLocks noChangeShapeType="1"/>
            </p:cNvSpPr>
            <p:nvPr/>
          </p:nvSpPr>
          <p:spPr bwMode="auto">
            <a:xfrm>
              <a:off x="3984" y="3210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2" name="Line 142"/>
            <p:cNvSpPr>
              <a:spLocks noChangeShapeType="1"/>
            </p:cNvSpPr>
            <p:nvPr/>
          </p:nvSpPr>
          <p:spPr bwMode="auto">
            <a:xfrm>
              <a:off x="4144" y="321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3" name="Line 143"/>
            <p:cNvSpPr>
              <a:spLocks noChangeShapeType="1"/>
            </p:cNvSpPr>
            <p:nvPr/>
          </p:nvSpPr>
          <p:spPr bwMode="auto">
            <a:xfrm>
              <a:off x="4144" y="3504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4" name="Line 144"/>
            <p:cNvSpPr>
              <a:spLocks noChangeShapeType="1"/>
            </p:cNvSpPr>
            <p:nvPr/>
          </p:nvSpPr>
          <p:spPr bwMode="auto">
            <a:xfrm>
              <a:off x="3984" y="568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5" name="Line 145"/>
            <p:cNvSpPr>
              <a:spLocks noChangeShapeType="1"/>
            </p:cNvSpPr>
            <p:nvPr/>
          </p:nvSpPr>
          <p:spPr bwMode="auto">
            <a:xfrm>
              <a:off x="4144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46" name="Line 146"/>
            <p:cNvSpPr>
              <a:spLocks noChangeShapeType="1"/>
            </p:cNvSpPr>
            <p:nvPr/>
          </p:nvSpPr>
          <p:spPr bwMode="auto">
            <a:xfrm>
              <a:off x="4760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332947" name="Group 147"/>
          <p:cNvGrpSpPr>
            <a:grpSpLocks/>
          </p:cNvGrpSpPr>
          <p:nvPr/>
        </p:nvGrpSpPr>
        <p:grpSpPr bwMode="auto">
          <a:xfrm>
            <a:off x="7620000" y="914400"/>
            <a:ext cx="1231900" cy="4660900"/>
            <a:chOff x="3984" y="568"/>
            <a:chExt cx="776" cy="2936"/>
          </a:xfrm>
        </p:grpSpPr>
        <p:sp>
          <p:nvSpPr>
            <p:cNvPr id="332948" name="Rectangle 148"/>
            <p:cNvSpPr>
              <a:spLocks noChangeArrowheads="1"/>
            </p:cNvSpPr>
            <p:nvPr/>
          </p:nvSpPr>
          <p:spPr bwMode="auto">
            <a:xfrm>
              <a:off x="4144" y="3210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!</a:t>
              </a:r>
            </a:p>
          </p:txBody>
        </p:sp>
        <p:sp>
          <p:nvSpPr>
            <p:cNvPr id="332949" name="Rectangle 149"/>
            <p:cNvSpPr>
              <a:spLocks noChangeArrowheads="1"/>
            </p:cNvSpPr>
            <p:nvPr/>
          </p:nvSpPr>
          <p:spPr bwMode="auto">
            <a:xfrm>
              <a:off x="3984" y="3210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9</a:t>
              </a:r>
            </a:p>
          </p:txBody>
        </p:sp>
        <p:sp>
          <p:nvSpPr>
            <p:cNvPr id="332950" name="Rectangle 150"/>
            <p:cNvSpPr>
              <a:spLocks noChangeArrowheads="1"/>
            </p:cNvSpPr>
            <p:nvPr/>
          </p:nvSpPr>
          <p:spPr bwMode="auto">
            <a:xfrm>
              <a:off x="4144" y="2917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6600"/>
                  </a:solidFill>
                </a:rPr>
                <a:t>y</a:t>
              </a:r>
            </a:p>
          </p:txBody>
        </p:sp>
        <p:sp>
          <p:nvSpPr>
            <p:cNvPr id="332951" name="Rectangle 151"/>
            <p:cNvSpPr>
              <a:spLocks noChangeArrowheads="1"/>
            </p:cNvSpPr>
            <p:nvPr/>
          </p:nvSpPr>
          <p:spPr bwMode="auto">
            <a:xfrm>
              <a:off x="3984" y="2917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8</a:t>
              </a:r>
            </a:p>
          </p:txBody>
        </p:sp>
        <p:sp>
          <p:nvSpPr>
            <p:cNvPr id="332952" name="Rectangle 152"/>
            <p:cNvSpPr>
              <a:spLocks noChangeArrowheads="1"/>
            </p:cNvSpPr>
            <p:nvPr/>
          </p:nvSpPr>
          <p:spPr bwMode="auto">
            <a:xfrm>
              <a:off x="4144" y="2623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32953" name="Rectangle 153"/>
            <p:cNvSpPr>
              <a:spLocks noChangeArrowheads="1"/>
            </p:cNvSpPr>
            <p:nvPr/>
          </p:nvSpPr>
          <p:spPr bwMode="auto">
            <a:xfrm>
              <a:off x="3984" y="2623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7</a:t>
              </a:r>
            </a:p>
          </p:txBody>
        </p:sp>
        <p:sp>
          <p:nvSpPr>
            <p:cNvPr id="332954" name="Rectangle 154"/>
            <p:cNvSpPr>
              <a:spLocks noChangeArrowheads="1"/>
            </p:cNvSpPr>
            <p:nvPr/>
          </p:nvSpPr>
          <p:spPr bwMode="auto">
            <a:xfrm>
              <a:off x="4144" y="2330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32955" name="Rectangle 155"/>
            <p:cNvSpPr>
              <a:spLocks noChangeArrowheads="1"/>
            </p:cNvSpPr>
            <p:nvPr/>
          </p:nvSpPr>
          <p:spPr bwMode="auto">
            <a:xfrm>
              <a:off x="3984" y="2330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6</a:t>
              </a:r>
            </a:p>
          </p:txBody>
        </p:sp>
        <p:sp>
          <p:nvSpPr>
            <p:cNvPr id="332956" name="Rectangle 156"/>
            <p:cNvSpPr>
              <a:spLocks noChangeArrowheads="1"/>
            </p:cNvSpPr>
            <p:nvPr/>
          </p:nvSpPr>
          <p:spPr bwMode="auto">
            <a:xfrm>
              <a:off x="4144" y="2036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  <a:ea typeface="隶书" pitchFamily="49" charset="-122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332957" name="Rectangle 157"/>
            <p:cNvSpPr>
              <a:spLocks noChangeArrowheads="1"/>
            </p:cNvSpPr>
            <p:nvPr/>
          </p:nvSpPr>
          <p:spPr bwMode="auto">
            <a:xfrm>
              <a:off x="3984" y="2036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5</a:t>
              </a:r>
            </a:p>
          </p:txBody>
        </p:sp>
        <p:sp>
          <p:nvSpPr>
            <p:cNvPr id="332958" name="Rectangle 158"/>
            <p:cNvSpPr>
              <a:spLocks noChangeArrowheads="1"/>
            </p:cNvSpPr>
            <p:nvPr/>
          </p:nvSpPr>
          <p:spPr bwMode="auto">
            <a:xfrm>
              <a:off x="4144" y="1742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332959" name="Rectangle 159"/>
            <p:cNvSpPr>
              <a:spLocks noChangeArrowheads="1"/>
            </p:cNvSpPr>
            <p:nvPr/>
          </p:nvSpPr>
          <p:spPr bwMode="auto">
            <a:xfrm>
              <a:off x="3984" y="1742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4</a:t>
              </a:r>
            </a:p>
          </p:txBody>
        </p:sp>
        <p:sp>
          <p:nvSpPr>
            <p:cNvPr id="332960" name="Rectangle 160"/>
            <p:cNvSpPr>
              <a:spLocks noChangeArrowheads="1"/>
            </p:cNvSpPr>
            <p:nvPr/>
          </p:nvSpPr>
          <p:spPr bwMode="auto">
            <a:xfrm>
              <a:off x="4144" y="1449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2961" name="Rectangle 161"/>
            <p:cNvSpPr>
              <a:spLocks noChangeArrowheads="1"/>
            </p:cNvSpPr>
            <p:nvPr/>
          </p:nvSpPr>
          <p:spPr bwMode="auto">
            <a:xfrm>
              <a:off x="3984" y="1449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3</a:t>
              </a:r>
            </a:p>
          </p:txBody>
        </p:sp>
        <p:sp>
          <p:nvSpPr>
            <p:cNvPr id="332962" name="Rectangle 162"/>
            <p:cNvSpPr>
              <a:spLocks noChangeArrowheads="1"/>
            </p:cNvSpPr>
            <p:nvPr/>
          </p:nvSpPr>
          <p:spPr bwMode="auto">
            <a:xfrm>
              <a:off x="4144" y="1155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332963" name="Rectangle 163"/>
            <p:cNvSpPr>
              <a:spLocks noChangeArrowheads="1"/>
            </p:cNvSpPr>
            <p:nvPr/>
          </p:nvSpPr>
          <p:spPr bwMode="auto">
            <a:xfrm>
              <a:off x="3984" y="1155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2</a:t>
              </a:r>
            </a:p>
          </p:txBody>
        </p:sp>
        <p:sp>
          <p:nvSpPr>
            <p:cNvPr id="332964" name="Rectangle 164"/>
            <p:cNvSpPr>
              <a:spLocks noChangeArrowheads="1"/>
            </p:cNvSpPr>
            <p:nvPr/>
          </p:nvSpPr>
          <p:spPr bwMode="auto">
            <a:xfrm>
              <a:off x="4144" y="862"/>
              <a:ext cx="616" cy="29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332965" name="Rectangle 165"/>
            <p:cNvSpPr>
              <a:spLocks noChangeArrowheads="1"/>
            </p:cNvSpPr>
            <p:nvPr/>
          </p:nvSpPr>
          <p:spPr bwMode="auto">
            <a:xfrm>
              <a:off x="3984" y="862"/>
              <a:ext cx="1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332966" name="Rectangle 166"/>
            <p:cNvSpPr>
              <a:spLocks noChangeArrowheads="1"/>
            </p:cNvSpPr>
            <p:nvPr/>
          </p:nvSpPr>
          <p:spPr bwMode="auto">
            <a:xfrm>
              <a:off x="4144" y="568"/>
              <a:ext cx="616" cy="29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332967" name="Rectangle 167"/>
            <p:cNvSpPr>
              <a:spLocks noChangeArrowheads="1"/>
            </p:cNvSpPr>
            <p:nvPr/>
          </p:nvSpPr>
          <p:spPr bwMode="auto">
            <a:xfrm>
              <a:off x="3984" y="568"/>
              <a:ext cx="1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rIns="5715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200" b="1"/>
                <a:t>0</a:t>
              </a:r>
            </a:p>
          </p:txBody>
        </p:sp>
        <p:sp>
          <p:nvSpPr>
            <p:cNvPr id="332968" name="Line 168"/>
            <p:cNvSpPr>
              <a:spLocks noChangeShapeType="1"/>
            </p:cNvSpPr>
            <p:nvPr/>
          </p:nvSpPr>
          <p:spPr bwMode="auto">
            <a:xfrm>
              <a:off x="3984" y="3504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69" name="Line 169"/>
            <p:cNvSpPr>
              <a:spLocks noChangeShapeType="1"/>
            </p:cNvSpPr>
            <p:nvPr/>
          </p:nvSpPr>
          <p:spPr bwMode="auto">
            <a:xfrm>
              <a:off x="3984" y="568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0" name="Line 170"/>
            <p:cNvSpPr>
              <a:spLocks noChangeShapeType="1"/>
            </p:cNvSpPr>
            <p:nvPr/>
          </p:nvSpPr>
          <p:spPr bwMode="auto">
            <a:xfrm>
              <a:off x="4144" y="568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1" name="Line 171"/>
            <p:cNvSpPr>
              <a:spLocks noChangeShapeType="1"/>
            </p:cNvSpPr>
            <p:nvPr/>
          </p:nvSpPr>
          <p:spPr bwMode="auto">
            <a:xfrm>
              <a:off x="3984" y="862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2" name="Line 172"/>
            <p:cNvSpPr>
              <a:spLocks noChangeShapeType="1"/>
            </p:cNvSpPr>
            <p:nvPr/>
          </p:nvSpPr>
          <p:spPr bwMode="auto">
            <a:xfrm>
              <a:off x="4144" y="86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3" name="Line 173"/>
            <p:cNvSpPr>
              <a:spLocks noChangeShapeType="1"/>
            </p:cNvSpPr>
            <p:nvPr/>
          </p:nvSpPr>
          <p:spPr bwMode="auto">
            <a:xfrm>
              <a:off x="3984" y="1155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4" name="Line 174"/>
            <p:cNvSpPr>
              <a:spLocks noChangeShapeType="1"/>
            </p:cNvSpPr>
            <p:nvPr/>
          </p:nvSpPr>
          <p:spPr bwMode="auto">
            <a:xfrm>
              <a:off x="4144" y="1155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5" name="Line 175"/>
            <p:cNvSpPr>
              <a:spLocks noChangeShapeType="1"/>
            </p:cNvSpPr>
            <p:nvPr/>
          </p:nvSpPr>
          <p:spPr bwMode="auto">
            <a:xfrm>
              <a:off x="3984" y="1449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6" name="Line 176"/>
            <p:cNvSpPr>
              <a:spLocks noChangeShapeType="1"/>
            </p:cNvSpPr>
            <p:nvPr/>
          </p:nvSpPr>
          <p:spPr bwMode="auto">
            <a:xfrm>
              <a:off x="4144" y="1449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7" name="Line 177"/>
            <p:cNvSpPr>
              <a:spLocks noChangeShapeType="1"/>
            </p:cNvSpPr>
            <p:nvPr/>
          </p:nvSpPr>
          <p:spPr bwMode="auto">
            <a:xfrm>
              <a:off x="3984" y="1742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8" name="Line 178"/>
            <p:cNvSpPr>
              <a:spLocks noChangeShapeType="1"/>
            </p:cNvSpPr>
            <p:nvPr/>
          </p:nvSpPr>
          <p:spPr bwMode="auto">
            <a:xfrm>
              <a:off x="4144" y="1742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79" name="Line 179"/>
            <p:cNvSpPr>
              <a:spLocks noChangeShapeType="1"/>
            </p:cNvSpPr>
            <p:nvPr/>
          </p:nvSpPr>
          <p:spPr bwMode="auto">
            <a:xfrm>
              <a:off x="3984" y="2036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0" name="Line 180"/>
            <p:cNvSpPr>
              <a:spLocks noChangeShapeType="1"/>
            </p:cNvSpPr>
            <p:nvPr/>
          </p:nvSpPr>
          <p:spPr bwMode="auto">
            <a:xfrm>
              <a:off x="4144" y="2036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1" name="Line 181"/>
            <p:cNvSpPr>
              <a:spLocks noChangeShapeType="1"/>
            </p:cNvSpPr>
            <p:nvPr/>
          </p:nvSpPr>
          <p:spPr bwMode="auto">
            <a:xfrm>
              <a:off x="3984" y="2330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2" name="Line 182"/>
            <p:cNvSpPr>
              <a:spLocks noChangeShapeType="1"/>
            </p:cNvSpPr>
            <p:nvPr/>
          </p:nvSpPr>
          <p:spPr bwMode="auto">
            <a:xfrm>
              <a:off x="4144" y="233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3" name="Line 183"/>
            <p:cNvSpPr>
              <a:spLocks noChangeShapeType="1"/>
            </p:cNvSpPr>
            <p:nvPr/>
          </p:nvSpPr>
          <p:spPr bwMode="auto">
            <a:xfrm>
              <a:off x="3984" y="2623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4" name="Line 184"/>
            <p:cNvSpPr>
              <a:spLocks noChangeShapeType="1"/>
            </p:cNvSpPr>
            <p:nvPr/>
          </p:nvSpPr>
          <p:spPr bwMode="auto">
            <a:xfrm>
              <a:off x="4144" y="2623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>
              <a:off x="3984" y="2917"/>
              <a:ext cx="0" cy="2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4144" y="2917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>
              <a:off x="3984" y="3210"/>
              <a:ext cx="0" cy="29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>
              <a:off x="4144" y="3210"/>
              <a:ext cx="61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89" name="Line 189"/>
            <p:cNvSpPr>
              <a:spLocks noChangeShapeType="1"/>
            </p:cNvSpPr>
            <p:nvPr/>
          </p:nvSpPr>
          <p:spPr bwMode="auto">
            <a:xfrm>
              <a:off x="4144" y="3504"/>
              <a:ext cx="61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90" name="Line 190"/>
            <p:cNvSpPr>
              <a:spLocks noChangeShapeType="1"/>
            </p:cNvSpPr>
            <p:nvPr/>
          </p:nvSpPr>
          <p:spPr bwMode="auto">
            <a:xfrm>
              <a:off x="3984" y="568"/>
              <a:ext cx="16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91" name="Line 191"/>
            <p:cNvSpPr>
              <a:spLocks noChangeShapeType="1"/>
            </p:cNvSpPr>
            <p:nvPr/>
          </p:nvSpPr>
          <p:spPr bwMode="auto">
            <a:xfrm>
              <a:off x="4144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32992" name="Line 192"/>
            <p:cNvSpPr>
              <a:spLocks noChangeShapeType="1"/>
            </p:cNvSpPr>
            <p:nvPr/>
          </p:nvSpPr>
          <p:spPr bwMode="auto">
            <a:xfrm>
              <a:off x="4760" y="568"/>
              <a:ext cx="0" cy="29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332994" name="Group 194"/>
          <p:cNvGrpSpPr>
            <a:grpSpLocks/>
          </p:cNvGrpSpPr>
          <p:nvPr/>
        </p:nvGrpSpPr>
        <p:grpSpPr bwMode="auto">
          <a:xfrm>
            <a:off x="5264150" y="1752600"/>
            <a:ext cx="1911350" cy="4660900"/>
            <a:chOff x="3460" y="1104"/>
            <a:chExt cx="1204" cy="2936"/>
          </a:xfrm>
        </p:grpSpPr>
        <p:grpSp>
          <p:nvGrpSpPr>
            <p:cNvPr id="332995" name="Group 195"/>
            <p:cNvGrpSpPr>
              <a:grpSpLocks/>
            </p:cNvGrpSpPr>
            <p:nvPr/>
          </p:nvGrpSpPr>
          <p:grpSpPr bwMode="auto">
            <a:xfrm>
              <a:off x="3888" y="1104"/>
              <a:ext cx="776" cy="2936"/>
              <a:chOff x="3984" y="568"/>
              <a:chExt cx="776" cy="2936"/>
            </a:xfrm>
          </p:grpSpPr>
          <p:sp>
            <p:nvSpPr>
              <p:cNvPr id="332996" name="Rectangle 196"/>
              <p:cNvSpPr>
                <a:spLocks noChangeArrowheads="1"/>
              </p:cNvSpPr>
              <p:nvPr/>
            </p:nvSpPr>
            <p:spPr bwMode="auto">
              <a:xfrm>
                <a:off x="4144" y="3210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32997" name="Rectangle 197"/>
              <p:cNvSpPr>
                <a:spLocks noChangeArrowheads="1"/>
              </p:cNvSpPr>
              <p:nvPr/>
            </p:nvSpPr>
            <p:spPr bwMode="auto">
              <a:xfrm>
                <a:off x="3984" y="3210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2998" name="Rectangle 198"/>
              <p:cNvSpPr>
                <a:spLocks noChangeArrowheads="1"/>
              </p:cNvSpPr>
              <p:nvPr/>
            </p:nvSpPr>
            <p:spPr bwMode="auto">
              <a:xfrm>
                <a:off x="4144" y="2917"/>
                <a:ext cx="616" cy="29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332999" name="Rectangle 199"/>
              <p:cNvSpPr>
                <a:spLocks noChangeArrowheads="1"/>
              </p:cNvSpPr>
              <p:nvPr/>
            </p:nvSpPr>
            <p:spPr bwMode="auto">
              <a:xfrm>
                <a:off x="3984" y="2917"/>
                <a:ext cx="160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00" name="Rectangle 200"/>
              <p:cNvSpPr>
                <a:spLocks noChangeArrowheads="1"/>
              </p:cNvSpPr>
              <p:nvPr/>
            </p:nvSpPr>
            <p:spPr bwMode="auto">
              <a:xfrm>
                <a:off x="4144" y="2623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333001" name="Rectangle 201"/>
              <p:cNvSpPr>
                <a:spLocks noChangeArrowheads="1"/>
              </p:cNvSpPr>
              <p:nvPr/>
            </p:nvSpPr>
            <p:spPr bwMode="auto">
              <a:xfrm>
                <a:off x="3984" y="2623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02" name="Rectangle 202"/>
              <p:cNvSpPr>
                <a:spLocks noChangeArrowheads="1"/>
              </p:cNvSpPr>
              <p:nvPr/>
            </p:nvSpPr>
            <p:spPr bwMode="auto">
              <a:xfrm>
                <a:off x="4144" y="2330"/>
                <a:ext cx="616" cy="29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</a:rPr>
                  <a:t>r</a:t>
                </a:r>
              </a:p>
            </p:txBody>
          </p:sp>
          <p:sp>
            <p:nvSpPr>
              <p:cNvPr id="333003" name="Rectangle 203"/>
              <p:cNvSpPr>
                <a:spLocks noChangeArrowheads="1"/>
              </p:cNvSpPr>
              <p:nvPr/>
            </p:nvSpPr>
            <p:spPr bwMode="auto">
              <a:xfrm>
                <a:off x="3984" y="2330"/>
                <a:ext cx="160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04" name="Rectangle 204"/>
              <p:cNvSpPr>
                <a:spLocks noChangeArrowheads="1"/>
              </p:cNvSpPr>
              <p:nvPr/>
            </p:nvSpPr>
            <p:spPr bwMode="auto">
              <a:xfrm>
                <a:off x="4144" y="2036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ea typeface="隶书" pitchFamily="49" charset="-122"/>
                    <a:sym typeface="Wingdings 3" panose="05040102010807070707" pitchFamily="18" charset="2"/>
                  </a:rPr>
                  <a:t>u</a:t>
                </a:r>
              </a:p>
            </p:txBody>
          </p:sp>
          <p:sp>
            <p:nvSpPr>
              <p:cNvPr id="333005" name="Rectangle 205"/>
              <p:cNvSpPr>
                <a:spLocks noChangeArrowheads="1"/>
              </p:cNvSpPr>
              <p:nvPr/>
            </p:nvSpPr>
            <p:spPr bwMode="auto">
              <a:xfrm>
                <a:off x="3984" y="2036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06" name="Rectangle 206"/>
              <p:cNvSpPr>
                <a:spLocks noChangeArrowheads="1"/>
              </p:cNvSpPr>
              <p:nvPr/>
            </p:nvSpPr>
            <p:spPr bwMode="auto">
              <a:xfrm>
                <a:off x="4144" y="1742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</a:rPr>
                  <a:t>T</a:t>
                </a:r>
              </a:p>
            </p:txBody>
          </p:sp>
          <p:sp>
            <p:nvSpPr>
              <p:cNvPr id="333007" name="Rectangle 207"/>
              <p:cNvSpPr>
                <a:spLocks noChangeArrowheads="1"/>
              </p:cNvSpPr>
              <p:nvPr/>
            </p:nvSpPr>
            <p:spPr bwMode="auto">
              <a:xfrm>
                <a:off x="3984" y="1742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08" name="Rectangle 208"/>
              <p:cNvSpPr>
                <a:spLocks noChangeArrowheads="1"/>
              </p:cNvSpPr>
              <p:nvPr/>
            </p:nvSpPr>
            <p:spPr bwMode="auto">
              <a:xfrm>
                <a:off x="4144" y="1449"/>
                <a:ext cx="616" cy="29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33009" name="Rectangle 209"/>
              <p:cNvSpPr>
                <a:spLocks noChangeArrowheads="1"/>
              </p:cNvSpPr>
              <p:nvPr/>
            </p:nvSpPr>
            <p:spPr bwMode="auto">
              <a:xfrm>
                <a:off x="3984" y="1449"/>
                <a:ext cx="160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10" name="Rectangle 210"/>
              <p:cNvSpPr>
                <a:spLocks noChangeArrowheads="1"/>
              </p:cNvSpPr>
              <p:nvPr/>
            </p:nvSpPr>
            <p:spPr bwMode="auto">
              <a:xfrm>
                <a:off x="4144" y="1155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333011" name="Rectangle 211"/>
              <p:cNvSpPr>
                <a:spLocks noChangeArrowheads="1"/>
              </p:cNvSpPr>
              <p:nvPr/>
            </p:nvSpPr>
            <p:spPr bwMode="auto">
              <a:xfrm>
                <a:off x="3984" y="1155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12" name="Rectangle 212"/>
              <p:cNvSpPr>
                <a:spLocks noChangeArrowheads="1"/>
              </p:cNvSpPr>
              <p:nvPr/>
            </p:nvSpPr>
            <p:spPr bwMode="auto">
              <a:xfrm>
                <a:off x="4144" y="862"/>
                <a:ext cx="616" cy="29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33013" name="Rectangle 213"/>
              <p:cNvSpPr>
                <a:spLocks noChangeArrowheads="1"/>
              </p:cNvSpPr>
              <p:nvPr/>
            </p:nvSpPr>
            <p:spPr bwMode="auto">
              <a:xfrm>
                <a:off x="3984" y="862"/>
                <a:ext cx="160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14" name="Rectangle 214"/>
              <p:cNvSpPr>
                <a:spLocks noChangeArrowheads="1"/>
              </p:cNvSpPr>
              <p:nvPr/>
            </p:nvSpPr>
            <p:spPr bwMode="auto">
              <a:xfrm>
                <a:off x="4144" y="568"/>
                <a:ext cx="616" cy="2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ea typeface="隶书" pitchFamily="49" charset="-122"/>
                    <a:sym typeface="Wingdings 3" panose="05040102010807070707" pitchFamily="18" charset="2"/>
                  </a:rPr>
                  <a:t></a:t>
                </a:r>
              </a:p>
            </p:txBody>
          </p:sp>
          <p:sp>
            <p:nvSpPr>
              <p:cNvPr id="333015" name="Rectangle 215"/>
              <p:cNvSpPr>
                <a:spLocks noChangeArrowheads="1"/>
              </p:cNvSpPr>
              <p:nvPr/>
            </p:nvSpPr>
            <p:spPr bwMode="auto">
              <a:xfrm>
                <a:off x="3984" y="568"/>
                <a:ext cx="16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rIns="57150"/>
              <a:lstStyle>
                <a:lvl1pPr algn="l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en-US" sz="2200" b="1"/>
              </a:p>
            </p:txBody>
          </p:sp>
          <p:sp>
            <p:nvSpPr>
              <p:cNvPr id="333016" name="Line 216"/>
              <p:cNvSpPr>
                <a:spLocks noChangeShapeType="1"/>
              </p:cNvSpPr>
              <p:nvPr/>
            </p:nvSpPr>
            <p:spPr bwMode="auto">
              <a:xfrm>
                <a:off x="3984" y="3504"/>
                <a:ext cx="16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17" name="Line 217"/>
              <p:cNvSpPr>
                <a:spLocks noChangeShapeType="1"/>
              </p:cNvSpPr>
              <p:nvPr/>
            </p:nvSpPr>
            <p:spPr bwMode="auto">
              <a:xfrm>
                <a:off x="3984" y="568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18" name="Line 218"/>
              <p:cNvSpPr>
                <a:spLocks noChangeShapeType="1"/>
              </p:cNvSpPr>
              <p:nvPr/>
            </p:nvSpPr>
            <p:spPr bwMode="auto">
              <a:xfrm>
                <a:off x="4144" y="568"/>
                <a:ext cx="616" cy="0"/>
              </a:xfrm>
              <a:prstGeom prst="line">
                <a:avLst/>
              </a:prstGeom>
              <a:noFill/>
              <a:ln w="28575" cap="sq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19" name="Line 219"/>
              <p:cNvSpPr>
                <a:spLocks noChangeShapeType="1"/>
              </p:cNvSpPr>
              <p:nvPr/>
            </p:nvSpPr>
            <p:spPr bwMode="auto">
              <a:xfrm>
                <a:off x="3984" y="862"/>
                <a:ext cx="0" cy="29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0" name="Line 220"/>
              <p:cNvSpPr>
                <a:spLocks noChangeShapeType="1"/>
              </p:cNvSpPr>
              <p:nvPr/>
            </p:nvSpPr>
            <p:spPr bwMode="auto">
              <a:xfrm>
                <a:off x="4144" y="862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1" name="Line 221"/>
              <p:cNvSpPr>
                <a:spLocks noChangeShapeType="1"/>
              </p:cNvSpPr>
              <p:nvPr/>
            </p:nvSpPr>
            <p:spPr bwMode="auto">
              <a:xfrm>
                <a:off x="3984" y="1155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2" name="Line 222"/>
              <p:cNvSpPr>
                <a:spLocks noChangeShapeType="1"/>
              </p:cNvSpPr>
              <p:nvPr/>
            </p:nvSpPr>
            <p:spPr bwMode="auto">
              <a:xfrm>
                <a:off x="4144" y="1155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3" name="Line 223"/>
              <p:cNvSpPr>
                <a:spLocks noChangeShapeType="1"/>
              </p:cNvSpPr>
              <p:nvPr/>
            </p:nvSpPr>
            <p:spPr bwMode="auto">
              <a:xfrm>
                <a:off x="3984" y="1449"/>
                <a:ext cx="0" cy="29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4" name="Line 224"/>
              <p:cNvSpPr>
                <a:spLocks noChangeShapeType="1"/>
              </p:cNvSpPr>
              <p:nvPr/>
            </p:nvSpPr>
            <p:spPr bwMode="auto">
              <a:xfrm>
                <a:off x="4144" y="1449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5" name="Line 225"/>
              <p:cNvSpPr>
                <a:spLocks noChangeShapeType="1"/>
              </p:cNvSpPr>
              <p:nvPr/>
            </p:nvSpPr>
            <p:spPr bwMode="auto">
              <a:xfrm>
                <a:off x="3984" y="1742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6" name="Line 226"/>
              <p:cNvSpPr>
                <a:spLocks noChangeShapeType="1"/>
              </p:cNvSpPr>
              <p:nvPr/>
            </p:nvSpPr>
            <p:spPr bwMode="auto">
              <a:xfrm>
                <a:off x="4144" y="1742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7" name="Line 227"/>
              <p:cNvSpPr>
                <a:spLocks noChangeShapeType="1"/>
              </p:cNvSpPr>
              <p:nvPr/>
            </p:nvSpPr>
            <p:spPr bwMode="auto">
              <a:xfrm>
                <a:off x="3984" y="2036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8" name="Line 228"/>
              <p:cNvSpPr>
                <a:spLocks noChangeShapeType="1"/>
              </p:cNvSpPr>
              <p:nvPr/>
            </p:nvSpPr>
            <p:spPr bwMode="auto">
              <a:xfrm>
                <a:off x="4144" y="2036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29" name="Line 229"/>
              <p:cNvSpPr>
                <a:spLocks noChangeShapeType="1"/>
              </p:cNvSpPr>
              <p:nvPr/>
            </p:nvSpPr>
            <p:spPr bwMode="auto">
              <a:xfrm>
                <a:off x="3984" y="2330"/>
                <a:ext cx="0" cy="29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0" name="Line 230"/>
              <p:cNvSpPr>
                <a:spLocks noChangeShapeType="1"/>
              </p:cNvSpPr>
              <p:nvPr/>
            </p:nvSpPr>
            <p:spPr bwMode="auto">
              <a:xfrm>
                <a:off x="4144" y="2330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1" name="Line 231"/>
              <p:cNvSpPr>
                <a:spLocks noChangeShapeType="1"/>
              </p:cNvSpPr>
              <p:nvPr/>
            </p:nvSpPr>
            <p:spPr bwMode="auto">
              <a:xfrm>
                <a:off x="3984" y="2623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2" name="Line 232"/>
              <p:cNvSpPr>
                <a:spLocks noChangeShapeType="1"/>
              </p:cNvSpPr>
              <p:nvPr/>
            </p:nvSpPr>
            <p:spPr bwMode="auto">
              <a:xfrm>
                <a:off x="4144" y="2623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3" name="Line 233"/>
              <p:cNvSpPr>
                <a:spLocks noChangeShapeType="1"/>
              </p:cNvSpPr>
              <p:nvPr/>
            </p:nvSpPr>
            <p:spPr bwMode="auto">
              <a:xfrm>
                <a:off x="3984" y="2917"/>
                <a:ext cx="0" cy="29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4" name="Line 234"/>
              <p:cNvSpPr>
                <a:spLocks noChangeShapeType="1"/>
              </p:cNvSpPr>
              <p:nvPr/>
            </p:nvSpPr>
            <p:spPr bwMode="auto">
              <a:xfrm>
                <a:off x="4144" y="2917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5" name="Line 235"/>
              <p:cNvSpPr>
                <a:spLocks noChangeShapeType="1"/>
              </p:cNvSpPr>
              <p:nvPr/>
            </p:nvSpPr>
            <p:spPr bwMode="auto">
              <a:xfrm>
                <a:off x="3984" y="3210"/>
                <a:ext cx="0" cy="29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6" name="Line 236"/>
              <p:cNvSpPr>
                <a:spLocks noChangeShapeType="1"/>
              </p:cNvSpPr>
              <p:nvPr/>
            </p:nvSpPr>
            <p:spPr bwMode="auto">
              <a:xfrm>
                <a:off x="4144" y="3210"/>
                <a:ext cx="61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7" name="Line 237"/>
              <p:cNvSpPr>
                <a:spLocks noChangeShapeType="1"/>
              </p:cNvSpPr>
              <p:nvPr/>
            </p:nvSpPr>
            <p:spPr bwMode="auto">
              <a:xfrm>
                <a:off x="4144" y="3504"/>
                <a:ext cx="616" cy="0"/>
              </a:xfrm>
              <a:prstGeom prst="line">
                <a:avLst/>
              </a:prstGeom>
              <a:noFill/>
              <a:ln w="28575" cap="sq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8" name="Line 238"/>
              <p:cNvSpPr>
                <a:spLocks noChangeShapeType="1"/>
              </p:cNvSpPr>
              <p:nvPr/>
            </p:nvSpPr>
            <p:spPr bwMode="auto">
              <a:xfrm>
                <a:off x="3984" y="568"/>
                <a:ext cx="16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39" name="Line 239"/>
              <p:cNvSpPr>
                <a:spLocks noChangeShapeType="1"/>
              </p:cNvSpPr>
              <p:nvPr/>
            </p:nvSpPr>
            <p:spPr bwMode="auto">
              <a:xfrm>
                <a:off x="4144" y="568"/>
                <a:ext cx="0" cy="2936"/>
              </a:xfrm>
              <a:prstGeom prst="line">
                <a:avLst/>
              </a:prstGeom>
              <a:noFill/>
              <a:ln w="28575" cap="sq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  <p:sp>
            <p:nvSpPr>
              <p:cNvPr id="333040" name="Line 240"/>
              <p:cNvSpPr>
                <a:spLocks noChangeShapeType="1"/>
              </p:cNvSpPr>
              <p:nvPr/>
            </p:nvSpPr>
            <p:spPr bwMode="auto">
              <a:xfrm>
                <a:off x="4760" y="568"/>
                <a:ext cx="0" cy="2936"/>
              </a:xfrm>
              <a:prstGeom prst="line">
                <a:avLst/>
              </a:prstGeom>
              <a:noFill/>
              <a:ln w="28575" cap="sq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333041" name="Group 241"/>
            <p:cNvGrpSpPr>
              <a:grpSpLocks/>
            </p:cNvGrpSpPr>
            <p:nvPr/>
          </p:nvGrpSpPr>
          <p:grpSpPr bwMode="auto">
            <a:xfrm>
              <a:off x="3460" y="1119"/>
              <a:ext cx="527" cy="1421"/>
              <a:chOff x="3460" y="1119"/>
              <a:chExt cx="527" cy="1421"/>
            </a:xfrm>
          </p:grpSpPr>
          <p:grpSp>
            <p:nvGrpSpPr>
              <p:cNvPr id="333042" name="Group 242"/>
              <p:cNvGrpSpPr>
                <a:grpSpLocks/>
              </p:cNvGrpSpPr>
              <p:nvPr/>
            </p:nvGrpSpPr>
            <p:grpSpPr bwMode="auto">
              <a:xfrm>
                <a:off x="3461" y="1119"/>
                <a:ext cx="526" cy="269"/>
                <a:chOff x="4562" y="303"/>
                <a:chExt cx="526" cy="269"/>
              </a:xfrm>
            </p:grpSpPr>
            <p:sp>
              <p:nvSpPr>
                <p:cNvPr id="333043" name="Rectangle 243"/>
                <p:cNvSpPr>
                  <a:spLocks noChangeArrowheads="1"/>
                </p:cNvSpPr>
                <p:nvPr/>
              </p:nvSpPr>
              <p:spPr bwMode="auto">
                <a:xfrm>
                  <a:off x="4562" y="303"/>
                  <a:ext cx="22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solidFill>
                        <a:srgbClr val="990000"/>
                      </a:solidFill>
                      <a:latin typeface="Tahoma" panose="020B0604030504040204" pitchFamily="34" charset="0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333044" name="Line 244"/>
                <p:cNvSpPr>
                  <a:spLocks noChangeShapeType="1"/>
                </p:cNvSpPr>
                <p:nvPr/>
              </p:nvSpPr>
              <p:spPr bwMode="auto">
                <a:xfrm>
                  <a:off x="4800" y="4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3045" name="Group 245"/>
              <p:cNvGrpSpPr>
                <a:grpSpLocks/>
              </p:cNvGrpSpPr>
              <p:nvPr/>
            </p:nvGrpSpPr>
            <p:grpSpPr bwMode="auto">
              <a:xfrm>
                <a:off x="3460" y="1743"/>
                <a:ext cx="517" cy="269"/>
                <a:chOff x="4571" y="303"/>
                <a:chExt cx="517" cy="269"/>
              </a:xfrm>
            </p:grpSpPr>
            <p:sp>
              <p:nvSpPr>
                <p:cNvPr id="333046" name="Rectangle 246"/>
                <p:cNvSpPr>
                  <a:spLocks noChangeArrowheads="1"/>
                </p:cNvSpPr>
                <p:nvPr/>
              </p:nvSpPr>
              <p:spPr bwMode="auto">
                <a:xfrm>
                  <a:off x="4571" y="303"/>
                  <a:ext cx="209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solidFill>
                        <a:srgbClr val="990000"/>
                      </a:solidFill>
                      <a:latin typeface="Tahoma" panose="020B0604030504040204" pitchFamily="34" charset="0"/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333047" name="Line 247"/>
                <p:cNvSpPr>
                  <a:spLocks noChangeShapeType="1"/>
                </p:cNvSpPr>
                <p:nvPr/>
              </p:nvSpPr>
              <p:spPr bwMode="auto">
                <a:xfrm>
                  <a:off x="4800" y="4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3048" name="Group 248"/>
              <p:cNvGrpSpPr>
                <a:grpSpLocks/>
              </p:cNvGrpSpPr>
              <p:nvPr/>
            </p:nvGrpSpPr>
            <p:grpSpPr bwMode="auto">
              <a:xfrm>
                <a:off x="3479" y="2271"/>
                <a:ext cx="508" cy="269"/>
                <a:chOff x="4580" y="303"/>
                <a:chExt cx="508" cy="269"/>
              </a:xfrm>
            </p:grpSpPr>
            <p:sp>
              <p:nvSpPr>
                <p:cNvPr id="333049" name="Rectangle 249"/>
                <p:cNvSpPr>
                  <a:spLocks noChangeArrowheads="1"/>
                </p:cNvSpPr>
                <p:nvPr/>
              </p:nvSpPr>
              <p:spPr bwMode="auto">
                <a:xfrm>
                  <a:off x="4580" y="303"/>
                  <a:ext cx="189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solidFill>
                        <a:srgbClr val="990000"/>
                      </a:solidFill>
                      <a:latin typeface="Tahoma" panose="020B0604030504040204" pitchFamily="34" charset="0"/>
                      <a:ea typeface="楷体_GB2312" pitchFamily="49" charset="-122"/>
                    </a:rPr>
                    <a:t>t</a:t>
                  </a:r>
                </a:p>
              </p:txBody>
            </p:sp>
            <p:sp>
              <p:nvSpPr>
                <p:cNvPr id="333050" name="Line 250"/>
                <p:cNvSpPr>
                  <a:spLocks noChangeShapeType="1"/>
                </p:cNvSpPr>
                <p:nvPr/>
              </p:nvSpPr>
              <p:spPr bwMode="auto">
                <a:xfrm>
                  <a:off x="4800" y="4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3051" name="Rectangle 251"/>
          <p:cNvSpPr>
            <a:spLocks noChangeArrowheads="1"/>
          </p:cNvSpPr>
          <p:nvPr/>
        </p:nvSpPr>
        <p:spPr bwMode="auto">
          <a:xfrm>
            <a:off x="3276600" y="1066802"/>
            <a:ext cx="22098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Turbo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3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3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051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99C7F9-B2DF-42DC-9590-79B5DFD995DB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strcpy( )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strcpy (str1, str2)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Copies one string (str2) over another (str1).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Return value:</a:t>
            </a:r>
            <a:r>
              <a:rPr lang="en-US" altLang="zh-CN"/>
              <a:t> The address of str1.</a:t>
            </a:r>
          </a:p>
          <a:p>
            <a:pPr>
              <a:lnSpc>
                <a:spcPct val="120000"/>
              </a:lnSpc>
            </a:pPr>
            <a:r>
              <a:rPr lang="en-US" altLang="zh-CN"/>
              <a:t>We can't use an assignment statement to assign any string to a character array (expect the initialization).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447800" y="3962400"/>
            <a:ext cx="5638800" cy="2165350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char   str1[10] = "How ", str2[10];</a:t>
            </a:r>
          </a:p>
          <a:p>
            <a:pPr algn="l">
              <a:lnSpc>
                <a:spcPct val="140000"/>
              </a:lnSpc>
            </a:pPr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str2 = "How ";</a:t>
            </a:r>
          </a:p>
          <a:p>
            <a:pPr algn="l">
              <a:lnSpc>
                <a:spcPct val="140000"/>
              </a:lnSpc>
            </a:pPr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str1 = str2;</a:t>
            </a:r>
          </a:p>
          <a:p>
            <a:pPr algn="l">
              <a:lnSpc>
                <a:spcPct val="140000"/>
              </a:lnSpc>
            </a:pPr>
            <a:r>
              <a:rPr kumimoji="1" lang="en-US" altLang="zh-CN">
                <a:latin typeface="Arial Rounded MT Bold" panose="020F0704030504030204" pitchFamily="34" charset="0"/>
                <a:ea typeface="楷体_GB2312" pitchFamily="49" charset="-122"/>
              </a:rPr>
              <a:t> strcpy ( str1, str2 );</a:t>
            </a:r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657600" y="4321177"/>
            <a:ext cx="58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3505200" y="4854577"/>
            <a:ext cx="58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CN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  <p:bldP spid="331780" grpId="0" animBg="1"/>
      <p:bldP spid="331781" grpId="0" autoUpdateAnimBg="0"/>
      <p:bldP spid="3317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FB3F29-C7E9-49EB-BA54-1E0670CA4CDB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strcmp( 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strcmp (str1, str2)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Compares two strings.</a:t>
            </a:r>
            <a:br>
              <a:rPr lang="en-US" altLang="zh-CN"/>
            </a:br>
            <a:r>
              <a:rPr lang="en-US" altLang="zh-CN"/>
              <a:t>It compares the characters of st1 and str2 one by one. And it will stop when it finds the first different character or it encounters one null character.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Return value:</a:t>
            </a:r>
            <a:r>
              <a:rPr lang="en-US" altLang="zh-CN"/>
              <a:t> When the function stops the comparison, the difference of the ASCII value between the current character of str1 and that of str2.</a:t>
            </a: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609600" y="2947988"/>
            <a:ext cx="8153400" cy="3224212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kumimoji="1" lang="en-US" altLang="zh-CN" dirty="0" err="1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strcmp</a:t>
            </a:r>
            <a:r>
              <a:rPr kumimoji="1" lang="en-US" altLang="zh-CN" dirty="0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"A", "B" )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 err="1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strcmp</a:t>
            </a:r>
            <a:r>
              <a:rPr kumimoji="1" lang="en-US" altLang="zh-CN" dirty="0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"a", "A" ) 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 err="1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strcmp</a:t>
            </a:r>
            <a:r>
              <a:rPr kumimoji="1" lang="en-US" altLang="zh-CN" dirty="0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"ABC", "AB" )   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 err="1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strcmp</a:t>
            </a:r>
            <a:r>
              <a:rPr kumimoji="1" lang="en-US" altLang="zh-CN" dirty="0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"computer", "compare" )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 err="1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strcmp</a:t>
            </a:r>
            <a:r>
              <a:rPr kumimoji="1" lang="en-US" altLang="zh-CN" dirty="0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( "36", "3654" )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3429000" y="2952704"/>
            <a:ext cx="5943600" cy="323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=&gt; 'A' – 'B' =&gt; -1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=&gt; 'a' – 'A' =&gt; 32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             =&gt; 'C' – '\0' = 67</a:t>
            </a:r>
          </a:p>
          <a:p>
            <a:pPr lvl="1" algn="l">
              <a:lnSpc>
                <a:spcPct val="170000"/>
              </a:lnSpc>
            </a:pP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		        =&gt; 'u' – 'a' = 20</a:t>
            </a:r>
          </a:p>
          <a:p>
            <a:pPr algn="l">
              <a:lnSpc>
                <a:spcPct val="170000"/>
              </a:lnSpc>
            </a:pP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	=&gt; '\0' – '5' = -</a:t>
            </a:r>
            <a:r>
              <a:rPr kumimoji="1" lang="en-US" altLang="zh-CN" dirty="0" smtClean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5</a:t>
            </a:r>
            <a:endParaRPr kumimoji="1" lang="en-US" altLang="zh-CN" dirty="0">
              <a:solidFill>
                <a:srgbClr val="CC0066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1" grpId="0" animBg="1" autoUpdateAnimBg="0"/>
      <p:bldP spid="33383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04B61A3-B577-42F4-ADEF-D584BE6332FD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strcmp( 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strcmp (str1, str2)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We can't use "==" operator to compare two strings.</a:t>
            </a:r>
            <a:r>
              <a:rPr lang="en-US" altLang="zh-CN">
                <a:solidFill>
                  <a:srgbClr val="3366CC"/>
                </a:solidFill>
              </a:rPr>
              <a:t/>
            </a:r>
            <a:br>
              <a:rPr lang="en-US" altLang="zh-CN">
                <a:solidFill>
                  <a:srgbClr val="3366CC"/>
                </a:solidFill>
              </a:rPr>
            </a:br>
            <a:r>
              <a:rPr lang="en-US" altLang="zh-CN"/>
              <a:t> 		</a:t>
            </a:r>
            <a:r>
              <a:rPr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while ( st1 == str2 ) ...</a:t>
            </a:r>
            <a:br>
              <a:rPr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</a:br>
            <a:r>
              <a:rPr lang="en-US" altLang="zh-CN"/>
              <a:t>change to:</a:t>
            </a:r>
            <a:br>
              <a:rPr lang="en-US" altLang="zh-CN"/>
            </a:br>
            <a:r>
              <a:rPr lang="en-US" altLang="zh-CN" b="1">
                <a:solidFill>
                  <a:srgbClr val="CC0066"/>
                </a:solidFill>
              </a:rPr>
              <a:t> 		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while ( strcmp(str1, str2) == 0 )</a:t>
            </a:r>
            <a:b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</a:br>
            <a:r>
              <a:rPr lang="en-US" altLang="zh-CN"/>
              <a:t>or 	</a:t>
            </a:r>
            <a:r>
              <a:rPr lang="en-US" altLang="zh-CN" b="1">
                <a:solidFill>
                  <a:srgbClr val="CC0066"/>
                </a:solidFill>
              </a:rPr>
              <a:t>	</a:t>
            </a:r>
            <a:br>
              <a:rPr lang="en-US" altLang="zh-CN" b="1">
                <a:solidFill>
                  <a:srgbClr val="CC0066"/>
                </a:solidFill>
              </a:rPr>
            </a:br>
            <a:r>
              <a:rPr lang="en-US" altLang="zh-CN" b="1">
                <a:solidFill>
                  <a:srgbClr val="CC0066"/>
                </a:solidFill>
              </a:rPr>
              <a:t> 		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while ( ! strcmp(str1, str2)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8DEF7FC-6CB0-4C4E-936B-F29F7964153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 Arrays - Initialization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/>
              <a:t>Like other type one-dimensional arrays, the character array can be initialized in the same way.</a:t>
            </a:r>
            <a:br>
              <a:rPr lang="en-US" altLang="zh-CN"/>
            </a:br>
            <a:r>
              <a:rPr lang="en-US" altLang="zh-CN"/>
              <a:t> 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c[5] = { 'H', 'e', 'l', 'l', 'o' };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If the number of initializers is </a:t>
            </a:r>
            <a:r>
              <a:rPr lang="en-US" altLang="zh-CN" b="1">
                <a:solidFill>
                  <a:srgbClr val="3366CC"/>
                </a:solidFill>
              </a:rPr>
              <a:t>less than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the declared size, the remaining elements </a:t>
            </a:r>
            <a:br>
              <a:rPr lang="en-US" altLang="zh-CN"/>
            </a:br>
            <a:r>
              <a:rPr lang="en-US" altLang="zh-CN"/>
              <a:t>are initialized to </a:t>
            </a:r>
            <a:r>
              <a:rPr lang="en-US" altLang="zh-CN">
                <a:solidFill>
                  <a:srgbClr val="3366CC"/>
                </a:solidFill>
              </a:rPr>
              <a:t>null character ('\0').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c[6] = { 'H', 'e', 'l', 'l', 'o' };</a:t>
            </a:r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7162800" y="18288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289" name="Group 89"/>
          <p:cNvGraphicFramePr>
            <a:graphicFrameLocks noGrp="1"/>
          </p:cNvGraphicFramePr>
          <p:nvPr/>
        </p:nvGraphicFramePr>
        <p:xfrm>
          <a:off x="7162800" y="1828800"/>
          <a:ext cx="1524000" cy="3048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c[5]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D46013-838B-40D1-87DF-9CE083948629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String-Handling Functions – strlen( 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strlen (str)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3366CC"/>
                </a:solidFill>
              </a:rPr>
              <a:t>Function:</a:t>
            </a:r>
            <a:r>
              <a:rPr lang="en-US" altLang="zh-CN"/>
              <a:t> Return the length of the string (the number of the characters of str except the null character).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457200" y="3506394"/>
            <a:ext cx="7924800" cy="2458238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For these following declarations, what is the value of the function </a:t>
            </a:r>
            <a:r>
              <a:rPr kumimoji="1" lang="en-US" altLang="zh-CN" dirty="0" err="1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strlen</a:t>
            </a:r>
            <a:r>
              <a:rPr kumimoji="1" lang="en-US" altLang="zh-CN" dirty="0">
                <a:solidFill>
                  <a:srgbClr val="CC0066"/>
                </a:solidFill>
                <a:latin typeface="Arial Rounded MT Bold" panose="020F0704030504030204" pitchFamily="34" charset="0"/>
                <a:ea typeface="楷体_GB2312" pitchFamily="49" charset="-122"/>
              </a:rPr>
              <a:t>(s)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?</a:t>
            </a:r>
            <a:endParaRPr kumimoji="1" lang="zh-CN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6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(</a:t>
            </a:r>
            <a:r>
              <a:rPr kumimoji="1" lang="zh-CN" altLang="zh-CN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char s[10] = {'A', '\0', 'B', 'C', '\0', 'D'};</a:t>
            </a:r>
          </a:p>
          <a:p>
            <a:pPr algn="l">
              <a:lnSpc>
                <a:spcPct val="16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(2) </a:t>
            </a:r>
            <a:r>
              <a:rPr kumimoji="1"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char s[ ]="\t\b\\\0will\n</a:t>
            </a:r>
            <a:r>
              <a:rPr kumimoji="1" lang="en-US" altLang="zh-CN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";</a:t>
            </a:r>
            <a:endParaRPr kumimoji="1" lang="en-US" altLang="zh-CN" dirty="0">
              <a:solidFill>
                <a:srgbClr val="000000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6478588" y="4610100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b="1">
                <a:solidFill>
                  <a:srgbClr val="CC0066"/>
                </a:solidFill>
                <a:ea typeface="楷体_GB2312" pitchFamily="49" charset="-122"/>
              </a:rPr>
              <a:t>1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3366CC"/>
                </a:solidFill>
                <a:ea typeface="楷体_GB2312" pitchFamily="49" charset="-122"/>
              </a:rPr>
              <a:t>("A")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4587877" y="5181600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b="1">
                <a:solidFill>
                  <a:srgbClr val="CC0066"/>
                </a:solidFill>
                <a:ea typeface="楷体_GB2312" pitchFamily="49" charset="-122"/>
              </a:rPr>
              <a:t>3 </a:t>
            </a:r>
            <a:r>
              <a:rPr kumimoji="1" lang="en-US" altLang="zh-CN">
                <a:solidFill>
                  <a:srgbClr val="3366CC"/>
                </a:solidFill>
                <a:ea typeface="楷体_GB2312" pitchFamily="49" charset="-122"/>
              </a:rPr>
              <a:t>("\t\b\\")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 animBg="1" autoUpdateAnimBg="0"/>
      <p:bldP spid="335880" grpId="0" autoUpdateAnimBg="0"/>
      <p:bldP spid="3358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34D2C1-EB83-44F8-990D-DBC08BDA5EC8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1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Write a program to calculate the length of a string. Don't use the function strlen().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1:</a:t>
            </a:r>
            <a:r>
              <a:rPr lang="en-US" altLang="zh-CN"/>
              <a:t> Declare a character array s[100];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2:</a:t>
            </a:r>
            <a:r>
              <a:rPr lang="en-US" altLang="zh-CN"/>
              <a:t> Read in a string.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3:</a:t>
            </a:r>
            <a:r>
              <a:rPr lang="en-US" altLang="zh-CN"/>
              <a:t> Calculate the number of the characters before the first null character in s. It is the length of s.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4:</a:t>
            </a:r>
            <a:r>
              <a:rPr lang="en-US" altLang="zh-CN"/>
              <a:t> Output the value of the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158AC3-E726-43D4-858C-EABB9183FBDE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1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main()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{   	char   s[100];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	int   i = 0, slen = 0;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	printf ( "Pleas input the string:\n" 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	scanf ( "%s", s 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while ( s[i] != '\0' 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	{	slen ++;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		i++;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	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	printf ( "The length of string is: %d\n", slen 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962400" y="3581400"/>
            <a:ext cx="2292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while ( s[i] != 0 )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6462713" y="3581402"/>
            <a:ext cx="1981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kumimoji="1" lang="en-US" altLang="zh-CN" sz="2200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while ( s[i] )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4495800" y="609602"/>
            <a:ext cx="37338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the string: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Hello</a:t>
            </a:r>
            <a:r>
              <a:rPr kumimoji="1"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The length of string is 5.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4495800" y="609602"/>
            <a:ext cx="37338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the string: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How are you?</a:t>
            </a:r>
            <a:r>
              <a:rPr kumimoji="1"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The length of string is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79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/>
      <p:bldP spid="337926" grpId="0" build="p" animBg="1"/>
      <p:bldP spid="337927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71B7C88-8473-49F1-9AD6-B876DA86883A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2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Write a program to concatenate 2 strings. </a:t>
            </a:r>
            <a:br>
              <a:rPr lang="en-US" altLang="zh-CN"/>
            </a:br>
            <a:r>
              <a:rPr lang="en-US" altLang="zh-CN"/>
              <a:t>Don't use the function strcat().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1:</a:t>
            </a:r>
            <a:r>
              <a:rPr lang="en-US" altLang="zh-CN"/>
              <a:t> Declare two character arrays a[100], b[50];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2:</a:t>
            </a:r>
            <a:r>
              <a:rPr lang="en-US" altLang="zh-CN"/>
              <a:t> Read two strings into arrays a and b.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3:</a:t>
            </a:r>
            <a:r>
              <a:rPr lang="en-US" altLang="zh-CN"/>
              <a:t> Begin with the null character of the array a to copy all the characters before the null character of array b into array a.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4:</a:t>
            </a:r>
            <a:r>
              <a:rPr lang="en-US" altLang="zh-CN"/>
              <a:t> Output the arrays a and b.</a:t>
            </a:r>
          </a:p>
        </p:txBody>
      </p:sp>
      <p:grpSp>
        <p:nvGrpSpPr>
          <p:cNvPr id="338948" name="Group 4"/>
          <p:cNvGrpSpPr>
            <a:grpSpLocks/>
          </p:cNvGrpSpPr>
          <p:nvPr/>
        </p:nvGrpSpPr>
        <p:grpSpPr bwMode="auto">
          <a:xfrm>
            <a:off x="3810000" y="815975"/>
            <a:ext cx="5181600" cy="1790700"/>
            <a:chOff x="2352" y="2626"/>
            <a:chExt cx="3264" cy="1128"/>
          </a:xfrm>
        </p:grpSpPr>
        <p:sp>
          <p:nvSpPr>
            <p:cNvPr id="338949" name="Rectangle 5"/>
            <p:cNvSpPr>
              <a:spLocks noChangeArrowheads="1"/>
            </p:cNvSpPr>
            <p:nvPr/>
          </p:nvSpPr>
          <p:spPr bwMode="auto">
            <a:xfrm>
              <a:off x="2352" y="3023"/>
              <a:ext cx="3264" cy="2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950" name="Group 6"/>
            <p:cNvGrpSpPr>
              <a:grpSpLocks/>
            </p:cNvGrpSpPr>
            <p:nvPr/>
          </p:nvGrpSpPr>
          <p:grpSpPr bwMode="auto">
            <a:xfrm>
              <a:off x="2743" y="3478"/>
              <a:ext cx="1488" cy="276"/>
              <a:chOff x="2791" y="3766"/>
              <a:chExt cx="1488" cy="276"/>
            </a:xfrm>
          </p:grpSpPr>
          <p:grpSp>
            <p:nvGrpSpPr>
              <p:cNvPr id="338951" name="Group 7"/>
              <p:cNvGrpSpPr>
                <a:grpSpLocks/>
              </p:cNvGrpSpPr>
              <p:nvPr/>
            </p:nvGrpSpPr>
            <p:grpSpPr bwMode="auto">
              <a:xfrm>
                <a:off x="2976" y="3792"/>
                <a:ext cx="1303" cy="250"/>
                <a:chOff x="552" y="3144"/>
                <a:chExt cx="1285" cy="250"/>
              </a:xfrm>
            </p:grpSpPr>
            <p:sp>
              <p:nvSpPr>
                <p:cNvPr id="338952" name="Rectangle 8"/>
                <p:cNvSpPr>
                  <a:spLocks noChangeArrowheads="1"/>
                </p:cNvSpPr>
                <p:nvPr/>
              </p:nvSpPr>
              <p:spPr bwMode="auto">
                <a:xfrm>
                  <a:off x="1580" y="3144"/>
                  <a:ext cx="25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53" name="Rectangle 9"/>
                <p:cNvSpPr>
                  <a:spLocks noChangeArrowheads="1"/>
                </p:cNvSpPr>
                <p:nvPr/>
              </p:nvSpPr>
              <p:spPr bwMode="auto">
                <a:xfrm>
                  <a:off x="1323" y="3144"/>
                  <a:ext cx="25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\0</a:t>
                  </a:r>
                </a:p>
              </p:txBody>
            </p:sp>
            <p:sp>
              <p:nvSpPr>
                <p:cNvPr id="338954" name="Rectangle 10"/>
                <p:cNvSpPr>
                  <a:spLocks noChangeArrowheads="1"/>
                </p:cNvSpPr>
                <p:nvPr/>
              </p:nvSpPr>
              <p:spPr bwMode="auto">
                <a:xfrm>
                  <a:off x="1066" y="3144"/>
                  <a:ext cx="25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z</a:t>
                  </a:r>
                </a:p>
              </p:txBody>
            </p:sp>
            <p:sp>
              <p:nvSpPr>
                <p:cNvPr id="338955" name="Rectangle 11"/>
                <p:cNvSpPr>
                  <a:spLocks noChangeArrowheads="1"/>
                </p:cNvSpPr>
                <p:nvPr/>
              </p:nvSpPr>
              <p:spPr bwMode="auto">
                <a:xfrm>
                  <a:off x="809" y="3144"/>
                  <a:ext cx="25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y</a:t>
                  </a:r>
                </a:p>
              </p:txBody>
            </p:sp>
            <p:sp>
              <p:nvSpPr>
                <p:cNvPr id="338956" name="Rectangle 12"/>
                <p:cNvSpPr>
                  <a:spLocks noChangeArrowheads="1"/>
                </p:cNvSpPr>
                <p:nvPr/>
              </p:nvSpPr>
              <p:spPr bwMode="auto">
                <a:xfrm>
                  <a:off x="552" y="3144"/>
                  <a:ext cx="25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x</a:t>
                  </a:r>
                </a:p>
              </p:txBody>
            </p:sp>
            <p:sp>
              <p:nvSpPr>
                <p:cNvPr id="338957" name="Line 13"/>
                <p:cNvSpPr>
                  <a:spLocks noChangeShapeType="1"/>
                </p:cNvSpPr>
                <p:nvPr/>
              </p:nvSpPr>
              <p:spPr bwMode="auto">
                <a:xfrm>
                  <a:off x="552" y="3144"/>
                  <a:ext cx="1285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58" name="Line 14"/>
                <p:cNvSpPr>
                  <a:spLocks noChangeShapeType="1"/>
                </p:cNvSpPr>
                <p:nvPr/>
              </p:nvSpPr>
              <p:spPr bwMode="auto">
                <a:xfrm>
                  <a:off x="552" y="3394"/>
                  <a:ext cx="1285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59" name="Line 15"/>
                <p:cNvSpPr>
                  <a:spLocks noChangeShapeType="1"/>
                </p:cNvSpPr>
                <p:nvPr/>
              </p:nvSpPr>
              <p:spPr bwMode="auto">
                <a:xfrm>
                  <a:off x="552" y="3144"/>
                  <a:ext cx="0" cy="25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60" name="Line 16"/>
                <p:cNvSpPr>
                  <a:spLocks noChangeShapeType="1"/>
                </p:cNvSpPr>
                <p:nvPr/>
              </p:nvSpPr>
              <p:spPr bwMode="auto">
                <a:xfrm>
                  <a:off x="809" y="3144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61" name="Line 17"/>
                <p:cNvSpPr>
                  <a:spLocks noChangeShapeType="1"/>
                </p:cNvSpPr>
                <p:nvPr/>
              </p:nvSpPr>
              <p:spPr bwMode="auto">
                <a:xfrm>
                  <a:off x="1066" y="3144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62" name="Line 18"/>
                <p:cNvSpPr>
                  <a:spLocks noChangeShapeType="1"/>
                </p:cNvSpPr>
                <p:nvPr/>
              </p:nvSpPr>
              <p:spPr bwMode="auto">
                <a:xfrm>
                  <a:off x="1323" y="3144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63" name="Line 19"/>
                <p:cNvSpPr>
                  <a:spLocks noChangeShapeType="1"/>
                </p:cNvSpPr>
                <p:nvPr/>
              </p:nvSpPr>
              <p:spPr bwMode="auto">
                <a:xfrm>
                  <a:off x="1580" y="3144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64" name="Line 20"/>
                <p:cNvSpPr>
                  <a:spLocks noChangeShapeType="1"/>
                </p:cNvSpPr>
                <p:nvPr/>
              </p:nvSpPr>
              <p:spPr bwMode="auto">
                <a:xfrm>
                  <a:off x="1837" y="3144"/>
                  <a:ext cx="0" cy="25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</p:grpSp>
          <p:sp>
            <p:nvSpPr>
              <p:cNvPr id="338965" name="Rectangle 21"/>
              <p:cNvSpPr>
                <a:spLocks noChangeArrowheads="1"/>
              </p:cNvSpPr>
              <p:nvPr/>
            </p:nvSpPr>
            <p:spPr bwMode="auto">
              <a:xfrm>
                <a:off x="2791" y="3766"/>
                <a:ext cx="11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1" lang="en-US" altLang="zh-CN" sz="22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38966" name="Group 22"/>
            <p:cNvGrpSpPr>
              <a:grpSpLocks/>
            </p:cNvGrpSpPr>
            <p:nvPr/>
          </p:nvGrpSpPr>
          <p:grpSpPr bwMode="auto">
            <a:xfrm>
              <a:off x="2710" y="2626"/>
              <a:ext cx="2777" cy="272"/>
              <a:chOff x="2797" y="3392"/>
              <a:chExt cx="2777" cy="272"/>
            </a:xfrm>
          </p:grpSpPr>
          <p:sp>
            <p:nvSpPr>
              <p:cNvPr id="338967" name="Rectangle 23"/>
              <p:cNvSpPr>
                <a:spLocks noChangeArrowheads="1"/>
              </p:cNvSpPr>
              <p:nvPr/>
            </p:nvSpPr>
            <p:spPr bwMode="auto">
              <a:xfrm>
                <a:off x="2797" y="3392"/>
                <a:ext cx="1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1" lang="en-US" altLang="zh-CN" sz="22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grpSp>
            <p:nvGrpSpPr>
              <p:cNvPr id="338968" name="Group 24"/>
              <p:cNvGrpSpPr>
                <a:grpSpLocks/>
              </p:cNvGrpSpPr>
              <p:nvPr/>
            </p:nvGrpSpPr>
            <p:grpSpPr bwMode="auto">
              <a:xfrm>
                <a:off x="2977" y="3406"/>
                <a:ext cx="2597" cy="258"/>
                <a:chOff x="1272" y="2800"/>
                <a:chExt cx="2562" cy="258"/>
              </a:xfrm>
            </p:grpSpPr>
            <p:sp>
              <p:nvSpPr>
                <p:cNvPr id="338969" name="Rectangle 25"/>
                <p:cNvSpPr>
                  <a:spLocks noChangeArrowheads="1"/>
                </p:cNvSpPr>
                <p:nvPr/>
              </p:nvSpPr>
              <p:spPr bwMode="auto">
                <a:xfrm>
                  <a:off x="3576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70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0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71" name="Rectangle 27"/>
                <p:cNvSpPr>
                  <a:spLocks noChangeArrowheads="1"/>
                </p:cNvSpPr>
                <p:nvPr/>
              </p:nvSpPr>
              <p:spPr bwMode="auto">
                <a:xfrm>
                  <a:off x="3064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808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552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38974" name="Rectangle 30"/>
                <p:cNvSpPr>
                  <a:spLocks noChangeArrowheads="1"/>
                </p:cNvSpPr>
                <p:nvPr/>
              </p:nvSpPr>
              <p:spPr bwMode="auto">
                <a:xfrm>
                  <a:off x="2296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\0</a:t>
                  </a:r>
                </a:p>
              </p:txBody>
            </p:sp>
            <p:sp>
              <p:nvSpPr>
                <p:cNvPr id="338975" name="Rectangle 31"/>
                <p:cNvSpPr>
                  <a:spLocks noChangeArrowheads="1"/>
                </p:cNvSpPr>
                <p:nvPr/>
              </p:nvSpPr>
              <p:spPr bwMode="auto">
                <a:xfrm>
                  <a:off x="2040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d</a:t>
                  </a:r>
                </a:p>
              </p:txBody>
            </p:sp>
            <p:sp>
              <p:nvSpPr>
                <p:cNvPr id="338976" name="Rectangle 32"/>
                <p:cNvSpPr>
                  <a:spLocks noChangeArrowheads="1"/>
                </p:cNvSpPr>
                <p:nvPr/>
              </p:nvSpPr>
              <p:spPr bwMode="auto">
                <a:xfrm>
                  <a:off x="1784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c</a:t>
                  </a:r>
                </a:p>
              </p:txBody>
            </p:sp>
            <p:sp>
              <p:nvSpPr>
                <p:cNvPr id="3389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528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b</a:t>
                  </a:r>
                </a:p>
              </p:txBody>
            </p:sp>
            <p:sp>
              <p:nvSpPr>
                <p:cNvPr id="33897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72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a</a:t>
                  </a:r>
                </a:p>
              </p:txBody>
            </p:sp>
            <p:sp>
              <p:nvSpPr>
                <p:cNvPr id="338979" name="Line 35"/>
                <p:cNvSpPr>
                  <a:spLocks noChangeShapeType="1"/>
                </p:cNvSpPr>
                <p:nvPr/>
              </p:nvSpPr>
              <p:spPr bwMode="auto">
                <a:xfrm>
                  <a:off x="1272" y="2800"/>
                  <a:ext cx="256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0" name="Line 36"/>
                <p:cNvSpPr>
                  <a:spLocks noChangeShapeType="1"/>
                </p:cNvSpPr>
                <p:nvPr/>
              </p:nvSpPr>
              <p:spPr bwMode="auto">
                <a:xfrm>
                  <a:off x="1272" y="3050"/>
                  <a:ext cx="2562" cy="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1" name="Line 37"/>
                <p:cNvSpPr>
                  <a:spLocks noChangeShapeType="1"/>
                </p:cNvSpPr>
                <p:nvPr/>
              </p:nvSpPr>
              <p:spPr bwMode="auto">
                <a:xfrm>
                  <a:off x="1272" y="2800"/>
                  <a:ext cx="0" cy="25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2" name="Line 38"/>
                <p:cNvSpPr>
                  <a:spLocks noChangeShapeType="1"/>
                </p:cNvSpPr>
                <p:nvPr/>
              </p:nvSpPr>
              <p:spPr bwMode="auto">
                <a:xfrm>
                  <a:off x="1528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3" name="Line 39"/>
                <p:cNvSpPr>
                  <a:spLocks noChangeShapeType="1"/>
                </p:cNvSpPr>
                <p:nvPr/>
              </p:nvSpPr>
              <p:spPr bwMode="auto">
                <a:xfrm>
                  <a:off x="1784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4" name="Line 40"/>
                <p:cNvSpPr>
                  <a:spLocks noChangeShapeType="1"/>
                </p:cNvSpPr>
                <p:nvPr/>
              </p:nvSpPr>
              <p:spPr bwMode="auto">
                <a:xfrm>
                  <a:off x="2040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5" name="Line 41"/>
                <p:cNvSpPr>
                  <a:spLocks noChangeShapeType="1"/>
                </p:cNvSpPr>
                <p:nvPr/>
              </p:nvSpPr>
              <p:spPr bwMode="auto">
                <a:xfrm>
                  <a:off x="2296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6" name="Line 42"/>
                <p:cNvSpPr>
                  <a:spLocks noChangeShapeType="1"/>
                </p:cNvSpPr>
                <p:nvPr/>
              </p:nvSpPr>
              <p:spPr bwMode="auto">
                <a:xfrm>
                  <a:off x="2552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7" name="Line 43"/>
                <p:cNvSpPr>
                  <a:spLocks noChangeShapeType="1"/>
                </p:cNvSpPr>
                <p:nvPr/>
              </p:nvSpPr>
              <p:spPr bwMode="auto">
                <a:xfrm>
                  <a:off x="2808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8" name="Line 44"/>
                <p:cNvSpPr>
                  <a:spLocks noChangeShapeType="1"/>
                </p:cNvSpPr>
                <p:nvPr/>
              </p:nvSpPr>
              <p:spPr bwMode="auto">
                <a:xfrm>
                  <a:off x="3064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89" name="Line 45"/>
                <p:cNvSpPr>
                  <a:spLocks noChangeShapeType="1"/>
                </p:cNvSpPr>
                <p:nvPr/>
              </p:nvSpPr>
              <p:spPr bwMode="auto">
                <a:xfrm>
                  <a:off x="3320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90" name="Line 46"/>
                <p:cNvSpPr>
                  <a:spLocks noChangeShapeType="1"/>
                </p:cNvSpPr>
                <p:nvPr/>
              </p:nvSpPr>
              <p:spPr bwMode="auto">
                <a:xfrm>
                  <a:off x="3576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38991" name="Line 47"/>
                <p:cNvSpPr>
                  <a:spLocks noChangeShapeType="1"/>
                </p:cNvSpPr>
                <p:nvPr/>
              </p:nvSpPr>
              <p:spPr bwMode="auto">
                <a:xfrm>
                  <a:off x="3832" y="2800"/>
                  <a:ext cx="0" cy="2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38992" name="Group 48"/>
          <p:cNvGrpSpPr>
            <a:grpSpLocks/>
          </p:cNvGrpSpPr>
          <p:nvPr/>
        </p:nvGrpSpPr>
        <p:grpSpPr bwMode="auto">
          <a:xfrm>
            <a:off x="4664075" y="838202"/>
            <a:ext cx="4122738" cy="409575"/>
            <a:chOff x="2969" y="3840"/>
            <a:chExt cx="2597" cy="258"/>
          </a:xfrm>
        </p:grpSpPr>
        <p:sp>
          <p:nvSpPr>
            <p:cNvPr id="338993" name="Rectangle 49"/>
            <p:cNvSpPr>
              <a:spLocks noChangeArrowheads="1"/>
            </p:cNvSpPr>
            <p:nvPr/>
          </p:nvSpPr>
          <p:spPr bwMode="auto">
            <a:xfrm>
              <a:off x="5304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38994" name="Rectangle 50"/>
            <p:cNvSpPr>
              <a:spLocks noChangeArrowheads="1"/>
            </p:cNvSpPr>
            <p:nvPr/>
          </p:nvSpPr>
          <p:spPr bwMode="auto">
            <a:xfrm>
              <a:off x="5045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38995" name="Rectangle 51"/>
            <p:cNvSpPr>
              <a:spLocks noChangeArrowheads="1"/>
            </p:cNvSpPr>
            <p:nvPr/>
          </p:nvSpPr>
          <p:spPr bwMode="auto">
            <a:xfrm>
              <a:off x="4785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\0</a:t>
              </a:r>
            </a:p>
          </p:txBody>
        </p:sp>
        <p:sp>
          <p:nvSpPr>
            <p:cNvPr id="338996" name="Rectangle 52"/>
            <p:cNvSpPr>
              <a:spLocks noChangeArrowheads="1"/>
            </p:cNvSpPr>
            <p:nvPr/>
          </p:nvSpPr>
          <p:spPr bwMode="auto">
            <a:xfrm>
              <a:off x="4526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z</a:t>
              </a:r>
            </a:p>
          </p:txBody>
        </p:sp>
        <p:sp>
          <p:nvSpPr>
            <p:cNvPr id="338997" name="Rectangle 53"/>
            <p:cNvSpPr>
              <a:spLocks noChangeArrowheads="1"/>
            </p:cNvSpPr>
            <p:nvPr/>
          </p:nvSpPr>
          <p:spPr bwMode="auto">
            <a:xfrm>
              <a:off x="4266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y</a:t>
              </a:r>
            </a:p>
          </p:txBody>
        </p:sp>
        <p:sp>
          <p:nvSpPr>
            <p:cNvPr id="338998" name="Rectangle 54"/>
            <p:cNvSpPr>
              <a:spLocks noChangeArrowheads="1"/>
            </p:cNvSpPr>
            <p:nvPr/>
          </p:nvSpPr>
          <p:spPr bwMode="auto">
            <a:xfrm>
              <a:off x="4007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x</a:t>
              </a:r>
            </a:p>
          </p:txBody>
        </p:sp>
        <p:sp>
          <p:nvSpPr>
            <p:cNvPr id="338999" name="Rectangle 55"/>
            <p:cNvSpPr>
              <a:spLocks noChangeArrowheads="1"/>
            </p:cNvSpPr>
            <p:nvPr/>
          </p:nvSpPr>
          <p:spPr bwMode="auto">
            <a:xfrm>
              <a:off x="3747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d</a:t>
              </a:r>
            </a:p>
          </p:txBody>
        </p:sp>
        <p:sp>
          <p:nvSpPr>
            <p:cNvPr id="339000" name="Rectangle 56"/>
            <p:cNvSpPr>
              <a:spLocks noChangeArrowheads="1"/>
            </p:cNvSpPr>
            <p:nvPr/>
          </p:nvSpPr>
          <p:spPr bwMode="auto">
            <a:xfrm>
              <a:off x="3488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c</a:t>
              </a:r>
            </a:p>
          </p:txBody>
        </p:sp>
        <p:sp>
          <p:nvSpPr>
            <p:cNvPr id="339001" name="Rectangle 57"/>
            <p:cNvSpPr>
              <a:spLocks noChangeArrowheads="1"/>
            </p:cNvSpPr>
            <p:nvPr/>
          </p:nvSpPr>
          <p:spPr bwMode="auto">
            <a:xfrm>
              <a:off x="3228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b</a:t>
              </a:r>
            </a:p>
          </p:txBody>
        </p:sp>
        <p:sp>
          <p:nvSpPr>
            <p:cNvPr id="339002" name="Rectangle 58"/>
            <p:cNvSpPr>
              <a:spLocks noChangeArrowheads="1"/>
            </p:cNvSpPr>
            <p:nvPr/>
          </p:nvSpPr>
          <p:spPr bwMode="auto">
            <a:xfrm>
              <a:off x="2969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a</a:t>
              </a:r>
            </a:p>
          </p:txBody>
        </p:sp>
        <p:sp>
          <p:nvSpPr>
            <p:cNvPr id="339003" name="Line 59"/>
            <p:cNvSpPr>
              <a:spLocks noChangeShapeType="1"/>
            </p:cNvSpPr>
            <p:nvPr/>
          </p:nvSpPr>
          <p:spPr bwMode="auto">
            <a:xfrm>
              <a:off x="2969" y="3840"/>
              <a:ext cx="25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4" name="Line 60"/>
            <p:cNvSpPr>
              <a:spLocks noChangeShapeType="1"/>
            </p:cNvSpPr>
            <p:nvPr/>
          </p:nvSpPr>
          <p:spPr bwMode="auto">
            <a:xfrm>
              <a:off x="2969" y="4090"/>
              <a:ext cx="2597" cy="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5" name="Line 61"/>
            <p:cNvSpPr>
              <a:spLocks noChangeShapeType="1"/>
            </p:cNvSpPr>
            <p:nvPr/>
          </p:nvSpPr>
          <p:spPr bwMode="auto">
            <a:xfrm>
              <a:off x="2969" y="3840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6" name="Line 62"/>
            <p:cNvSpPr>
              <a:spLocks noChangeShapeType="1"/>
            </p:cNvSpPr>
            <p:nvPr/>
          </p:nvSpPr>
          <p:spPr bwMode="auto">
            <a:xfrm>
              <a:off x="322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7" name="Line 63"/>
            <p:cNvSpPr>
              <a:spLocks noChangeShapeType="1"/>
            </p:cNvSpPr>
            <p:nvPr/>
          </p:nvSpPr>
          <p:spPr bwMode="auto">
            <a:xfrm>
              <a:off x="348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8" name="Line 64"/>
            <p:cNvSpPr>
              <a:spLocks noChangeShapeType="1"/>
            </p:cNvSpPr>
            <p:nvPr/>
          </p:nvSpPr>
          <p:spPr bwMode="auto">
            <a:xfrm>
              <a:off x="374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09" name="Line 65"/>
            <p:cNvSpPr>
              <a:spLocks noChangeShapeType="1"/>
            </p:cNvSpPr>
            <p:nvPr/>
          </p:nvSpPr>
          <p:spPr bwMode="auto">
            <a:xfrm>
              <a:off x="400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0" name="Line 66"/>
            <p:cNvSpPr>
              <a:spLocks noChangeShapeType="1"/>
            </p:cNvSpPr>
            <p:nvPr/>
          </p:nvSpPr>
          <p:spPr bwMode="auto">
            <a:xfrm>
              <a:off x="426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1" name="Line 67"/>
            <p:cNvSpPr>
              <a:spLocks noChangeShapeType="1"/>
            </p:cNvSpPr>
            <p:nvPr/>
          </p:nvSpPr>
          <p:spPr bwMode="auto">
            <a:xfrm>
              <a:off x="452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2" name="Line 68"/>
            <p:cNvSpPr>
              <a:spLocks noChangeShapeType="1"/>
            </p:cNvSpPr>
            <p:nvPr/>
          </p:nvSpPr>
          <p:spPr bwMode="auto">
            <a:xfrm>
              <a:off x="478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3" name="Line 69"/>
            <p:cNvSpPr>
              <a:spLocks noChangeShapeType="1"/>
            </p:cNvSpPr>
            <p:nvPr/>
          </p:nvSpPr>
          <p:spPr bwMode="auto">
            <a:xfrm>
              <a:off x="504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4" name="Line 70"/>
            <p:cNvSpPr>
              <a:spLocks noChangeShapeType="1"/>
            </p:cNvSpPr>
            <p:nvPr/>
          </p:nvSpPr>
          <p:spPr bwMode="auto">
            <a:xfrm>
              <a:off x="5304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39015" name="Line 71"/>
            <p:cNvSpPr>
              <a:spLocks noChangeShapeType="1"/>
            </p:cNvSpPr>
            <p:nvPr/>
          </p:nvSpPr>
          <p:spPr bwMode="auto">
            <a:xfrm>
              <a:off x="5564" y="3840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</p:grpSp>
      <p:sp>
        <p:nvSpPr>
          <p:cNvPr id="339016" name="Line 72"/>
          <p:cNvSpPr>
            <a:spLocks noChangeShapeType="1"/>
          </p:cNvSpPr>
          <p:nvPr/>
        </p:nvSpPr>
        <p:spPr bwMode="auto">
          <a:xfrm flipV="1">
            <a:off x="4953000" y="1143000"/>
            <a:ext cx="1447800" cy="1143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9017" name="Line 73"/>
          <p:cNvSpPr>
            <a:spLocks noChangeShapeType="1"/>
          </p:cNvSpPr>
          <p:nvPr/>
        </p:nvSpPr>
        <p:spPr bwMode="auto">
          <a:xfrm flipV="1">
            <a:off x="5410200" y="1143000"/>
            <a:ext cx="1447800" cy="1143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9018" name="Line 74"/>
          <p:cNvSpPr>
            <a:spLocks noChangeShapeType="1"/>
          </p:cNvSpPr>
          <p:nvPr/>
        </p:nvSpPr>
        <p:spPr bwMode="auto">
          <a:xfrm flipV="1">
            <a:off x="5791200" y="1143000"/>
            <a:ext cx="1447800" cy="1143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6" grpId="0" animBg="1"/>
      <p:bldP spid="339017" grpId="0" animBg="1"/>
      <p:bldP spid="3390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F9164A4-265A-4098-8E53-4617C0BF8A9A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2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main()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{	char   a[100], b[50];	int  i = 0, j = 0;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printf ( "Pleas input 2 strings:\n" 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scanf ( "%s%s", a, b 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while ( a[i] != 0 ) 	  i++;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while ( b[j] != 0 ) 	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	{	a[i] = b[j];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		i++; 	j++;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 b="1">
                <a:solidFill>
                  <a:srgbClr val="008000"/>
                </a:solidFill>
                <a:latin typeface="Arial Rounded MT Bold" panose="020F0704030504030204" pitchFamily="34" charset="0"/>
              </a:rPr>
              <a:t>a[i] = 0;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printf ( "a: %s\nb: %s\n", a, b 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4572000" y="2689227"/>
            <a:ext cx="3733800" cy="188277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2 strings: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Good boy!</a:t>
            </a:r>
            <a:r>
              <a:rPr kumimoji="1"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a: Goodboy!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b: boy!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9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3B798D-4701-4ACD-AB13-9CC7030D008B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3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Write a program to reverse the characters of a string.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1:</a:t>
            </a:r>
            <a:r>
              <a:rPr lang="en-US" altLang="zh-CN"/>
              <a:t> Declare a character arrays a[50];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2:</a:t>
            </a:r>
            <a:r>
              <a:rPr lang="en-US" altLang="zh-CN"/>
              <a:t> Read a string into a.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3:</a:t>
            </a:r>
            <a:r>
              <a:rPr lang="en-US" altLang="zh-CN"/>
              <a:t> Get the subscript of the null character of the array a, and assign it to variable i.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CC0066"/>
                </a:solidFill>
              </a:rPr>
              <a:t>Step 4:</a:t>
            </a:r>
            <a:r>
              <a:rPr lang="en-US" altLang="zh-CN"/>
              <a:t> </a:t>
            </a:r>
            <a:r>
              <a:rPr lang="en-US" altLang="zh-CN">
                <a:latin typeface="Arial Rounded MT Bold" panose="020F0704030504030204" pitchFamily="34" charset="0"/>
              </a:rPr>
              <a:t>for ( j = 0; j &lt; i; j++, i-- )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			exchange a[i] and a[j].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63471F-49A5-4375-A7D2-FA29D8AB02D1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 - Program 3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{	char   a[30], ch;		int  i = 0, j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printf ( "Pleas input the string:\n"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scanf ( "%s", a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while ( a[i] != 0 )   i ++;</a:t>
            </a:r>
            <a:r>
              <a:rPr kumimoji="1" lang="en-US" altLang="zh-CN">
                <a:latin typeface="Arial Rounded MT Bold" panose="020F0704030504030204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>
                <a:solidFill>
                  <a:srgbClr val="CC0000"/>
                </a:solidFill>
                <a:latin typeface="Arial Rounded MT Bold" panose="020F0704030504030204" pitchFamily="34" charset="0"/>
              </a:rPr>
              <a:t>i</a:t>
            </a:r>
            <a:r>
              <a:rPr kumimoji="1" lang="en-US" altLang="zh-CN">
                <a:solidFill>
                  <a:srgbClr val="CC0000"/>
                </a:solidFill>
              </a:rPr>
              <a:t>--</a:t>
            </a:r>
            <a:r>
              <a:rPr kumimoji="1" lang="en-US" altLang="zh-CN">
                <a:solidFill>
                  <a:srgbClr val="CC0000"/>
                </a:solidFill>
                <a:latin typeface="Arial Rounded MT Bold" panose="020F0704030504030204" pitchFamily="34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for ( j = 0; j &lt; i; j++, i--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{	ch = a[j];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	a[j] = a[i];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	a[i] = ch;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	printf ( "%s\n", a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 Rounded MT Bold" panose="020F0704030504030204" pitchFamily="34" charset="0"/>
              </a:rPr>
              <a:t>}</a:t>
            </a:r>
          </a:p>
        </p:txBody>
      </p:sp>
      <p:grpSp>
        <p:nvGrpSpPr>
          <p:cNvPr id="342021" name="Group 5"/>
          <p:cNvGrpSpPr>
            <a:grpSpLocks/>
          </p:cNvGrpSpPr>
          <p:nvPr/>
        </p:nvGrpSpPr>
        <p:grpSpPr bwMode="auto">
          <a:xfrm>
            <a:off x="3733800" y="4418013"/>
            <a:ext cx="5181600" cy="495300"/>
            <a:chOff x="2352" y="2831"/>
            <a:chExt cx="3264" cy="312"/>
          </a:xfrm>
        </p:grpSpPr>
        <p:sp>
          <p:nvSpPr>
            <p:cNvPr id="342022" name="Rectangle 6"/>
            <p:cNvSpPr>
              <a:spLocks noChangeArrowheads="1"/>
            </p:cNvSpPr>
            <p:nvPr/>
          </p:nvSpPr>
          <p:spPr bwMode="auto">
            <a:xfrm>
              <a:off x="2352" y="2831"/>
              <a:ext cx="326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2023" name="Group 7"/>
            <p:cNvGrpSpPr>
              <a:grpSpLocks/>
            </p:cNvGrpSpPr>
            <p:nvPr/>
          </p:nvGrpSpPr>
          <p:grpSpPr bwMode="auto">
            <a:xfrm>
              <a:off x="2694" y="2874"/>
              <a:ext cx="2762" cy="269"/>
              <a:chOff x="2812" y="3400"/>
              <a:chExt cx="2762" cy="269"/>
            </a:xfrm>
          </p:grpSpPr>
          <p:sp>
            <p:nvSpPr>
              <p:cNvPr id="342024" name="Rectangle 8"/>
              <p:cNvSpPr>
                <a:spLocks noChangeArrowheads="1"/>
              </p:cNvSpPr>
              <p:nvPr/>
            </p:nvSpPr>
            <p:spPr bwMode="auto">
              <a:xfrm>
                <a:off x="2812" y="3400"/>
                <a:ext cx="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1" lang="en-US" altLang="zh-CN" sz="22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a</a:t>
                </a:r>
              </a:p>
            </p:txBody>
          </p:sp>
          <p:grpSp>
            <p:nvGrpSpPr>
              <p:cNvPr id="342025" name="Group 9"/>
              <p:cNvGrpSpPr>
                <a:grpSpLocks/>
              </p:cNvGrpSpPr>
              <p:nvPr/>
            </p:nvGrpSpPr>
            <p:grpSpPr bwMode="auto">
              <a:xfrm>
                <a:off x="2977" y="3406"/>
                <a:ext cx="2597" cy="258"/>
                <a:chOff x="1272" y="2800"/>
                <a:chExt cx="2562" cy="258"/>
              </a:xfrm>
            </p:grpSpPr>
            <p:sp>
              <p:nvSpPr>
                <p:cNvPr id="342026" name="Rectangle 10"/>
                <p:cNvSpPr>
                  <a:spLocks noChangeArrowheads="1"/>
                </p:cNvSpPr>
                <p:nvPr/>
              </p:nvSpPr>
              <p:spPr bwMode="auto">
                <a:xfrm>
                  <a:off x="3576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42027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0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42028" name="Rectangle 12"/>
                <p:cNvSpPr>
                  <a:spLocks noChangeArrowheads="1"/>
                </p:cNvSpPr>
                <p:nvPr/>
              </p:nvSpPr>
              <p:spPr bwMode="auto">
                <a:xfrm>
                  <a:off x="3064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42029" name="Rectangle 13"/>
                <p:cNvSpPr>
                  <a:spLocks noChangeArrowheads="1"/>
                </p:cNvSpPr>
                <p:nvPr/>
              </p:nvSpPr>
              <p:spPr bwMode="auto">
                <a:xfrm>
                  <a:off x="2808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42030" name="Rectangle 14"/>
                <p:cNvSpPr>
                  <a:spLocks noChangeArrowheads="1"/>
                </p:cNvSpPr>
                <p:nvPr/>
              </p:nvSpPr>
              <p:spPr bwMode="auto">
                <a:xfrm>
                  <a:off x="2552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endParaRPr lang="en-US" sz="2200"/>
                </a:p>
              </p:txBody>
            </p:sp>
            <p:sp>
              <p:nvSpPr>
                <p:cNvPr id="342031" name="Rectangle 15"/>
                <p:cNvSpPr>
                  <a:spLocks noChangeArrowheads="1"/>
                </p:cNvSpPr>
                <p:nvPr/>
              </p:nvSpPr>
              <p:spPr bwMode="auto">
                <a:xfrm>
                  <a:off x="2296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\0</a:t>
                  </a:r>
                </a:p>
              </p:txBody>
            </p:sp>
            <p:sp>
              <p:nvSpPr>
                <p:cNvPr id="342032" name="Rectangle 16"/>
                <p:cNvSpPr>
                  <a:spLocks noChangeArrowheads="1"/>
                </p:cNvSpPr>
                <p:nvPr/>
              </p:nvSpPr>
              <p:spPr bwMode="auto">
                <a:xfrm>
                  <a:off x="2040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d</a:t>
                  </a:r>
                </a:p>
              </p:txBody>
            </p:sp>
            <p:sp>
              <p:nvSpPr>
                <p:cNvPr id="342033" name="Rectangle 17"/>
                <p:cNvSpPr>
                  <a:spLocks noChangeArrowheads="1"/>
                </p:cNvSpPr>
                <p:nvPr/>
              </p:nvSpPr>
              <p:spPr bwMode="auto">
                <a:xfrm>
                  <a:off x="1784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c</a:t>
                  </a:r>
                </a:p>
              </p:txBody>
            </p:sp>
            <p:sp>
              <p:nvSpPr>
                <p:cNvPr id="342034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8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b</a:t>
                  </a:r>
                </a:p>
              </p:txBody>
            </p:sp>
            <p:sp>
              <p:nvSpPr>
                <p:cNvPr id="3420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272" y="2800"/>
                  <a:ext cx="256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>
                  <a:lvl1pPr algn="l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1pPr>
                  <a:lvl2pPr algn="l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2pPr>
                  <a:lvl3pPr algn="l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3pPr>
                  <a:lvl4pPr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4pPr>
                  <a:lvl5pPr algn="l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楷体_GB2312" pitchFamily="49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200"/>
                    <a:t>a</a:t>
                  </a:r>
                </a:p>
              </p:txBody>
            </p:sp>
            <p:sp>
              <p:nvSpPr>
                <p:cNvPr id="342036" name="Line 20"/>
                <p:cNvSpPr>
                  <a:spLocks noChangeShapeType="1"/>
                </p:cNvSpPr>
                <p:nvPr/>
              </p:nvSpPr>
              <p:spPr bwMode="auto">
                <a:xfrm>
                  <a:off x="1272" y="2800"/>
                  <a:ext cx="256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37" name="Line 21"/>
                <p:cNvSpPr>
                  <a:spLocks noChangeShapeType="1"/>
                </p:cNvSpPr>
                <p:nvPr/>
              </p:nvSpPr>
              <p:spPr bwMode="auto">
                <a:xfrm>
                  <a:off x="1272" y="3050"/>
                  <a:ext cx="2562" cy="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38" name="Line 22"/>
                <p:cNvSpPr>
                  <a:spLocks noChangeShapeType="1"/>
                </p:cNvSpPr>
                <p:nvPr/>
              </p:nvSpPr>
              <p:spPr bwMode="auto">
                <a:xfrm>
                  <a:off x="1272" y="2800"/>
                  <a:ext cx="0" cy="25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39" name="Line 23"/>
                <p:cNvSpPr>
                  <a:spLocks noChangeShapeType="1"/>
                </p:cNvSpPr>
                <p:nvPr/>
              </p:nvSpPr>
              <p:spPr bwMode="auto">
                <a:xfrm>
                  <a:off x="1528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0" name="Line 24"/>
                <p:cNvSpPr>
                  <a:spLocks noChangeShapeType="1"/>
                </p:cNvSpPr>
                <p:nvPr/>
              </p:nvSpPr>
              <p:spPr bwMode="auto">
                <a:xfrm>
                  <a:off x="1784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1" name="Line 25"/>
                <p:cNvSpPr>
                  <a:spLocks noChangeShapeType="1"/>
                </p:cNvSpPr>
                <p:nvPr/>
              </p:nvSpPr>
              <p:spPr bwMode="auto">
                <a:xfrm>
                  <a:off x="2040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2" name="Line 26"/>
                <p:cNvSpPr>
                  <a:spLocks noChangeShapeType="1"/>
                </p:cNvSpPr>
                <p:nvPr/>
              </p:nvSpPr>
              <p:spPr bwMode="auto">
                <a:xfrm>
                  <a:off x="2296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3" name="Line 27"/>
                <p:cNvSpPr>
                  <a:spLocks noChangeShapeType="1"/>
                </p:cNvSpPr>
                <p:nvPr/>
              </p:nvSpPr>
              <p:spPr bwMode="auto">
                <a:xfrm>
                  <a:off x="2552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4" name="Line 28"/>
                <p:cNvSpPr>
                  <a:spLocks noChangeShapeType="1"/>
                </p:cNvSpPr>
                <p:nvPr/>
              </p:nvSpPr>
              <p:spPr bwMode="auto">
                <a:xfrm>
                  <a:off x="2808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5" name="Line 29"/>
                <p:cNvSpPr>
                  <a:spLocks noChangeShapeType="1"/>
                </p:cNvSpPr>
                <p:nvPr/>
              </p:nvSpPr>
              <p:spPr bwMode="auto">
                <a:xfrm>
                  <a:off x="3064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6" name="Line 30"/>
                <p:cNvSpPr>
                  <a:spLocks noChangeShapeType="1"/>
                </p:cNvSpPr>
                <p:nvPr/>
              </p:nvSpPr>
              <p:spPr bwMode="auto">
                <a:xfrm>
                  <a:off x="3320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7" name="Line 31"/>
                <p:cNvSpPr>
                  <a:spLocks noChangeShapeType="1"/>
                </p:cNvSpPr>
                <p:nvPr/>
              </p:nvSpPr>
              <p:spPr bwMode="auto">
                <a:xfrm>
                  <a:off x="3576" y="2800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  <p:sp>
              <p:nvSpPr>
                <p:cNvPr id="342048" name="Line 32"/>
                <p:cNvSpPr>
                  <a:spLocks noChangeShapeType="1"/>
                </p:cNvSpPr>
                <p:nvPr/>
              </p:nvSpPr>
              <p:spPr bwMode="auto">
                <a:xfrm>
                  <a:off x="3832" y="2800"/>
                  <a:ext cx="0" cy="2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46800" rIns="0" bIns="4680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2049" name="Group 33"/>
          <p:cNvGrpSpPr>
            <a:grpSpLocks/>
          </p:cNvGrpSpPr>
          <p:nvPr/>
        </p:nvGrpSpPr>
        <p:grpSpPr bwMode="auto">
          <a:xfrm>
            <a:off x="4538665" y="4495802"/>
            <a:ext cx="4122737" cy="409575"/>
            <a:chOff x="2969" y="3840"/>
            <a:chExt cx="2597" cy="258"/>
          </a:xfrm>
        </p:grpSpPr>
        <p:sp>
          <p:nvSpPr>
            <p:cNvPr id="342050" name="Rectangle 34"/>
            <p:cNvSpPr>
              <a:spLocks noChangeArrowheads="1"/>
            </p:cNvSpPr>
            <p:nvPr/>
          </p:nvSpPr>
          <p:spPr bwMode="auto">
            <a:xfrm>
              <a:off x="5304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51" name="Rectangle 35"/>
            <p:cNvSpPr>
              <a:spLocks noChangeArrowheads="1"/>
            </p:cNvSpPr>
            <p:nvPr/>
          </p:nvSpPr>
          <p:spPr bwMode="auto">
            <a:xfrm>
              <a:off x="5045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52" name="Rectangle 36"/>
            <p:cNvSpPr>
              <a:spLocks noChangeArrowheads="1"/>
            </p:cNvSpPr>
            <p:nvPr/>
          </p:nvSpPr>
          <p:spPr bwMode="auto">
            <a:xfrm>
              <a:off x="4785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53" name="Rectangle 37"/>
            <p:cNvSpPr>
              <a:spLocks noChangeArrowheads="1"/>
            </p:cNvSpPr>
            <p:nvPr/>
          </p:nvSpPr>
          <p:spPr bwMode="auto">
            <a:xfrm>
              <a:off x="4526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54" name="Rectangle 38"/>
            <p:cNvSpPr>
              <a:spLocks noChangeArrowheads="1"/>
            </p:cNvSpPr>
            <p:nvPr/>
          </p:nvSpPr>
          <p:spPr bwMode="auto">
            <a:xfrm>
              <a:off x="4266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55" name="Rectangle 39"/>
            <p:cNvSpPr>
              <a:spLocks noChangeArrowheads="1"/>
            </p:cNvSpPr>
            <p:nvPr/>
          </p:nvSpPr>
          <p:spPr bwMode="auto">
            <a:xfrm>
              <a:off x="4007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\0</a:t>
              </a:r>
            </a:p>
          </p:txBody>
        </p:sp>
        <p:sp>
          <p:nvSpPr>
            <p:cNvPr id="342056" name="Rectangle 40"/>
            <p:cNvSpPr>
              <a:spLocks noChangeArrowheads="1"/>
            </p:cNvSpPr>
            <p:nvPr/>
          </p:nvSpPr>
          <p:spPr bwMode="auto">
            <a:xfrm>
              <a:off x="3747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42057" name="Rectangle 41"/>
            <p:cNvSpPr>
              <a:spLocks noChangeArrowheads="1"/>
            </p:cNvSpPr>
            <p:nvPr/>
          </p:nvSpPr>
          <p:spPr bwMode="auto">
            <a:xfrm>
              <a:off x="3488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c</a:t>
              </a:r>
            </a:p>
          </p:txBody>
        </p:sp>
        <p:sp>
          <p:nvSpPr>
            <p:cNvPr id="342058" name="Rectangle 42"/>
            <p:cNvSpPr>
              <a:spLocks noChangeArrowheads="1"/>
            </p:cNvSpPr>
            <p:nvPr/>
          </p:nvSpPr>
          <p:spPr bwMode="auto">
            <a:xfrm>
              <a:off x="3228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b</a:t>
              </a:r>
            </a:p>
          </p:txBody>
        </p:sp>
        <p:sp>
          <p:nvSpPr>
            <p:cNvPr id="342059" name="Rectangle 43"/>
            <p:cNvSpPr>
              <a:spLocks noChangeArrowheads="1"/>
            </p:cNvSpPr>
            <p:nvPr/>
          </p:nvSpPr>
          <p:spPr bwMode="auto">
            <a:xfrm>
              <a:off x="2969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42060" name="Line 44"/>
            <p:cNvSpPr>
              <a:spLocks noChangeShapeType="1"/>
            </p:cNvSpPr>
            <p:nvPr/>
          </p:nvSpPr>
          <p:spPr bwMode="auto">
            <a:xfrm>
              <a:off x="2969" y="3840"/>
              <a:ext cx="25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1" name="Line 45"/>
            <p:cNvSpPr>
              <a:spLocks noChangeShapeType="1"/>
            </p:cNvSpPr>
            <p:nvPr/>
          </p:nvSpPr>
          <p:spPr bwMode="auto">
            <a:xfrm>
              <a:off x="2969" y="4090"/>
              <a:ext cx="2597" cy="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2" name="Line 46"/>
            <p:cNvSpPr>
              <a:spLocks noChangeShapeType="1"/>
            </p:cNvSpPr>
            <p:nvPr/>
          </p:nvSpPr>
          <p:spPr bwMode="auto">
            <a:xfrm>
              <a:off x="2969" y="3840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3" name="Line 47"/>
            <p:cNvSpPr>
              <a:spLocks noChangeShapeType="1"/>
            </p:cNvSpPr>
            <p:nvPr/>
          </p:nvSpPr>
          <p:spPr bwMode="auto">
            <a:xfrm>
              <a:off x="322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4" name="Line 48"/>
            <p:cNvSpPr>
              <a:spLocks noChangeShapeType="1"/>
            </p:cNvSpPr>
            <p:nvPr/>
          </p:nvSpPr>
          <p:spPr bwMode="auto">
            <a:xfrm>
              <a:off x="348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5" name="Line 49"/>
            <p:cNvSpPr>
              <a:spLocks noChangeShapeType="1"/>
            </p:cNvSpPr>
            <p:nvPr/>
          </p:nvSpPr>
          <p:spPr bwMode="auto">
            <a:xfrm>
              <a:off x="374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6" name="Line 50"/>
            <p:cNvSpPr>
              <a:spLocks noChangeShapeType="1"/>
            </p:cNvSpPr>
            <p:nvPr/>
          </p:nvSpPr>
          <p:spPr bwMode="auto">
            <a:xfrm>
              <a:off x="400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7" name="Line 51"/>
            <p:cNvSpPr>
              <a:spLocks noChangeShapeType="1"/>
            </p:cNvSpPr>
            <p:nvPr/>
          </p:nvSpPr>
          <p:spPr bwMode="auto">
            <a:xfrm>
              <a:off x="426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8" name="Line 52"/>
            <p:cNvSpPr>
              <a:spLocks noChangeShapeType="1"/>
            </p:cNvSpPr>
            <p:nvPr/>
          </p:nvSpPr>
          <p:spPr bwMode="auto">
            <a:xfrm>
              <a:off x="452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69" name="Line 53"/>
            <p:cNvSpPr>
              <a:spLocks noChangeShapeType="1"/>
            </p:cNvSpPr>
            <p:nvPr/>
          </p:nvSpPr>
          <p:spPr bwMode="auto">
            <a:xfrm>
              <a:off x="478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70" name="Line 54"/>
            <p:cNvSpPr>
              <a:spLocks noChangeShapeType="1"/>
            </p:cNvSpPr>
            <p:nvPr/>
          </p:nvSpPr>
          <p:spPr bwMode="auto">
            <a:xfrm>
              <a:off x="504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71" name="Line 55"/>
            <p:cNvSpPr>
              <a:spLocks noChangeShapeType="1"/>
            </p:cNvSpPr>
            <p:nvPr/>
          </p:nvSpPr>
          <p:spPr bwMode="auto">
            <a:xfrm>
              <a:off x="5304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72" name="Line 56"/>
            <p:cNvSpPr>
              <a:spLocks noChangeShapeType="1"/>
            </p:cNvSpPr>
            <p:nvPr/>
          </p:nvSpPr>
          <p:spPr bwMode="auto">
            <a:xfrm>
              <a:off x="5564" y="3840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</p:grpSp>
      <p:grpSp>
        <p:nvGrpSpPr>
          <p:cNvPr id="342073" name="Group 57"/>
          <p:cNvGrpSpPr>
            <a:grpSpLocks/>
          </p:cNvGrpSpPr>
          <p:nvPr/>
        </p:nvGrpSpPr>
        <p:grpSpPr bwMode="auto">
          <a:xfrm>
            <a:off x="4538665" y="4495802"/>
            <a:ext cx="4122737" cy="409575"/>
            <a:chOff x="2969" y="3840"/>
            <a:chExt cx="2597" cy="258"/>
          </a:xfrm>
        </p:grpSpPr>
        <p:sp>
          <p:nvSpPr>
            <p:cNvPr id="342074" name="Rectangle 58"/>
            <p:cNvSpPr>
              <a:spLocks noChangeArrowheads="1"/>
            </p:cNvSpPr>
            <p:nvPr/>
          </p:nvSpPr>
          <p:spPr bwMode="auto">
            <a:xfrm>
              <a:off x="5304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75" name="Rectangle 59"/>
            <p:cNvSpPr>
              <a:spLocks noChangeArrowheads="1"/>
            </p:cNvSpPr>
            <p:nvPr/>
          </p:nvSpPr>
          <p:spPr bwMode="auto">
            <a:xfrm>
              <a:off x="5045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76" name="Rectangle 60"/>
            <p:cNvSpPr>
              <a:spLocks noChangeArrowheads="1"/>
            </p:cNvSpPr>
            <p:nvPr/>
          </p:nvSpPr>
          <p:spPr bwMode="auto">
            <a:xfrm>
              <a:off x="4785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77" name="Rectangle 61"/>
            <p:cNvSpPr>
              <a:spLocks noChangeArrowheads="1"/>
            </p:cNvSpPr>
            <p:nvPr/>
          </p:nvSpPr>
          <p:spPr bwMode="auto">
            <a:xfrm>
              <a:off x="4526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78" name="Rectangle 62"/>
            <p:cNvSpPr>
              <a:spLocks noChangeArrowheads="1"/>
            </p:cNvSpPr>
            <p:nvPr/>
          </p:nvSpPr>
          <p:spPr bwMode="auto">
            <a:xfrm>
              <a:off x="4266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200"/>
            </a:p>
          </p:txBody>
        </p:sp>
        <p:sp>
          <p:nvSpPr>
            <p:cNvPr id="342079" name="Rectangle 63"/>
            <p:cNvSpPr>
              <a:spLocks noChangeArrowheads="1"/>
            </p:cNvSpPr>
            <p:nvPr/>
          </p:nvSpPr>
          <p:spPr bwMode="auto">
            <a:xfrm>
              <a:off x="4007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/>
                <a:t>\0</a:t>
              </a:r>
            </a:p>
          </p:txBody>
        </p:sp>
        <p:sp>
          <p:nvSpPr>
            <p:cNvPr id="342080" name="Rectangle 64"/>
            <p:cNvSpPr>
              <a:spLocks noChangeArrowheads="1"/>
            </p:cNvSpPr>
            <p:nvPr/>
          </p:nvSpPr>
          <p:spPr bwMode="auto">
            <a:xfrm>
              <a:off x="3747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42081" name="Rectangle 65"/>
            <p:cNvSpPr>
              <a:spLocks noChangeArrowheads="1"/>
            </p:cNvSpPr>
            <p:nvPr/>
          </p:nvSpPr>
          <p:spPr bwMode="auto">
            <a:xfrm>
              <a:off x="3488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42082" name="Rectangle 66"/>
            <p:cNvSpPr>
              <a:spLocks noChangeArrowheads="1"/>
            </p:cNvSpPr>
            <p:nvPr/>
          </p:nvSpPr>
          <p:spPr bwMode="auto">
            <a:xfrm>
              <a:off x="3228" y="3840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42083" name="Rectangle 67"/>
            <p:cNvSpPr>
              <a:spLocks noChangeArrowheads="1"/>
            </p:cNvSpPr>
            <p:nvPr/>
          </p:nvSpPr>
          <p:spPr bwMode="auto">
            <a:xfrm>
              <a:off x="2969" y="3840"/>
              <a:ext cx="25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42084" name="Line 68"/>
            <p:cNvSpPr>
              <a:spLocks noChangeShapeType="1"/>
            </p:cNvSpPr>
            <p:nvPr/>
          </p:nvSpPr>
          <p:spPr bwMode="auto">
            <a:xfrm>
              <a:off x="2969" y="3840"/>
              <a:ext cx="25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85" name="Line 69"/>
            <p:cNvSpPr>
              <a:spLocks noChangeShapeType="1"/>
            </p:cNvSpPr>
            <p:nvPr/>
          </p:nvSpPr>
          <p:spPr bwMode="auto">
            <a:xfrm>
              <a:off x="2969" y="4090"/>
              <a:ext cx="2597" cy="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86" name="Line 70"/>
            <p:cNvSpPr>
              <a:spLocks noChangeShapeType="1"/>
            </p:cNvSpPr>
            <p:nvPr/>
          </p:nvSpPr>
          <p:spPr bwMode="auto">
            <a:xfrm>
              <a:off x="2969" y="3840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87" name="Line 71"/>
            <p:cNvSpPr>
              <a:spLocks noChangeShapeType="1"/>
            </p:cNvSpPr>
            <p:nvPr/>
          </p:nvSpPr>
          <p:spPr bwMode="auto">
            <a:xfrm>
              <a:off x="322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88" name="Line 72"/>
            <p:cNvSpPr>
              <a:spLocks noChangeShapeType="1"/>
            </p:cNvSpPr>
            <p:nvPr/>
          </p:nvSpPr>
          <p:spPr bwMode="auto">
            <a:xfrm>
              <a:off x="3488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89" name="Line 73"/>
            <p:cNvSpPr>
              <a:spLocks noChangeShapeType="1"/>
            </p:cNvSpPr>
            <p:nvPr/>
          </p:nvSpPr>
          <p:spPr bwMode="auto">
            <a:xfrm>
              <a:off x="374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0" name="Line 74"/>
            <p:cNvSpPr>
              <a:spLocks noChangeShapeType="1"/>
            </p:cNvSpPr>
            <p:nvPr/>
          </p:nvSpPr>
          <p:spPr bwMode="auto">
            <a:xfrm>
              <a:off x="4007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1" name="Line 75"/>
            <p:cNvSpPr>
              <a:spLocks noChangeShapeType="1"/>
            </p:cNvSpPr>
            <p:nvPr/>
          </p:nvSpPr>
          <p:spPr bwMode="auto">
            <a:xfrm>
              <a:off x="426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2" name="Line 76"/>
            <p:cNvSpPr>
              <a:spLocks noChangeShapeType="1"/>
            </p:cNvSpPr>
            <p:nvPr/>
          </p:nvSpPr>
          <p:spPr bwMode="auto">
            <a:xfrm>
              <a:off x="4526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3" name="Line 77"/>
            <p:cNvSpPr>
              <a:spLocks noChangeShapeType="1"/>
            </p:cNvSpPr>
            <p:nvPr/>
          </p:nvSpPr>
          <p:spPr bwMode="auto">
            <a:xfrm>
              <a:off x="478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4" name="Line 78"/>
            <p:cNvSpPr>
              <a:spLocks noChangeShapeType="1"/>
            </p:cNvSpPr>
            <p:nvPr/>
          </p:nvSpPr>
          <p:spPr bwMode="auto">
            <a:xfrm>
              <a:off x="5045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5" name="Line 79"/>
            <p:cNvSpPr>
              <a:spLocks noChangeShapeType="1"/>
            </p:cNvSpPr>
            <p:nvPr/>
          </p:nvSpPr>
          <p:spPr bwMode="auto">
            <a:xfrm>
              <a:off x="5304" y="384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  <p:sp>
          <p:nvSpPr>
            <p:cNvPr id="342096" name="Line 80"/>
            <p:cNvSpPr>
              <a:spLocks noChangeShapeType="1"/>
            </p:cNvSpPr>
            <p:nvPr/>
          </p:nvSpPr>
          <p:spPr bwMode="auto">
            <a:xfrm>
              <a:off x="5564" y="3840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endParaRPr lang="en-US"/>
            </a:p>
          </p:txBody>
        </p:sp>
      </p:grpSp>
      <p:sp>
        <p:nvSpPr>
          <p:cNvPr id="342097" name="Rectangle 81"/>
          <p:cNvSpPr>
            <a:spLocks noChangeArrowheads="1"/>
          </p:cNvSpPr>
          <p:nvPr/>
        </p:nvSpPr>
        <p:spPr bwMode="auto">
          <a:xfrm>
            <a:off x="6251575" y="4919665"/>
            <a:ext cx="2619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>
                <a:solidFill>
                  <a:srgbClr val="0000FF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342098" name="Rectangle 82"/>
          <p:cNvSpPr>
            <a:spLocks noChangeArrowheads="1"/>
          </p:cNvSpPr>
          <p:nvPr/>
        </p:nvSpPr>
        <p:spPr bwMode="auto">
          <a:xfrm>
            <a:off x="4583115" y="4919665"/>
            <a:ext cx="1552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en-US" altLang="zh-CN" sz="2200">
                <a:solidFill>
                  <a:srgbClr val="0000FF"/>
                </a:solidFill>
                <a:ea typeface="楷体_GB2312" pitchFamily="49" charset="-122"/>
              </a:rPr>
              <a:t>j              i</a:t>
            </a:r>
          </a:p>
        </p:txBody>
      </p:sp>
      <p:sp>
        <p:nvSpPr>
          <p:cNvPr id="342099" name="Rectangle 83"/>
          <p:cNvSpPr>
            <a:spLocks noChangeArrowheads="1"/>
          </p:cNvSpPr>
          <p:nvPr/>
        </p:nvSpPr>
        <p:spPr bwMode="auto">
          <a:xfrm>
            <a:off x="4572000" y="4906965"/>
            <a:ext cx="1981200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200">
                <a:solidFill>
                  <a:srgbClr val="0000FF"/>
                </a:solidFill>
                <a:ea typeface="楷体_GB2312" pitchFamily="49" charset="-122"/>
              </a:rPr>
              <a:t>j   i    </a:t>
            </a:r>
          </a:p>
        </p:txBody>
      </p:sp>
      <p:sp>
        <p:nvSpPr>
          <p:cNvPr id="342100" name="Rectangle 84"/>
          <p:cNvSpPr>
            <a:spLocks noChangeArrowheads="1"/>
          </p:cNvSpPr>
          <p:nvPr/>
        </p:nvSpPr>
        <p:spPr bwMode="auto">
          <a:xfrm>
            <a:off x="4419600" y="4906965"/>
            <a:ext cx="2286000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200">
                <a:solidFill>
                  <a:srgbClr val="0000FF"/>
                </a:solidFill>
                <a:ea typeface="楷体_GB2312" pitchFamily="49" charset="-122"/>
              </a:rPr>
              <a:t>i   j    </a:t>
            </a:r>
          </a:p>
        </p:txBody>
      </p:sp>
      <p:sp>
        <p:nvSpPr>
          <p:cNvPr id="342101" name="Rectangle 85"/>
          <p:cNvSpPr>
            <a:spLocks noChangeArrowheads="1"/>
          </p:cNvSpPr>
          <p:nvPr/>
        </p:nvSpPr>
        <p:spPr bwMode="auto">
          <a:xfrm>
            <a:off x="1905000" y="31242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CC0099"/>
                </a:solidFill>
                <a:latin typeface="Arial Rounded MT Bold" panose="020F0704030504030204" pitchFamily="34" charset="0"/>
                <a:ea typeface="楷体_GB2312" pitchFamily="49" charset="-122"/>
              </a:rPr>
              <a:t>j &lt;= i / 2</a:t>
            </a:r>
          </a:p>
        </p:txBody>
      </p:sp>
      <p:sp>
        <p:nvSpPr>
          <p:cNvPr id="342102" name="Oval 86"/>
          <p:cNvSpPr>
            <a:spLocks noChangeArrowheads="1"/>
          </p:cNvSpPr>
          <p:nvPr/>
        </p:nvSpPr>
        <p:spPr bwMode="auto">
          <a:xfrm>
            <a:off x="2057400" y="3447306"/>
            <a:ext cx="762000" cy="649188"/>
          </a:xfrm>
          <a:prstGeom prst="ellips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572000" y="2593977"/>
            <a:ext cx="3733800" cy="1444625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Please input the string: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abcd</a:t>
            </a:r>
            <a:r>
              <a:rPr kumimoji="1"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dcba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20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97" grpId="0" autoUpdateAnimBg="0"/>
      <p:bldP spid="342098" grpId="0" autoUpdateAnimBg="0"/>
      <p:bldP spid="342099" grpId="0" animBg="1" autoUpdateAnimBg="0"/>
      <p:bldP spid="342100" grpId="0" animBg="1" autoUpdateAnimBg="0"/>
      <p:bldP spid="342101" grpId="0"/>
      <p:bldP spid="342102" grpId="0" animBg="1"/>
      <p:bldP spid="342020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70726D-B6EF-4562-8562-5D9B79ACA79C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7630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Homework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90000"/>
              </a:lnSpc>
            </a:pPr>
            <a:r>
              <a:rPr lang="en-US" altLang="zh-CN" u="sng">
                <a:solidFill>
                  <a:srgbClr val="CC0000"/>
                </a:solidFill>
              </a:rPr>
              <a:t>Review Questions</a:t>
            </a:r>
            <a:r>
              <a:rPr lang="en-US" altLang="zh-CN">
                <a:solidFill>
                  <a:srgbClr val="CC0000"/>
                </a:solidFill>
              </a:rPr>
              <a:t>  </a:t>
            </a:r>
            <a:r>
              <a:rPr lang="en-US" altLang="zh-CN"/>
              <a:t>P243</a:t>
            </a:r>
          </a:p>
          <a:p>
            <a:pPr marL="914400" lvl="1" indent="-457200">
              <a:lnSpc>
                <a:spcPct val="190000"/>
              </a:lnSpc>
            </a:pPr>
            <a:r>
              <a:rPr lang="en-US" altLang="zh-CN">
                <a:solidFill>
                  <a:srgbClr val="3366CC"/>
                </a:solidFill>
              </a:rPr>
              <a:t>8.1, 8.2 [except (h)], 8.6~8.10	   </a:t>
            </a:r>
            <a:br>
              <a:rPr lang="en-US" altLang="zh-CN">
                <a:solidFill>
                  <a:srgbClr val="3366CC"/>
                </a:solidFill>
              </a:rPr>
            </a:br>
            <a:r>
              <a:rPr lang="en-US" altLang="zh-CN"/>
              <a:t>(Write down in your exercise book)</a:t>
            </a:r>
          </a:p>
          <a:p>
            <a:pPr marL="457200" indent="-457200">
              <a:lnSpc>
                <a:spcPct val="190000"/>
              </a:lnSpc>
            </a:pPr>
            <a:r>
              <a:rPr lang="en-US" altLang="zh-CN" u="sng">
                <a:solidFill>
                  <a:srgbClr val="CC0000"/>
                </a:solidFill>
              </a:rPr>
              <a:t>Programming Exercises</a:t>
            </a:r>
            <a:endParaRPr lang="en-US" altLang="zh-CN"/>
          </a:p>
        </p:txBody>
      </p:sp>
      <p:pic>
        <p:nvPicPr>
          <p:cNvPr id="136196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95600"/>
            <a:ext cx="186848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64554DA-D142-4EAD-AFA3-25DE3C1F6C4F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 Arrays - Initialization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/>
              <a:t>Like other type one-dimensional arrays, the character array can be initialized in the same way.</a:t>
            </a:r>
            <a:br>
              <a:rPr lang="en-US" altLang="zh-CN"/>
            </a:br>
            <a:r>
              <a:rPr lang="en-US" altLang="zh-CN"/>
              <a:t> 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c[5] = { 'H', 'e', 'l', 'l', 'o' };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If the number of initializers is </a:t>
            </a:r>
            <a:r>
              <a:rPr lang="en-US" altLang="zh-CN" b="1">
                <a:solidFill>
                  <a:srgbClr val="3366CC"/>
                </a:solidFill>
              </a:rPr>
              <a:t>more than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the declared size, the complier will produce </a:t>
            </a:r>
            <a:br>
              <a:rPr lang="en-US" altLang="zh-CN"/>
            </a:br>
            <a:r>
              <a:rPr lang="en-US" altLang="zh-CN"/>
              <a:t>an </a:t>
            </a:r>
            <a:r>
              <a:rPr lang="en-US" altLang="zh-CN">
                <a:solidFill>
                  <a:srgbClr val="3366CC"/>
                </a:solidFill>
              </a:rPr>
              <a:t>error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/>
              <a:t>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c[4] = { 'H', 'e', 'l', 'l', 'o' };</a:t>
            </a:r>
            <a:endParaRPr lang="en-US" altLang="zh-CN"/>
          </a:p>
        </p:txBody>
      </p:sp>
      <p:graphicFrame>
        <p:nvGraphicFramePr>
          <p:cNvPr id="312324" name="Group 4"/>
          <p:cNvGraphicFramePr>
            <a:graphicFrameLocks noGrp="1"/>
          </p:cNvGraphicFramePr>
          <p:nvPr/>
        </p:nvGraphicFramePr>
        <p:xfrm>
          <a:off x="7162800" y="18288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2350" name="Rectangle 30"/>
          <p:cNvSpPr>
            <a:spLocks noChangeArrowheads="1"/>
          </p:cNvSpPr>
          <p:nvPr/>
        </p:nvSpPr>
        <p:spPr bwMode="auto">
          <a:xfrm>
            <a:off x="914400" y="5527677"/>
            <a:ext cx="75438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  <a:ea typeface="华文隶书" pitchFamily="2" charset="-122"/>
              </a:rPr>
              <a:t>Error … : Too many initializers in function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7EBAAB-6801-4A96-B059-77110326C16A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 Arrays - Initialization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/>
              <a:t>Like other type one-dimensional arrays, the character array can be initialized in the same way.</a:t>
            </a:r>
            <a:br>
              <a:rPr lang="en-US" altLang="zh-CN"/>
            </a:br>
            <a:r>
              <a:rPr lang="en-US" altLang="zh-CN"/>
              <a:t> 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c[5] = { 'H', 'e', 'l', 'l', 'o' };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If the number of initializers is </a:t>
            </a:r>
            <a:r>
              <a:rPr lang="en-US" altLang="zh-CN" b="1">
                <a:solidFill>
                  <a:srgbClr val="3366CC"/>
                </a:solidFill>
              </a:rPr>
              <a:t>equal to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the declared size, </a:t>
            </a:r>
            <a:r>
              <a:rPr lang="en-US" altLang="zh-CN">
                <a:solidFill>
                  <a:srgbClr val="3366CC"/>
                </a:solidFill>
              </a:rPr>
              <a:t>the size may be omitted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/>
              <a:t>e.g.</a:t>
            </a:r>
            <a:r>
              <a:rPr lang="en-US" altLang="zh-CN">
                <a:solidFill>
                  <a:srgbClr val="CC0066"/>
                </a:solidFill>
              </a:rPr>
              <a:t>     </a:t>
            </a:r>
            <a:r>
              <a:rPr lang="en-US" altLang="zh-CN">
                <a:solidFill>
                  <a:srgbClr val="CC0066"/>
                </a:solidFill>
                <a:latin typeface="Arial Rounded MT Bold" panose="020F0704030504030204" pitchFamily="34" charset="0"/>
              </a:rPr>
              <a:t>char  c[ ] = { 'H', 'e', 'l', 'l', 'o' };</a:t>
            </a:r>
          </a:p>
        </p:txBody>
      </p:sp>
      <p:graphicFrame>
        <p:nvGraphicFramePr>
          <p:cNvPr id="309252" name="Group 4"/>
          <p:cNvGraphicFramePr>
            <a:graphicFrameLocks noGrp="1"/>
          </p:cNvGraphicFramePr>
          <p:nvPr/>
        </p:nvGraphicFramePr>
        <p:xfrm>
          <a:off x="7162800" y="18288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ACBB48-517F-498B-84C1-026484B56128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 Arrays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/>
              <a:t>The character array can be used as other type one-dimensional arrays.</a:t>
            </a:r>
            <a:br>
              <a:rPr lang="en-US" altLang="zh-CN"/>
            </a:br>
            <a:endParaRPr lang="en-US" altLang="zh-CN">
              <a:solidFill>
                <a:srgbClr val="CC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0303" name="Rectangle 31"/>
          <p:cNvSpPr>
            <a:spLocks noChangeArrowheads="1"/>
          </p:cNvSpPr>
          <p:nvPr/>
        </p:nvSpPr>
        <p:spPr bwMode="auto">
          <a:xfrm>
            <a:off x="914400" y="2590802"/>
            <a:ext cx="7696200" cy="3463925"/>
          </a:xfrm>
          <a:prstGeom prst="rect">
            <a:avLst/>
          </a:prstGeom>
          <a:solidFill>
            <a:srgbClr val="FFFFE7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main()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{  	char  c[10] 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隶书" pitchFamily="49" charset="-122"/>
              </a:rPr>
              <a:t>= 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{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'I'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'a'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'm'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'h'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'a'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'p'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'p'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, </a:t>
            </a:r>
            <a:r>
              <a:rPr kumimoji="1" lang="en-US" altLang="zh-CN">
                <a:solidFill>
                  <a:srgbClr val="006600"/>
                </a:solidFill>
                <a:latin typeface="Arial Rounded MT Bold" panose="020F0704030504030204" pitchFamily="34" charset="0"/>
                <a:ea typeface="隶书" pitchFamily="49" charset="-122"/>
              </a:rPr>
              <a:t>'y' </a:t>
            </a:r>
            <a:r>
              <a:rPr kumimoji="1" lang="en-US" altLang="zh-CN">
                <a:solidFill>
                  <a:srgbClr val="FF0000"/>
                </a:solidFill>
                <a:latin typeface="Arial Rounded MT Bold" panose="020F0704030504030204" pitchFamily="34" charset="0"/>
                <a:ea typeface="隶书" pitchFamily="49" charset="-122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 	int   i;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endParaRPr kumimoji="1" lang="en-US" altLang="zh-CN">
              <a:solidFill>
                <a:srgbClr val="000000"/>
              </a:solidFill>
              <a:latin typeface="Arial Rounded MT Bold" panose="020F070403050403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	</a:t>
            </a: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for ( i = 0; i &lt; 10; i++ ) 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FF"/>
                </a:solidFill>
                <a:latin typeface="Arial Rounded MT Bold" panose="020F0704030504030204" pitchFamily="34" charset="0"/>
                <a:ea typeface="楷体_GB2312" pitchFamily="49" charset="-122"/>
              </a:rPr>
              <a:t>  		printf ( "%c", c[i] );</a:t>
            </a:r>
          </a:p>
          <a:p>
            <a:pPr>
              <a:lnSpc>
                <a:spcPct val="120000"/>
              </a:lnSpc>
              <a:spcBef>
                <a:spcPct val="12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10304" name="Rectangle 32"/>
          <p:cNvSpPr>
            <a:spLocks noChangeArrowheads="1"/>
          </p:cNvSpPr>
          <p:nvPr/>
        </p:nvSpPr>
        <p:spPr bwMode="auto">
          <a:xfrm>
            <a:off x="6172200" y="1905002"/>
            <a:ext cx="1905000" cy="535531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I am happy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3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6101B7-DF6F-4103-A801-AA47DEFB7D7E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A string is a character array.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char c[10] = { 'I', '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', 'a', 'm', '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', 'h', 'a', 'p', 'p', 'y' };</a:t>
            </a:r>
            <a: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kumimoji="1"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kumimoji="1" lang="en-US" altLang="zh-CN">
                <a:solidFill>
                  <a:srgbClr val="000000"/>
                </a:solidFill>
              </a:rPr>
              <a:t>The </a:t>
            </a:r>
            <a:r>
              <a:rPr kumimoji="1" lang="en-US" altLang="zh-CN"/>
              <a:t>actual length of the string is </a:t>
            </a:r>
            <a:r>
              <a:rPr kumimoji="1" lang="en-US" altLang="zh-CN" b="1">
                <a:solidFill>
                  <a:srgbClr val="CC0000"/>
                </a:solidFill>
              </a:rPr>
              <a:t>not always</a:t>
            </a:r>
            <a:r>
              <a:rPr kumimoji="1" lang="en-US" altLang="zh-CN"/>
              <a:t> equal to the size of the character array. </a:t>
            </a:r>
          </a:p>
          <a:p>
            <a:pPr lvl="1">
              <a:lnSpc>
                <a:spcPct val="150000"/>
              </a:lnSpc>
            </a:pPr>
            <a:r>
              <a:rPr kumimoji="1" lang="en-US" altLang="zh-CN"/>
              <a:t>In fact, we often concern the actual length of a string rather than the size of a character array.</a:t>
            </a:r>
            <a:br>
              <a:rPr kumimoji="1" lang="en-US" altLang="zh-CN"/>
            </a:b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char c[100] = { 'I', '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', 'a', 'm', '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  <a:sym typeface="Wingdings 3" panose="05040102010807070707" pitchFamily="18" charset="2"/>
              </a:rPr>
              <a:t>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', 'h', 'a', 'p', 'p', 'y' };</a:t>
            </a:r>
            <a:b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</a:br>
            <a:r>
              <a:rPr kumimoji="1" lang="en-US" altLang="zh-CN"/>
              <a:t>The size of the character array is 100, but the actual length of the string is only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885C20-8473-4D7E-8335-4F1A1EC91AB1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The array size is often much larger than the size of the string stored in the array. In order to represent the end of the string, </a:t>
            </a:r>
            <a:r>
              <a:rPr lang="en-US" altLang="zh-CN" b="1">
                <a:solidFill>
                  <a:srgbClr val="3366CC"/>
                </a:solidFill>
              </a:rPr>
              <a:t>the null character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CC0066"/>
                </a:solidFill>
              </a:rPr>
              <a:t>'\0'</a:t>
            </a:r>
            <a:r>
              <a:rPr lang="en-US" altLang="zh-CN"/>
              <a:t> is used as the "</a:t>
            </a:r>
            <a:r>
              <a:rPr lang="en-US" altLang="zh-CN" b="1">
                <a:solidFill>
                  <a:srgbClr val="3366CC"/>
                </a:solidFill>
              </a:rPr>
              <a:t>end-of-string</a:t>
            </a:r>
            <a:r>
              <a:rPr lang="en-US" altLang="zh-CN"/>
              <a:t>" marker.</a:t>
            </a:r>
            <a:br>
              <a:rPr lang="en-US" altLang="zh-CN"/>
            </a:br>
            <a:r>
              <a:rPr lang="en-US" altLang="zh-CN"/>
              <a:t> 		</a:t>
            </a:r>
            <a:r>
              <a:rPr kumimoji="1" lang="en-US" altLang="zh-CN">
                <a:solidFill>
                  <a:srgbClr val="3366CC"/>
                </a:solidFill>
                <a:latin typeface="Arial Rounded MT Bold" panose="020F0704030504030204" pitchFamily="34" charset="0"/>
              </a:rPr>
              <a:t>char c[5] = { 'B', 'o ', 'y' };</a:t>
            </a:r>
            <a:endParaRPr kumimoji="1" lang="en-US" altLang="zh-CN"/>
          </a:p>
        </p:txBody>
      </p:sp>
      <p:graphicFrame>
        <p:nvGraphicFramePr>
          <p:cNvPr id="313348" name="Group 4"/>
          <p:cNvGraphicFramePr>
            <a:graphicFrameLocks noGrp="1"/>
          </p:cNvGraphicFramePr>
          <p:nvPr/>
        </p:nvGraphicFramePr>
        <p:xfrm>
          <a:off x="6629400" y="2971800"/>
          <a:ext cx="1524000" cy="2540000"/>
        </p:xfrm>
        <a:graphic>
          <a:graphicData uri="http://schemas.openxmlformats.org/drawingml/2006/table">
            <a:tbl>
              <a:tblPr/>
              <a:tblGrid>
                <a:gridCol w="820738"/>
                <a:gridCol w="7032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c[0]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c[1]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c[2]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c[3]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c[4]</a:t>
                      </a:r>
                    </a:p>
                  </a:txBody>
                  <a:tcPr marL="0" marR="762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\0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375" name="AutoShape 31"/>
          <p:cNvSpPr>
            <a:spLocks noChangeArrowheads="1"/>
          </p:cNvSpPr>
          <p:nvPr/>
        </p:nvSpPr>
        <p:spPr bwMode="auto">
          <a:xfrm>
            <a:off x="1371600" y="4267202"/>
            <a:ext cx="4800600" cy="1590675"/>
          </a:xfrm>
          <a:prstGeom prst="wedgeRectCallout">
            <a:avLst>
              <a:gd name="adj1" fmla="val 60713"/>
              <a:gd name="adj2" fmla="val -19060"/>
            </a:avLst>
          </a:prstGeom>
          <a:solidFill>
            <a:srgbClr val="FFFFE7"/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c[3] is the "end-of-string" marker </a:t>
            </a:r>
            <a:r>
              <a:rPr kumimoji="1" lang="en-US" altLang="zh-CN" b="1">
                <a:solidFill>
                  <a:srgbClr val="3366CC"/>
                </a:solidFill>
                <a:ea typeface="楷体_GB2312" pitchFamily="49" charset="-122"/>
              </a:rPr>
              <a:t>'\0'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, so the elements before it </a:t>
            </a:r>
            <a:r>
              <a:rPr kumimoji="1" lang="en-US" altLang="en-US"/>
              <a:t>compose</a:t>
            </a:r>
            <a:r>
              <a:rPr kumimoji="1" lang="en-US" altLang="zh-CN"/>
              <a:t> the string, and the length of the string is 3.</a:t>
            </a:r>
            <a:endParaRPr kumimoji="1"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7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DF623C-1D3D-4F44-8E63-5BF8862DC420}" type="datetime1">
              <a:rPr lang="en-US"/>
              <a:pPr/>
              <a:t>2/6/2024</a:t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Strings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Pay attention to the distinction of </a:t>
            </a:r>
            <a:r>
              <a:rPr lang="en-US" altLang="zh-CN" b="1">
                <a:solidFill>
                  <a:srgbClr val="3366CC"/>
                </a:solidFill>
              </a:rPr>
              <a:t>the null character '\0'</a:t>
            </a:r>
            <a:r>
              <a:rPr lang="en-US" altLang="zh-CN"/>
              <a:t>, and </a:t>
            </a:r>
            <a:r>
              <a:rPr lang="en-US" altLang="zh-CN" b="1">
                <a:solidFill>
                  <a:srgbClr val="CC0066"/>
                </a:solidFill>
              </a:rPr>
              <a:t>the blank space character '</a:t>
            </a:r>
            <a:r>
              <a:rPr lang="en-US" altLang="zh-CN" b="1">
                <a:solidFill>
                  <a:srgbClr val="CC0066"/>
                </a:solidFill>
                <a:sym typeface="Wingdings 3" panose="05040102010807070707" pitchFamily="18" charset="2"/>
              </a:rPr>
              <a:t></a:t>
            </a:r>
            <a:r>
              <a:rPr lang="en-US" altLang="zh-CN" b="1">
                <a:solidFill>
                  <a:srgbClr val="CC0066"/>
                </a:solidFill>
              </a:rPr>
              <a:t>'</a:t>
            </a:r>
            <a:r>
              <a:rPr lang="en-US" altLang="zh-CN"/>
              <a:t>, and </a:t>
            </a:r>
            <a:r>
              <a:rPr lang="en-US" altLang="zh-CN" b="1">
                <a:solidFill>
                  <a:srgbClr val="008000"/>
                </a:solidFill>
              </a:rPr>
              <a:t>the figure character '0'</a:t>
            </a:r>
            <a:r>
              <a:rPr lang="en-US" altLang="zh-CN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The ASCII value of </a:t>
            </a:r>
            <a:r>
              <a:rPr lang="en-US" altLang="zh-CN" b="1">
                <a:solidFill>
                  <a:srgbClr val="3366CC"/>
                </a:solidFill>
              </a:rPr>
              <a:t>'\0'</a:t>
            </a:r>
            <a:r>
              <a:rPr lang="en-US" altLang="zh-CN"/>
              <a:t> is 0. It can't be displayed and acts as the "end-of-string" marker.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The ASCII value of </a:t>
            </a:r>
            <a:r>
              <a:rPr lang="en-US" altLang="zh-CN" b="1">
                <a:solidFill>
                  <a:srgbClr val="CC0066"/>
                </a:solidFill>
              </a:rPr>
              <a:t>'</a:t>
            </a:r>
            <a:r>
              <a:rPr lang="en-US" altLang="zh-CN" b="1">
                <a:solidFill>
                  <a:srgbClr val="CC0066"/>
                </a:solidFill>
                <a:sym typeface="Wingdings 3" panose="05040102010807070707" pitchFamily="18" charset="2"/>
              </a:rPr>
              <a:t></a:t>
            </a:r>
            <a:r>
              <a:rPr lang="en-US" altLang="zh-CN" b="1">
                <a:solidFill>
                  <a:srgbClr val="CC0066"/>
                </a:solidFill>
              </a:rPr>
              <a:t>'</a:t>
            </a:r>
            <a:r>
              <a:rPr lang="en-US" altLang="zh-CN"/>
              <a:t> is 32. It can be outputted as a blank and occupy one place.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The ASCII value of </a:t>
            </a:r>
            <a:r>
              <a:rPr lang="en-US" altLang="zh-CN" b="1">
                <a:solidFill>
                  <a:srgbClr val="008000"/>
                </a:solidFill>
              </a:rPr>
              <a:t>'0'</a:t>
            </a:r>
            <a:r>
              <a:rPr lang="en-US" altLang="zh-CN"/>
              <a:t> is 48. It can be outputted as a figure.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w Cen MT Condensed Extra Bold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3366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华文隶书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3366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华文隶书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24848</TotalTime>
  <Words>2204</Words>
  <Application>Microsoft Office PowerPoint</Application>
  <PresentationFormat>On-screen Show (4:3)</PresentationFormat>
  <Paragraphs>852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宋体</vt:lpstr>
      <vt:lpstr>Arial</vt:lpstr>
      <vt:lpstr>Arial Black</vt:lpstr>
      <vt:lpstr>Arial Rounded MT Bold</vt:lpstr>
      <vt:lpstr>Comic Sans MS</vt:lpstr>
      <vt:lpstr>Eras Bold ITC</vt:lpstr>
      <vt:lpstr>楷体_GB2312</vt:lpstr>
      <vt:lpstr>隶书</vt:lpstr>
      <vt:lpstr>Lucida Console</vt:lpstr>
      <vt:lpstr>黑体</vt:lpstr>
      <vt:lpstr>华文隶书</vt:lpstr>
      <vt:lpstr>Symbol</vt:lpstr>
      <vt:lpstr>Tahoma</vt:lpstr>
      <vt:lpstr>Times New Roman</vt:lpstr>
      <vt:lpstr>Tw Cen MT Condensed Extra Bold</vt:lpstr>
      <vt:lpstr>Wingdings</vt:lpstr>
      <vt:lpstr>Wingdings 2</vt:lpstr>
      <vt:lpstr>Wingdings 3</vt:lpstr>
      <vt:lpstr>Pixel</vt:lpstr>
      <vt:lpstr>Chapter 8 Character Arrays and Strings </vt:lpstr>
      <vt:lpstr>Character Arrays</vt:lpstr>
      <vt:lpstr>Character Arrays - Initialization</vt:lpstr>
      <vt:lpstr>Character Arrays - Initialization</vt:lpstr>
      <vt:lpstr>Character Arrays - Initialization</vt:lpstr>
      <vt:lpstr>Character Arrays</vt:lpstr>
      <vt:lpstr>Strings</vt:lpstr>
      <vt:lpstr>Strings</vt:lpstr>
      <vt:lpstr>Strings</vt:lpstr>
      <vt:lpstr>Strings</vt:lpstr>
      <vt:lpstr>Strings - Initialization</vt:lpstr>
      <vt:lpstr>Strings - Initialization</vt:lpstr>
      <vt:lpstr>Input and Output – %c </vt:lpstr>
      <vt:lpstr>Input and Output – %s</vt:lpstr>
      <vt:lpstr>Input and Output – %s</vt:lpstr>
      <vt:lpstr>Input and Output – %s</vt:lpstr>
      <vt:lpstr>Input and Output – %s</vt:lpstr>
      <vt:lpstr>Input and Output – %s</vt:lpstr>
      <vt:lpstr>Input and Output – %s</vt:lpstr>
      <vt:lpstr>Input and Output – %s</vt:lpstr>
      <vt:lpstr>Input and Output – puts( )</vt:lpstr>
      <vt:lpstr>Input and Output – gets( )</vt:lpstr>
      <vt:lpstr>String-Handling Functions – strcat( )</vt:lpstr>
      <vt:lpstr>String-Handling Functions – strcat( )</vt:lpstr>
      <vt:lpstr>String-Handling Functions – strcpy( )</vt:lpstr>
      <vt:lpstr>String-Handling Functions – strcpy( )</vt:lpstr>
      <vt:lpstr>String-Handling Functions – strcpy( )</vt:lpstr>
      <vt:lpstr>String-Handling Functions – strcmp( )</vt:lpstr>
      <vt:lpstr>String-Handling Functions – strcmp( )</vt:lpstr>
      <vt:lpstr>String-Handling Functions – strlen( )</vt:lpstr>
      <vt:lpstr>String - Program 1</vt:lpstr>
      <vt:lpstr>String - Program 1</vt:lpstr>
      <vt:lpstr>String - Program 2</vt:lpstr>
      <vt:lpstr>String - Program 2</vt:lpstr>
      <vt:lpstr>String - Program 3</vt:lpstr>
      <vt:lpstr>String - Program 3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User</cp:lastModifiedBy>
  <cp:revision>828</cp:revision>
  <cp:lastPrinted>1601-01-01T00:00:00Z</cp:lastPrinted>
  <dcterms:created xsi:type="dcterms:W3CDTF">1601-01-01T00:00:00Z</dcterms:created>
  <dcterms:modified xsi:type="dcterms:W3CDTF">2024-02-06T03:25:38Z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