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C1F0B-412B-4749-8D3F-4C5E47571028}" type="datetimeFigureOut">
              <a:rPr lang="en-US" smtClean="0"/>
              <a:t>20-Dec-23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BA632-5613-45C6-8BBB-DF61104A1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4712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A98A3-23CD-4E99-933E-CE0DD1FED839}" type="datetimeFigureOut">
              <a:rPr lang="en-US" smtClean="0"/>
              <a:t>20-Dec-23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CB41A-3BEA-4255-B49D-29459205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3714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CB41A-3BEA-4255-B49D-294592057CBD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44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CB41A-3BEA-4255-B49D-294592057CBD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C46D-CA3D-4966-BBFD-61B8ABBF0111}" type="datetime1">
              <a:rPr lang="en-US" smtClean="0"/>
              <a:t>20-Dec-23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9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1162-61EB-4352-9244-1414BCDDCFAD}" type="datetime1">
              <a:rPr lang="en-US" smtClean="0"/>
              <a:t>20-Dec-23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024B-52D9-4552-9FE3-88A4045F1949}" type="datetime1">
              <a:rPr lang="en-US" smtClean="0"/>
              <a:t>20-Dec-23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6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8ADD-C5CE-4DB7-978D-DCE907919CBF}" type="datetime1">
              <a:rPr lang="en-US" smtClean="0"/>
              <a:t>20-Dec-23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5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A6F9-7BE0-4F82-939C-7C7CDCDD69B0}" type="datetime1">
              <a:rPr lang="en-US" smtClean="0"/>
              <a:t>20-Dec-23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2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A139-D702-4CC8-BBA9-2AB5939ABC67}" type="datetime1">
              <a:rPr lang="en-US" smtClean="0"/>
              <a:t>20-Dec-23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4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0EAC-CF7F-4325-828A-E6AF235EC7E6}" type="datetime1">
              <a:rPr lang="en-US" smtClean="0"/>
              <a:t>20-Dec-23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C44D-8988-41CC-B07F-00D0412DDE87}" type="datetime1">
              <a:rPr lang="en-US" smtClean="0"/>
              <a:t>20-Dec-23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1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757A-866D-4886-ADF2-6750E2A29BFE}" type="datetime1">
              <a:rPr lang="en-US" smtClean="0"/>
              <a:t>20-Dec-23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3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8C91-4506-4591-9196-BD112BFAA906}" type="datetime1">
              <a:rPr lang="en-US" smtClean="0"/>
              <a:t>20-Dec-23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7871-EA99-4C86-AA07-B4B3C80476CC}" type="datetime1">
              <a:rPr lang="en-US" smtClean="0"/>
              <a:t>20-Dec-23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43D9-2336-4819-A9A4-AE56F816D0B5}" type="datetime1">
              <a:rPr lang="en-US" smtClean="0"/>
              <a:t>20-Dec-23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1743" y="130629"/>
            <a:ext cx="106952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1121 Structured and Object Oriented Programming Language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DUET, Gazipur-1700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8938" y="2899795"/>
            <a:ext cx="9114019" cy="209288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Md. Abu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Bakkar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Siddique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Department of CSE, DUET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Room # 7024, New Academic Building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Phone/Mobile: +880249274034-53 Ext: 3281, +8801944275646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Email: absiddique@duet.ac.bd, absduet@gmail.com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92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10</a:t>
            </a:fld>
            <a:endParaRPr lang="en-US"/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3389706" y="1132487"/>
            <a:ext cx="5469481" cy="936154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solidFill>
                  <a:srgbClr val="FF0000"/>
                </a:solidFill>
              </a:rPr>
              <a:t>Any</a:t>
            </a:r>
            <a:r>
              <a:rPr lang="en-US" spc="-80" dirty="0" smtClean="0">
                <a:solidFill>
                  <a:srgbClr val="FF0000"/>
                </a:solidFill>
              </a:rPr>
              <a:t> </a:t>
            </a:r>
            <a:r>
              <a:rPr lang="en-US" spc="-5" dirty="0" smtClean="0">
                <a:solidFill>
                  <a:srgbClr val="FF0000"/>
                </a:solidFill>
              </a:rPr>
              <a:t>Question?</a:t>
            </a:r>
            <a:endParaRPr lang="en-US" spc="-5" dirty="0">
              <a:solidFill>
                <a:srgbClr val="FF0000"/>
              </a:solidFill>
            </a:endParaRPr>
          </a:p>
        </p:txBody>
      </p:sp>
      <p:sp>
        <p:nvSpPr>
          <p:cNvPr id="9" name="object 3"/>
          <p:cNvSpPr/>
          <p:nvPr/>
        </p:nvSpPr>
        <p:spPr>
          <a:xfrm>
            <a:off x="4720025" y="3512537"/>
            <a:ext cx="2857500" cy="2714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636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/>
          </p:cNvSpPr>
          <p:nvPr/>
        </p:nvSpPr>
        <p:spPr>
          <a:xfrm>
            <a:off x="3243493" y="2846307"/>
            <a:ext cx="4909907" cy="1859483"/>
          </a:xfrm>
          <a:prstGeom prst="rect">
            <a:avLst/>
          </a:prstGeom>
          <a:noFill/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00B0F0"/>
                </a:solidFill>
              </a:rPr>
              <a:t>Thank You </a:t>
            </a:r>
            <a:r>
              <a:rPr lang="en-US" b="1" dirty="0" smtClean="0">
                <a:solidFill>
                  <a:srgbClr val="00B0F0"/>
                </a:solidFill>
              </a:rPr>
              <a:t>All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endParaRPr lang="en-US" spc="-5" dirty="0">
              <a:solidFill>
                <a:srgbClr val="00B0F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6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944" y="157655"/>
            <a:ext cx="10695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Lecture02(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Constants, variable &amp; data types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0069" y="882869"/>
            <a:ext cx="96169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Today's Outline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Tokens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Identifiers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5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3</a:t>
            </a:fld>
            <a:endParaRPr lang="en-US"/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5333932" y="148844"/>
            <a:ext cx="1685289" cy="51371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mtClean="0">
                <a:solidFill>
                  <a:srgbClr val="0000FF"/>
                </a:solidFill>
              </a:rPr>
              <a:t>C</a:t>
            </a:r>
            <a:r>
              <a:rPr lang="en-US" sz="3200" spc="-100" smtClean="0">
                <a:solidFill>
                  <a:srgbClr val="0000FF"/>
                </a:solidFill>
              </a:rPr>
              <a:t> </a:t>
            </a:r>
            <a:r>
              <a:rPr lang="en-US" sz="3200" smtClean="0">
                <a:solidFill>
                  <a:srgbClr val="0000FF"/>
                </a:solidFill>
              </a:rPr>
              <a:t>Tokens</a:t>
            </a:r>
            <a:endParaRPr lang="en-US" sz="3200" dirty="0"/>
          </a:p>
        </p:txBody>
      </p:sp>
      <p:sp>
        <p:nvSpPr>
          <p:cNvPr id="9" name="object 3"/>
          <p:cNvSpPr txBox="1"/>
          <p:nvPr/>
        </p:nvSpPr>
        <p:spPr>
          <a:xfrm>
            <a:off x="1822382" y="771573"/>
            <a:ext cx="8713470" cy="317563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785"/>
              </a:spcBef>
              <a:buFont typeface="Wingdings"/>
              <a:buChar char=""/>
              <a:tabLst>
                <a:tab pos="367665" algn="l"/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Token: </a:t>
            </a:r>
            <a:r>
              <a:rPr sz="2400" spc="-5" dirty="0">
                <a:latin typeface="Times New Roman"/>
                <a:cs typeface="Times New Roman"/>
              </a:rPr>
              <a:t>Smallest </a:t>
            </a:r>
            <a:r>
              <a:rPr sz="2400" dirty="0">
                <a:latin typeface="Times New Roman"/>
                <a:cs typeface="Times New Roman"/>
              </a:rPr>
              <a:t>individual units in C program are known as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token.</a:t>
            </a:r>
          </a:p>
          <a:p>
            <a:pPr marL="1166495" marR="3063875" indent="-534035">
              <a:lnSpc>
                <a:spcPct val="120000"/>
              </a:lnSpc>
              <a:spcBef>
                <a:spcPts val="15"/>
              </a:spcBef>
              <a:tabLst>
                <a:tab pos="2834640" algn="l"/>
              </a:tabLst>
            </a:pPr>
            <a:r>
              <a:rPr sz="2400" dirty="0">
                <a:latin typeface="Times New Roman"/>
                <a:cs typeface="Times New Roman"/>
              </a:rPr>
              <a:t>e.g. </a:t>
            </a:r>
            <a:r>
              <a:rPr sz="2400" b="1" spc="-5" dirty="0">
                <a:latin typeface="Times New Roman"/>
                <a:cs typeface="Times New Roman"/>
              </a:rPr>
              <a:t>Keywords </a:t>
            </a:r>
            <a:r>
              <a:rPr sz="2400" b="1" dirty="0">
                <a:latin typeface="Times New Roman"/>
                <a:cs typeface="Times New Roman"/>
              </a:rPr>
              <a:t>- </a:t>
            </a:r>
            <a:r>
              <a:rPr sz="2400" dirty="0">
                <a:latin typeface="Times New Roman"/>
                <a:cs typeface="Times New Roman"/>
              </a:rPr>
              <a:t>int, break, for, struct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  </a:t>
            </a:r>
            <a:r>
              <a:rPr sz="2400" b="1" dirty="0">
                <a:latin typeface="Times New Roman"/>
                <a:cs typeface="Times New Roman"/>
              </a:rPr>
              <a:t>Identifiers - </a:t>
            </a:r>
            <a:r>
              <a:rPr sz="2400" dirty="0">
                <a:latin typeface="Times New Roman"/>
                <a:cs typeface="Times New Roman"/>
              </a:rPr>
              <a:t>count, </a:t>
            </a:r>
            <a:r>
              <a:rPr sz="2400" spc="-5" dirty="0">
                <a:latin typeface="Times New Roman"/>
                <a:cs typeface="Times New Roman"/>
              </a:rPr>
              <a:t>amount </a:t>
            </a:r>
            <a:r>
              <a:rPr sz="2400" dirty="0">
                <a:latin typeface="Times New Roman"/>
                <a:cs typeface="Times New Roman"/>
              </a:rPr>
              <a:t>etc  </a:t>
            </a:r>
            <a:r>
              <a:rPr sz="2400" b="1" spc="-5" dirty="0">
                <a:latin typeface="Times New Roman"/>
                <a:cs typeface="Times New Roman"/>
              </a:rPr>
              <a:t>Constants </a:t>
            </a:r>
            <a:r>
              <a:rPr sz="2400" b="1" dirty="0">
                <a:latin typeface="Times New Roman"/>
                <a:cs typeface="Times New Roman"/>
              </a:rPr>
              <a:t>- </a:t>
            </a:r>
            <a:r>
              <a:rPr sz="2400" dirty="0">
                <a:latin typeface="Times New Roman"/>
                <a:cs typeface="Times New Roman"/>
              </a:rPr>
              <a:t>10, 5.5, -7.5 etc  </a:t>
            </a:r>
            <a:r>
              <a:rPr sz="2400" b="1" dirty="0">
                <a:latin typeface="Times New Roman"/>
                <a:cs typeface="Times New Roman"/>
              </a:rPr>
              <a:t>Strings - </a:t>
            </a:r>
            <a:r>
              <a:rPr sz="2400" spc="-5" dirty="0">
                <a:latin typeface="Times New Roman"/>
                <a:cs typeface="Times New Roman"/>
              </a:rPr>
              <a:t>“DUET”, “1</a:t>
            </a:r>
            <a:r>
              <a:rPr sz="2400" spc="-7" baseline="24305" dirty="0">
                <a:latin typeface="Times New Roman"/>
                <a:cs typeface="Times New Roman"/>
              </a:rPr>
              <a:t>st </a:t>
            </a:r>
            <a:r>
              <a:rPr sz="2400" spc="-5" dirty="0">
                <a:latin typeface="Times New Roman"/>
                <a:cs typeface="Times New Roman"/>
              </a:rPr>
              <a:t>Year” </a:t>
            </a:r>
            <a:r>
              <a:rPr sz="2400" dirty="0">
                <a:latin typeface="Times New Roman"/>
                <a:cs typeface="Times New Roman"/>
              </a:rPr>
              <a:t>etc  </a:t>
            </a:r>
            <a:r>
              <a:rPr sz="2400" b="1" dirty="0">
                <a:latin typeface="Times New Roman"/>
                <a:cs typeface="Times New Roman"/>
              </a:rPr>
              <a:t>Operators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-	</a:t>
            </a:r>
            <a:r>
              <a:rPr sz="2400" dirty="0">
                <a:latin typeface="Times New Roman"/>
                <a:cs typeface="Times New Roman"/>
              </a:rPr>
              <a:t>+, -, *,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</a:t>
            </a:r>
          </a:p>
          <a:p>
            <a:pPr marL="1166495">
              <a:lnSpc>
                <a:spcPct val="100000"/>
              </a:lnSpc>
              <a:spcBef>
                <a:spcPts val="575"/>
              </a:spcBef>
              <a:tabLst>
                <a:tab pos="388429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Special Symbols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-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[]	{}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5208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4</a:t>
            </a:fld>
            <a:endParaRPr lang="en-US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5311922" y="148844"/>
            <a:ext cx="2357755" cy="51371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mtClean="0">
                <a:solidFill>
                  <a:srgbClr val="0000FF"/>
                </a:solidFill>
              </a:rPr>
              <a:t>C Data</a:t>
            </a:r>
            <a:r>
              <a:rPr lang="en-US" sz="3200" spc="-160" smtClean="0">
                <a:solidFill>
                  <a:srgbClr val="0000FF"/>
                </a:solidFill>
              </a:rPr>
              <a:t> </a:t>
            </a:r>
            <a:r>
              <a:rPr lang="en-US" sz="3200" spc="-50" smtClean="0">
                <a:solidFill>
                  <a:srgbClr val="0000FF"/>
                </a:solidFill>
              </a:rPr>
              <a:t>Types</a:t>
            </a:r>
            <a:endParaRPr lang="en-US" sz="3200"/>
          </a:p>
        </p:txBody>
      </p:sp>
      <p:sp>
        <p:nvSpPr>
          <p:cNvPr id="8" name="object 3"/>
          <p:cNvSpPr txBox="1"/>
          <p:nvPr/>
        </p:nvSpPr>
        <p:spPr>
          <a:xfrm>
            <a:off x="2226077" y="784605"/>
            <a:ext cx="8436610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27965" algn="l"/>
              </a:tabLst>
            </a:pPr>
            <a:r>
              <a:rPr sz="2400" dirty="0">
                <a:latin typeface="Times New Roman"/>
                <a:cs typeface="Times New Roman"/>
              </a:rPr>
              <a:t>The datatype of an object in </a:t>
            </a:r>
            <a:r>
              <a:rPr sz="2400" spc="-10" dirty="0">
                <a:latin typeface="Times New Roman"/>
                <a:cs typeface="Times New Roman"/>
              </a:rPr>
              <a:t>memory </a:t>
            </a:r>
            <a:r>
              <a:rPr sz="2400" spc="-5" dirty="0">
                <a:latin typeface="Times New Roman"/>
                <a:cs typeface="Times New Roman"/>
              </a:rPr>
              <a:t>determines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set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values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  can have and what operations that can be </a:t>
            </a:r>
            <a:r>
              <a:rPr sz="2400" spc="-5" dirty="0">
                <a:latin typeface="Times New Roman"/>
                <a:cs typeface="Times New Roman"/>
              </a:rPr>
              <a:t>performed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it.</a:t>
            </a:r>
          </a:p>
          <a:p>
            <a:pPr marL="12700" marR="53340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10820" algn="l"/>
              </a:tabLst>
            </a:pPr>
            <a:r>
              <a:rPr sz="2400" spc="-5" dirty="0">
                <a:latin typeface="Times New Roman"/>
                <a:cs typeface="Times New Roman"/>
              </a:rPr>
              <a:t>All </a:t>
            </a:r>
            <a:r>
              <a:rPr sz="2400" dirty="0">
                <a:latin typeface="Times New Roman"/>
                <a:cs typeface="Times New Roman"/>
              </a:rPr>
              <a:t>C </a:t>
            </a:r>
            <a:r>
              <a:rPr sz="2400" spc="-5" dirty="0">
                <a:latin typeface="Times New Roman"/>
                <a:cs typeface="Times New Roman"/>
              </a:rPr>
              <a:t>compiler </a:t>
            </a:r>
            <a:r>
              <a:rPr sz="2400" dirty="0">
                <a:latin typeface="Times New Roman"/>
                <a:cs typeface="Times New Roman"/>
              </a:rPr>
              <a:t>supports 5 </a:t>
            </a:r>
            <a:r>
              <a:rPr sz="2400" spc="-5" dirty="0">
                <a:latin typeface="Times New Roman"/>
                <a:cs typeface="Times New Roman"/>
              </a:rPr>
              <a:t>foundational </a:t>
            </a:r>
            <a:r>
              <a:rPr sz="2400" dirty="0">
                <a:latin typeface="Times New Roman"/>
                <a:cs typeface="Times New Roman"/>
              </a:rPr>
              <a:t>data types, </a:t>
            </a:r>
            <a:r>
              <a:rPr sz="2400" spc="-5" dirty="0">
                <a:latin typeface="Times New Roman"/>
                <a:cs typeface="Times New Roman"/>
              </a:rPr>
              <a:t>namely  </a:t>
            </a:r>
            <a:r>
              <a:rPr sz="2400" dirty="0">
                <a:latin typeface="Times New Roman"/>
                <a:cs typeface="Times New Roman"/>
              </a:rPr>
              <a:t>integer(int), floating-point(float), double precision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floating-point  (double), character(char), &amp;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void.</a:t>
            </a:r>
          </a:p>
        </p:txBody>
      </p:sp>
      <p:sp>
        <p:nvSpPr>
          <p:cNvPr id="9" name="object 4"/>
          <p:cNvSpPr txBox="1"/>
          <p:nvPr/>
        </p:nvSpPr>
        <p:spPr>
          <a:xfrm>
            <a:off x="2226077" y="5174741"/>
            <a:ext cx="84029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27965" algn="l"/>
              </a:tabLst>
            </a:pPr>
            <a:r>
              <a:rPr sz="2400" b="1" dirty="0">
                <a:latin typeface="Times New Roman"/>
                <a:cs typeface="Times New Roman"/>
              </a:rPr>
              <a:t>void </a:t>
            </a:r>
            <a:r>
              <a:rPr sz="2400" dirty="0">
                <a:latin typeface="Times New Roman"/>
                <a:cs typeface="Times New Roman"/>
              </a:rPr>
              <a:t>type either explicitly declares a function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returning no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  or creates generic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pointers.</a:t>
            </a:r>
          </a:p>
        </p:txBody>
      </p:sp>
      <p:graphicFrame>
        <p:nvGraphicFramePr>
          <p:cNvPr id="10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743496"/>
              </p:ext>
            </p:extLst>
          </p:nvPr>
        </p:nvGraphicFramePr>
        <p:xfrm>
          <a:off x="4419049" y="2957512"/>
          <a:ext cx="2590800" cy="2013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</a:tblGrid>
              <a:tr h="396239">
                <a:tc>
                  <a:txBody>
                    <a:bodyPr/>
                    <a:lstStyle/>
                    <a:p>
                      <a:pPr marR="641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20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Type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Size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(bits)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char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16 or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float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32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double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64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60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5</a:t>
            </a:fld>
            <a:endParaRPr lang="en-US"/>
          </a:p>
        </p:txBody>
      </p:sp>
      <p:sp>
        <p:nvSpPr>
          <p:cNvPr id="7" name="object 2"/>
          <p:cNvSpPr txBox="1"/>
          <p:nvPr/>
        </p:nvSpPr>
        <p:spPr>
          <a:xfrm>
            <a:off x="1701422" y="784605"/>
            <a:ext cx="8605520" cy="3432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753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10820" algn="l"/>
              </a:tabLst>
            </a:pPr>
            <a:r>
              <a:rPr sz="2400" spc="-5" dirty="0">
                <a:latin typeface="Times New Roman"/>
                <a:cs typeface="Times New Roman"/>
              </a:rPr>
              <a:t>All </a:t>
            </a:r>
            <a:r>
              <a:rPr sz="2400" dirty="0">
                <a:latin typeface="Times New Roman"/>
                <a:cs typeface="Times New Roman"/>
              </a:rPr>
              <a:t>keywords have fixed </a:t>
            </a:r>
            <a:r>
              <a:rPr sz="2400" spc="-5" dirty="0">
                <a:latin typeface="Times New Roman"/>
                <a:cs typeface="Times New Roman"/>
              </a:rPr>
              <a:t>meanings </a:t>
            </a:r>
            <a:r>
              <a:rPr sz="2400" dirty="0">
                <a:latin typeface="Times New Roman"/>
                <a:cs typeface="Times New Roman"/>
              </a:rPr>
              <a:t>&amp; these </a:t>
            </a:r>
            <a:r>
              <a:rPr sz="2400" spc="-5" dirty="0">
                <a:latin typeface="Times New Roman"/>
                <a:cs typeface="Times New Roman"/>
              </a:rPr>
              <a:t>meanings </a:t>
            </a:r>
            <a:r>
              <a:rPr sz="2400" dirty="0">
                <a:latin typeface="Times New Roman"/>
                <a:cs typeface="Times New Roman"/>
              </a:rPr>
              <a:t>can not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 changed. Serve </a:t>
            </a:r>
            <a:r>
              <a:rPr sz="2400" spc="-5" dirty="0">
                <a:latin typeface="Times New Roman"/>
                <a:cs typeface="Times New Roman"/>
              </a:rPr>
              <a:t>as basic </a:t>
            </a:r>
            <a:r>
              <a:rPr sz="2400" dirty="0">
                <a:latin typeface="Times New Roman"/>
                <a:cs typeface="Times New Roman"/>
              </a:rPr>
              <a:t>building </a:t>
            </a:r>
            <a:r>
              <a:rPr sz="2400" spc="-5" dirty="0">
                <a:latin typeface="Times New Roman"/>
                <a:cs typeface="Times New Roman"/>
              </a:rPr>
              <a:t>blocks </a:t>
            </a:r>
            <a:r>
              <a:rPr sz="2400" dirty="0">
                <a:latin typeface="Times New Roman"/>
                <a:cs typeface="Times New Roman"/>
              </a:rPr>
              <a:t>for program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statements.</a:t>
            </a:r>
            <a:endParaRPr sz="2400" dirty="0">
              <a:latin typeface="Times New Roman"/>
              <a:cs typeface="Times New Roman"/>
            </a:endParaRPr>
          </a:p>
          <a:p>
            <a:pPr marL="210820" indent="-19812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10820" algn="l"/>
              </a:tabLst>
            </a:pPr>
            <a:r>
              <a:rPr sz="2400" spc="-5" dirty="0">
                <a:latin typeface="Times New Roman"/>
                <a:cs typeface="Times New Roman"/>
              </a:rPr>
              <a:t>All </a:t>
            </a:r>
            <a:r>
              <a:rPr sz="2400" dirty="0">
                <a:latin typeface="Times New Roman"/>
                <a:cs typeface="Times New Roman"/>
              </a:rPr>
              <a:t>keyword </a:t>
            </a:r>
            <a:r>
              <a:rPr sz="2400" spc="-10" dirty="0">
                <a:latin typeface="Times New Roman"/>
                <a:cs typeface="Times New Roman"/>
              </a:rPr>
              <a:t>must </a:t>
            </a:r>
            <a:r>
              <a:rPr sz="2400" dirty="0">
                <a:latin typeface="Times New Roman"/>
                <a:cs typeface="Times New Roman"/>
              </a:rPr>
              <a:t>be written in lowercase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letters.</a:t>
            </a:r>
          </a:p>
          <a:p>
            <a:pPr marL="355600" marR="5080" indent="22860">
              <a:lnSpc>
                <a:spcPct val="90000"/>
              </a:lnSpc>
              <a:spcBef>
                <a:spcPts val="1190"/>
              </a:spcBef>
            </a:pPr>
            <a:r>
              <a:rPr sz="2400" spc="-5" dirty="0">
                <a:latin typeface="Courier New"/>
                <a:cs typeface="Courier New"/>
              </a:rPr>
              <a:t>if, </a:t>
            </a:r>
            <a:r>
              <a:rPr sz="2400" spc="-10" dirty="0">
                <a:latin typeface="Courier New"/>
                <a:cs typeface="Courier New"/>
              </a:rPr>
              <a:t>else, return, switch, case, default, </a:t>
            </a:r>
            <a:r>
              <a:rPr sz="2400" spc="-5" dirty="0">
                <a:latin typeface="Courier New"/>
                <a:cs typeface="Courier New"/>
              </a:rPr>
              <a:t>for,  do, </a:t>
            </a:r>
            <a:r>
              <a:rPr sz="2400" spc="-10" dirty="0">
                <a:latin typeface="Courier New"/>
                <a:cs typeface="Courier New"/>
              </a:rPr>
              <a:t>while, break, continue,int, </a:t>
            </a:r>
            <a:r>
              <a:rPr sz="2400" spc="-5" dirty="0">
                <a:latin typeface="Courier New"/>
                <a:cs typeface="Courier New"/>
              </a:rPr>
              <a:t>float,  double, char, </a:t>
            </a:r>
            <a:r>
              <a:rPr sz="2400" spc="-10" dirty="0">
                <a:latin typeface="Courier New"/>
                <a:cs typeface="Courier New"/>
              </a:rPr>
              <a:t>void,struct, typedef, union,  </a:t>
            </a:r>
            <a:r>
              <a:rPr sz="2400" spc="-5" dirty="0">
                <a:latin typeface="Courier New"/>
                <a:cs typeface="Courier New"/>
              </a:rPr>
              <a:t>enum, </a:t>
            </a:r>
            <a:r>
              <a:rPr sz="2400" spc="-10" dirty="0">
                <a:latin typeface="Courier New"/>
                <a:cs typeface="Courier New"/>
              </a:rPr>
              <a:t>sizeof, extern, signed,unsigned, long,  </a:t>
            </a:r>
            <a:r>
              <a:rPr sz="2400" spc="-5" dirty="0">
                <a:latin typeface="Courier New"/>
                <a:cs typeface="Courier New"/>
              </a:rPr>
              <a:t>short, </a:t>
            </a:r>
            <a:r>
              <a:rPr sz="2400" spc="-10" dirty="0">
                <a:latin typeface="Courier New"/>
                <a:cs typeface="Courier New"/>
              </a:rPr>
              <a:t>static, const, goto, auto, register,  volatile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8" name="object 3"/>
          <p:cNvSpPr txBox="1">
            <a:spLocks/>
          </p:cNvSpPr>
          <p:nvPr/>
        </p:nvSpPr>
        <p:spPr>
          <a:xfrm>
            <a:off x="4874135" y="148844"/>
            <a:ext cx="2185035" cy="51371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mtClean="0">
                <a:solidFill>
                  <a:srgbClr val="0000FF"/>
                </a:solidFill>
              </a:rPr>
              <a:t>C</a:t>
            </a:r>
            <a:r>
              <a:rPr lang="en-US" sz="3200" spc="-75" smtClean="0">
                <a:solidFill>
                  <a:srgbClr val="0000FF"/>
                </a:solidFill>
              </a:rPr>
              <a:t> </a:t>
            </a:r>
            <a:r>
              <a:rPr lang="en-US" sz="3200" smtClean="0">
                <a:solidFill>
                  <a:srgbClr val="0000FF"/>
                </a:solidFill>
              </a:rPr>
              <a:t>Keywords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67426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6</a:t>
            </a:fld>
            <a:endParaRPr lang="en-US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5107631" y="148844"/>
            <a:ext cx="2226945" cy="51371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mtClean="0">
                <a:solidFill>
                  <a:srgbClr val="0000FF"/>
                </a:solidFill>
              </a:rPr>
              <a:t>C</a:t>
            </a:r>
            <a:r>
              <a:rPr lang="en-US" sz="3200" spc="-90" smtClean="0">
                <a:solidFill>
                  <a:srgbClr val="0000FF"/>
                </a:solidFill>
              </a:rPr>
              <a:t> </a:t>
            </a:r>
            <a:r>
              <a:rPr lang="en-US" sz="3200" smtClean="0">
                <a:solidFill>
                  <a:srgbClr val="0000FF"/>
                </a:solidFill>
              </a:rPr>
              <a:t>Identifiers</a:t>
            </a:r>
            <a:endParaRPr lang="en-US" sz="3200"/>
          </a:p>
        </p:txBody>
      </p:sp>
      <p:sp>
        <p:nvSpPr>
          <p:cNvPr id="8" name="object 3"/>
          <p:cNvSpPr txBox="1"/>
          <p:nvPr/>
        </p:nvSpPr>
        <p:spPr>
          <a:xfrm>
            <a:off x="1956254" y="784605"/>
            <a:ext cx="8571865" cy="423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287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27965" algn="l"/>
              </a:tabLst>
            </a:pPr>
            <a:r>
              <a:rPr sz="2400" dirty="0">
                <a:latin typeface="Times New Roman"/>
                <a:cs typeface="Times New Roman"/>
              </a:rPr>
              <a:t>In C, the </a:t>
            </a:r>
            <a:r>
              <a:rPr sz="2400" spc="-5" dirty="0">
                <a:latin typeface="Times New Roman"/>
                <a:cs typeface="Times New Roman"/>
              </a:rPr>
              <a:t>names </a:t>
            </a:r>
            <a:r>
              <a:rPr sz="2400" dirty="0">
                <a:latin typeface="Times New Roman"/>
                <a:cs typeface="Times New Roman"/>
              </a:rPr>
              <a:t>of variables, functions, labels &amp; various other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user-  defined items </a:t>
            </a:r>
            <a:r>
              <a:rPr sz="2400" dirty="0">
                <a:latin typeface="Times New Roman"/>
                <a:cs typeface="Times New Roman"/>
              </a:rPr>
              <a:t>are called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identifiers.</a:t>
            </a:r>
          </a:p>
          <a:p>
            <a:pPr marL="227329" indent="-215265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27965" algn="l"/>
              </a:tabLst>
            </a:pPr>
            <a:r>
              <a:rPr sz="2400" dirty="0">
                <a:latin typeface="Times New Roman"/>
                <a:cs typeface="Times New Roman"/>
              </a:rPr>
              <a:t>Rules 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identifiers:</a:t>
            </a:r>
          </a:p>
          <a:p>
            <a:pPr marL="469900" marR="5080" lvl="1">
              <a:lnSpc>
                <a:spcPct val="100000"/>
              </a:lnSpc>
              <a:spcBef>
                <a:spcPts val="1440"/>
              </a:spcBef>
              <a:buSzPct val="83333"/>
              <a:buChar char="•"/>
              <a:tabLst>
                <a:tab pos="621030" algn="l"/>
              </a:tabLst>
            </a:pPr>
            <a:r>
              <a:rPr sz="2400" dirty="0">
                <a:latin typeface="Times New Roman"/>
                <a:cs typeface="Times New Roman"/>
              </a:rPr>
              <a:t>First character </a:t>
            </a:r>
            <a:r>
              <a:rPr sz="2400" spc="-10" dirty="0">
                <a:latin typeface="Times New Roman"/>
                <a:cs typeface="Times New Roman"/>
              </a:rPr>
              <a:t>must </a:t>
            </a:r>
            <a:r>
              <a:rPr sz="2400" dirty="0">
                <a:latin typeface="Times New Roman"/>
                <a:cs typeface="Times New Roman"/>
              </a:rPr>
              <a:t>be an alphabet or underscore and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subsequent  </a:t>
            </a:r>
            <a:r>
              <a:rPr sz="2400" dirty="0">
                <a:latin typeface="Times New Roman"/>
                <a:cs typeface="Times New Roman"/>
              </a:rPr>
              <a:t>characters </a:t>
            </a:r>
            <a:r>
              <a:rPr sz="2400" spc="-10" dirty="0">
                <a:latin typeface="Times New Roman"/>
                <a:cs typeface="Times New Roman"/>
              </a:rPr>
              <a:t>must </a:t>
            </a:r>
            <a:r>
              <a:rPr sz="2400" dirty="0">
                <a:latin typeface="Times New Roman"/>
                <a:cs typeface="Times New Roman"/>
              </a:rPr>
              <a:t>be either </a:t>
            </a:r>
            <a:r>
              <a:rPr sz="2400" spc="-15" dirty="0">
                <a:latin typeface="Times New Roman"/>
                <a:cs typeface="Times New Roman"/>
              </a:rPr>
              <a:t>letter, </a:t>
            </a:r>
            <a:r>
              <a:rPr sz="2400" dirty="0">
                <a:latin typeface="Times New Roman"/>
                <a:cs typeface="Times New Roman"/>
              </a:rPr>
              <a:t>digits, or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underscore.</a:t>
            </a:r>
          </a:p>
          <a:p>
            <a:pPr marL="651510" lvl="1" indent="-182245">
              <a:lnSpc>
                <a:spcPct val="100000"/>
              </a:lnSpc>
              <a:spcBef>
                <a:spcPts val="1445"/>
              </a:spcBef>
              <a:buChar char="•"/>
              <a:tabLst>
                <a:tab pos="652145" algn="l"/>
              </a:tabLst>
            </a:pPr>
            <a:r>
              <a:rPr sz="2400" spc="-5" dirty="0">
                <a:latin typeface="Times New Roman"/>
                <a:cs typeface="Times New Roman"/>
              </a:rPr>
              <a:t>Only </a:t>
            </a:r>
            <a:r>
              <a:rPr sz="2400" dirty="0">
                <a:latin typeface="Times New Roman"/>
                <a:cs typeface="Times New Roman"/>
              </a:rPr>
              <a:t>31 characters are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significant.</a:t>
            </a:r>
          </a:p>
          <a:p>
            <a:pPr marL="469900" marR="596265" lvl="1">
              <a:lnSpc>
                <a:spcPct val="100000"/>
              </a:lnSpc>
              <a:spcBef>
                <a:spcPts val="1440"/>
              </a:spcBef>
              <a:buChar char="•"/>
              <a:tabLst>
                <a:tab pos="652145" algn="l"/>
              </a:tabLst>
            </a:pPr>
            <a:r>
              <a:rPr sz="2400" dirty="0">
                <a:latin typeface="Times New Roman"/>
                <a:cs typeface="Times New Roman"/>
              </a:rPr>
              <a:t>Can not be the </a:t>
            </a:r>
            <a:r>
              <a:rPr sz="2400" spc="-5" dirty="0">
                <a:latin typeface="Times New Roman"/>
                <a:cs typeface="Times New Roman"/>
              </a:rPr>
              <a:t>same as </a:t>
            </a:r>
            <a:r>
              <a:rPr sz="2400" dirty="0">
                <a:latin typeface="Times New Roman"/>
                <a:cs typeface="Times New Roman"/>
              </a:rPr>
              <a:t>a C keywords &amp; should not have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same name 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spc="-5" dirty="0">
                <a:latin typeface="Times New Roman"/>
                <a:cs typeface="Times New Roman"/>
              </a:rPr>
              <a:t>functions </a:t>
            </a:r>
            <a:r>
              <a:rPr sz="2400" dirty="0">
                <a:latin typeface="Times New Roman"/>
                <a:cs typeface="Times New Roman"/>
              </a:rPr>
              <a:t>that are in C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library.</a:t>
            </a:r>
            <a:endParaRPr sz="2400" dirty="0">
              <a:latin typeface="Times New Roman"/>
              <a:cs typeface="Times New Roman"/>
            </a:endParaRPr>
          </a:p>
          <a:p>
            <a:pPr marL="651510" lvl="1" indent="-182245">
              <a:lnSpc>
                <a:spcPct val="100000"/>
              </a:lnSpc>
              <a:spcBef>
                <a:spcPts val="1440"/>
              </a:spcBef>
              <a:buChar char="•"/>
              <a:tabLst>
                <a:tab pos="652145" algn="l"/>
              </a:tabLst>
            </a:pPr>
            <a:r>
              <a:rPr sz="2400" spc="-5" dirty="0">
                <a:latin typeface="Times New Roman"/>
                <a:cs typeface="Times New Roman"/>
              </a:rPr>
              <a:t>Must </a:t>
            </a:r>
            <a:r>
              <a:rPr sz="2400" dirty="0">
                <a:latin typeface="Times New Roman"/>
                <a:cs typeface="Times New Roman"/>
              </a:rPr>
              <a:t>not contain white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space.</a:t>
            </a:r>
          </a:p>
        </p:txBody>
      </p:sp>
    </p:spTree>
    <p:extLst>
      <p:ext uri="{BB962C8B-B14F-4D97-AF65-F5344CB8AC3E}">
        <p14:creationId xmlns:p14="http://schemas.microsoft.com/office/powerpoint/2010/main" val="300238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7</a:t>
            </a:fld>
            <a:endParaRPr lang="en-US"/>
          </a:p>
        </p:txBody>
      </p:sp>
      <p:sp>
        <p:nvSpPr>
          <p:cNvPr id="26" name="object 2"/>
          <p:cNvSpPr txBox="1">
            <a:spLocks/>
          </p:cNvSpPr>
          <p:nvPr/>
        </p:nvSpPr>
        <p:spPr>
          <a:xfrm>
            <a:off x="5089768" y="148844"/>
            <a:ext cx="1663700" cy="51371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285" smtClean="0">
                <a:solidFill>
                  <a:srgbClr val="0000FF"/>
                </a:solidFill>
              </a:rPr>
              <a:t>V</a:t>
            </a:r>
            <a:r>
              <a:rPr lang="en-US" sz="3200" smtClean="0">
                <a:solidFill>
                  <a:srgbClr val="0000FF"/>
                </a:solidFill>
              </a:rPr>
              <a:t>a</a:t>
            </a:r>
            <a:r>
              <a:rPr lang="en-US" sz="3200" spc="5" smtClean="0">
                <a:solidFill>
                  <a:srgbClr val="0000FF"/>
                </a:solidFill>
              </a:rPr>
              <a:t>r</a:t>
            </a:r>
            <a:r>
              <a:rPr lang="en-US" sz="3200" smtClean="0">
                <a:solidFill>
                  <a:srgbClr val="0000FF"/>
                </a:solidFill>
              </a:rPr>
              <a:t>iables</a:t>
            </a:r>
            <a:endParaRPr lang="en-US" sz="3200"/>
          </a:p>
        </p:txBody>
      </p:sp>
      <p:sp>
        <p:nvSpPr>
          <p:cNvPr id="27" name="object 3"/>
          <p:cNvSpPr txBox="1"/>
          <p:nvPr/>
        </p:nvSpPr>
        <p:spPr>
          <a:xfrm>
            <a:off x="1656450" y="784605"/>
            <a:ext cx="8641715" cy="240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10820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variable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named </a:t>
            </a:r>
            <a:r>
              <a:rPr sz="2400" dirty="0">
                <a:latin typeface="Times New Roman"/>
                <a:cs typeface="Times New Roman"/>
              </a:rPr>
              <a:t>location in </a:t>
            </a:r>
            <a:r>
              <a:rPr sz="2400" spc="-10" dirty="0">
                <a:latin typeface="Times New Roman"/>
                <a:cs typeface="Times New Roman"/>
              </a:rPr>
              <a:t>memory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used to hold a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  that can be </a:t>
            </a:r>
            <a:r>
              <a:rPr sz="2400" spc="-5" dirty="0">
                <a:latin typeface="Times New Roman"/>
                <a:cs typeface="Times New Roman"/>
              </a:rPr>
              <a:t>modified </a:t>
            </a:r>
            <a:r>
              <a:rPr sz="2400" dirty="0">
                <a:latin typeface="Times New Roman"/>
                <a:cs typeface="Times New Roman"/>
              </a:rPr>
              <a:t>by 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program.</a:t>
            </a:r>
            <a:endParaRPr sz="2400" dirty="0">
              <a:latin typeface="Times New Roman"/>
              <a:cs typeface="Times New Roman"/>
            </a:endParaRPr>
          </a:p>
          <a:p>
            <a:pPr marL="210820" indent="-19812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10820" algn="l"/>
              </a:tabLst>
            </a:pPr>
            <a:r>
              <a:rPr sz="2400" spc="-5" dirty="0">
                <a:latin typeface="Times New Roman"/>
                <a:cs typeface="Times New Roman"/>
              </a:rPr>
              <a:t>All </a:t>
            </a:r>
            <a:r>
              <a:rPr sz="2400" dirty="0">
                <a:latin typeface="Times New Roman"/>
                <a:cs typeface="Times New Roman"/>
              </a:rPr>
              <a:t>variable </a:t>
            </a:r>
            <a:r>
              <a:rPr sz="2400" spc="-10" dirty="0">
                <a:latin typeface="Times New Roman"/>
                <a:cs typeface="Times New Roman"/>
              </a:rPr>
              <a:t>must </a:t>
            </a:r>
            <a:r>
              <a:rPr sz="2400" dirty="0">
                <a:latin typeface="Times New Roman"/>
                <a:cs typeface="Times New Roman"/>
              </a:rPr>
              <a:t>be declared before they can be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used.</a:t>
            </a:r>
          </a:p>
          <a:p>
            <a:pPr marL="1001394">
              <a:lnSpc>
                <a:spcPct val="100000"/>
              </a:lnSpc>
              <a:spcBef>
                <a:spcPts val="1839"/>
              </a:spcBef>
              <a:tabLst>
                <a:tab pos="2594610" algn="l"/>
                <a:tab pos="4277360" algn="l"/>
              </a:tabLst>
            </a:pPr>
            <a:r>
              <a:rPr sz="2000" b="1" dirty="0">
                <a:latin typeface="Times New Roman"/>
                <a:cs typeface="Times New Roman"/>
              </a:rPr>
              <a:t>Format:</a:t>
            </a:r>
            <a:r>
              <a:rPr sz="2000" b="1" spc="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type	</a:t>
            </a:r>
            <a:r>
              <a:rPr sz="2000" dirty="0">
                <a:latin typeface="Times New Roman"/>
                <a:cs typeface="Times New Roman"/>
              </a:rPr>
              <a:t>varable_name;	</a:t>
            </a:r>
            <a:r>
              <a:rPr sz="2000" b="1" dirty="0">
                <a:latin typeface="Times New Roman"/>
                <a:cs typeface="Times New Roman"/>
              </a:rPr>
              <a:t>e.g. </a:t>
            </a:r>
            <a:r>
              <a:rPr sz="2000" dirty="0">
                <a:latin typeface="Times New Roman"/>
                <a:cs typeface="Times New Roman"/>
              </a:rPr>
              <a:t>int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count;</a:t>
            </a:r>
          </a:p>
          <a:p>
            <a:pPr marL="220979" indent="-208915">
              <a:lnSpc>
                <a:spcPct val="100000"/>
              </a:lnSpc>
              <a:spcBef>
                <a:spcPts val="1525"/>
              </a:spcBef>
              <a:buFont typeface="Wingdings"/>
              <a:buChar char=""/>
              <a:tabLst>
                <a:tab pos="221615" algn="l"/>
              </a:tabLst>
            </a:pPr>
            <a:r>
              <a:rPr sz="2400" spc="-35" dirty="0">
                <a:latin typeface="Times New Roman"/>
                <a:cs typeface="Times New Roman"/>
              </a:rPr>
              <a:t>Variable </a:t>
            </a:r>
            <a:r>
              <a:rPr sz="2400" spc="-5" dirty="0">
                <a:latin typeface="Times New Roman"/>
                <a:cs typeface="Times New Roman"/>
              </a:rPr>
              <a:t>name </a:t>
            </a:r>
            <a:r>
              <a:rPr sz="2400" spc="-10" dirty="0">
                <a:latin typeface="Times New Roman"/>
                <a:cs typeface="Times New Roman"/>
              </a:rPr>
              <a:t>must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meaningful </a:t>
            </a:r>
            <a:r>
              <a:rPr sz="2400" dirty="0">
                <a:latin typeface="Times New Roman"/>
                <a:cs typeface="Times New Roman"/>
              </a:rPr>
              <a:t>to reflect its function or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nature.</a:t>
            </a:r>
          </a:p>
        </p:txBody>
      </p:sp>
      <p:sp>
        <p:nvSpPr>
          <p:cNvPr id="28" name="object 4"/>
          <p:cNvSpPr txBox="1"/>
          <p:nvPr/>
        </p:nvSpPr>
        <p:spPr>
          <a:xfrm>
            <a:off x="1656450" y="3345560"/>
            <a:ext cx="2983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indent="-20891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21615" algn="l"/>
              </a:tabLst>
            </a:pPr>
            <a:r>
              <a:rPr sz="2400" spc="-35" dirty="0">
                <a:latin typeface="Times New Roman"/>
                <a:cs typeface="Times New Roman"/>
              </a:rPr>
              <a:t>Variable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initializations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9" name="object 5"/>
          <p:cNvSpPr txBox="1"/>
          <p:nvPr/>
        </p:nvSpPr>
        <p:spPr>
          <a:xfrm>
            <a:off x="4839196" y="3395852"/>
            <a:ext cx="42360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Format: </a:t>
            </a:r>
            <a:r>
              <a:rPr sz="2000" spc="-5" dirty="0">
                <a:latin typeface="Times New Roman"/>
                <a:cs typeface="Times New Roman"/>
              </a:rPr>
              <a:t>type </a:t>
            </a:r>
            <a:r>
              <a:rPr sz="2000" dirty="0">
                <a:latin typeface="Times New Roman"/>
                <a:cs typeface="Times New Roman"/>
              </a:rPr>
              <a:t>variable_name =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constant;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6"/>
          <p:cNvSpPr txBox="1"/>
          <p:nvPr/>
        </p:nvSpPr>
        <p:spPr>
          <a:xfrm>
            <a:off x="1656450" y="3711427"/>
            <a:ext cx="8630285" cy="222059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20979" indent="-208915">
              <a:lnSpc>
                <a:spcPct val="100000"/>
              </a:lnSpc>
              <a:spcBef>
                <a:spcPts val="1540"/>
              </a:spcBef>
              <a:buFont typeface="Wingdings"/>
              <a:buChar char=""/>
              <a:tabLst>
                <a:tab pos="221615" algn="l"/>
              </a:tabLst>
            </a:pPr>
            <a:r>
              <a:rPr sz="2400" spc="-5" dirty="0">
                <a:latin typeface="Times New Roman"/>
                <a:cs typeface="Times New Roman"/>
              </a:rPr>
              <a:t>Where </a:t>
            </a:r>
            <a:r>
              <a:rPr sz="2400" dirty="0">
                <a:latin typeface="Times New Roman"/>
                <a:cs typeface="Times New Roman"/>
              </a:rPr>
              <a:t>variables to be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declared:</a:t>
            </a:r>
          </a:p>
          <a:p>
            <a:pPr marL="1256030" lvl="1" indent="-179070">
              <a:lnSpc>
                <a:spcPct val="100000"/>
              </a:lnSpc>
              <a:spcBef>
                <a:spcPts val="1440"/>
              </a:spcBef>
              <a:buChar char="-"/>
              <a:tabLst>
                <a:tab pos="1256665" algn="l"/>
              </a:tabLst>
            </a:pPr>
            <a:r>
              <a:rPr sz="2400" dirty="0">
                <a:latin typeface="Times New Roman"/>
                <a:cs typeface="Times New Roman"/>
              </a:rPr>
              <a:t>Inside </a:t>
            </a:r>
            <a:r>
              <a:rPr sz="2400" spc="-5" dirty="0">
                <a:latin typeface="Times New Roman"/>
                <a:cs typeface="Times New Roman"/>
              </a:rPr>
              <a:t>function </a:t>
            </a:r>
            <a:r>
              <a:rPr sz="2400" dirty="0">
                <a:latin typeface="Times New Roman"/>
                <a:cs typeface="Times New Roman"/>
              </a:rPr>
              <a:t>(local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variables)</a:t>
            </a:r>
          </a:p>
          <a:p>
            <a:pPr marL="1256030" lvl="1" indent="-179070">
              <a:lnSpc>
                <a:spcPct val="100000"/>
              </a:lnSpc>
              <a:spcBef>
                <a:spcPts val="1440"/>
              </a:spcBef>
              <a:buChar char="-"/>
              <a:tabLst>
                <a:tab pos="1256665" algn="l"/>
              </a:tabLst>
            </a:pPr>
            <a:r>
              <a:rPr sz="2400" dirty="0">
                <a:latin typeface="Times New Roman"/>
                <a:cs typeface="Times New Roman"/>
              </a:rPr>
              <a:t>In the definition of function </a:t>
            </a:r>
            <a:r>
              <a:rPr sz="2400" spc="-5" dirty="0">
                <a:latin typeface="Times New Roman"/>
                <a:cs typeface="Times New Roman"/>
              </a:rPr>
              <a:t>parameters (Formal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parameters)</a:t>
            </a:r>
            <a:endParaRPr sz="2400" dirty="0">
              <a:latin typeface="Times New Roman"/>
              <a:cs typeface="Times New Roman"/>
            </a:endParaRPr>
          </a:p>
          <a:p>
            <a:pPr marL="1256030" lvl="1" indent="-179070">
              <a:lnSpc>
                <a:spcPct val="100000"/>
              </a:lnSpc>
              <a:spcBef>
                <a:spcPts val="1445"/>
              </a:spcBef>
              <a:buChar char="-"/>
              <a:tabLst>
                <a:tab pos="1256665" algn="l"/>
              </a:tabLst>
            </a:pPr>
            <a:r>
              <a:rPr sz="2400" dirty="0">
                <a:latin typeface="Times New Roman"/>
                <a:cs typeface="Times New Roman"/>
              </a:rPr>
              <a:t>Outside of all </a:t>
            </a:r>
            <a:r>
              <a:rPr sz="2400" spc="-5" dirty="0">
                <a:latin typeface="Times New Roman"/>
                <a:cs typeface="Times New Roman"/>
              </a:rPr>
              <a:t>functions </a:t>
            </a:r>
            <a:r>
              <a:rPr sz="2400" dirty="0">
                <a:latin typeface="Times New Roman"/>
                <a:cs typeface="Times New Roman"/>
              </a:rPr>
              <a:t>(global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variables)</a:t>
            </a:r>
          </a:p>
        </p:txBody>
      </p:sp>
    </p:spTree>
    <p:extLst>
      <p:ext uri="{BB962C8B-B14F-4D97-AF65-F5344CB8AC3E}">
        <p14:creationId xmlns:p14="http://schemas.microsoft.com/office/powerpoint/2010/main" val="398801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8</a:t>
            </a:fld>
            <a:endParaRPr lang="en-US"/>
          </a:p>
        </p:txBody>
      </p:sp>
      <p:sp>
        <p:nvSpPr>
          <p:cNvPr id="50" name="object 2"/>
          <p:cNvSpPr txBox="1">
            <a:spLocks/>
          </p:cNvSpPr>
          <p:nvPr/>
        </p:nvSpPr>
        <p:spPr>
          <a:xfrm>
            <a:off x="5727499" y="148844"/>
            <a:ext cx="1767205" cy="51371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mtClean="0">
                <a:solidFill>
                  <a:srgbClr val="0000FF"/>
                </a:solidFill>
              </a:rPr>
              <a:t>C</a:t>
            </a:r>
            <a:r>
              <a:rPr lang="en-US" sz="3200" spc="5" smtClean="0">
                <a:solidFill>
                  <a:srgbClr val="0000FF"/>
                </a:solidFill>
              </a:rPr>
              <a:t>o</a:t>
            </a:r>
            <a:r>
              <a:rPr lang="en-US" sz="3200" smtClean="0">
                <a:solidFill>
                  <a:srgbClr val="0000FF"/>
                </a:solidFill>
              </a:rPr>
              <a:t>nstants</a:t>
            </a:r>
            <a:endParaRPr lang="en-US" sz="3200"/>
          </a:p>
        </p:txBody>
      </p:sp>
      <p:sp>
        <p:nvSpPr>
          <p:cNvPr id="51" name="object 3"/>
          <p:cNvSpPr txBox="1"/>
          <p:nvPr/>
        </p:nvSpPr>
        <p:spPr>
          <a:xfrm>
            <a:off x="2345998" y="784605"/>
            <a:ext cx="8375650" cy="240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27965" algn="l"/>
              </a:tabLst>
            </a:pPr>
            <a:r>
              <a:rPr sz="2400" dirty="0">
                <a:latin typeface="Times New Roman"/>
                <a:cs typeface="Times New Roman"/>
              </a:rPr>
              <a:t>Constants </a:t>
            </a:r>
            <a:r>
              <a:rPr sz="2400" spc="-5" dirty="0">
                <a:latin typeface="Times New Roman"/>
                <a:cs typeface="Times New Roman"/>
              </a:rPr>
              <a:t>refers </a:t>
            </a:r>
            <a:r>
              <a:rPr sz="2400" dirty="0">
                <a:latin typeface="Times New Roman"/>
                <a:cs typeface="Times New Roman"/>
              </a:rPr>
              <a:t>to fixed </a:t>
            </a:r>
            <a:r>
              <a:rPr sz="2400" spc="-5" dirty="0">
                <a:latin typeface="Times New Roman"/>
                <a:cs typeface="Times New Roman"/>
              </a:rPr>
              <a:t>values </a:t>
            </a:r>
            <a:r>
              <a:rPr sz="2400" dirty="0">
                <a:latin typeface="Times New Roman"/>
                <a:cs typeface="Times New Roman"/>
              </a:rPr>
              <a:t>that do not change during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  execution.</a:t>
            </a:r>
            <a:endParaRPr sz="2400">
              <a:latin typeface="Times New Roman"/>
              <a:cs typeface="Times New Roman"/>
            </a:endParaRPr>
          </a:p>
          <a:p>
            <a:pPr marL="227329" indent="-215265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27965" algn="l"/>
              </a:tabLst>
            </a:pPr>
            <a:r>
              <a:rPr sz="2400" dirty="0">
                <a:latin typeface="Times New Roman"/>
                <a:cs typeface="Times New Roman"/>
              </a:rPr>
              <a:t>Constants can be of any type of the basic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types.</a:t>
            </a:r>
            <a:endParaRPr sz="2400">
              <a:latin typeface="Times New Roman"/>
              <a:cs typeface="Times New Roman"/>
            </a:endParaRPr>
          </a:p>
          <a:p>
            <a:pPr marL="227329" indent="-215265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27965" algn="l"/>
              </a:tabLst>
            </a:pPr>
            <a:r>
              <a:rPr sz="2400" dirty="0">
                <a:latin typeface="Times New Roman"/>
                <a:cs typeface="Times New Roman"/>
              </a:rPr>
              <a:t>Constants are also called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literals.</a:t>
            </a:r>
            <a:endParaRPr sz="2400">
              <a:latin typeface="Times New Roman"/>
              <a:cs typeface="Times New Roman"/>
            </a:endParaRPr>
          </a:p>
          <a:p>
            <a:pPr marL="227329" indent="-215265">
              <a:lnSpc>
                <a:spcPct val="100000"/>
              </a:lnSpc>
              <a:spcBef>
                <a:spcPts val="1445"/>
              </a:spcBef>
              <a:buFont typeface="Wingdings"/>
              <a:buChar char=""/>
              <a:tabLst>
                <a:tab pos="227965" algn="l"/>
              </a:tabLst>
            </a:pPr>
            <a:r>
              <a:rPr sz="2400" spc="-5" dirty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52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879896"/>
              </p:ext>
            </p:extLst>
          </p:nvPr>
        </p:nvGraphicFramePr>
        <p:xfrm>
          <a:off x="4157970" y="3188080"/>
          <a:ext cx="3886835" cy="2682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1855"/>
                <a:gridCol w="1744980"/>
              </a:tblGrid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int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10, 135,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-23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long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5678349L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unisigned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580U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unisigned long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9845464UL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float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120.25f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long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double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1020.75L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character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constants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‘D’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string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“DUET”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62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9</a:t>
            </a:fld>
            <a:endParaRPr lang="en-US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3642986" y="148844"/>
            <a:ext cx="5485130" cy="51371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mtClean="0">
                <a:solidFill>
                  <a:srgbClr val="0000FF"/>
                </a:solidFill>
              </a:rPr>
              <a:t>Backslash Character</a:t>
            </a:r>
            <a:r>
              <a:rPr lang="en-US" sz="3200" spc="-155" smtClean="0">
                <a:solidFill>
                  <a:srgbClr val="0000FF"/>
                </a:solidFill>
              </a:rPr>
              <a:t> </a:t>
            </a:r>
            <a:r>
              <a:rPr lang="en-US" sz="3200" smtClean="0">
                <a:solidFill>
                  <a:srgbClr val="0000FF"/>
                </a:solidFill>
              </a:rPr>
              <a:t>Constants</a:t>
            </a:r>
            <a:endParaRPr lang="en-US" sz="3200"/>
          </a:p>
        </p:txBody>
      </p:sp>
      <p:sp>
        <p:nvSpPr>
          <p:cNvPr id="6" name="object 3"/>
          <p:cNvSpPr txBox="1"/>
          <p:nvPr/>
        </p:nvSpPr>
        <p:spPr>
          <a:xfrm>
            <a:off x="2121146" y="601725"/>
            <a:ext cx="7409180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540"/>
              </a:spcBef>
              <a:buFont typeface="Wingdings"/>
              <a:buChar char=""/>
              <a:tabLst>
                <a:tab pos="227965" algn="l"/>
              </a:tabLst>
            </a:pPr>
            <a:r>
              <a:rPr sz="2400" dirty="0">
                <a:latin typeface="Times New Roman"/>
                <a:cs typeface="Times New Roman"/>
              </a:rPr>
              <a:t>Backslash character constants are used in output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functions.</a:t>
            </a:r>
            <a:endParaRPr sz="2400">
              <a:latin typeface="Times New Roman"/>
              <a:cs typeface="Times New Roman"/>
            </a:endParaRPr>
          </a:p>
          <a:p>
            <a:pPr marL="210820" indent="-19812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10820" algn="l"/>
              </a:tabLst>
            </a:pPr>
            <a:r>
              <a:rPr sz="2400" spc="-5" dirty="0">
                <a:latin typeface="Times New Roman"/>
                <a:cs typeface="Times New Roman"/>
              </a:rPr>
              <a:t>Also </a:t>
            </a:r>
            <a:r>
              <a:rPr sz="2400" dirty="0">
                <a:latin typeface="Times New Roman"/>
                <a:cs typeface="Times New Roman"/>
              </a:rPr>
              <a:t>known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escape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sequence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7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762928"/>
              </p:ext>
            </p:extLst>
          </p:nvPr>
        </p:nvGraphicFramePr>
        <p:xfrm>
          <a:off x="3856918" y="1814512"/>
          <a:ext cx="4495800" cy="4409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300"/>
                <a:gridCol w="3746500"/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Code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Meaning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\b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Backspace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\n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line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\f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Form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Feed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\r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Carriage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Return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\t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Horizontal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tab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\v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Vertical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tab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\”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Double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quote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\’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Single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quote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\\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Backslash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\a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Alert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\?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Question 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mark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\0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1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711</Words>
  <Application>Microsoft Office PowerPoint</Application>
  <PresentationFormat>Widescreen</PresentationFormat>
  <Paragraphs>127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ABS</dc:creator>
  <cp:lastModifiedBy>ABS</cp:lastModifiedBy>
  <cp:revision>24</cp:revision>
  <dcterms:created xsi:type="dcterms:W3CDTF">2023-12-20T07:50:52Z</dcterms:created>
  <dcterms:modified xsi:type="dcterms:W3CDTF">2023-12-20T15:47:25Z</dcterms:modified>
</cp:coreProperties>
</file>