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60" r:id="rId3"/>
    <p:sldId id="261" r:id="rId4"/>
    <p:sldId id="262" r:id="rId5"/>
    <p:sldId id="263" r:id="rId6"/>
    <p:sldId id="271" r:id="rId7"/>
    <p:sldId id="272" r:id="rId8"/>
    <p:sldId id="273" r:id="rId9"/>
    <p:sldId id="274" r:id="rId10"/>
    <p:sldId id="275" r:id="rId11"/>
    <p:sldId id="282" r:id="rId12"/>
    <p:sldId id="276" r:id="rId13"/>
    <p:sldId id="277" r:id="rId14"/>
    <p:sldId id="278" r:id="rId15"/>
    <p:sldId id="280" r:id="rId16"/>
    <p:sldId id="279" r:id="rId17"/>
    <p:sldId id="283" r:id="rId18"/>
    <p:sldId id="281" r:id="rId19"/>
    <p:sldId id="270" r:id="rId20"/>
    <p:sldId id="26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4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. Sayedul Islam" userId="1e1f3c6e-c1b6-4953-b38f-9ef076930261" providerId="ADAL" clId="{1F496726-1FAE-4452-BDF6-E6727E781610}"/>
    <pc:docChg chg="modSld">
      <pc:chgData name="Md. Sayedul Islam" userId="1e1f3c6e-c1b6-4953-b38f-9ef076930261" providerId="ADAL" clId="{1F496726-1FAE-4452-BDF6-E6727E781610}" dt="2024-06-28T10:56:38.262" v="8" actId="1036"/>
      <pc:docMkLst>
        <pc:docMk/>
      </pc:docMkLst>
      <pc:sldChg chg="modSp mod">
        <pc:chgData name="Md. Sayedul Islam" userId="1e1f3c6e-c1b6-4953-b38f-9ef076930261" providerId="ADAL" clId="{1F496726-1FAE-4452-BDF6-E6727E781610}" dt="2024-06-28T10:44:46.466" v="0" actId="207"/>
        <pc:sldMkLst>
          <pc:docMk/>
          <pc:sldMk cId="3702609306" sldId="262"/>
        </pc:sldMkLst>
        <pc:spChg chg="mod">
          <ac:chgData name="Md. Sayedul Islam" userId="1e1f3c6e-c1b6-4953-b38f-9ef076930261" providerId="ADAL" clId="{1F496726-1FAE-4452-BDF6-E6727E781610}" dt="2024-06-28T10:44:46.466" v="0" actId="207"/>
          <ac:spMkLst>
            <pc:docMk/>
            <pc:sldMk cId="3702609306" sldId="262"/>
            <ac:spMk id="13" creationId="{00000000-0000-0000-0000-000000000000}"/>
          </ac:spMkLst>
        </pc:spChg>
      </pc:sldChg>
      <pc:sldChg chg="modSp mod">
        <pc:chgData name="Md. Sayedul Islam" userId="1e1f3c6e-c1b6-4953-b38f-9ef076930261" providerId="ADAL" clId="{1F496726-1FAE-4452-BDF6-E6727E781610}" dt="2024-06-28T10:56:38.262" v="8" actId="1036"/>
        <pc:sldMkLst>
          <pc:docMk/>
          <pc:sldMk cId="4143065252" sldId="277"/>
        </pc:sldMkLst>
        <pc:spChg chg="mod">
          <ac:chgData name="Md. Sayedul Islam" userId="1e1f3c6e-c1b6-4953-b38f-9ef076930261" providerId="ADAL" clId="{1F496726-1FAE-4452-BDF6-E6727E781610}" dt="2024-06-28T10:56:38.262" v="8" actId="1036"/>
          <ac:spMkLst>
            <pc:docMk/>
            <pc:sldMk cId="4143065252" sldId="277"/>
            <ac:spMk id="6" creationId="{00000000-0000-0000-0000-000000000000}"/>
          </ac:spMkLst>
        </pc:spChg>
      </pc:sldChg>
      <pc:sldChg chg="modSp mod">
        <pc:chgData name="Md. Sayedul Islam" userId="1e1f3c6e-c1b6-4953-b38f-9ef076930261" providerId="ADAL" clId="{1F496726-1FAE-4452-BDF6-E6727E781610}" dt="2024-06-28T10:47:00.071" v="3" actId="14100"/>
        <pc:sldMkLst>
          <pc:docMk/>
          <pc:sldMk cId="1756778894" sldId="282"/>
        </pc:sldMkLst>
        <pc:spChg chg="mod">
          <ac:chgData name="Md. Sayedul Islam" userId="1e1f3c6e-c1b6-4953-b38f-9ef076930261" providerId="ADAL" clId="{1F496726-1FAE-4452-BDF6-E6727E781610}" dt="2024-06-28T10:46:47.982" v="2" actId="207"/>
          <ac:spMkLst>
            <pc:docMk/>
            <pc:sldMk cId="1756778894" sldId="282"/>
            <ac:spMk id="7" creationId="{00000000-0000-0000-0000-000000000000}"/>
          </ac:spMkLst>
        </pc:spChg>
        <pc:picChg chg="mod">
          <ac:chgData name="Md. Sayedul Islam" userId="1e1f3c6e-c1b6-4953-b38f-9ef076930261" providerId="ADAL" clId="{1F496726-1FAE-4452-BDF6-E6727E781610}" dt="2024-06-28T10:47:00.071" v="3" actId="14100"/>
          <ac:picMkLst>
            <pc:docMk/>
            <pc:sldMk cId="1756778894" sldId="282"/>
            <ac:picMk id="2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4C1F0B-412B-4749-8D3F-4C5E47571028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BA632-5613-45C6-8BBB-DF61104A1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04712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8A98A3-23CD-4E99-933E-CE0DD1FED839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2CB41A-3BEA-4255-B49D-294592057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3714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CB41A-3BEA-4255-B49D-294592057CBD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44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CB41A-3BEA-4255-B49D-294592057CBD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1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0C46D-CA3D-4966-BBFD-61B8ABBF0111}" type="datetime1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Abu Bakkar Siddique(ABS), Dept. of CSE, DUET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5598-B3B4-4B46-A147-7EC2B6B48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390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01162-61EB-4352-9244-1414BCDDCFAD}" type="datetime1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Abu Bakkar Siddique(ABS), Dept. of CSE, DUET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5598-B3B4-4B46-A147-7EC2B6B48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01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024B-52D9-4552-9FE3-88A4045F1949}" type="datetime1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Abu Bakkar Siddique(ABS), Dept. of CSE, DUET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5598-B3B4-4B46-A147-7EC2B6B48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60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8ADD-C5CE-4DB7-978D-DCE907919CBF}" type="datetime1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Abu Bakkar Siddique(ABS), Dept. of CSE, DUET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5598-B3B4-4B46-A147-7EC2B6B48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56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5A6F9-7BE0-4F82-939C-7C7CDCDD69B0}" type="datetime1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Abu Bakkar Siddique(ABS), Dept. of CSE, DUET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5598-B3B4-4B46-A147-7EC2B6B48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423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EA139-D702-4CC8-BBA9-2AB5939ABC67}" type="datetime1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Abu Bakkar Siddique(ABS), Dept. of CSE, DUET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5598-B3B4-4B46-A147-7EC2B6B48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46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0EAC-CF7F-4325-828A-E6AF235EC7E6}" type="datetime1">
              <a:rPr lang="en-US" smtClean="0"/>
              <a:t>6/28/2024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Abu Bakkar Siddique(ABS), Dept. of CSE, DUET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5598-B3B4-4B46-A147-7EC2B6B48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96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4C44D-8988-41CC-B07F-00D0412DDE87}" type="datetime1">
              <a:rPr lang="en-US" smtClean="0"/>
              <a:t>6/28/2024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Abu Bakkar Siddique(ABS), Dept. of CSE, DUET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5598-B3B4-4B46-A147-7EC2B6B48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17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6757A-866D-4886-ADF2-6750E2A29BFE}" type="datetime1">
              <a:rPr lang="en-US" smtClean="0"/>
              <a:t>6/28/2024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Abu Bakkar Siddique(ABS), Dept. of CSE, DUET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5598-B3B4-4B46-A147-7EC2B6B48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537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D8C91-4506-4591-9196-BD112BFAA906}" type="datetime1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Abu Bakkar Siddique(ABS), Dept. of CSE, DUET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5598-B3B4-4B46-A147-7EC2B6B48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52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F7871-EA99-4C86-AA07-B4B3C80476CC}" type="datetime1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Abu Bakkar Siddique(ABS), Dept. of CSE, DUET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5598-B3B4-4B46-A147-7EC2B6B48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5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143D9-2336-4819-A9A4-AE56F816D0B5}" type="datetime1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Md. Abu Bakkar Siddique(ABS), Dept. of CSE, DUET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95598-B3B4-4B46-A147-7EC2B6B48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10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1743" y="130629"/>
            <a:ext cx="106952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 1121 Structured and Object Oriented Programming Language</a:t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DUET, Gazipur-1700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18938" y="2899795"/>
            <a:ext cx="9114019" cy="2092881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Md. Abu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Bakkar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Siddique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Lecturer, Department of CSE, DUET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Room # 7024, New Academic Building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Phone/Mobile: +880249274034-53 Ext: 3281, +8801944275646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Email: absiddique@duet.ac.bd, absduet@gmail.com</a:t>
            </a:r>
          </a:p>
        </p:txBody>
      </p:sp>
    </p:spTree>
    <p:extLst>
      <p:ext uri="{BB962C8B-B14F-4D97-AF65-F5344CB8AC3E}">
        <p14:creationId xmlns:p14="http://schemas.microsoft.com/office/powerpoint/2010/main" val="3013927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Abu Bakkar Siddique(ABS), Dept. of CSE, DUET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5598-B3B4-4B46-A147-7EC2B6B48A6E}" type="slidenum">
              <a:rPr lang="en-US" smtClean="0"/>
              <a:t>10</a:t>
            </a:fld>
            <a:endParaRPr lang="en-US"/>
          </a:p>
        </p:txBody>
      </p:sp>
      <p:sp>
        <p:nvSpPr>
          <p:cNvPr id="6" name="object 2"/>
          <p:cNvSpPr txBox="1"/>
          <p:nvPr/>
        </p:nvSpPr>
        <p:spPr>
          <a:xfrm>
            <a:off x="2575977" y="728598"/>
            <a:ext cx="5111115" cy="1668780"/>
          </a:xfrm>
          <a:prstGeom prst="rect">
            <a:avLst/>
          </a:prstGeom>
        </p:spPr>
        <p:txBody>
          <a:bodyPr vert="horz" wrap="square" lIns="0" tIns="193675" rIns="0" bIns="0" rtlCol="0">
            <a:spAutoFit/>
          </a:bodyPr>
          <a:lstStyle/>
          <a:p>
            <a:pPr marL="210820" indent="-198120">
              <a:lnSpc>
                <a:spcPct val="100000"/>
              </a:lnSpc>
              <a:spcBef>
                <a:spcPts val="1525"/>
              </a:spcBef>
              <a:buFont typeface="Wingdings"/>
              <a:buChar char=""/>
              <a:tabLst>
                <a:tab pos="210820" algn="l"/>
              </a:tabLst>
            </a:pPr>
            <a:r>
              <a:rPr sz="2400" spc="-5" dirty="0">
                <a:latin typeface="Times New Roman"/>
                <a:cs typeface="Times New Roman"/>
              </a:rPr>
              <a:t>Also </a:t>
            </a:r>
            <a:r>
              <a:rPr sz="2400" dirty="0">
                <a:latin typeface="Times New Roman"/>
                <a:cs typeface="Times New Roman"/>
              </a:rPr>
              <a:t>called ternary operator </a:t>
            </a:r>
            <a:r>
              <a:rPr sz="2400" dirty="0">
                <a:latin typeface="Tahoma"/>
                <a:cs typeface="Tahoma"/>
              </a:rPr>
              <a:t>“ </a:t>
            </a:r>
            <a:r>
              <a:rPr sz="2400" spc="5" dirty="0">
                <a:latin typeface="Times New Roman"/>
                <a:cs typeface="Times New Roman"/>
              </a:rPr>
              <a:t>?:</a:t>
            </a:r>
            <a:r>
              <a:rPr sz="2400" spc="-3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ahoma"/>
                <a:cs typeface="Tahoma"/>
              </a:rPr>
              <a:t>”</a:t>
            </a:r>
            <a:endParaRPr sz="2400">
              <a:latin typeface="Tahoma"/>
              <a:cs typeface="Tahoma"/>
            </a:endParaRPr>
          </a:p>
          <a:p>
            <a:pPr marL="227329" indent="-215265">
              <a:lnSpc>
                <a:spcPct val="100000"/>
              </a:lnSpc>
              <a:spcBef>
                <a:spcPts val="1430"/>
              </a:spcBef>
              <a:buFont typeface="Wingdings"/>
              <a:buChar char=""/>
              <a:tabLst>
                <a:tab pos="227965" algn="l"/>
                <a:tab pos="2248535" algn="l"/>
              </a:tabLst>
            </a:pPr>
            <a:r>
              <a:rPr sz="2400" dirty="0">
                <a:latin typeface="Times New Roman"/>
                <a:cs typeface="Times New Roman"/>
              </a:rPr>
              <a:t>General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form:	</a:t>
            </a:r>
            <a:r>
              <a:rPr sz="2400" i="1" dirty="0">
                <a:latin typeface="Times New Roman"/>
                <a:cs typeface="Times New Roman"/>
              </a:rPr>
              <a:t>exp1 ? exp2 :</a:t>
            </a:r>
            <a:r>
              <a:rPr sz="2400" i="1" spc="-1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exp3</a:t>
            </a:r>
            <a:endParaRPr sz="2400">
              <a:latin typeface="Times New Roman"/>
              <a:cs typeface="Times New Roman"/>
            </a:endParaRPr>
          </a:p>
          <a:p>
            <a:pPr marL="227329" indent="-215265">
              <a:lnSpc>
                <a:spcPct val="100000"/>
              </a:lnSpc>
              <a:spcBef>
                <a:spcPts val="1440"/>
              </a:spcBef>
              <a:buFont typeface="Wingdings"/>
              <a:buChar char=""/>
              <a:tabLst>
                <a:tab pos="227965" algn="l"/>
              </a:tabLst>
            </a:pPr>
            <a:r>
              <a:rPr sz="2400" dirty="0">
                <a:latin typeface="Times New Roman"/>
                <a:cs typeface="Times New Roman"/>
              </a:rPr>
              <a:t>operation </a:t>
            </a:r>
            <a:r>
              <a:rPr sz="2400" spc="-5" dirty="0">
                <a:latin typeface="Times New Roman"/>
                <a:cs typeface="Times New Roman"/>
              </a:rPr>
              <a:t>same </a:t>
            </a:r>
            <a:r>
              <a:rPr sz="2400" dirty="0">
                <a:latin typeface="Times New Roman"/>
                <a:cs typeface="Times New Roman"/>
              </a:rPr>
              <a:t>as </a:t>
            </a:r>
            <a:r>
              <a:rPr sz="2400" i="1" dirty="0">
                <a:latin typeface="Times New Roman"/>
                <a:cs typeface="Times New Roman"/>
              </a:rPr>
              <a:t>if-then-else</a:t>
            </a:r>
            <a:r>
              <a:rPr sz="2400" i="1" spc="-10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statement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3"/>
          <p:cNvSpPr txBox="1">
            <a:spLocks noGrp="1"/>
          </p:cNvSpPr>
          <p:nvPr>
            <p:ph type="title"/>
          </p:nvPr>
        </p:nvSpPr>
        <p:spPr>
          <a:xfrm>
            <a:off x="2042825" y="38666"/>
            <a:ext cx="810634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FF"/>
                </a:solidFill>
              </a:rPr>
              <a:t>C Operators </a:t>
            </a:r>
            <a:r>
              <a:rPr dirty="0">
                <a:solidFill>
                  <a:srgbClr val="0000FF"/>
                </a:solidFill>
              </a:rPr>
              <a:t>– </a:t>
            </a:r>
            <a:r>
              <a:rPr spc="-5" dirty="0">
                <a:solidFill>
                  <a:srgbClr val="000000"/>
                </a:solidFill>
              </a:rPr>
              <a:t>Conditional </a:t>
            </a:r>
            <a:r>
              <a:rPr dirty="0">
                <a:solidFill>
                  <a:srgbClr val="000000"/>
                </a:solidFill>
              </a:rPr>
              <a:t>Operator</a:t>
            </a:r>
          </a:p>
        </p:txBody>
      </p:sp>
      <p:sp>
        <p:nvSpPr>
          <p:cNvPr id="8" name="object 4"/>
          <p:cNvSpPr txBox="1"/>
          <p:nvPr/>
        </p:nvSpPr>
        <p:spPr>
          <a:xfrm>
            <a:off x="3564037" y="2667000"/>
            <a:ext cx="2209800" cy="281940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80"/>
              </a:spcBef>
            </a:pPr>
            <a:r>
              <a:rPr sz="2400" dirty="0">
                <a:latin typeface="Times New Roman"/>
                <a:cs typeface="Times New Roman"/>
              </a:rPr>
              <a:t>a =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10;</a:t>
            </a:r>
            <a:endParaRPr sz="24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Times New Roman"/>
                <a:cs typeface="Times New Roman"/>
              </a:rPr>
              <a:t>b =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15;</a:t>
            </a:r>
            <a:endParaRPr sz="2400">
              <a:latin typeface="Times New Roman"/>
              <a:cs typeface="Times New Roman"/>
            </a:endParaRPr>
          </a:p>
          <a:p>
            <a:pPr marL="394335" marR="1018540" indent="-303530">
              <a:lnSpc>
                <a:spcPts val="3460"/>
              </a:lnSpc>
              <a:spcBef>
                <a:spcPts val="209"/>
              </a:spcBef>
            </a:pPr>
            <a:r>
              <a:rPr sz="2400" dirty="0">
                <a:latin typeface="Times New Roman"/>
                <a:cs typeface="Times New Roman"/>
              </a:rPr>
              <a:t>If (a &gt;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b)  x =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a;</a:t>
            </a:r>
            <a:endParaRPr sz="24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360"/>
              </a:spcBef>
            </a:pPr>
            <a:r>
              <a:rPr sz="2400" dirty="0">
                <a:latin typeface="Times New Roman"/>
                <a:cs typeface="Times New Roman"/>
              </a:rPr>
              <a:t>else</a:t>
            </a:r>
            <a:endParaRPr sz="2400">
              <a:latin typeface="Times New Roman"/>
              <a:cs typeface="Times New Roman"/>
            </a:endParaRPr>
          </a:p>
          <a:p>
            <a:pPr marL="394335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Times New Roman"/>
                <a:cs typeface="Times New Roman"/>
              </a:rPr>
              <a:t>x 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5"/>
          <p:cNvSpPr txBox="1"/>
          <p:nvPr/>
        </p:nvSpPr>
        <p:spPr>
          <a:xfrm>
            <a:off x="6764437" y="2667000"/>
            <a:ext cx="2667000" cy="251460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80"/>
              </a:spcBef>
            </a:pPr>
            <a:r>
              <a:rPr sz="2400" dirty="0">
                <a:latin typeface="Times New Roman"/>
                <a:cs typeface="Times New Roman"/>
              </a:rPr>
              <a:t>a =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10;</a:t>
            </a:r>
          </a:p>
          <a:p>
            <a:pPr marL="92075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Times New Roman"/>
                <a:cs typeface="Times New Roman"/>
              </a:rPr>
              <a:t>b =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15;</a:t>
            </a:r>
          </a:p>
          <a:p>
            <a:pPr marL="92075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Times New Roman"/>
                <a:cs typeface="Times New Roman"/>
              </a:rPr>
              <a:t>x = (a &gt; b) ? a :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b;</a:t>
            </a:r>
          </a:p>
        </p:txBody>
      </p:sp>
    </p:spTree>
    <p:extLst>
      <p:ext uri="{BB962C8B-B14F-4D97-AF65-F5344CB8AC3E}">
        <p14:creationId xmlns:p14="http://schemas.microsoft.com/office/powerpoint/2010/main" val="1731885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Abu Bakkar Siddique(ABS), Dept. of CSE, DUET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5598-B3B4-4B46-A147-7EC2B6B48A6E}" type="slidenum">
              <a:rPr lang="en-US" smtClean="0"/>
              <a:t>11</a:t>
            </a:fld>
            <a:endParaRPr lang="en-US"/>
          </a:p>
        </p:txBody>
      </p:sp>
      <p:sp>
        <p:nvSpPr>
          <p:cNvPr id="7" name="object 3"/>
          <p:cNvSpPr txBox="1">
            <a:spLocks noGrp="1"/>
          </p:cNvSpPr>
          <p:nvPr>
            <p:ph type="title"/>
          </p:nvPr>
        </p:nvSpPr>
        <p:spPr>
          <a:xfrm>
            <a:off x="2042825" y="38666"/>
            <a:ext cx="810634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B050"/>
                </a:solidFill>
              </a:rPr>
              <a:t>C Operators </a:t>
            </a:r>
            <a:r>
              <a:rPr dirty="0">
                <a:solidFill>
                  <a:srgbClr val="00B050"/>
                </a:solidFill>
              </a:rPr>
              <a:t>– </a:t>
            </a:r>
            <a:r>
              <a:rPr lang="en-US" spc="-5" dirty="0">
                <a:solidFill>
                  <a:srgbClr val="00B050"/>
                </a:solidFill>
              </a:rPr>
              <a:t>Special </a:t>
            </a:r>
            <a:r>
              <a:rPr dirty="0">
                <a:solidFill>
                  <a:srgbClr val="00B050"/>
                </a:solidFill>
              </a:rPr>
              <a:t>Operator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5863" y="1107444"/>
            <a:ext cx="10220272" cy="179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778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Abu Bakkar Siddique(ABS), Dept. of CSE, DUET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5598-B3B4-4B46-A147-7EC2B6B48A6E}" type="slidenum">
              <a:rPr lang="en-US" smtClean="0"/>
              <a:t>12</a:t>
            </a:fld>
            <a:endParaRPr lang="en-US"/>
          </a:p>
        </p:txBody>
      </p:sp>
      <p:sp>
        <p:nvSpPr>
          <p:cNvPr id="6" name="object 2"/>
          <p:cNvSpPr/>
          <p:nvPr/>
        </p:nvSpPr>
        <p:spPr>
          <a:xfrm>
            <a:off x="1463266" y="276225"/>
            <a:ext cx="8858250" cy="5095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26917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Abu Bakkar Siddique(ABS), Dept. of CSE, DUET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5598-B3B4-4B46-A147-7EC2B6B48A6E}" type="slidenum">
              <a:rPr lang="en-US" smtClean="0"/>
              <a:t>13</a:t>
            </a:fld>
            <a:endParaRPr lang="en-US"/>
          </a:p>
        </p:txBody>
      </p:sp>
      <p:sp>
        <p:nvSpPr>
          <p:cNvPr id="6" name="object 2"/>
          <p:cNvSpPr/>
          <p:nvPr/>
        </p:nvSpPr>
        <p:spPr>
          <a:xfrm>
            <a:off x="1742888" y="488731"/>
            <a:ext cx="8829675" cy="5513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3065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Abu Bakkar Siddique(ABS), Dept. of CSE, DUET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5598-B3B4-4B46-A147-7EC2B6B48A6E}" type="slidenum">
              <a:rPr lang="en-US" smtClean="0"/>
              <a:t>14</a:t>
            </a:fld>
            <a:endParaRPr lang="en-US"/>
          </a:p>
        </p:txBody>
      </p:sp>
      <p:sp>
        <p:nvSpPr>
          <p:cNvPr id="6" name="object 2"/>
          <p:cNvSpPr/>
          <p:nvPr/>
        </p:nvSpPr>
        <p:spPr>
          <a:xfrm>
            <a:off x="1840250" y="448627"/>
            <a:ext cx="8820150" cy="53774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48681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Abu Bakkar Siddique(ABS), Dept. of CSE, DUET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5598-B3B4-4B46-A147-7EC2B6B48A6E}" type="slidenum">
              <a:rPr lang="en-US" smtClean="0"/>
              <a:t>15</a:t>
            </a:fld>
            <a:endParaRPr lang="en-US"/>
          </a:p>
        </p:txBody>
      </p:sp>
      <p:sp>
        <p:nvSpPr>
          <p:cNvPr id="6" name="object 2"/>
          <p:cNvSpPr/>
          <p:nvPr/>
        </p:nvSpPr>
        <p:spPr>
          <a:xfrm>
            <a:off x="220943" y="10607"/>
            <a:ext cx="7534096" cy="51169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6816" y="521806"/>
            <a:ext cx="2543175" cy="2933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6816" y="3455506"/>
            <a:ext cx="1143000" cy="657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3953" y="4204983"/>
            <a:ext cx="747712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751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Abu Bakkar Siddique(ABS), Dept. of CSE, DUET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5598-B3B4-4B46-A147-7EC2B6B48A6E}" type="slidenum">
              <a:rPr lang="en-US" smtClean="0"/>
              <a:t>16</a:t>
            </a:fld>
            <a:endParaRPr lang="en-US"/>
          </a:p>
        </p:txBody>
      </p:sp>
      <p:sp>
        <p:nvSpPr>
          <p:cNvPr id="6" name="object 7"/>
          <p:cNvSpPr txBox="1">
            <a:spLocks noGrp="1"/>
          </p:cNvSpPr>
          <p:nvPr>
            <p:ph type="title"/>
          </p:nvPr>
        </p:nvSpPr>
        <p:spPr>
          <a:xfrm>
            <a:off x="3372003" y="0"/>
            <a:ext cx="720725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00FF"/>
                </a:solidFill>
              </a:rPr>
              <a:t>C </a:t>
            </a:r>
            <a:r>
              <a:rPr sz="3600" spc="-70" dirty="0">
                <a:solidFill>
                  <a:srgbClr val="0000FF"/>
                </a:solidFill>
              </a:rPr>
              <a:t>Type</a:t>
            </a:r>
            <a:r>
              <a:rPr sz="3600" spc="-114" dirty="0">
                <a:solidFill>
                  <a:srgbClr val="0000FF"/>
                </a:solidFill>
              </a:rPr>
              <a:t> </a:t>
            </a:r>
            <a:r>
              <a:rPr sz="3600" spc="-5" dirty="0">
                <a:solidFill>
                  <a:srgbClr val="0000FF"/>
                </a:solidFill>
              </a:rPr>
              <a:t>Conversion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336" y="566823"/>
            <a:ext cx="7629707" cy="22690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809" y="3216454"/>
            <a:ext cx="4840592" cy="36415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854" y="2791300"/>
            <a:ext cx="6462955" cy="393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214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Abu Bakkar Siddique(ABS), Dept. of CSE, DUET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5598-B3B4-4B46-A147-7EC2B6B48A6E}" type="slidenum">
              <a:rPr lang="en-US" smtClean="0"/>
              <a:t>17</a:t>
            </a:fld>
            <a:endParaRPr lang="en-US"/>
          </a:p>
        </p:txBody>
      </p:sp>
      <p:sp>
        <p:nvSpPr>
          <p:cNvPr id="6" name="object 7"/>
          <p:cNvSpPr txBox="1">
            <a:spLocks noGrp="1"/>
          </p:cNvSpPr>
          <p:nvPr>
            <p:ph type="title"/>
          </p:nvPr>
        </p:nvSpPr>
        <p:spPr>
          <a:xfrm>
            <a:off x="3372003" y="0"/>
            <a:ext cx="720725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00FF"/>
                </a:solidFill>
              </a:rPr>
              <a:t>C </a:t>
            </a:r>
            <a:r>
              <a:rPr sz="3600" spc="-70" dirty="0">
                <a:solidFill>
                  <a:srgbClr val="0000FF"/>
                </a:solidFill>
              </a:rPr>
              <a:t>Type</a:t>
            </a:r>
            <a:r>
              <a:rPr sz="3600" spc="-114" dirty="0">
                <a:solidFill>
                  <a:srgbClr val="0000FF"/>
                </a:solidFill>
              </a:rPr>
              <a:t> </a:t>
            </a:r>
            <a:r>
              <a:rPr sz="3600" spc="-5" dirty="0">
                <a:solidFill>
                  <a:srgbClr val="0000FF"/>
                </a:solidFill>
              </a:rPr>
              <a:t>Conversion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784727" y="566822"/>
            <a:ext cx="10303820" cy="5289968"/>
            <a:chOff x="784727" y="566822"/>
            <a:chExt cx="7863973" cy="4129172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2975" y="566822"/>
              <a:ext cx="7667625" cy="85725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2975" y="1424072"/>
              <a:ext cx="7705725" cy="409575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72003" y="1743244"/>
              <a:ext cx="1885950" cy="24765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20000"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84727" y="2152819"/>
              <a:ext cx="7705725" cy="25431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22179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Abu Bakkar Siddique(ABS), Dept. of CSE, DUET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5598-B3B4-4B46-A147-7EC2B6B48A6E}" type="slidenum">
              <a:rPr lang="en-US" smtClean="0"/>
              <a:t>18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26000" contrast="6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41247" y="294969"/>
            <a:ext cx="6645205" cy="66015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3350" y="75894"/>
            <a:ext cx="4305300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519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Abu Bakkar Siddique(ABS), Dept. of CSE, DUET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5598-B3B4-4B46-A147-7EC2B6B48A6E}" type="slidenum">
              <a:rPr lang="en-US" smtClean="0"/>
              <a:t>19</a:t>
            </a:fld>
            <a:endParaRPr lang="en-US"/>
          </a:p>
        </p:txBody>
      </p:sp>
      <p:sp>
        <p:nvSpPr>
          <p:cNvPr id="8" name="object 2"/>
          <p:cNvSpPr txBox="1">
            <a:spLocks/>
          </p:cNvSpPr>
          <p:nvPr/>
        </p:nvSpPr>
        <p:spPr>
          <a:xfrm>
            <a:off x="3389706" y="1132487"/>
            <a:ext cx="5469481" cy="936154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solidFill>
                  <a:srgbClr val="FF0000"/>
                </a:solidFill>
              </a:rPr>
              <a:t>Any</a:t>
            </a:r>
            <a:r>
              <a:rPr lang="en-US" spc="-80" dirty="0">
                <a:solidFill>
                  <a:srgbClr val="FF0000"/>
                </a:solidFill>
              </a:rPr>
              <a:t> </a:t>
            </a:r>
            <a:r>
              <a:rPr lang="en-US" spc="-5" dirty="0">
                <a:solidFill>
                  <a:srgbClr val="FF0000"/>
                </a:solidFill>
              </a:rPr>
              <a:t>Question?</a:t>
            </a:r>
          </a:p>
        </p:txBody>
      </p:sp>
      <p:sp>
        <p:nvSpPr>
          <p:cNvPr id="9" name="object 3"/>
          <p:cNvSpPr/>
          <p:nvPr/>
        </p:nvSpPr>
        <p:spPr>
          <a:xfrm>
            <a:off x="4720025" y="3512537"/>
            <a:ext cx="2857500" cy="2714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6363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0944" y="157655"/>
            <a:ext cx="106952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r>
              <a:rPr lang="en-US" sz="4000" dirty="0">
                <a:solidFill>
                  <a:srgbClr val="000000"/>
                </a:solidFill>
              </a:rPr>
              <a:t>(</a:t>
            </a:r>
            <a:r>
              <a:rPr lang="en-US" sz="4000" dirty="0">
                <a:solidFill>
                  <a:srgbClr val="0000FF"/>
                </a:solidFill>
              </a:rPr>
              <a:t>C Expressions </a:t>
            </a:r>
            <a:r>
              <a:rPr lang="en-US" sz="4000" spc="5" dirty="0">
                <a:solidFill>
                  <a:srgbClr val="0000FF"/>
                </a:solidFill>
              </a:rPr>
              <a:t>&amp;</a:t>
            </a:r>
            <a:r>
              <a:rPr lang="en-US" sz="4000" spc="-60" dirty="0">
                <a:solidFill>
                  <a:srgbClr val="0000FF"/>
                </a:solidFill>
              </a:rPr>
              <a:t> </a:t>
            </a:r>
            <a:r>
              <a:rPr lang="en-US" sz="4000" dirty="0">
                <a:solidFill>
                  <a:srgbClr val="0000FF"/>
                </a:solidFill>
              </a:rPr>
              <a:t>Operators</a:t>
            </a:r>
            <a:r>
              <a:rPr lang="en-US" sz="4000" dirty="0">
                <a:solidFill>
                  <a:srgbClr val="000000"/>
                </a:solidFill>
              </a:rPr>
              <a:t>)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Abu Bakkar Siddique(ABS), Dept. of CSE, DUET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5598-B3B4-4B46-A147-7EC2B6B48A6E}" type="slidenum">
              <a:rPr lang="en-US" smtClean="0"/>
              <a:t>2</a:t>
            </a:fld>
            <a:endParaRPr lang="en-US"/>
          </a:p>
        </p:txBody>
      </p:sp>
      <p:sp>
        <p:nvSpPr>
          <p:cNvPr id="6" name="object 3"/>
          <p:cNvSpPr txBox="1"/>
          <p:nvPr/>
        </p:nvSpPr>
        <p:spPr>
          <a:xfrm>
            <a:off x="1743075" y="1444709"/>
            <a:ext cx="6410325" cy="266192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476250" indent="-463550">
              <a:lnSpc>
                <a:spcPct val="100000"/>
              </a:lnSpc>
              <a:spcBef>
                <a:spcPts val="880"/>
              </a:spcBef>
              <a:buFont typeface="Wingdings"/>
              <a:buChar char=""/>
              <a:tabLst>
                <a:tab pos="476250" algn="l"/>
              </a:tabLst>
            </a:pPr>
            <a:r>
              <a:rPr sz="3200" b="1" dirty="0">
                <a:latin typeface="Times New Roman"/>
                <a:cs typeface="Times New Roman"/>
              </a:rPr>
              <a:t>Outline</a:t>
            </a:r>
            <a:endParaRPr sz="32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80"/>
              </a:spcBef>
              <a:buFont typeface="Wingdings"/>
              <a:buChar char=""/>
              <a:tabLst>
                <a:tab pos="75692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C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operators</a:t>
            </a:r>
            <a:endParaRPr sz="2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Font typeface="Wingdings"/>
              <a:buChar char=""/>
              <a:tabLst>
                <a:tab pos="75692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Operator Precedence &amp;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Associativity</a:t>
            </a:r>
            <a:endParaRPr sz="2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Wingdings"/>
              <a:buChar char=""/>
              <a:tabLst>
                <a:tab pos="75692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C Expression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Evaluation</a:t>
            </a:r>
            <a:endParaRPr sz="2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Wingdings"/>
              <a:buChar char=""/>
              <a:tabLst>
                <a:tab pos="756920" algn="l"/>
              </a:tabLst>
            </a:pPr>
            <a:r>
              <a:rPr sz="2800" b="1" dirty="0">
                <a:latin typeface="Times New Roman"/>
                <a:cs typeface="Times New Roman"/>
              </a:rPr>
              <a:t>Type Conversion </a:t>
            </a:r>
            <a:r>
              <a:rPr sz="2800" b="1" spc="-5" dirty="0">
                <a:latin typeface="Times New Roman"/>
                <a:cs typeface="Times New Roman"/>
              </a:rPr>
              <a:t>in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Expressions</a:t>
            </a:r>
            <a:endParaRPr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50252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 txBox="1">
            <a:spLocks/>
          </p:cNvSpPr>
          <p:nvPr/>
        </p:nvSpPr>
        <p:spPr>
          <a:xfrm>
            <a:off x="3243493" y="2846307"/>
            <a:ext cx="4909907" cy="1859483"/>
          </a:xfrm>
          <a:prstGeom prst="rect">
            <a:avLst/>
          </a:prstGeom>
          <a:noFill/>
        </p:spPr>
        <p:txBody>
          <a:bodyPr vert="horz" wrap="square" lIns="0" tIns="1270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lang="en-US" b="1" dirty="0">
                <a:solidFill>
                  <a:srgbClr val="00B0F0"/>
                </a:solidFill>
              </a:rPr>
              <a:t>Thank You All</a:t>
            </a:r>
            <a:r>
              <a:rPr lang="en-US" dirty="0">
                <a:solidFill>
                  <a:srgbClr val="00B0F0"/>
                </a:solidFill>
              </a:rPr>
              <a:t> </a:t>
            </a:r>
            <a:br>
              <a:rPr lang="en-US" dirty="0">
                <a:solidFill>
                  <a:srgbClr val="00B0F0"/>
                </a:solidFill>
              </a:rPr>
            </a:br>
            <a:endParaRPr lang="en-US" spc="-5" dirty="0">
              <a:solidFill>
                <a:srgbClr val="00B0F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Abu Bakkar Siddique(ABS), Dept. of CSE, DUET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5598-B3B4-4B46-A147-7EC2B6B48A6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461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Abu Bakkar Siddique(ABS), Dept. of CSE, DUET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5598-B3B4-4B46-A147-7EC2B6B48A6E}" type="slidenum">
              <a:rPr lang="en-US" smtClean="0"/>
              <a:t>3</a:t>
            </a:fld>
            <a:endParaRPr lang="en-US"/>
          </a:p>
        </p:txBody>
      </p:sp>
      <p:sp>
        <p:nvSpPr>
          <p:cNvPr id="6" name="object 2"/>
          <p:cNvSpPr txBox="1">
            <a:spLocks/>
          </p:cNvSpPr>
          <p:nvPr/>
        </p:nvSpPr>
        <p:spPr>
          <a:xfrm>
            <a:off x="5042016" y="148844"/>
            <a:ext cx="2206625" cy="513715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>
                <a:solidFill>
                  <a:srgbClr val="0000FF"/>
                </a:solidFill>
              </a:rPr>
              <a:t>C</a:t>
            </a:r>
            <a:r>
              <a:rPr lang="en-US" sz="3200" spc="-80">
                <a:solidFill>
                  <a:srgbClr val="0000FF"/>
                </a:solidFill>
              </a:rPr>
              <a:t> </a:t>
            </a:r>
            <a:r>
              <a:rPr lang="en-US" sz="3200">
                <a:solidFill>
                  <a:srgbClr val="0000FF"/>
                </a:solidFill>
              </a:rPr>
              <a:t>Operators</a:t>
            </a:r>
            <a:endParaRPr lang="en-US" sz="3200" dirty="0"/>
          </a:p>
        </p:txBody>
      </p:sp>
      <p:sp>
        <p:nvSpPr>
          <p:cNvPr id="10" name="object 3"/>
          <p:cNvSpPr txBox="1"/>
          <p:nvPr/>
        </p:nvSpPr>
        <p:spPr>
          <a:xfrm>
            <a:off x="1805295" y="783081"/>
            <a:ext cx="8748395" cy="4895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20014" indent="-34290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An operator is a symbol that tells the computer to perform  certain </a:t>
            </a:r>
            <a:r>
              <a:rPr sz="2800" spc="-10" dirty="0">
                <a:latin typeface="Times New Roman"/>
                <a:cs typeface="Times New Roman"/>
              </a:rPr>
              <a:t>mathematical </a:t>
            </a:r>
            <a:r>
              <a:rPr sz="2800" spc="-5" dirty="0">
                <a:latin typeface="Times New Roman"/>
                <a:cs typeface="Times New Roman"/>
              </a:rPr>
              <a:t>or logical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manipulations.</a:t>
            </a:r>
            <a:endParaRPr sz="28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Operators used in programs to manipulate data &amp;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variables</a:t>
            </a:r>
            <a:endParaRPr sz="2800" dirty="0">
              <a:latin typeface="Times New Roman"/>
              <a:cs typeface="Times New Roman"/>
            </a:endParaRPr>
          </a:p>
          <a:p>
            <a:pPr marL="355600" marR="1391285" indent="-342900">
              <a:lnSpc>
                <a:spcPct val="100000"/>
              </a:lnSpc>
              <a:spcBef>
                <a:spcPts val="67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C is very </a:t>
            </a:r>
            <a:r>
              <a:rPr sz="2800" dirty="0">
                <a:latin typeface="Times New Roman"/>
                <a:cs typeface="Times New Roman"/>
              </a:rPr>
              <a:t>rich </a:t>
            </a:r>
            <a:r>
              <a:rPr sz="2800" spc="-5" dirty="0">
                <a:latin typeface="Times New Roman"/>
                <a:cs typeface="Times New Roman"/>
              </a:rPr>
              <a:t>in </a:t>
            </a:r>
            <a:r>
              <a:rPr sz="2800" dirty="0">
                <a:latin typeface="Times New Roman"/>
                <a:cs typeface="Times New Roman"/>
              </a:rPr>
              <a:t>built-in </a:t>
            </a:r>
            <a:r>
              <a:rPr sz="2800" spc="-5" dirty="0">
                <a:latin typeface="Times New Roman"/>
                <a:cs typeface="Times New Roman"/>
              </a:rPr>
              <a:t>operators, classified </a:t>
            </a:r>
            <a:r>
              <a:rPr sz="2800" dirty="0">
                <a:latin typeface="Times New Roman"/>
                <a:cs typeface="Times New Roman"/>
              </a:rPr>
              <a:t>into  </a:t>
            </a:r>
            <a:r>
              <a:rPr sz="2800" spc="-5" dirty="0">
                <a:latin typeface="Times New Roman"/>
                <a:cs typeface="Times New Roman"/>
              </a:rPr>
              <a:t>following number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categories:</a:t>
            </a:r>
            <a:endParaRPr sz="2800" dirty="0">
              <a:latin typeface="Times New Roman"/>
              <a:cs typeface="Times New Roman"/>
            </a:endParaRPr>
          </a:p>
          <a:p>
            <a:pPr marL="1155700" lvl="1" indent="-229235">
              <a:lnSpc>
                <a:spcPct val="100000"/>
              </a:lnSpc>
              <a:spcBef>
                <a:spcPts val="515"/>
              </a:spcBef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Times New Roman"/>
                <a:cs typeface="Times New Roman"/>
              </a:rPr>
              <a:t>Arithmetic</a:t>
            </a:r>
            <a:endParaRPr sz="2000" dirty="0">
              <a:latin typeface="Times New Roman"/>
              <a:cs typeface="Times New Roman"/>
            </a:endParaRPr>
          </a:p>
          <a:p>
            <a:pPr marL="1155700" lvl="1" indent="-229235">
              <a:lnSpc>
                <a:spcPct val="100000"/>
              </a:lnSpc>
              <a:spcBef>
                <a:spcPts val="480"/>
              </a:spcBef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Times New Roman"/>
                <a:cs typeface="Times New Roman"/>
              </a:rPr>
              <a:t>Relational</a:t>
            </a:r>
            <a:endParaRPr sz="2000" dirty="0">
              <a:latin typeface="Times New Roman"/>
              <a:cs typeface="Times New Roman"/>
            </a:endParaRPr>
          </a:p>
          <a:p>
            <a:pPr marL="1155700" lvl="1" indent="-229235">
              <a:lnSpc>
                <a:spcPct val="100000"/>
              </a:lnSpc>
              <a:spcBef>
                <a:spcPts val="480"/>
              </a:spcBef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Times New Roman"/>
                <a:cs typeface="Times New Roman"/>
              </a:rPr>
              <a:t>Logical</a:t>
            </a:r>
          </a:p>
          <a:p>
            <a:pPr marL="1155700" lvl="1" indent="-229235">
              <a:lnSpc>
                <a:spcPct val="100000"/>
              </a:lnSpc>
              <a:spcBef>
                <a:spcPts val="480"/>
              </a:spcBef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Times New Roman"/>
                <a:cs typeface="Times New Roman"/>
              </a:rPr>
              <a:t>Bitwise</a:t>
            </a:r>
          </a:p>
          <a:p>
            <a:pPr marL="1155700" lvl="1" indent="-229235">
              <a:lnSpc>
                <a:spcPct val="100000"/>
              </a:lnSpc>
              <a:spcBef>
                <a:spcPts val="480"/>
              </a:spcBef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Times New Roman"/>
                <a:cs typeface="Times New Roman"/>
              </a:rPr>
              <a:t>Assignment</a:t>
            </a:r>
            <a:endParaRPr sz="2000" dirty="0">
              <a:latin typeface="Times New Roman"/>
              <a:cs typeface="Times New Roman"/>
            </a:endParaRPr>
          </a:p>
          <a:p>
            <a:pPr marL="1155700" lvl="1" indent="-229235">
              <a:lnSpc>
                <a:spcPct val="100000"/>
              </a:lnSpc>
              <a:spcBef>
                <a:spcPts val="480"/>
              </a:spcBef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Times New Roman"/>
                <a:cs typeface="Times New Roman"/>
              </a:rPr>
              <a:t>Increment/Decrement</a:t>
            </a:r>
            <a:endParaRPr sz="2000" dirty="0">
              <a:latin typeface="Times New Roman"/>
              <a:cs typeface="Times New Roman"/>
            </a:endParaRPr>
          </a:p>
          <a:p>
            <a:pPr marL="1155700" lvl="1" indent="-229235">
              <a:lnSpc>
                <a:spcPct val="100000"/>
              </a:lnSpc>
              <a:spcBef>
                <a:spcPts val="484"/>
              </a:spcBef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Times New Roman"/>
                <a:cs typeface="Times New Roman"/>
              </a:rPr>
              <a:t>Conditional</a:t>
            </a:r>
          </a:p>
        </p:txBody>
      </p:sp>
    </p:spTree>
    <p:extLst>
      <p:ext uri="{BB962C8B-B14F-4D97-AF65-F5344CB8AC3E}">
        <p14:creationId xmlns:p14="http://schemas.microsoft.com/office/powerpoint/2010/main" val="520820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Abu Bakkar Siddique(ABS), Dept. of CSE, DUET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5598-B3B4-4B46-A147-7EC2B6B48A6E}" type="slidenum">
              <a:rPr lang="en-US" smtClean="0"/>
              <a:t>4</a:t>
            </a:fld>
            <a:endParaRPr lang="en-US"/>
          </a:p>
        </p:txBody>
      </p:sp>
      <p:sp>
        <p:nvSpPr>
          <p:cNvPr id="11" name="object 2"/>
          <p:cNvSpPr txBox="1">
            <a:spLocks/>
          </p:cNvSpPr>
          <p:nvPr/>
        </p:nvSpPr>
        <p:spPr>
          <a:xfrm>
            <a:off x="590309" y="-150025"/>
            <a:ext cx="10763491" cy="936154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>
                <a:solidFill>
                  <a:srgbClr val="0000FF"/>
                </a:solidFill>
              </a:rPr>
              <a:t>C </a:t>
            </a:r>
            <a:r>
              <a:rPr lang="en-US" dirty="0">
                <a:solidFill>
                  <a:srgbClr val="0000FF"/>
                </a:solidFill>
              </a:rPr>
              <a:t>Operators - </a:t>
            </a:r>
            <a:r>
              <a:rPr lang="en-US" dirty="0">
                <a:solidFill>
                  <a:srgbClr val="000000"/>
                </a:solidFill>
              </a:rPr>
              <a:t>Arithmetic</a:t>
            </a:r>
            <a:r>
              <a:rPr lang="en-US" spc="-290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Operators</a:t>
            </a:r>
          </a:p>
        </p:txBody>
      </p:sp>
      <p:sp>
        <p:nvSpPr>
          <p:cNvPr id="12" name="object 3"/>
          <p:cNvSpPr txBox="1"/>
          <p:nvPr/>
        </p:nvSpPr>
        <p:spPr>
          <a:xfrm>
            <a:off x="793475" y="786129"/>
            <a:ext cx="6189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7329" indent="-21526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27965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Following </a:t>
            </a:r>
            <a:r>
              <a:rPr sz="2400" b="1" dirty="0">
                <a:latin typeface="Times New Roman"/>
                <a:cs typeface="Times New Roman"/>
              </a:rPr>
              <a:t>table lists </a:t>
            </a:r>
            <a:r>
              <a:rPr sz="2400" b="1" spc="-5" dirty="0">
                <a:latin typeface="Times New Roman"/>
                <a:cs typeface="Times New Roman"/>
              </a:rPr>
              <a:t>C</a:t>
            </a:r>
            <a:r>
              <a:rPr sz="2400" b="1" spc="-5" dirty="0">
                <a:latin typeface="Tahoma"/>
                <a:cs typeface="Tahoma"/>
              </a:rPr>
              <a:t>’</a:t>
            </a:r>
            <a:r>
              <a:rPr sz="2400" b="1" spc="-5" dirty="0">
                <a:latin typeface="Times New Roman"/>
                <a:cs typeface="Times New Roman"/>
              </a:rPr>
              <a:t>s </a:t>
            </a:r>
            <a:r>
              <a:rPr sz="2400" b="1" dirty="0">
                <a:latin typeface="Times New Roman"/>
                <a:cs typeface="Times New Roman"/>
              </a:rPr>
              <a:t>arithmetic</a:t>
            </a:r>
            <a:r>
              <a:rPr sz="2400" b="1" spc="-9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operators: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3" name="object 4"/>
          <p:cNvSpPr txBox="1"/>
          <p:nvPr/>
        </p:nvSpPr>
        <p:spPr>
          <a:xfrm>
            <a:off x="978671" y="4784125"/>
            <a:ext cx="8231505" cy="157222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227329" indent="-215265" algn="just">
              <a:lnSpc>
                <a:spcPct val="100000"/>
              </a:lnSpc>
              <a:spcBef>
                <a:spcPts val="1540"/>
              </a:spcBef>
              <a:buFont typeface="Wingdings"/>
              <a:buChar char=""/>
              <a:tabLst>
                <a:tab pos="227965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Integer </a:t>
            </a:r>
            <a:r>
              <a:rPr sz="1600" b="1" dirty="0">
                <a:latin typeface="Times New Roman"/>
                <a:cs typeface="Times New Roman"/>
              </a:rPr>
              <a:t>division(/) </a:t>
            </a:r>
            <a:r>
              <a:rPr sz="1600" b="1" spc="-5" dirty="0">
                <a:latin typeface="Times New Roman"/>
                <a:cs typeface="Times New Roman"/>
              </a:rPr>
              <a:t>truncates </a:t>
            </a:r>
            <a:r>
              <a:rPr sz="1600" b="1" dirty="0">
                <a:latin typeface="Times New Roman"/>
                <a:cs typeface="Times New Roman"/>
              </a:rPr>
              <a:t>any fractional part</a:t>
            </a:r>
            <a:r>
              <a:rPr sz="1600" b="1" spc="-12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(remainder).</a:t>
            </a:r>
            <a:endParaRPr sz="16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1440"/>
              </a:spcBef>
              <a:buFont typeface="Wingdings"/>
              <a:buChar char=""/>
              <a:tabLst>
                <a:tab pos="227965" algn="l"/>
              </a:tabLst>
            </a:pPr>
            <a:r>
              <a:rPr sz="1600" b="1" spc="-5" dirty="0">
                <a:solidFill>
                  <a:srgbClr val="00B050"/>
                </a:solidFill>
                <a:latin typeface="Times New Roman"/>
                <a:cs typeface="Times New Roman"/>
              </a:rPr>
              <a:t>Modulus </a:t>
            </a:r>
            <a:r>
              <a:rPr sz="1600" b="1" dirty="0">
                <a:solidFill>
                  <a:srgbClr val="00B050"/>
                </a:solidFill>
                <a:latin typeface="Times New Roman"/>
                <a:cs typeface="Times New Roman"/>
              </a:rPr>
              <a:t>operator </a:t>
            </a:r>
            <a:r>
              <a:rPr sz="1600" b="1" spc="-10" dirty="0">
                <a:solidFill>
                  <a:srgbClr val="00B050"/>
                </a:solidFill>
                <a:latin typeface="Times New Roman"/>
                <a:cs typeface="Times New Roman"/>
              </a:rPr>
              <a:t>(%) </a:t>
            </a:r>
            <a:r>
              <a:rPr sz="1600" b="1" spc="-5" dirty="0">
                <a:solidFill>
                  <a:srgbClr val="00B050"/>
                </a:solidFill>
                <a:latin typeface="Times New Roman"/>
                <a:cs typeface="Times New Roman"/>
              </a:rPr>
              <a:t>can not used be used on </a:t>
            </a:r>
            <a:r>
              <a:rPr sz="1600" b="1" dirty="0">
                <a:solidFill>
                  <a:srgbClr val="00B050"/>
                </a:solidFill>
                <a:latin typeface="Times New Roman"/>
                <a:cs typeface="Times New Roman"/>
              </a:rPr>
              <a:t>floating-point  </a:t>
            </a:r>
            <a:r>
              <a:rPr sz="1600" b="1" spc="-5" dirty="0">
                <a:solidFill>
                  <a:srgbClr val="00B050"/>
                </a:solidFill>
                <a:latin typeface="Times New Roman"/>
                <a:cs typeface="Times New Roman"/>
              </a:rPr>
              <a:t>data. During modulus </a:t>
            </a:r>
            <a:r>
              <a:rPr sz="1600" b="1" dirty="0">
                <a:solidFill>
                  <a:srgbClr val="00B050"/>
                </a:solidFill>
                <a:latin typeface="Times New Roman"/>
                <a:cs typeface="Times New Roman"/>
              </a:rPr>
              <a:t>operation, </a:t>
            </a:r>
            <a:r>
              <a:rPr sz="1600" b="1" spc="-5" dirty="0">
                <a:solidFill>
                  <a:srgbClr val="00B050"/>
                </a:solidFill>
                <a:latin typeface="Times New Roman"/>
                <a:cs typeface="Times New Roman"/>
              </a:rPr>
              <a:t>sign </a:t>
            </a:r>
            <a:r>
              <a:rPr sz="1600" b="1" dirty="0">
                <a:solidFill>
                  <a:srgbClr val="00B050"/>
                </a:solidFill>
                <a:latin typeface="Times New Roman"/>
                <a:cs typeface="Times New Roman"/>
              </a:rPr>
              <a:t>of </a:t>
            </a:r>
            <a:r>
              <a:rPr sz="1600" b="1" spc="-5" dirty="0">
                <a:solidFill>
                  <a:srgbClr val="00B050"/>
                </a:solidFill>
                <a:latin typeface="Times New Roman"/>
                <a:cs typeface="Times New Roman"/>
              </a:rPr>
              <a:t>the </a:t>
            </a:r>
            <a:r>
              <a:rPr sz="1600" b="1" spc="-10" dirty="0">
                <a:solidFill>
                  <a:srgbClr val="00B050"/>
                </a:solidFill>
                <a:latin typeface="Times New Roman"/>
                <a:cs typeface="Times New Roman"/>
              </a:rPr>
              <a:t>result </a:t>
            </a:r>
            <a:r>
              <a:rPr sz="1600" b="1" spc="-5" dirty="0">
                <a:solidFill>
                  <a:srgbClr val="00B050"/>
                </a:solidFill>
                <a:latin typeface="Times New Roman"/>
                <a:cs typeface="Times New Roman"/>
              </a:rPr>
              <a:t>is always the  </a:t>
            </a:r>
            <a:r>
              <a:rPr sz="1600" b="1" dirty="0">
                <a:solidFill>
                  <a:srgbClr val="00B050"/>
                </a:solidFill>
                <a:latin typeface="Times New Roman"/>
                <a:cs typeface="Times New Roman"/>
              </a:rPr>
              <a:t>sign of the first </a:t>
            </a:r>
            <a:r>
              <a:rPr sz="1600" b="1" spc="-5" dirty="0">
                <a:solidFill>
                  <a:srgbClr val="00B050"/>
                </a:solidFill>
                <a:latin typeface="Times New Roman"/>
                <a:cs typeface="Times New Roman"/>
              </a:rPr>
              <a:t>operand.</a:t>
            </a:r>
            <a:r>
              <a:rPr sz="1600" b="1" spc="27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B050"/>
                </a:solidFill>
                <a:latin typeface="Times New Roman"/>
                <a:cs typeface="Times New Roman"/>
              </a:rPr>
              <a:t>.</a:t>
            </a:r>
            <a:endParaRPr sz="1400" dirty="0">
              <a:solidFill>
                <a:srgbClr val="00B050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  <a:tabLst>
                <a:tab pos="1289685" algn="l"/>
                <a:tab pos="3172460" algn="l"/>
                <a:tab pos="5614035" algn="l"/>
              </a:tabLst>
            </a:pPr>
            <a:r>
              <a:rPr sz="1600" b="1" dirty="0">
                <a:latin typeface="Times New Roman"/>
                <a:cs typeface="Times New Roman"/>
              </a:rPr>
              <a:t>e.g.	5/2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-&gt;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2	</a:t>
            </a:r>
            <a:r>
              <a:rPr sz="1600" b="1" spc="-35" dirty="0">
                <a:latin typeface="Times New Roman"/>
                <a:cs typeface="Times New Roman"/>
              </a:rPr>
              <a:t>-11%2</a:t>
            </a:r>
            <a:r>
              <a:rPr sz="1600" b="1" spc="2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-&gt;</a:t>
            </a:r>
            <a:r>
              <a:rPr sz="1600" b="1" spc="-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-1	</a:t>
            </a:r>
            <a:r>
              <a:rPr sz="1600" b="1" spc="-30" dirty="0">
                <a:latin typeface="Times New Roman"/>
                <a:cs typeface="Times New Roman"/>
              </a:rPr>
              <a:t>11/-2 </a:t>
            </a:r>
            <a:r>
              <a:rPr sz="1600" b="1" dirty="0">
                <a:latin typeface="Times New Roman"/>
                <a:cs typeface="Times New Roman"/>
              </a:rPr>
              <a:t>-&gt;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1</a:t>
            </a:r>
            <a:endParaRPr sz="1600" dirty="0">
              <a:latin typeface="Times New Roman"/>
              <a:cs typeface="Times New Roman"/>
            </a:endParaRPr>
          </a:p>
        </p:txBody>
      </p:sp>
      <p:graphicFrame>
        <p:nvGraphicFramePr>
          <p:cNvPr id="14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440156"/>
              </p:ext>
            </p:extLst>
          </p:nvPr>
        </p:nvGraphicFramePr>
        <p:xfrm>
          <a:off x="793475" y="1249023"/>
          <a:ext cx="3343330" cy="2156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7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6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0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Operator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Meaning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0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+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Addition or unary</a:t>
                      </a:r>
                      <a:r>
                        <a:rPr sz="1800" spc="-11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plus</a:t>
                      </a: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0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-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Subtraction or unary</a:t>
                      </a:r>
                      <a:r>
                        <a:rPr sz="1800" spc="-1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minus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0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*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Multiplication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0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/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Division</a:t>
                      </a: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02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%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Modulus</a:t>
                      </a: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8942" y="1356677"/>
            <a:ext cx="5867400" cy="1476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300" y="2919842"/>
            <a:ext cx="769620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609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Abu Bakkar Siddique(ABS), Dept. of CSE, DUET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5598-B3B4-4B46-A147-7EC2B6B48A6E}" type="slidenum">
              <a:rPr lang="en-US" smtClean="0"/>
              <a:t>5</a:t>
            </a:fld>
            <a:endParaRPr lang="en-US"/>
          </a:p>
        </p:txBody>
      </p:sp>
      <p:sp>
        <p:nvSpPr>
          <p:cNvPr id="11" name="object 2"/>
          <p:cNvSpPr txBox="1"/>
          <p:nvPr/>
        </p:nvSpPr>
        <p:spPr>
          <a:xfrm>
            <a:off x="2159289" y="1455935"/>
            <a:ext cx="831786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27965" algn="l"/>
              </a:tabLst>
            </a:pPr>
            <a:r>
              <a:rPr sz="2400" dirty="0">
                <a:latin typeface="Times New Roman"/>
                <a:cs typeface="Times New Roman"/>
              </a:rPr>
              <a:t>Relational </a:t>
            </a:r>
            <a:r>
              <a:rPr sz="2400" spc="-5" dirty="0">
                <a:latin typeface="Times New Roman"/>
                <a:cs typeface="Times New Roman"/>
              </a:rPr>
              <a:t>refers </a:t>
            </a:r>
            <a:r>
              <a:rPr sz="2400" dirty="0">
                <a:latin typeface="Times New Roman"/>
                <a:cs typeface="Times New Roman"/>
              </a:rPr>
              <a:t>to the relationships that </a:t>
            </a:r>
            <a:r>
              <a:rPr sz="2400" spc="-5" dirty="0">
                <a:latin typeface="Times New Roman"/>
                <a:cs typeface="Times New Roman"/>
              </a:rPr>
              <a:t>values </a:t>
            </a:r>
            <a:r>
              <a:rPr sz="2400" dirty="0">
                <a:latin typeface="Times New Roman"/>
                <a:cs typeface="Times New Roman"/>
              </a:rPr>
              <a:t>can have with</a:t>
            </a:r>
            <a:r>
              <a:rPr sz="2400" spc="-1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one  </a:t>
            </a:r>
            <a:r>
              <a:rPr sz="2400" spc="-15" dirty="0">
                <a:latin typeface="Times New Roman"/>
                <a:cs typeface="Times New Roman"/>
              </a:rPr>
              <a:t>another.</a:t>
            </a:r>
            <a:endParaRPr sz="2400" dirty="0">
              <a:latin typeface="Times New Roman"/>
              <a:cs typeface="Times New Roman"/>
            </a:endParaRPr>
          </a:p>
          <a:p>
            <a:pPr marL="12700" marR="77470">
              <a:lnSpc>
                <a:spcPct val="100000"/>
              </a:lnSpc>
              <a:spcBef>
                <a:spcPts val="1440"/>
              </a:spcBef>
              <a:buFont typeface="Wingdings"/>
              <a:buChar char=""/>
              <a:tabLst>
                <a:tab pos="227965" algn="l"/>
              </a:tabLst>
            </a:pPr>
            <a:r>
              <a:rPr sz="2400" dirty="0">
                <a:latin typeface="Times New Roman"/>
                <a:cs typeface="Times New Roman"/>
              </a:rPr>
              <a:t>Expressions that </a:t>
            </a:r>
            <a:r>
              <a:rPr sz="2400" spc="-5" dirty="0">
                <a:latin typeface="Times New Roman"/>
                <a:cs typeface="Times New Roman"/>
              </a:rPr>
              <a:t>use </a:t>
            </a:r>
            <a:r>
              <a:rPr sz="2400" dirty="0">
                <a:latin typeface="Times New Roman"/>
                <a:cs typeface="Times New Roman"/>
              </a:rPr>
              <a:t>relational operators return 0 for false &amp; 1</a:t>
            </a:r>
            <a:r>
              <a:rPr sz="2400" spc="-1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  true.</a:t>
            </a:r>
          </a:p>
        </p:txBody>
      </p:sp>
      <p:sp>
        <p:nvSpPr>
          <p:cNvPr id="12" name="object 3"/>
          <p:cNvSpPr txBox="1">
            <a:spLocks/>
          </p:cNvSpPr>
          <p:nvPr/>
        </p:nvSpPr>
        <p:spPr>
          <a:xfrm>
            <a:off x="517002" y="309780"/>
            <a:ext cx="11157995" cy="751488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800" spc="-5" dirty="0">
                <a:solidFill>
                  <a:srgbClr val="0000FF"/>
                </a:solidFill>
              </a:rPr>
              <a:t>C Operators </a:t>
            </a:r>
            <a:r>
              <a:rPr lang="en-US" sz="4800" dirty="0">
                <a:solidFill>
                  <a:srgbClr val="0000FF"/>
                </a:solidFill>
              </a:rPr>
              <a:t>– </a:t>
            </a:r>
            <a:r>
              <a:rPr lang="en-US" sz="4800" dirty="0">
                <a:solidFill>
                  <a:srgbClr val="000000"/>
                </a:solidFill>
              </a:rPr>
              <a:t>Relational</a:t>
            </a:r>
            <a:r>
              <a:rPr lang="en-US" sz="4800" spc="-55" dirty="0">
                <a:solidFill>
                  <a:srgbClr val="000000"/>
                </a:solidFill>
              </a:rPr>
              <a:t> </a:t>
            </a:r>
            <a:r>
              <a:rPr lang="en-US" sz="4800" dirty="0">
                <a:solidFill>
                  <a:srgbClr val="000000"/>
                </a:solidFill>
              </a:rPr>
              <a:t>Operators</a:t>
            </a:r>
          </a:p>
        </p:txBody>
      </p:sp>
      <p:graphicFrame>
        <p:nvGraphicFramePr>
          <p:cNvPr id="13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084574"/>
              </p:ext>
            </p:extLst>
          </p:nvPr>
        </p:nvGraphicFramePr>
        <p:xfrm>
          <a:off x="2159289" y="3130615"/>
          <a:ext cx="4267835" cy="27736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9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Operator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Meaning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&gt;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7804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Is greater</a:t>
                      </a:r>
                      <a:r>
                        <a:rPr sz="20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than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&gt;=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7804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Is greater than or equal</a:t>
                      </a:r>
                      <a:r>
                        <a:rPr sz="2000" spc="-1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to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&lt;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7804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less</a:t>
                      </a:r>
                      <a:r>
                        <a:rPr sz="20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than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&lt;=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7804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less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than or equal</a:t>
                      </a:r>
                      <a:r>
                        <a:rPr sz="20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to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==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7804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Is equal</a:t>
                      </a:r>
                      <a:r>
                        <a:rPr sz="20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to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!=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7804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not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equal</a:t>
                      </a:r>
                      <a:r>
                        <a:rPr sz="20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to</a:t>
                      </a: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817" y="3127890"/>
            <a:ext cx="2667000" cy="790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8475" y="4100332"/>
            <a:ext cx="313372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269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Abu Bakkar Siddique(ABS), Dept. of CSE, DUET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5598-B3B4-4B46-A147-7EC2B6B48A6E}" type="slidenum">
              <a:rPr lang="en-US" smtClean="0"/>
              <a:t>6</a:t>
            </a:fld>
            <a:endParaRPr lang="en-US"/>
          </a:p>
        </p:txBody>
      </p:sp>
      <p:sp>
        <p:nvSpPr>
          <p:cNvPr id="6" name="object 2"/>
          <p:cNvSpPr txBox="1"/>
          <p:nvPr/>
        </p:nvSpPr>
        <p:spPr>
          <a:xfrm>
            <a:off x="862927" y="625907"/>
            <a:ext cx="8552815" cy="112268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227329" indent="-215265">
              <a:lnSpc>
                <a:spcPct val="100000"/>
              </a:lnSpc>
              <a:spcBef>
                <a:spcPts val="1540"/>
              </a:spcBef>
              <a:buFont typeface="Wingdings"/>
              <a:buChar char=""/>
              <a:tabLst>
                <a:tab pos="227965" algn="l"/>
              </a:tabLst>
            </a:pPr>
            <a:r>
              <a:rPr sz="2400" dirty="0">
                <a:latin typeface="Times New Roman"/>
                <a:cs typeface="Times New Roman"/>
              </a:rPr>
              <a:t>Logical </a:t>
            </a:r>
            <a:r>
              <a:rPr sz="2400" spc="-5" dirty="0">
                <a:latin typeface="Times New Roman"/>
                <a:cs typeface="Times New Roman"/>
              </a:rPr>
              <a:t>refers </a:t>
            </a:r>
            <a:r>
              <a:rPr sz="2400" dirty="0">
                <a:latin typeface="Times New Roman"/>
                <a:cs typeface="Times New Roman"/>
              </a:rPr>
              <a:t>to the </a:t>
            </a:r>
            <a:r>
              <a:rPr sz="2400" spc="-5" dirty="0">
                <a:latin typeface="Times New Roman"/>
                <a:cs typeface="Times New Roman"/>
              </a:rPr>
              <a:t>ways </a:t>
            </a:r>
            <a:r>
              <a:rPr sz="2400" dirty="0">
                <a:latin typeface="Times New Roman"/>
                <a:cs typeface="Times New Roman"/>
              </a:rPr>
              <a:t>relationships can be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connected.</a:t>
            </a:r>
          </a:p>
          <a:p>
            <a:pPr marL="227329" indent="-215265">
              <a:lnSpc>
                <a:spcPct val="100000"/>
              </a:lnSpc>
              <a:spcBef>
                <a:spcPts val="1440"/>
              </a:spcBef>
              <a:buFont typeface="Wingdings"/>
              <a:buChar char=""/>
              <a:tabLst>
                <a:tab pos="227965" algn="l"/>
              </a:tabLst>
            </a:pPr>
            <a:r>
              <a:rPr sz="2400" dirty="0">
                <a:latin typeface="Times New Roman"/>
                <a:cs typeface="Times New Roman"/>
              </a:rPr>
              <a:t>Expressions that </a:t>
            </a:r>
            <a:r>
              <a:rPr sz="2400" spc="-5" dirty="0">
                <a:latin typeface="Times New Roman"/>
                <a:cs typeface="Times New Roman"/>
              </a:rPr>
              <a:t>use </a:t>
            </a:r>
            <a:r>
              <a:rPr sz="2400" dirty="0">
                <a:latin typeface="Times New Roman"/>
                <a:cs typeface="Times New Roman"/>
              </a:rPr>
              <a:t>logical operators return 0 for </a:t>
            </a:r>
            <a:r>
              <a:rPr sz="2400" spc="-5" dirty="0">
                <a:latin typeface="Times New Roman"/>
                <a:cs typeface="Times New Roman"/>
              </a:rPr>
              <a:t>false </a:t>
            </a:r>
            <a:r>
              <a:rPr sz="2400" dirty="0">
                <a:latin typeface="Times New Roman"/>
                <a:cs typeface="Times New Roman"/>
              </a:rPr>
              <a:t>&amp; 1 for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true.</a:t>
            </a:r>
          </a:p>
        </p:txBody>
      </p:sp>
      <p:sp>
        <p:nvSpPr>
          <p:cNvPr id="7" name="object 3"/>
          <p:cNvSpPr txBox="1">
            <a:spLocks noGrp="1"/>
          </p:cNvSpPr>
          <p:nvPr>
            <p:ph type="title"/>
          </p:nvPr>
        </p:nvSpPr>
        <p:spPr>
          <a:xfrm>
            <a:off x="2571756" y="0"/>
            <a:ext cx="649986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0000FF"/>
                </a:solidFill>
              </a:rPr>
              <a:t>C Operators </a:t>
            </a:r>
            <a:r>
              <a:rPr sz="4000" dirty="0">
                <a:solidFill>
                  <a:srgbClr val="0000FF"/>
                </a:solidFill>
              </a:rPr>
              <a:t>– </a:t>
            </a:r>
            <a:r>
              <a:rPr sz="4000" dirty="0">
                <a:solidFill>
                  <a:srgbClr val="000000"/>
                </a:solidFill>
              </a:rPr>
              <a:t>Logical</a:t>
            </a:r>
            <a:r>
              <a:rPr sz="4000" spc="-65" dirty="0">
                <a:solidFill>
                  <a:srgbClr val="000000"/>
                </a:solidFill>
              </a:rPr>
              <a:t> </a:t>
            </a:r>
            <a:r>
              <a:rPr sz="4000" dirty="0">
                <a:solidFill>
                  <a:srgbClr val="000000"/>
                </a:solidFill>
              </a:rPr>
              <a:t>Operators</a:t>
            </a:r>
          </a:p>
        </p:txBody>
      </p:sp>
      <p:graphicFrame>
        <p:nvGraphicFramePr>
          <p:cNvPr id="8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730725"/>
              </p:ext>
            </p:extLst>
          </p:nvPr>
        </p:nvGraphicFramePr>
        <p:xfrm>
          <a:off x="1634134" y="1821005"/>
          <a:ext cx="3505200" cy="1600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Operator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103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Meaning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&amp;&amp;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44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AND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||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8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OR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!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8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NOT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object 5"/>
          <p:cNvSpPr txBox="1"/>
          <p:nvPr/>
        </p:nvSpPr>
        <p:spPr>
          <a:xfrm>
            <a:off x="862927" y="3514792"/>
            <a:ext cx="66274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0979" indent="-20891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21615" algn="l"/>
              </a:tabLst>
            </a:pPr>
            <a:r>
              <a:rPr sz="2400" dirty="0">
                <a:latin typeface="Times New Roman"/>
                <a:cs typeface="Times New Roman"/>
              </a:rPr>
              <a:t>The truth table </a:t>
            </a:r>
            <a:r>
              <a:rPr sz="2400" spc="-5" dirty="0">
                <a:latin typeface="Times New Roman"/>
                <a:cs typeface="Times New Roman"/>
              </a:rPr>
              <a:t>for </a:t>
            </a:r>
            <a:r>
              <a:rPr sz="2400" dirty="0">
                <a:latin typeface="Times New Roman"/>
                <a:cs typeface="Times New Roman"/>
              </a:rPr>
              <a:t>logical operators is shown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below:</a:t>
            </a:r>
            <a:endParaRPr sz="2400" dirty="0">
              <a:latin typeface="Times New Roman"/>
              <a:cs typeface="Times New Roman"/>
            </a:endParaRPr>
          </a:p>
        </p:txBody>
      </p:sp>
      <p:graphicFrame>
        <p:nvGraphicFramePr>
          <p:cNvPr id="10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286013"/>
              </p:ext>
            </p:extLst>
          </p:nvPr>
        </p:nvGraphicFramePr>
        <p:xfrm>
          <a:off x="1221742" y="4041434"/>
          <a:ext cx="5029199" cy="19811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0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8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75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 marL="426084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P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Q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P &amp;&amp;</a:t>
                      </a:r>
                      <a:r>
                        <a:rPr sz="2000" b="1" spc="-1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Q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P </a:t>
                      </a:r>
                      <a:r>
                        <a:rPr sz="2000" b="1" spc="-10" dirty="0">
                          <a:latin typeface="Times New Roman"/>
                          <a:cs typeface="Times New Roman"/>
                        </a:rPr>
                        <a:t>||</a:t>
                      </a:r>
                      <a:r>
                        <a:rPr sz="2000" b="1" spc="-1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Q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!P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4394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43942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4394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4394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6734454" y="4360176"/>
            <a:ext cx="5362575" cy="1428750"/>
            <a:chOff x="6734454" y="4360176"/>
            <a:chExt cx="5362575" cy="142875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34454" y="4560201"/>
              <a:ext cx="2000250" cy="1228725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34454" y="4360176"/>
              <a:ext cx="5362575" cy="2000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91787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Abu Bakkar Siddique(ABS), Dept. of CSE, DUET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5598-B3B4-4B46-A147-7EC2B6B48A6E}" type="slidenum">
              <a:rPr lang="en-US" smtClean="0"/>
              <a:t>7</a:t>
            </a:fld>
            <a:endParaRPr lang="en-US"/>
          </a:p>
        </p:txBody>
      </p:sp>
      <p:sp>
        <p:nvSpPr>
          <p:cNvPr id="6" name="object 2"/>
          <p:cNvSpPr txBox="1"/>
          <p:nvPr/>
        </p:nvSpPr>
        <p:spPr>
          <a:xfrm>
            <a:off x="2008817" y="888780"/>
            <a:ext cx="8504555" cy="20377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27965" algn="l"/>
              </a:tabLst>
            </a:pPr>
            <a:r>
              <a:rPr sz="2400" spc="-5" dirty="0">
                <a:latin typeface="Times New Roman"/>
                <a:cs typeface="Times New Roman"/>
              </a:rPr>
              <a:t>Bitwise </a:t>
            </a:r>
            <a:r>
              <a:rPr sz="2400" dirty="0">
                <a:latin typeface="Times New Roman"/>
                <a:cs typeface="Times New Roman"/>
              </a:rPr>
              <a:t>operation </a:t>
            </a:r>
            <a:r>
              <a:rPr sz="2400" spc="-5" dirty="0">
                <a:latin typeface="Times New Roman"/>
                <a:cs typeface="Times New Roman"/>
              </a:rPr>
              <a:t>refers </a:t>
            </a:r>
            <a:r>
              <a:rPr sz="2400" dirty="0">
                <a:latin typeface="Times New Roman"/>
                <a:cs typeface="Times New Roman"/>
              </a:rPr>
              <a:t>to testing, setting, or shifting the actual</a:t>
            </a:r>
            <a:r>
              <a:rPr sz="2400" spc="-2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bits  in a byte or word, which correspond to the standard </a:t>
            </a:r>
            <a:r>
              <a:rPr sz="2400" b="1" dirty="0">
                <a:latin typeface="Times New Roman"/>
                <a:cs typeface="Times New Roman"/>
              </a:rPr>
              <a:t>char </a:t>
            </a:r>
            <a:r>
              <a:rPr sz="2400" dirty="0">
                <a:latin typeface="Times New Roman"/>
                <a:cs typeface="Times New Roman"/>
              </a:rPr>
              <a:t>or </a:t>
            </a:r>
            <a:r>
              <a:rPr sz="2400" b="1" spc="-5" dirty="0">
                <a:latin typeface="Times New Roman"/>
                <a:cs typeface="Times New Roman"/>
              </a:rPr>
              <a:t>int </a:t>
            </a:r>
            <a:r>
              <a:rPr sz="2400" dirty="0">
                <a:latin typeface="Times New Roman"/>
                <a:cs typeface="Times New Roman"/>
              </a:rPr>
              <a:t>data  types.</a:t>
            </a:r>
            <a:endParaRPr sz="2400">
              <a:latin typeface="Times New Roman"/>
              <a:cs typeface="Times New Roman"/>
            </a:endParaRPr>
          </a:p>
          <a:p>
            <a:pPr marL="12700" marR="363855">
              <a:lnSpc>
                <a:spcPct val="100000"/>
              </a:lnSpc>
              <a:spcBef>
                <a:spcPts val="1440"/>
              </a:spcBef>
              <a:buFont typeface="Wingdings"/>
              <a:buChar char=""/>
              <a:tabLst>
                <a:tab pos="227965" algn="l"/>
              </a:tabLst>
            </a:pPr>
            <a:r>
              <a:rPr sz="2400" spc="-5" dirty="0">
                <a:latin typeface="Times New Roman"/>
                <a:cs typeface="Times New Roman"/>
              </a:rPr>
              <a:t>Bitwise </a:t>
            </a:r>
            <a:r>
              <a:rPr sz="2400" dirty="0">
                <a:latin typeface="Times New Roman"/>
                <a:cs typeface="Times New Roman"/>
              </a:rPr>
              <a:t>operator can not be </a:t>
            </a:r>
            <a:r>
              <a:rPr sz="2400" spc="-5" dirty="0">
                <a:latin typeface="Times New Roman"/>
                <a:cs typeface="Times New Roman"/>
              </a:rPr>
              <a:t>used </a:t>
            </a:r>
            <a:r>
              <a:rPr sz="2400" dirty="0">
                <a:latin typeface="Times New Roman"/>
                <a:cs typeface="Times New Roman"/>
              </a:rPr>
              <a:t>on </a:t>
            </a:r>
            <a:r>
              <a:rPr sz="2400" spc="-5" dirty="0">
                <a:latin typeface="Times New Roman"/>
                <a:cs typeface="Times New Roman"/>
              </a:rPr>
              <a:t>float, </a:t>
            </a:r>
            <a:r>
              <a:rPr sz="2400" dirty="0">
                <a:latin typeface="Times New Roman"/>
                <a:cs typeface="Times New Roman"/>
              </a:rPr>
              <a:t>double, long double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  void data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types.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3"/>
          <p:cNvSpPr txBox="1">
            <a:spLocks noGrp="1"/>
          </p:cNvSpPr>
          <p:nvPr>
            <p:ph type="title"/>
          </p:nvPr>
        </p:nvSpPr>
        <p:spPr>
          <a:xfrm>
            <a:off x="3035357" y="224624"/>
            <a:ext cx="647509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00FF"/>
                </a:solidFill>
              </a:rPr>
              <a:t>C Operators </a:t>
            </a:r>
            <a:r>
              <a:rPr sz="3600" dirty="0">
                <a:solidFill>
                  <a:srgbClr val="0000FF"/>
                </a:solidFill>
              </a:rPr>
              <a:t>– </a:t>
            </a:r>
            <a:r>
              <a:rPr sz="3600" spc="-5" dirty="0">
                <a:solidFill>
                  <a:srgbClr val="000000"/>
                </a:solidFill>
              </a:rPr>
              <a:t>Bitwise</a:t>
            </a:r>
            <a:r>
              <a:rPr sz="3600" spc="-25" dirty="0">
                <a:solidFill>
                  <a:srgbClr val="000000"/>
                </a:solidFill>
              </a:rPr>
              <a:t> </a:t>
            </a:r>
            <a:r>
              <a:rPr sz="3600" dirty="0">
                <a:solidFill>
                  <a:srgbClr val="000000"/>
                </a:solidFill>
              </a:rPr>
              <a:t>Operators</a:t>
            </a:r>
          </a:p>
        </p:txBody>
      </p:sp>
      <p:graphicFrame>
        <p:nvGraphicFramePr>
          <p:cNvPr id="8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167977"/>
              </p:ext>
            </p:extLst>
          </p:nvPr>
        </p:nvGraphicFramePr>
        <p:xfrm>
          <a:off x="3744589" y="3037938"/>
          <a:ext cx="4267835" cy="27736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9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Operator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Meaning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&amp;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44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AND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|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7804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OR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^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7804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XOR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~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7804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One’s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Complement</a:t>
                      </a:r>
                      <a:r>
                        <a:rPr sz="20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(NOT)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&gt;&gt;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7804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Shift</a:t>
                      </a:r>
                      <a:r>
                        <a:rPr sz="20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right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1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&lt;&lt;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7804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Shift</a:t>
                      </a:r>
                      <a:r>
                        <a:rPr sz="20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left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6005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Abu Bakkar Siddique(ABS), Dept. of CSE, DUET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5598-B3B4-4B46-A147-7EC2B6B48A6E}" type="slidenum">
              <a:rPr lang="en-US" smtClean="0"/>
              <a:t>8</a:t>
            </a:fld>
            <a:endParaRPr lang="en-US"/>
          </a:p>
        </p:txBody>
      </p:sp>
      <p:sp>
        <p:nvSpPr>
          <p:cNvPr id="6" name="object 2"/>
          <p:cNvSpPr txBox="1"/>
          <p:nvPr/>
        </p:nvSpPr>
        <p:spPr>
          <a:xfrm>
            <a:off x="1927797" y="844004"/>
            <a:ext cx="8295005" cy="258508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2870"/>
              </a:lnSpc>
              <a:spcBef>
                <a:spcPts val="204"/>
              </a:spcBef>
              <a:buFont typeface="Wingdings"/>
              <a:buChar char=""/>
              <a:tabLst>
                <a:tab pos="227965" algn="l"/>
                <a:tab pos="992505" algn="l"/>
              </a:tabLst>
            </a:pPr>
            <a:r>
              <a:rPr lang="en-US" sz="2400" spc="-300" dirty="0">
                <a:latin typeface="Times New Roman"/>
                <a:cs typeface="Times New Roman"/>
              </a:rPr>
              <a:t> “ = ”</a:t>
            </a:r>
            <a:r>
              <a:rPr sz="2400" spc="-300" dirty="0">
                <a:latin typeface="Tahoma"/>
                <a:cs typeface="Tahoma"/>
              </a:rPr>
              <a:t> </a:t>
            </a:r>
            <a:r>
              <a:rPr lang="en-US" sz="2400" spc="-300" dirty="0">
                <a:latin typeface="Tahoma"/>
                <a:cs typeface="Tahoma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used to assign the </a:t>
            </a:r>
            <a:r>
              <a:rPr sz="2400" spc="-5" dirty="0">
                <a:latin typeface="Times New Roman"/>
                <a:cs typeface="Times New Roman"/>
              </a:rPr>
              <a:t>result </a:t>
            </a:r>
            <a:r>
              <a:rPr sz="2400" dirty="0">
                <a:latin typeface="Times New Roman"/>
                <a:cs typeface="Times New Roman"/>
              </a:rPr>
              <a:t>of an expression to a variable. General  </a:t>
            </a:r>
            <a:r>
              <a:rPr sz="2400" spc="-5" dirty="0">
                <a:latin typeface="Times New Roman"/>
                <a:cs typeface="Times New Roman"/>
              </a:rPr>
              <a:t>form:	</a:t>
            </a:r>
            <a:r>
              <a:rPr sz="2400" i="1" dirty="0">
                <a:latin typeface="Times New Roman"/>
                <a:cs typeface="Times New Roman"/>
              </a:rPr>
              <a:t>variable_name =</a:t>
            </a:r>
            <a:r>
              <a:rPr sz="2400" i="1" spc="-35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expression</a:t>
            </a:r>
            <a:r>
              <a:rPr sz="2400" spc="-10" dirty="0">
                <a:latin typeface="Times New Roman"/>
                <a:cs typeface="Times New Roman"/>
              </a:rPr>
              <a:t>;</a:t>
            </a:r>
            <a:endParaRPr sz="2400" dirty="0">
              <a:latin typeface="Times New Roman"/>
              <a:cs typeface="Times New Roman"/>
            </a:endParaRPr>
          </a:p>
          <a:p>
            <a:pPr marL="227329" indent="-215265">
              <a:lnSpc>
                <a:spcPct val="100000"/>
              </a:lnSpc>
              <a:spcBef>
                <a:spcPts val="1340"/>
              </a:spcBef>
              <a:buFont typeface="Wingdings"/>
              <a:buChar char=""/>
              <a:tabLst>
                <a:tab pos="227965" algn="l"/>
                <a:tab pos="3304540" algn="l"/>
              </a:tabLst>
            </a:pPr>
            <a:r>
              <a:rPr sz="2400" dirty="0">
                <a:latin typeface="Times New Roman"/>
                <a:cs typeface="Times New Roman"/>
              </a:rPr>
              <a:t>Multiple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assignments:	</a:t>
            </a:r>
            <a:r>
              <a:rPr sz="2400" dirty="0">
                <a:latin typeface="Times New Roman"/>
                <a:cs typeface="Times New Roman"/>
              </a:rPr>
              <a:t>x = y = z =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0;</a:t>
            </a:r>
          </a:p>
          <a:p>
            <a:pPr marL="227329" indent="-215265">
              <a:lnSpc>
                <a:spcPct val="100000"/>
              </a:lnSpc>
              <a:spcBef>
                <a:spcPts val="1445"/>
              </a:spcBef>
              <a:buFont typeface="Wingdings"/>
              <a:buChar char=""/>
              <a:tabLst>
                <a:tab pos="227965" algn="l"/>
              </a:tabLst>
            </a:pPr>
            <a:r>
              <a:rPr sz="2400" spc="-5" dirty="0">
                <a:latin typeface="Times New Roman"/>
                <a:cs typeface="Times New Roman"/>
              </a:rPr>
              <a:t>Compound assignments: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statement </a:t>
            </a:r>
            <a:r>
              <a:rPr sz="2400" dirty="0">
                <a:latin typeface="Times New Roman"/>
                <a:cs typeface="Times New Roman"/>
              </a:rPr>
              <a:t>of the </a:t>
            </a:r>
            <a:r>
              <a:rPr sz="2400" spc="-5" dirty="0">
                <a:latin typeface="Times New Roman"/>
                <a:cs typeface="Times New Roman"/>
              </a:rPr>
              <a:t>form </a:t>
            </a:r>
            <a:r>
              <a:rPr sz="2400" b="1" i="1" dirty="0">
                <a:latin typeface="Times New Roman"/>
                <a:cs typeface="Times New Roman"/>
              </a:rPr>
              <a:t>var =</a:t>
            </a:r>
            <a:r>
              <a:rPr sz="2400" b="1" i="1" spc="-6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var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775835" algn="l"/>
              </a:tabLst>
            </a:pPr>
            <a:r>
              <a:rPr sz="2400" b="1" i="1" dirty="0">
                <a:latin typeface="Times New Roman"/>
                <a:cs typeface="Times New Roman"/>
              </a:rPr>
              <a:t>operator expression </a:t>
            </a:r>
            <a:r>
              <a:rPr sz="2400" dirty="0">
                <a:latin typeface="Times New Roman"/>
                <a:cs typeface="Times New Roman"/>
              </a:rPr>
              <a:t>can be </a:t>
            </a:r>
            <a:r>
              <a:rPr sz="2400" spc="-5" dirty="0">
                <a:latin typeface="Times New Roman"/>
                <a:cs typeface="Times New Roman"/>
              </a:rPr>
              <a:t>written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	</a:t>
            </a:r>
            <a:r>
              <a:rPr sz="2400" b="1" i="1" spc="-5" dirty="0">
                <a:latin typeface="Times New Roman"/>
                <a:cs typeface="Times New Roman"/>
              </a:rPr>
              <a:t>var operator </a:t>
            </a:r>
            <a:r>
              <a:rPr sz="2400" b="1" i="1" dirty="0">
                <a:latin typeface="Times New Roman"/>
                <a:cs typeface="Times New Roman"/>
              </a:rPr>
              <a:t>=</a:t>
            </a:r>
            <a:r>
              <a:rPr sz="2400" b="1" i="1" spc="-3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expression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i="1" dirty="0">
                <a:latin typeface="Times New Roman"/>
                <a:cs typeface="Times New Roman"/>
              </a:rPr>
              <a:t>e.g. </a:t>
            </a:r>
            <a:r>
              <a:rPr sz="2400" dirty="0">
                <a:latin typeface="Times New Roman"/>
                <a:cs typeface="Times New Roman"/>
              </a:rPr>
              <a:t>x = x + 1 </a:t>
            </a:r>
            <a:r>
              <a:rPr sz="2400" i="1" dirty="0">
                <a:latin typeface="Times New Roman"/>
                <a:cs typeface="Times New Roman"/>
              </a:rPr>
              <a:t>can written </a:t>
            </a:r>
            <a:r>
              <a:rPr sz="2400" i="1" spc="-5" dirty="0">
                <a:latin typeface="Times New Roman"/>
                <a:cs typeface="Times New Roman"/>
              </a:rPr>
              <a:t>as </a:t>
            </a:r>
            <a:r>
              <a:rPr sz="2400" dirty="0">
                <a:latin typeface="Times New Roman"/>
                <a:cs typeface="Times New Roman"/>
              </a:rPr>
              <a:t>x +=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7" name="object 3"/>
          <p:cNvSpPr txBox="1">
            <a:spLocks noGrp="1"/>
          </p:cNvSpPr>
          <p:nvPr>
            <p:ph type="title"/>
          </p:nvPr>
        </p:nvSpPr>
        <p:spPr>
          <a:xfrm>
            <a:off x="2625179" y="178324"/>
            <a:ext cx="713867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00FF"/>
                </a:solidFill>
              </a:rPr>
              <a:t>C </a:t>
            </a:r>
            <a:r>
              <a:rPr sz="3600" dirty="0">
                <a:solidFill>
                  <a:srgbClr val="0000FF"/>
                </a:solidFill>
              </a:rPr>
              <a:t>Operators – </a:t>
            </a:r>
            <a:r>
              <a:rPr sz="3600" dirty="0">
                <a:solidFill>
                  <a:srgbClr val="000000"/>
                </a:solidFill>
              </a:rPr>
              <a:t>Assignment</a:t>
            </a:r>
            <a:r>
              <a:rPr sz="3600" spc="-254" dirty="0">
                <a:solidFill>
                  <a:srgbClr val="000000"/>
                </a:solidFill>
              </a:rPr>
              <a:t> </a:t>
            </a:r>
            <a:r>
              <a:rPr sz="3600" spc="-5" dirty="0">
                <a:solidFill>
                  <a:srgbClr val="000000"/>
                </a:solidFill>
              </a:rPr>
              <a:t>Operator</a:t>
            </a:r>
          </a:p>
        </p:txBody>
      </p:sp>
      <p:graphicFrame>
        <p:nvGraphicFramePr>
          <p:cNvPr id="8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343471"/>
              </p:ext>
            </p:extLst>
          </p:nvPr>
        </p:nvGraphicFramePr>
        <p:xfrm>
          <a:off x="3587369" y="3701187"/>
          <a:ext cx="4267835" cy="23774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9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Operator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Example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+=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7804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X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+=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-=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7804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X -=</a:t>
                      </a:r>
                      <a:r>
                        <a:rPr sz="20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*=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7804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X *=</a:t>
                      </a:r>
                      <a:r>
                        <a:rPr sz="20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/=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7804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X /=</a:t>
                      </a:r>
                      <a:r>
                        <a:rPr sz="2000" spc="-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%=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7804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X %=</a:t>
                      </a:r>
                      <a:r>
                        <a:rPr sz="20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0240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Abu Bakkar Siddique(ABS), Dept. of CSE, DUET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5598-B3B4-4B46-A147-7EC2B6B48A6E}" type="slidenum">
              <a:rPr lang="en-US" smtClean="0"/>
              <a:t>9</a:t>
            </a:fld>
            <a:endParaRPr lang="en-US"/>
          </a:p>
        </p:txBody>
      </p:sp>
      <p:sp>
        <p:nvSpPr>
          <p:cNvPr id="6" name="object 2"/>
          <p:cNvSpPr txBox="1"/>
          <p:nvPr/>
        </p:nvSpPr>
        <p:spPr>
          <a:xfrm>
            <a:off x="1997245" y="707424"/>
            <a:ext cx="8636635" cy="459676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227329" indent="-215265">
              <a:lnSpc>
                <a:spcPct val="100000"/>
              </a:lnSpc>
              <a:spcBef>
                <a:spcPts val="1540"/>
              </a:spcBef>
              <a:buFont typeface="Wingdings"/>
              <a:buChar char=""/>
              <a:tabLst>
                <a:tab pos="227965" algn="l"/>
              </a:tabLst>
            </a:pPr>
            <a:r>
              <a:rPr lang="en-US" sz="2400" spc="-450" dirty="0">
                <a:latin typeface="Tahoma"/>
                <a:cs typeface="Tahoma"/>
              </a:rPr>
              <a:t>“ </a:t>
            </a:r>
            <a:r>
              <a:rPr sz="2400" dirty="0">
                <a:latin typeface="Times New Roman"/>
                <a:cs typeface="Times New Roman"/>
              </a:rPr>
              <a:t>++ </a:t>
            </a:r>
            <a:r>
              <a:rPr sz="2400" spc="-1895" dirty="0">
                <a:latin typeface="Tahoma"/>
                <a:cs typeface="Tahoma"/>
              </a:rPr>
              <a:t>‟</a:t>
            </a:r>
            <a:r>
              <a:rPr sz="2400" spc="-160" dirty="0">
                <a:latin typeface="Tahoma"/>
                <a:cs typeface="Tahoma"/>
              </a:rPr>
              <a:t> </a:t>
            </a:r>
            <a:r>
              <a:rPr lang="en-US" sz="2400" spc="-160" dirty="0">
                <a:latin typeface="Tahoma"/>
                <a:cs typeface="Tahoma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adds 1 to its operand and </a:t>
            </a:r>
            <a:r>
              <a:rPr lang="en-US" sz="2400" dirty="0">
                <a:latin typeface="Times New Roman"/>
                <a:cs typeface="Times New Roman"/>
              </a:rPr>
              <a:t>"</a:t>
            </a:r>
            <a:r>
              <a:rPr sz="2400" spc="-450" dirty="0">
                <a:latin typeface="Tahoma"/>
                <a:cs typeface="Tahoma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--</a:t>
            </a:r>
            <a:r>
              <a:rPr sz="2400" spc="-1895" dirty="0">
                <a:latin typeface="Tahoma"/>
                <a:cs typeface="Tahoma"/>
              </a:rPr>
              <a:t>‟</a:t>
            </a:r>
            <a:r>
              <a:rPr sz="2400" spc="-145" dirty="0">
                <a:latin typeface="Tahoma"/>
                <a:cs typeface="Tahoma"/>
              </a:rPr>
              <a:t> </a:t>
            </a:r>
            <a:r>
              <a:rPr lang="en-US" sz="2400" spc="-145" dirty="0">
                <a:latin typeface="Tahoma"/>
                <a:cs typeface="Tahoma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subtracts 1 from its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operand.</a:t>
            </a:r>
          </a:p>
          <a:p>
            <a:pPr marL="227329" indent="-215265">
              <a:lnSpc>
                <a:spcPct val="100000"/>
              </a:lnSpc>
              <a:spcBef>
                <a:spcPts val="1440"/>
              </a:spcBef>
              <a:buFont typeface="Wingdings"/>
              <a:buChar char=""/>
              <a:tabLst>
                <a:tab pos="227965" algn="l"/>
              </a:tabLst>
            </a:pPr>
            <a:r>
              <a:rPr sz="2400" dirty="0">
                <a:latin typeface="Times New Roman"/>
                <a:cs typeface="Times New Roman"/>
              </a:rPr>
              <a:t>x = x +1 is </a:t>
            </a:r>
            <a:r>
              <a:rPr sz="2400" spc="-5" dirty="0">
                <a:latin typeface="Times New Roman"/>
                <a:cs typeface="Times New Roman"/>
              </a:rPr>
              <a:t>same as </a:t>
            </a:r>
            <a:r>
              <a:rPr sz="2400" dirty="0">
                <a:latin typeface="Times New Roman"/>
                <a:cs typeface="Times New Roman"/>
              </a:rPr>
              <a:t>++x and x = x </a:t>
            </a:r>
            <a:r>
              <a:rPr sz="2400" dirty="0">
                <a:latin typeface="Tahoma"/>
                <a:cs typeface="Tahoma"/>
              </a:rPr>
              <a:t>– </a:t>
            </a:r>
            <a:r>
              <a:rPr sz="2400" dirty="0">
                <a:latin typeface="Times New Roman"/>
                <a:cs typeface="Times New Roman"/>
              </a:rPr>
              <a:t>1 </a:t>
            </a:r>
            <a:r>
              <a:rPr sz="2400" spc="-5" dirty="0">
                <a:latin typeface="Times New Roman"/>
                <a:cs typeface="Times New Roman"/>
              </a:rPr>
              <a:t>same as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--x</a:t>
            </a:r>
          </a:p>
          <a:p>
            <a:pPr marL="227329" indent="-215265">
              <a:lnSpc>
                <a:spcPct val="100000"/>
              </a:lnSpc>
              <a:spcBef>
                <a:spcPts val="1425"/>
              </a:spcBef>
              <a:buFont typeface="Wingdings"/>
              <a:buChar char=""/>
              <a:tabLst>
                <a:tab pos="227965" algn="l"/>
              </a:tabLst>
            </a:pPr>
            <a:r>
              <a:rPr sz="2400" dirty="0">
                <a:latin typeface="Times New Roman"/>
                <a:cs typeface="Times New Roman"/>
              </a:rPr>
              <a:t>Both the </a:t>
            </a:r>
            <a:r>
              <a:rPr sz="2400" spc="-5" dirty="0">
                <a:latin typeface="Times New Roman"/>
                <a:cs typeface="Times New Roman"/>
              </a:rPr>
              <a:t>increment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decrement </a:t>
            </a:r>
            <a:r>
              <a:rPr sz="2400" dirty="0">
                <a:latin typeface="Times New Roman"/>
                <a:cs typeface="Times New Roman"/>
              </a:rPr>
              <a:t>operator </a:t>
            </a:r>
            <a:r>
              <a:rPr sz="2400" spc="-10" dirty="0">
                <a:latin typeface="Times New Roman"/>
                <a:cs typeface="Times New Roman"/>
              </a:rPr>
              <a:t>may </a:t>
            </a:r>
            <a:r>
              <a:rPr sz="2400" dirty="0">
                <a:latin typeface="Times New Roman"/>
                <a:cs typeface="Times New Roman"/>
              </a:rPr>
              <a:t>either in </a:t>
            </a:r>
            <a:r>
              <a:rPr sz="2400" i="1" spc="-15" dirty="0">
                <a:latin typeface="Times New Roman"/>
                <a:cs typeface="Times New Roman"/>
              </a:rPr>
              <a:t>prefix</a:t>
            </a:r>
            <a:r>
              <a:rPr sz="2400" i="1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i="1" dirty="0">
                <a:latin typeface="Times New Roman"/>
                <a:cs typeface="Times New Roman"/>
              </a:rPr>
              <a:t>postfix</a:t>
            </a:r>
            <a:r>
              <a:rPr sz="2400" i="1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form.</a:t>
            </a:r>
            <a:endParaRPr sz="240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440"/>
              </a:spcBef>
              <a:buFont typeface="Wingdings"/>
              <a:buChar char=""/>
              <a:tabLst>
                <a:tab pos="221615" algn="l"/>
              </a:tabLst>
            </a:pPr>
            <a:r>
              <a:rPr sz="2400" spc="-10" dirty="0">
                <a:latin typeface="Times New Roman"/>
                <a:cs typeface="Times New Roman"/>
              </a:rPr>
              <a:t>When </a:t>
            </a:r>
            <a:r>
              <a:rPr sz="2400" b="1" i="1" dirty="0">
                <a:latin typeface="Times New Roman"/>
                <a:cs typeface="Times New Roman"/>
              </a:rPr>
              <a:t>postfix </a:t>
            </a:r>
            <a:r>
              <a:rPr sz="2400" b="1" dirty="0">
                <a:latin typeface="Times New Roman"/>
                <a:cs typeface="Times New Roman"/>
              </a:rPr>
              <a:t>(x++ or x--)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used with a variable in an expression,  the expression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evaluated </a:t>
            </a:r>
            <a:r>
              <a:rPr sz="2400" spc="-5" dirty="0">
                <a:latin typeface="Times New Roman"/>
                <a:cs typeface="Times New Roman"/>
              </a:rPr>
              <a:t>first </a:t>
            </a:r>
            <a:r>
              <a:rPr sz="2400" dirty="0">
                <a:latin typeface="Times New Roman"/>
                <a:cs typeface="Times New Roman"/>
              </a:rPr>
              <a:t>using the original value of the</a:t>
            </a:r>
            <a:r>
              <a:rPr sz="2400" spc="-2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variable  and then the variable is </a:t>
            </a:r>
            <a:r>
              <a:rPr sz="2400" spc="-5" dirty="0">
                <a:latin typeface="Times New Roman"/>
                <a:cs typeface="Times New Roman"/>
              </a:rPr>
              <a:t>incremented </a:t>
            </a:r>
            <a:r>
              <a:rPr sz="2400" dirty="0">
                <a:latin typeface="Times New Roman"/>
                <a:cs typeface="Times New Roman"/>
              </a:rPr>
              <a:t>(or </a:t>
            </a:r>
            <a:r>
              <a:rPr sz="2400" spc="-5" dirty="0">
                <a:latin typeface="Times New Roman"/>
                <a:cs typeface="Times New Roman"/>
              </a:rPr>
              <a:t>decremented)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one.</a:t>
            </a:r>
          </a:p>
          <a:p>
            <a:pPr marL="12700" marR="462915">
              <a:lnSpc>
                <a:spcPct val="100000"/>
              </a:lnSpc>
              <a:spcBef>
                <a:spcPts val="1440"/>
              </a:spcBef>
              <a:buFont typeface="Wingdings"/>
              <a:buChar char=""/>
              <a:tabLst>
                <a:tab pos="221615" algn="l"/>
              </a:tabLst>
            </a:pPr>
            <a:r>
              <a:rPr sz="2400" spc="-10" dirty="0">
                <a:latin typeface="Times New Roman"/>
                <a:cs typeface="Times New Roman"/>
              </a:rPr>
              <a:t>When </a:t>
            </a:r>
            <a:r>
              <a:rPr sz="2400" b="1" i="1" dirty="0">
                <a:latin typeface="Times New Roman"/>
                <a:cs typeface="Times New Roman"/>
              </a:rPr>
              <a:t>prefix </a:t>
            </a:r>
            <a:r>
              <a:rPr sz="2400" b="1" dirty="0">
                <a:latin typeface="Times New Roman"/>
                <a:cs typeface="Times New Roman"/>
              </a:rPr>
              <a:t>(++x or --x)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used in an expression, the variable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  incremented </a:t>
            </a:r>
            <a:r>
              <a:rPr sz="2400" dirty="0">
                <a:latin typeface="Times New Roman"/>
                <a:cs typeface="Times New Roman"/>
              </a:rPr>
              <a:t>(or </a:t>
            </a:r>
            <a:r>
              <a:rPr sz="2400" spc="-5" dirty="0">
                <a:latin typeface="Times New Roman"/>
                <a:cs typeface="Times New Roman"/>
              </a:rPr>
              <a:t>decremented) first </a:t>
            </a:r>
            <a:r>
              <a:rPr sz="2400" dirty="0">
                <a:latin typeface="Times New Roman"/>
                <a:cs typeface="Times New Roman"/>
              </a:rPr>
              <a:t>and then the expression </a:t>
            </a:r>
            <a:r>
              <a:rPr sz="2400" spc="-5" dirty="0">
                <a:latin typeface="Times New Roman"/>
                <a:cs typeface="Times New Roman"/>
              </a:rPr>
              <a:t>is  </a:t>
            </a:r>
            <a:r>
              <a:rPr sz="2400" dirty="0">
                <a:latin typeface="Times New Roman"/>
                <a:cs typeface="Times New Roman"/>
              </a:rPr>
              <a:t>evaluated using </a:t>
            </a:r>
            <a:r>
              <a:rPr sz="2400" spc="-5" dirty="0">
                <a:latin typeface="Times New Roman"/>
                <a:cs typeface="Times New Roman"/>
              </a:rPr>
              <a:t>new </a:t>
            </a:r>
            <a:r>
              <a:rPr sz="2400" dirty="0">
                <a:latin typeface="Times New Roman"/>
                <a:cs typeface="Times New Roman"/>
              </a:rPr>
              <a:t>value of the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variable.</a:t>
            </a:r>
          </a:p>
        </p:txBody>
      </p:sp>
      <p:sp>
        <p:nvSpPr>
          <p:cNvPr id="7" name="object 3"/>
          <p:cNvSpPr txBox="1">
            <a:spLocks noGrp="1"/>
          </p:cNvSpPr>
          <p:nvPr>
            <p:ph type="title"/>
          </p:nvPr>
        </p:nvSpPr>
        <p:spPr>
          <a:xfrm>
            <a:off x="2658051" y="224624"/>
            <a:ext cx="720725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00FF"/>
                </a:solidFill>
              </a:rPr>
              <a:t>C Operators </a:t>
            </a:r>
            <a:r>
              <a:rPr sz="3600" dirty="0">
                <a:solidFill>
                  <a:srgbClr val="0000FF"/>
                </a:solidFill>
              </a:rPr>
              <a:t>– </a:t>
            </a:r>
            <a:r>
              <a:rPr sz="3600" spc="-10" dirty="0">
                <a:solidFill>
                  <a:srgbClr val="000000"/>
                </a:solidFill>
              </a:rPr>
              <a:t>Increment/Decrement</a:t>
            </a:r>
          </a:p>
        </p:txBody>
      </p:sp>
    </p:spTree>
    <p:extLst>
      <p:ext uri="{BB962C8B-B14F-4D97-AF65-F5344CB8AC3E}">
        <p14:creationId xmlns:p14="http://schemas.microsoft.com/office/powerpoint/2010/main" val="2942220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1055</Words>
  <Application>Microsoft Office PowerPoint</Application>
  <PresentationFormat>Widescreen</PresentationFormat>
  <Paragraphs>193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Tahoma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 Operators – Logical Operators</vt:lpstr>
      <vt:lpstr>C Operators – Bitwise Operators</vt:lpstr>
      <vt:lpstr>C Operators – Assignment Operator</vt:lpstr>
      <vt:lpstr>C Operators – Increment/Decrement</vt:lpstr>
      <vt:lpstr>C Operators – Conditional Operator</vt:lpstr>
      <vt:lpstr>C Operators – Special Operator</vt:lpstr>
      <vt:lpstr>PowerPoint Presentation</vt:lpstr>
      <vt:lpstr>PowerPoint Presentation</vt:lpstr>
      <vt:lpstr>PowerPoint Presentation</vt:lpstr>
      <vt:lpstr>PowerPoint Presentation</vt:lpstr>
      <vt:lpstr>C Type Conversion</vt:lpstr>
      <vt:lpstr>C Type Conversion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ABS</dc:creator>
  <cp:lastModifiedBy>Md. Sayedul Islam</cp:lastModifiedBy>
  <cp:revision>40</cp:revision>
  <dcterms:created xsi:type="dcterms:W3CDTF">2023-12-20T07:50:52Z</dcterms:created>
  <dcterms:modified xsi:type="dcterms:W3CDTF">2024-06-28T12:34:08Z</dcterms:modified>
</cp:coreProperties>
</file>