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4.png" ContentType="image/png"/>
  <Override PartName="/ppt/media/image5.png" ContentType="image/png"/>
  <Override PartName="/ppt/media/image10.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a:t>
            </a:r>
            <a:r>
              <a:rPr b="0" lang="en-IN" sz="4400" spc="-1" strike="noStrike">
                <a:latin typeface="Arial"/>
              </a:rPr>
              <a:t>the title text </a:t>
            </a:r>
            <a:r>
              <a:rPr b="0" lang="en-IN" sz="4400" spc="-1" strike="noStrike">
                <a:latin typeface="Arial"/>
              </a:rPr>
              <a:t>format</a:t>
            </a:r>
            <a:endParaRPr b="0" lang="en-IN"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hyperlink" Target="https://www.mygreatlearning.com/blog/what-is-regression/" TargetMode="External"/><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2547360" y="720000"/>
            <a:ext cx="6668280" cy="228492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1" lang="en-US" sz="7200" spc="-1" strike="noStrike">
                <a:solidFill>
                  <a:srgbClr val="c00000"/>
                </a:solidFill>
                <a:latin typeface="Calibri"/>
                <a:ea typeface="Calibri"/>
              </a:rPr>
              <a:t>Capstone Project 2</a:t>
            </a:r>
            <a:endParaRPr b="0" lang="en-IN" sz="7200" spc="-1" strike="noStrike">
              <a:latin typeface="Arial"/>
            </a:endParaRPr>
          </a:p>
        </p:txBody>
      </p:sp>
      <p:sp>
        <p:nvSpPr>
          <p:cNvPr id="39" name="CustomShape 2"/>
          <p:cNvSpPr/>
          <p:nvPr/>
        </p:nvSpPr>
        <p:spPr>
          <a:xfrm>
            <a:off x="1813320" y="3074040"/>
            <a:ext cx="8564760" cy="51696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en-US" sz="2800" spc="-1" strike="noStrike">
                <a:solidFill>
                  <a:srgbClr val="00a933"/>
                </a:solidFill>
                <a:latin typeface="Arial Black"/>
                <a:ea typeface="Arial Black"/>
              </a:rPr>
              <a:t>Yes Bank Stock Closing Price Prediction</a:t>
            </a:r>
            <a:endParaRPr b="0" lang="en-IN" sz="2800" spc="-1" strike="noStrike">
              <a:latin typeface="Arial"/>
            </a:endParaRPr>
          </a:p>
        </p:txBody>
      </p:sp>
      <p:sp>
        <p:nvSpPr>
          <p:cNvPr id="40" name="CustomShape 3"/>
          <p:cNvSpPr/>
          <p:nvPr/>
        </p:nvSpPr>
        <p:spPr>
          <a:xfrm>
            <a:off x="3528000" y="3984120"/>
            <a:ext cx="5039640" cy="821880"/>
          </a:xfrm>
          <a:prstGeom prst="rect">
            <a:avLst/>
          </a:prstGeom>
          <a:noFill/>
          <a:ln>
            <a:noFill/>
          </a:ln>
        </p:spPr>
        <p:style>
          <a:lnRef idx="0"/>
          <a:fillRef idx="0"/>
          <a:effectRef idx="0"/>
          <a:fontRef idx="minor"/>
        </p:style>
        <p:txBody>
          <a:bodyPr lIns="90000" rIns="90000" tIns="45000" bIns="45000">
            <a:spAutoFit/>
          </a:bodyPr>
          <a:p>
            <a:pPr algn="ctr">
              <a:lnSpc>
                <a:spcPct val="100000"/>
              </a:lnSpc>
              <a:tabLst>
                <a:tab algn="l" pos="0"/>
              </a:tabLst>
            </a:pPr>
            <a:r>
              <a:rPr b="0" lang="en-US" sz="2400" spc="-1" strike="noStrike">
                <a:solidFill>
                  <a:srgbClr val="2f5496"/>
                </a:solidFill>
                <a:latin typeface="Arial Black"/>
                <a:ea typeface="Arial Black"/>
              </a:rPr>
              <a:t>Contribution - </a:t>
            </a:r>
            <a:r>
              <a:rPr b="1" lang="en-US" sz="2400" spc="-1" strike="noStrike">
                <a:solidFill>
                  <a:srgbClr val="168253"/>
                </a:solidFill>
                <a:latin typeface="Arial Black"/>
                <a:ea typeface="Arial Black"/>
              </a:rPr>
              <a:t>Individual</a:t>
            </a:r>
            <a:endParaRPr b="0" lang="en-IN" sz="2400" spc="-1" strike="noStrike">
              <a:latin typeface="Arial"/>
            </a:endParaRPr>
          </a:p>
          <a:p>
            <a:pPr algn="ctr">
              <a:lnSpc>
                <a:spcPct val="100000"/>
              </a:lnSpc>
              <a:tabLst>
                <a:tab algn="l" pos="0"/>
              </a:tabLst>
            </a:pPr>
            <a:r>
              <a:rPr b="0" lang="en-US" sz="2400" spc="-1" strike="noStrike">
                <a:solidFill>
                  <a:srgbClr val="2f5496"/>
                </a:solidFill>
                <a:latin typeface="Arial Black"/>
                <a:ea typeface="Arial Black"/>
              </a:rPr>
              <a:t>Project By - </a:t>
            </a:r>
            <a:r>
              <a:rPr b="1" lang="en-US" sz="2400" spc="-1" strike="noStrike">
                <a:solidFill>
                  <a:srgbClr val="168253"/>
                </a:solidFill>
                <a:latin typeface="Arial Black"/>
                <a:ea typeface="Arial Black"/>
              </a:rPr>
              <a:t>Saidul Mondal</a:t>
            </a:r>
            <a:endParaRPr b="0" lang="en-IN" sz="2400" spc="-1" strike="noStrike">
              <a:latin typeface="Arial"/>
            </a:endParaRPr>
          </a:p>
        </p:txBody>
      </p:sp>
      <p:sp>
        <p:nvSpPr>
          <p:cNvPr id="41" name="CustomShape 4"/>
          <p:cNvSpPr/>
          <p:nvPr/>
        </p:nvSpPr>
        <p:spPr>
          <a:xfrm>
            <a:off x="8746560" y="0"/>
            <a:ext cx="3544200" cy="5029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181800" y="374040"/>
            <a:ext cx="5227920" cy="639000"/>
          </a:xfrm>
          <a:prstGeom prst="rect">
            <a:avLst/>
          </a:prstGeom>
          <a:noFill/>
          <a:ln>
            <a:noFill/>
          </a:ln>
        </p:spPr>
        <p:style>
          <a:lnRef idx="0"/>
          <a:fillRef idx="0"/>
          <a:effectRef idx="0"/>
          <a:fontRef idx="minor"/>
        </p:style>
        <p:txBody>
          <a:bodyPr lIns="90000" rIns="90000" tIns="45000" bIns="45000">
            <a:spAutoFit/>
          </a:bodyPr>
          <a:p>
            <a:pPr marL="457200" indent="-456480">
              <a:lnSpc>
                <a:spcPct val="100000"/>
              </a:lnSpc>
              <a:buClr>
                <a:srgbClr val="c00000"/>
              </a:buClr>
              <a:buFont typeface="Arial"/>
              <a:buChar char="●"/>
            </a:pPr>
            <a:r>
              <a:rPr b="1" lang="en-US" sz="3600" spc="-1" strike="noStrike">
                <a:solidFill>
                  <a:srgbClr val="c00000"/>
                </a:solidFill>
                <a:latin typeface="Arial"/>
                <a:ea typeface="Arial"/>
              </a:rPr>
              <a:t> </a:t>
            </a:r>
            <a:r>
              <a:rPr b="1" lang="en-US" sz="3600" spc="-1" strike="noStrike">
                <a:solidFill>
                  <a:srgbClr val="c00000"/>
                </a:solidFill>
                <a:latin typeface="Arial"/>
                <a:ea typeface="Arial"/>
              </a:rPr>
              <a:t>Data Analysis</a:t>
            </a:r>
            <a:endParaRPr b="0" lang="en-IN" sz="3600" spc="-1" strike="noStrike">
              <a:latin typeface="Arial"/>
            </a:endParaRPr>
          </a:p>
        </p:txBody>
      </p:sp>
      <p:sp>
        <p:nvSpPr>
          <p:cNvPr id="75" name="CustomShape 2"/>
          <p:cNvSpPr/>
          <p:nvPr/>
        </p:nvSpPr>
        <p:spPr>
          <a:xfrm>
            <a:off x="8746560" y="0"/>
            <a:ext cx="3544200" cy="502920"/>
          </a:xfrm>
          <a:prstGeom prst="rect">
            <a:avLst/>
          </a:prstGeom>
          <a:noFill/>
          <a:ln>
            <a:noFill/>
          </a:ln>
        </p:spPr>
        <p:style>
          <a:lnRef idx="0"/>
          <a:fillRef idx="0"/>
          <a:effectRef idx="0"/>
          <a:fontRef idx="minor"/>
        </p:style>
      </p:sp>
      <p:pic>
        <p:nvPicPr>
          <p:cNvPr id="76" name="" descr=""/>
          <p:cNvPicPr/>
          <p:nvPr/>
        </p:nvPicPr>
        <p:blipFill>
          <a:blip r:embed="rId1"/>
          <a:stretch/>
        </p:blipFill>
        <p:spPr>
          <a:xfrm>
            <a:off x="352800" y="1152000"/>
            <a:ext cx="4543200" cy="4819320"/>
          </a:xfrm>
          <a:prstGeom prst="rect">
            <a:avLst/>
          </a:prstGeom>
          <a:ln>
            <a:noFill/>
          </a:ln>
        </p:spPr>
      </p:pic>
      <p:pic>
        <p:nvPicPr>
          <p:cNvPr id="77" name="" descr=""/>
          <p:cNvPicPr/>
          <p:nvPr/>
        </p:nvPicPr>
        <p:blipFill>
          <a:blip r:embed="rId2"/>
          <a:stretch/>
        </p:blipFill>
        <p:spPr>
          <a:xfrm>
            <a:off x="6256800" y="1080000"/>
            <a:ext cx="4543200" cy="48193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482040" y="5786280"/>
            <a:ext cx="10179360" cy="914040"/>
          </a:xfrm>
          <a:prstGeom prst="rect">
            <a:avLst/>
          </a:prstGeom>
          <a:noFill/>
          <a:ln>
            <a:noFill/>
          </a:ln>
        </p:spPr>
        <p:style>
          <a:lnRef idx="0"/>
          <a:fillRef idx="0"/>
          <a:effectRef idx="0"/>
          <a:fontRef idx="minor"/>
        </p:style>
        <p:txBody>
          <a:bodyPr lIns="90000" rIns="90000" tIns="91440" bIns="91440">
            <a:spAutoFit/>
          </a:bodyPr>
          <a:p>
            <a:pPr marL="457200" indent="-316800">
              <a:lnSpc>
                <a:spcPct val="100000"/>
              </a:lnSpc>
              <a:buClr>
                <a:srgbClr val="1f14b2"/>
              </a:buClr>
              <a:buFont typeface="Calibri"/>
              <a:buChar char="●"/>
            </a:pPr>
            <a:r>
              <a:rPr b="0" lang="en-US" sz="1400" spc="-1" strike="noStrike">
                <a:solidFill>
                  <a:srgbClr val="1f14b2"/>
                </a:solidFill>
                <a:latin typeface="Calibri"/>
                <a:ea typeface="Calibri"/>
              </a:rPr>
              <a:t> </a:t>
            </a:r>
            <a:r>
              <a:rPr b="0" lang="en-US" sz="2400" spc="-1" strike="noStrike">
                <a:solidFill>
                  <a:srgbClr val="1f14b2"/>
                </a:solidFill>
                <a:latin typeface="Calibri"/>
                <a:ea typeface="Calibri"/>
              </a:rPr>
              <a:t>We can see in all histogram plot that they all are right skewed.</a:t>
            </a:r>
            <a:endParaRPr b="0" lang="en-IN" sz="2400" spc="-1" strike="noStrike">
              <a:latin typeface="Arial"/>
            </a:endParaRPr>
          </a:p>
        </p:txBody>
      </p:sp>
      <p:pic>
        <p:nvPicPr>
          <p:cNvPr id="79" name="" descr=""/>
          <p:cNvPicPr/>
          <p:nvPr/>
        </p:nvPicPr>
        <p:blipFill>
          <a:blip r:embed="rId1"/>
          <a:stretch/>
        </p:blipFill>
        <p:spPr>
          <a:xfrm>
            <a:off x="144000" y="864000"/>
            <a:ext cx="5544000" cy="4536000"/>
          </a:xfrm>
          <a:prstGeom prst="rect">
            <a:avLst/>
          </a:prstGeom>
          <a:ln>
            <a:noFill/>
          </a:ln>
        </p:spPr>
      </p:pic>
      <p:pic>
        <p:nvPicPr>
          <p:cNvPr id="80" name="" descr=""/>
          <p:cNvPicPr/>
          <p:nvPr/>
        </p:nvPicPr>
        <p:blipFill>
          <a:blip r:embed="rId2"/>
          <a:stretch/>
        </p:blipFill>
        <p:spPr>
          <a:xfrm>
            <a:off x="6264000" y="1008000"/>
            <a:ext cx="5688000" cy="43200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99080" y="307080"/>
            <a:ext cx="9371880" cy="639000"/>
          </a:xfrm>
          <a:prstGeom prst="rect">
            <a:avLst/>
          </a:prstGeom>
          <a:noFill/>
          <a:ln>
            <a:noFill/>
          </a:ln>
        </p:spPr>
        <p:style>
          <a:lnRef idx="0"/>
          <a:fillRef idx="0"/>
          <a:effectRef idx="0"/>
          <a:fontRef idx="minor"/>
        </p:style>
        <p:txBody>
          <a:bodyPr lIns="90000" rIns="90000" tIns="45000" bIns="45000">
            <a:spAutoFit/>
          </a:bodyPr>
          <a:p>
            <a:pPr marL="457200" indent="-456480">
              <a:lnSpc>
                <a:spcPct val="100000"/>
              </a:lnSpc>
              <a:buClr>
                <a:srgbClr val="c00000"/>
              </a:buClr>
              <a:buFont typeface="Arial"/>
              <a:buChar char="●"/>
            </a:pPr>
            <a:r>
              <a:rPr b="1" lang="en-US" sz="3600" spc="-1" strike="noStrike">
                <a:solidFill>
                  <a:srgbClr val="c00000"/>
                </a:solidFill>
                <a:latin typeface="arial"/>
                <a:ea typeface="arial"/>
              </a:rPr>
              <a:t>Collinearity graph</a:t>
            </a:r>
            <a:r>
              <a:rPr b="1" lang="en-US" sz="3600" spc="-1" strike="noStrike">
                <a:solidFill>
                  <a:srgbClr val="c00000"/>
                </a:solidFill>
                <a:latin typeface="Arial"/>
                <a:ea typeface="Arial"/>
              </a:rPr>
              <a:t> between all variables</a:t>
            </a:r>
            <a:endParaRPr b="0" lang="en-IN" sz="3600" spc="-1" strike="noStrike">
              <a:latin typeface="Arial"/>
            </a:endParaRPr>
          </a:p>
        </p:txBody>
      </p:sp>
      <p:pic>
        <p:nvPicPr>
          <p:cNvPr id="82" name="Google Shape;173;p9" descr=""/>
          <p:cNvPicPr/>
          <p:nvPr/>
        </p:nvPicPr>
        <p:blipFill>
          <a:blip r:embed="rId1"/>
          <a:stretch/>
        </p:blipFill>
        <p:spPr>
          <a:xfrm>
            <a:off x="266040" y="953640"/>
            <a:ext cx="10917720" cy="4858920"/>
          </a:xfrm>
          <a:prstGeom prst="rect">
            <a:avLst/>
          </a:prstGeom>
          <a:ln>
            <a:noFill/>
          </a:ln>
        </p:spPr>
      </p:pic>
      <p:sp>
        <p:nvSpPr>
          <p:cNvPr id="83" name="CustomShape 2"/>
          <p:cNvSpPr/>
          <p:nvPr/>
        </p:nvSpPr>
        <p:spPr>
          <a:xfrm>
            <a:off x="8746560" y="0"/>
            <a:ext cx="3544200" cy="502920"/>
          </a:xfrm>
          <a:prstGeom prst="rect">
            <a:avLst/>
          </a:prstGeom>
          <a:noFill/>
          <a:ln>
            <a:noFill/>
          </a:ln>
        </p:spPr>
        <p:style>
          <a:lnRef idx="0"/>
          <a:fillRef idx="0"/>
          <a:effectRef idx="0"/>
          <a:fontRef idx="minor"/>
        </p:style>
      </p:sp>
      <p:sp>
        <p:nvSpPr>
          <p:cNvPr id="84" name="CustomShape 3"/>
          <p:cNvSpPr/>
          <p:nvPr/>
        </p:nvSpPr>
        <p:spPr>
          <a:xfrm>
            <a:off x="266040" y="5813280"/>
            <a:ext cx="11541960" cy="914400"/>
          </a:xfrm>
          <a:prstGeom prst="rect">
            <a:avLst/>
          </a:prstGeom>
          <a:noFill/>
          <a:ln>
            <a:noFill/>
          </a:ln>
        </p:spPr>
        <p:style>
          <a:lnRef idx="0"/>
          <a:fillRef idx="0"/>
          <a:effectRef idx="0"/>
          <a:fontRef idx="minor"/>
        </p:style>
        <p:txBody>
          <a:bodyPr lIns="90000" rIns="90000" tIns="91440" bIns="91440">
            <a:spAutoFit/>
          </a:bodyPr>
          <a:p>
            <a:pPr marL="457200" indent="-380160">
              <a:lnSpc>
                <a:spcPct val="100000"/>
              </a:lnSpc>
              <a:buClr>
                <a:srgbClr val="1f14b2"/>
              </a:buClr>
              <a:buFont typeface="Calibri"/>
              <a:buChar char="●"/>
            </a:pPr>
            <a:r>
              <a:rPr b="0" lang="en-US" sz="2400" spc="-1" strike="noStrike">
                <a:solidFill>
                  <a:srgbClr val="1f14b2"/>
                </a:solidFill>
                <a:latin typeface="Calibri"/>
                <a:ea typeface="Calibri"/>
              </a:rPr>
              <a:t>From the above heatmap we can conclude that all the features showing high correlation between each other.</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71520" y="651600"/>
            <a:ext cx="4320720" cy="63900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en-US" sz="3600" spc="-1" strike="noStrike">
                <a:solidFill>
                  <a:srgbClr val="c00000"/>
                </a:solidFill>
                <a:latin typeface="Arial"/>
                <a:ea typeface="Arial"/>
              </a:rPr>
              <a:t>4.Data Cleaning</a:t>
            </a:r>
            <a:endParaRPr b="0" lang="en-IN" sz="3600" spc="-1" strike="noStrike">
              <a:latin typeface="Arial"/>
            </a:endParaRPr>
          </a:p>
        </p:txBody>
      </p:sp>
      <p:sp>
        <p:nvSpPr>
          <p:cNvPr id="86" name="CustomShape 2"/>
          <p:cNvSpPr/>
          <p:nvPr/>
        </p:nvSpPr>
        <p:spPr>
          <a:xfrm>
            <a:off x="429480" y="1588680"/>
            <a:ext cx="11595960" cy="2649960"/>
          </a:xfrm>
          <a:prstGeom prst="rect">
            <a:avLst/>
          </a:prstGeom>
          <a:noFill/>
          <a:ln>
            <a:noFill/>
          </a:ln>
        </p:spPr>
        <p:style>
          <a:lnRef idx="0"/>
          <a:fillRef idx="0"/>
          <a:effectRef idx="0"/>
          <a:fontRef idx="minor"/>
        </p:style>
        <p:txBody>
          <a:bodyPr lIns="90000" rIns="90000" tIns="45000" bIns="45000">
            <a:spAutoFit/>
          </a:bodyPr>
          <a:p>
            <a:pPr>
              <a:lnSpc>
                <a:spcPct val="150000"/>
              </a:lnSpc>
              <a:tabLst>
                <a:tab algn="l" pos="0"/>
              </a:tabLst>
            </a:pPr>
            <a:r>
              <a:rPr b="0" lang="en-US" sz="2400" spc="-1" strike="noStrike">
                <a:solidFill>
                  <a:srgbClr val="31538f"/>
                </a:solidFill>
                <a:latin typeface="Calibri"/>
                <a:ea typeface="Calibri"/>
              </a:rPr>
              <a:t>In Data cleaning, we are importing datetime so that we can convert the date in to proper format of date.We have given date in mmm-yy format then it converted in proper format of yyyy-mm-dd and given date column has dtype as object converting it into date time format.</a:t>
            </a:r>
            <a:endParaRPr b="0" lang="en-IN" sz="2400" spc="-1" strike="noStrike">
              <a:latin typeface="Arial"/>
            </a:endParaRPr>
          </a:p>
          <a:p>
            <a:pPr>
              <a:lnSpc>
                <a:spcPct val="100000"/>
              </a:lnSpc>
              <a:tabLst>
                <a:tab algn="l" pos="0"/>
              </a:tabLst>
            </a:pPr>
            <a:endParaRPr b="0" lang="en-IN" sz="2400" spc="-1" strike="noStrike">
              <a:latin typeface="Arial"/>
            </a:endParaRPr>
          </a:p>
        </p:txBody>
      </p:sp>
      <p:pic>
        <p:nvPicPr>
          <p:cNvPr id="87" name="Google Shape;182;p10" descr=""/>
          <p:cNvPicPr/>
          <p:nvPr/>
        </p:nvPicPr>
        <p:blipFill>
          <a:blip r:embed="rId1"/>
          <a:stretch/>
        </p:blipFill>
        <p:spPr>
          <a:xfrm>
            <a:off x="762480" y="4168440"/>
            <a:ext cx="3609360" cy="2304360"/>
          </a:xfrm>
          <a:prstGeom prst="rect">
            <a:avLst/>
          </a:prstGeom>
          <a:ln>
            <a:noFill/>
          </a:ln>
        </p:spPr>
      </p:pic>
      <p:pic>
        <p:nvPicPr>
          <p:cNvPr id="88" name="Google Shape;183;p10" descr=""/>
          <p:cNvPicPr/>
          <p:nvPr/>
        </p:nvPicPr>
        <p:blipFill>
          <a:blip r:embed="rId2"/>
          <a:srcRect l="0" t="-15450" r="0" b="0"/>
          <a:stretch/>
        </p:blipFill>
        <p:spPr>
          <a:xfrm>
            <a:off x="7753680" y="3911040"/>
            <a:ext cx="3637800" cy="2561760"/>
          </a:xfrm>
          <a:prstGeom prst="rect">
            <a:avLst/>
          </a:prstGeom>
          <a:ln>
            <a:noFill/>
          </a:ln>
        </p:spPr>
      </p:pic>
      <p:sp>
        <p:nvSpPr>
          <p:cNvPr id="89" name="CustomShape 3"/>
          <p:cNvSpPr/>
          <p:nvPr/>
        </p:nvSpPr>
        <p:spPr>
          <a:xfrm>
            <a:off x="8109000" y="3816000"/>
            <a:ext cx="3050640" cy="457200"/>
          </a:xfrm>
          <a:prstGeom prst="rect">
            <a:avLst/>
          </a:prstGeom>
          <a:noFill/>
          <a:ln>
            <a:noFill/>
          </a:ln>
        </p:spPr>
        <p:style>
          <a:lnRef idx="0"/>
          <a:fillRef idx="0"/>
          <a:effectRef idx="0"/>
          <a:fontRef idx="minor"/>
        </p:style>
        <p:txBody>
          <a:bodyPr lIns="90000" rIns="90000" tIns="91440" bIns="91440">
            <a:spAutoFit/>
          </a:bodyPr>
          <a:p>
            <a:pPr algn="ctr">
              <a:lnSpc>
                <a:spcPct val="100000"/>
              </a:lnSpc>
              <a:tabLst>
                <a:tab algn="l" pos="0"/>
              </a:tabLst>
            </a:pPr>
            <a:r>
              <a:rPr b="1" lang="en-US" sz="1800" spc="-1" strike="noStrike">
                <a:solidFill>
                  <a:srgbClr val="c00000"/>
                </a:solidFill>
                <a:latin typeface="Calibri"/>
                <a:ea typeface="Calibri"/>
              </a:rPr>
              <a:t>After  Data Cleaning</a:t>
            </a:r>
            <a:endParaRPr b="0" lang="en-IN" sz="1800" spc="-1" strike="noStrike">
              <a:latin typeface="Arial"/>
            </a:endParaRPr>
          </a:p>
        </p:txBody>
      </p:sp>
      <p:sp>
        <p:nvSpPr>
          <p:cNvPr id="90" name="CustomShape 4"/>
          <p:cNvSpPr/>
          <p:nvPr/>
        </p:nvSpPr>
        <p:spPr>
          <a:xfrm>
            <a:off x="981000" y="3744000"/>
            <a:ext cx="3050640" cy="457200"/>
          </a:xfrm>
          <a:prstGeom prst="rect">
            <a:avLst/>
          </a:prstGeom>
          <a:noFill/>
          <a:ln>
            <a:noFill/>
          </a:ln>
        </p:spPr>
        <p:style>
          <a:lnRef idx="0"/>
          <a:fillRef idx="0"/>
          <a:effectRef idx="0"/>
          <a:fontRef idx="minor"/>
        </p:style>
        <p:txBody>
          <a:bodyPr lIns="90000" rIns="90000" tIns="91440" bIns="91440">
            <a:spAutoFit/>
          </a:bodyPr>
          <a:p>
            <a:pPr algn="ctr">
              <a:lnSpc>
                <a:spcPct val="100000"/>
              </a:lnSpc>
              <a:tabLst>
                <a:tab algn="l" pos="0"/>
              </a:tabLst>
            </a:pPr>
            <a:r>
              <a:rPr b="1" lang="en-US" sz="1800" spc="-1" strike="noStrike">
                <a:solidFill>
                  <a:srgbClr val="c00000"/>
                </a:solidFill>
                <a:latin typeface="Calibri"/>
                <a:ea typeface="Calibri"/>
              </a:rPr>
              <a:t>Before Data Cleaning</a:t>
            </a:r>
            <a:endParaRPr b="0" lang="en-IN" sz="1800" spc="-1" strike="noStrike">
              <a:latin typeface="Arial"/>
            </a:endParaRPr>
          </a:p>
        </p:txBody>
      </p:sp>
      <p:sp>
        <p:nvSpPr>
          <p:cNvPr id="91" name="CustomShape 5"/>
          <p:cNvSpPr/>
          <p:nvPr/>
        </p:nvSpPr>
        <p:spPr>
          <a:xfrm>
            <a:off x="8746560" y="0"/>
            <a:ext cx="3544200" cy="502920"/>
          </a:xfrm>
          <a:prstGeom prst="rect">
            <a:avLst/>
          </a:prstGeom>
          <a:noFill/>
          <a:ln>
            <a:noFill/>
          </a:ln>
        </p:spPr>
        <p:style>
          <a:lnRef idx="0"/>
          <a:fillRef idx="0"/>
          <a:effectRef idx="0"/>
          <a:fontRef idx="minor"/>
        </p:style>
        <p:txBody>
          <a:bodyPr lIns="90000" rIns="90000" tIns="91440" bIns="91440">
            <a:spAutoFit/>
          </a:bodyPr>
          <a:p>
            <a:pPr algn="ctr">
              <a:lnSpc>
                <a:spcPct val="100000"/>
              </a:lnSpc>
              <a:tabLst>
                <a:tab algn="l" pos="0"/>
              </a:tabLst>
            </a:pPr>
            <a:r>
              <a:rPr b="1" lang="en-US" sz="2100" spc="-1" strike="noStrike">
                <a:solidFill>
                  <a:srgbClr val="ff9900"/>
                </a:solidFill>
                <a:latin typeface="Comic Sans MS"/>
                <a:ea typeface="Comic Sans MS"/>
              </a:rPr>
              <a:t> </a:t>
            </a: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305280" y="388440"/>
            <a:ext cx="9414360" cy="73152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1" lang="en-US" sz="3600" spc="-1" strike="noStrike">
                <a:solidFill>
                  <a:srgbClr val="c00000"/>
                </a:solidFill>
                <a:latin typeface="Arial"/>
                <a:ea typeface="Arial"/>
              </a:rPr>
              <a:t>6.Model Training by Regression Problem </a:t>
            </a:r>
            <a:endParaRPr b="0" lang="en-IN" sz="3600" spc="-1" strike="noStrike">
              <a:latin typeface="Arial"/>
            </a:endParaRPr>
          </a:p>
        </p:txBody>
      </p:sp>
      <p:sp>
        <p:nvSpPr>
          <p:cNvPr id="93" name="CustomShape 2"/>
          <p:cNvSpPr/>
          <p:nvPr/>
        </p:nvSpPr>
        <p:spPr>
          <a:xfrm>
            <a:off x="363240" y="1007640"/>
            <a:ext cx="6043680" cy="731520"/>
          </a:xfrm>
          <a:prstGeom prst="rect">
            <a:avLst/>
          </a:prstGeom>
          <a:noFill/>
          <a:ln>
            <a:noFill/>
          </a:ln>
        </p:spPr>
        <p:style>
          <a:lnRef idx="0"/>
          <a:fillRef idx="0"/>
          <a:effectRef idx="0"/>
          <a:fontRef idx="minor"/>
        </p:style>
        <p:txBody>
          <a:bodyPr lIns="90000" rIns="90000" tIns="91440" bIns="91440">
            <a:spAutoFit/>
          </a:bodyPr>
          <a:p>
            <a:pPr marL="457200" indent="-456480">
              <a:lnSpc>
                <a:spcPct val="100000"/>
              </a:lnSpc>
              <a:buClr>
                <a:srgbClr val="c00000"/>
              </a:buClr>
              <a:buFont typeface="Arial"/>
              <a:buChar char="●"/>
            </a:pPr>
            <a:r>
              <a:rPr b="1" lang="en-US" sz="3600" spc="-1" strike="noStrike">
                <a:solidFill>
                  <a:srgbClr val="c00000"/>
                </a:solidFill>
                <a:latin typeface="Arial"/>
                <a:ea typeface="Arial"/>
              </a:rPr>
              <a:t>Linear Regression</a:t>
            </a:r>
            <a:endParaRPr b="0" lang="en-IN" sz="3600" spc="-1" strike="noStrike">
              <a:latin typeface="Arial"/>
            </a:endParaRPr>
          </a:p>
        </p:txBody>
      </p:sp>
      <p:sp>
        <p:nvSpPr>
          <p:cNvPr id="94" name="CustomShape 3"/>
          <p:cNvSpPr/>
          <p:nvPr/>
        </p:nvSpPr>
        <p:spPr>
          <a:xfrm>
            <a:off x="305280" y="1656000"/>
            <a:ext cx="6159960" cy="384876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US" sz="1950" spc="-1" strike="noStrike">
                <a:solidFill>
                  <a:srgbClr val="1f14b2"/>
                </a:solidFill>
                <a:highlight>
                  <a:srgbClr val="ffffff"/>
                </a:highlight>
                <a:latin typeface="Calibri"/>
                <a:ea typeface="Calibri"/>
              </a:rPr>
              <a:t>The term regression is used when you try to find the relationship between variables.Linear regression uses the relationship between the data-points to draw a straight line through all them.This line can be used to predict future values.</a:t>
            </a:r>
            <a:endParaRPr b="0" lang="en-IN" sz="1950" spc="-1" strike="noStrike">
              <a:latin typeface="Arial"/>
            </a:endParaRPr>
          </a:p>
          <a:p>
            <a:pPr>
              <a:lnSpc>
                <a:spcPct val="115000"/>
              </a:lnSpc>
              <a:spcBef>
                <a:spcPts val="1400"/>
              </a:spcBef>
              <a:spcAft>
                <a:spcPts val="1400"/>
              </a:spcAft>
              <a:tabLst>
                <a:tab algn="l" pos="0"/>
              </a:tabLst>
            </a:pPr>
            <a:r>
              <a:rPr b="1" lang="en-US" sz="1950" spc="-1" strike="noStrike" u="sng">
                <a:solidFill>
                  <a:srgbClr val="1f14b2"/>
                </a:solidFill>
                <a:highlight>
                  <a:srgbClr val="ffffff"/>
                </a:highlight>
                <a:uFillTx/>
                <a:latin typeface="Calibri"/>
                <a:ea typeface="Calibri"/>
              </a:rPr>
              <a:t>How it works</a:t>
            </a:r>
            <a:r>
              <a:rPr b="1" lang="en-US" sz="1950" spc="-1" strike="noStrike">
                <a:solidFill>
                  <a:srgbClr val="1f14b2"/>
                </a:solidFill>
                <a:highlight>
                  <a:srgbClr val="ffffff"/>
                </a:highlight>
                <a:latin typeface="Calibri"/>
                <a:ea typeface="Calibri"/>
              </a:rPr>
              <a:t> - </a:t>
            </a:r>
            <a:r>
              <a:rPr b="0" lang="en-US" sz="1950" spc="-1" strike="noStrike">
                <a:solidFill>
                  <a:srgbClr val="1f14b2"/>
                </a:solidFill>
                <a:highlight>
                  <a:srgbClr val="ffffff"/>
                </a:highlight>
                <a:latin typeface="Calibri"/>
                <a:ea typeface="Calibri"/>
              </a:rPr>
              <a:t>Python has methods for finding a relationship between data-points and to draw a line of linear regression. We will show you how to use these methods instead of going through the mathematical formula.</a:t>
            </a:r>
            <a:endParaRPr b="0" lang="en-IN" sz="1950" spc="-1" strike="noStrike">
              <a:latin typeface="Arial"/>
            </a:endParaRPr>
          </a:p>
        </p:txBody>
      </p:sp>
      <p:sp>
        <p:nvSpPr>
          <p:cNvPr id="95" name="CustomShape 4"/>
          <p:cNvSpPr/>
          <p:nvPr/>
        </p:nvSpPr>
        <p:spPr>
          <a:xfrm>
            <a:off x="8746560" y="0"/>
            <a:ext cx="3544200" cy="502920"/>
          </a:xfrm>
          <a:prstGeom prst="rect">
            <a:avLst/>
          </a:prstGeom>
          <a:noFill/>
          <a:ln>
            <a:noFill/>
          </a:ln>
        </p:spPr>
        <p:style>
          <a:lnRef idx="0"/>
          <a:fillRef idx="0"/>
          <a:effectRef idx="0"/>
          <a:fontRef idx="minor"/>
        </p:style>
      </p:sp>
      <p:sp>
        <p:nvSpPr>
          <p:cNvPr id="96" name="CustomShape 5"/>
          <p:cNvSpPr/>
          <p:nvPr/>
        </p:nvSpPr>
        <p:spPr>
          <a:xfrm>
            <a:off x="305280" y="5101920"/>
            <a:ext cx="7105680" cy="1585080"/>
          </a:xfrm>
          <a:prstGeom prst="rect">
            <a:avLst/>
          </a:prstGeom>
          <a:noFill/>
          <a:ln>
            <a:noFill/>
          </a:ln>
        </p:spPr>
        <p:style>
          <a:lnRef idx="0"/>
          <a:fillRef idx="0"/>
          <a:effectRef idx="0"/>
          <a:fontRef idx="minor"/>
        </p:style>
        <p:txBody>
          <a:bodyPr lIns="90000" rIns="90000" tIns="91440" bIns="91440">
            <a:spAutoFit/>
          </a:bodyPr>
          <a:p>
            <a:pPr>
              <a:lnSpc>
                <a:spcPct val="115000"/>
              </a:lnSpc>
              <a:tabLst>
                <a:tab algn="l" pos="0"/>
              </a:tabLst>
            </a:pPr>
            <a:r>
              <a:rPr b="0" lang="en-US" sz="2000" spc="-1" strike="noStrike">
                <a:solidFill>
                  <a:srgbClr val="1f14b2"/>
                </a:solidFill>
                <a:latin typeface="Calibri"/>
                <a:ea typeface="Calibri"/>
              </a:rPr>
              <a:t>A linear relationship between a dependent (y)(in our case is Close Price) and one or more independent (in our case Open,Low,high) variables, hence called as linear regression.</a:t>
            </a:r>
            <a:endParaRPr b="0" lang="en-IN" sz="2000" spc="-1" strike="noStrike">
              <a:latin typeface="Arial"/>
            </a:endParaRPr>
          </a:p>
        </p:txBody>
      </p:sp>
      <p:pic>
        <p:nvPicPr>
          <p:cNvPr id="97" name="" descr=""/>
          <p:cNvPicPr/>
          <p:nvPr/>
        </p:nvPicPr>
        <p:blipFill>
          <a:blip r:embed="rId1"/>
          <a:stretch/>
        </p:blipFill>
        <p:spPr>
          <a:xfrm>
            <a:off x="6465240" y="1119960"/>
            <a:ext cx="5502600" cy="40640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071360" y="974880"/>
            <a:ext cx="8559360" cy="731160"/>
          </a:xfrm>
          <a:prstGeom prst="rect">
            <a:avLst/>
          </a:prstGeom>
          <a:noFill/>
          <a:ln>
            <a:noFill/>
          </a:ln>
        </p:spPr>
        <p:style>
          <a:lnRef idx="0"/>
          <a:fillRef idx="0"/>
          <a:effectRef idx="0"/>
          <a:fontRef idx="minor"/>
        </p:style>
        <p:txBody>
          <a:bodyPr lIns="90000" rIns="90000" tIns="91440" bIns="91440">
            <a:spAutoFit/>
          </a:bodyPr>
          <a:p>
            <a:pPr>
              <a:lnSpc>
                <a:spcPct val="115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p:txBody>
      </p:sp>
      <p:sp>
        <p:nvSpPr>
          <p:cNvPr id="99" name="CustomShape 2"/>
          <p:cNvSpPr/>
          <p:nvPr/>
        </p:nvSpPr>
        <p:spPr>
          <a:xfrm>
            <a:off x="57960" y="1164960"/>
            <a:ext cx="4571280" cy="731520"/>
          </a:xfrm>
          <a:prstGeom prst="rect">
            <a:avLst/>
          </a:prstGeom>
          <a:noFill/>
          <a:ln>
            <a:noFill/>
          </a:ln>
        </p:spPr>
        <p:style>
          <a:lnRef idx="0"/>
          <a:fillRef idx="0"/>
          <a:effectRef idx="0"/>
          <a:fontRef idx="minor"/>
        </p:style>
        <p:txBody>
          <a:bodyPr lIns="90000" rIns="90000" tIns="91440" bIns="91440">
            <a:spAutoFit/>
          </a:bodyPr>
          <a:p>
            <a:pPr marL="457200" indent="-456480">
              <a:lnSpc>
                <a:spcPct val="100000"/>
              </a:lnSpc>
              <a:buClr>
                <a:srgbClr val="c00000"/>
              </a:buClr>
              <a:buFont typeface="Arial"/>
              <a:buChar char="●"/>
            </a:pPr>
            <a:r>
              <a:rPr b="1" lang="en-US" sz="3600" spc="-1" strike="noStrike">
                <a:solidFill>
                  <a:srgbClr val="c00000"/>
                </a:solidFill>
                <a:latin typeface="Arial"/>
                <a:ea typeface="Arial"/>
              </a:rPr>
              <a:t>Residual Error</a:t>
            </a:r>
            <a:endParaRPr b="0" lang="en-IN" sz="3600" spc="-1" strike="noStrike">
              <a:latin typeface="Arial"/>
            </a:endParaRPr>
          </a:p>
        </p:txBody>
      </p:sp>
      <p:sp>
        <p:nvSpPr>
          <p:cNvPr id="100" name="CustomShape 3"/>
          <p:cNvSpPr/>
          <p:nvPr/>
        </p:nvSpPr>
        <p:spPr>
          <a:xfrm>
            <a:off x="486720" y="1997640"/>
            <a:ext cx="4883760" cy="445140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US" sz="2000" spc="-1" strike="noStrike">
                <a:solidFill>
                  <a:srgbClr val="1f14b2"/>
                </a:solidFill>
                <a:latin typeface="Calibri"/>
                <a:ea typeface="Calibri"/>
              </a:rPr>
              <a:t>A residual is a measure of how far away a point is vertically from the regression line. It is the error between a predicted value and the observed actual value.</a:t>
            </a:r>
            <a:endParaRPr b="0" lang="en-IN" sz="2000" spc="-1" strike="noStrike">
              <a:latin typeface="Arial"/>
            </a:endParaRPr>
          </a:p>
          <a:p>
            <a:pPr>
              <a:lnSpc>
                <a:spcPct val="100000"/>
              </a:lnSpc>
              <a:tabLst>
                <a:tab algn="l" pos="0"/>
              </a:tabLst>
            </a:pPr>
            <a:r>
              <a:rPr b="0" lang="en-US" sz="2000" spc="-1" strike="noStrike">
                <a:solidFill>
                  <a:srgbClr val="1f14b2"/>
                </a:solidFill>
                <a:latin typeface="Calibri"/>
                <a:ea typeface="Calibri"/>
              </a:rPr>
              <a:t>Here, in this residual plot it has a high density of points close to the origin and a low density of points away from the origin and also it is symmetric about the origin.</a:t>
            </a:r>
            <a:endParaRPr b="0" lang="en-IN" sz="2000" spc="-1" strike="noStrike">
              <a:latin typeface="Arial"/>
            </a:endParaRPr>
          </a:p>
          <a:p>
            <a:pPr>
              <a:lnSpc>
                <a:spcPct val="100000"/>
              </a:lnSpc>
              <a:tabLst>
                <a:tab algn="l" pos="0"/>
              </a:tabLst>
            </a:pPr>
            <a:r>
              <a:rPr b="0" lang="en-US" sz="2000" spc="-1" strike="noStrike">
                <a:solidFill>
                  <a:srgbClr val="1f14b2"/>
                </a:solidFill>
                <a:latin typeface="Calibri"/>
                <a:ea typeface="Calibri"/>
              </a:rPr>
              <a:t>This linear model is a good fit for relatively small x-value,but is not a good predictor of larger x-values.</a:t>
            </a:r>
            <a:endParaRPr b="0" lang="en-IN" sz="2000" spc="-1" strike="noStrike">
              <a:latin typeface="Arial"/>
            </a:endParaRPr>
          </a:p>
          <a:p>
            <a:pPr>
              <a:lnSpc>
                <a:spcPct val="100000"/>
              </a:lnSpc>
              <a:tabLst>
                <a:tab algn="l" pos="0"/>
              </a:tabLst>
            </a:pPr>
            <a:endParaRPr b="0" lang="en-IN" sz="2000" spc="-1" strike="noStrike">
              <a:latin typeface="Arial"/>
            </a:endParaRPr>
          </a:p>
        </p:txBody>
      </p:sp>
      <p:sp>
        <p:nvSpPr>
          <p:cNvPr id="101" name="CustomShape 4"/>
          <p:cNvSpPr/>
          <p:nvPr/>
        </p:nvSpPr>
        <p:spPr>
          <a:xfrm>
            <a:off x="8746560" y="0"/>
            <a:ext cx="3544200" cy="502920"/>
          </a:xfrm>
          <a:prstGeom prst="rect">
            <a:avLst/>
          </a:prstGeom>
          <a:noFill/>
          <a:ln>
            <a:noFill/>
          </a:ln>
        </p:spPr>
        <p:style>
          <a:lnRef idx="0"/>
          <a:fillRef idx="0"/>
          <a:effectRef idx="0"/>
          <a:fontRef idx="minor"/>
        </p:style>
      </p:sp>
      <p:pic>
        <p:nvPicPr>
          <p:cNvPr id="102" name="Google Shape;205;g150c8f11310_0_8" descr=""/>
          <p:cNvPicPr/>
          <p:nvPr/>
        </p:nvPicPr>
        <p:blipFill>
          <a:blip r:embed="rId1"/>
          <a:stretch/>
        </p:blipFill>
        <p:spPr>
          <a:xfrm>
            <a:off x="5682960" y="1514520"/>
            <a:ext cx="6409440" cy="40838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65760" y="424080"/>
            <a:ext cx="5248440" cy="731520"/>
          </a:xfrm>
          <a:prstGeom prst="rect">
            <a:avLst/>
          </a:prstGeom>
          <a:noFill/>
          <a:ln>
            <a:noFill/>
          </a:ln>
        </p:spPr>
        <p:style>
          <a:lnRef idx="0"/>
          <a:fillRef idx="0"/>
          <a:effectRef idx="0"/>
          <a:fontRef idx="minor"/>
        </p:style>
        <p:txBody>
          <a:bodyPr lIns="90000" rIns="90000" tIns="91440" bIns="91440">
            <a:spAutoFit/>
          </a:bodyPr>
          <a:p>
            <a:pPr marL="457200" indent="-456480">
              <a:lnSpc>
                <a:spcPct val="100000"/>
              </a:lnSpc>
              <a:buClr>
                <a:srgbClr val="c00000"/>
              </a:buClr>
              <a:buFont typeface="Arial"/>
              <a:buChar char="●"/>
            </a:pPr>
            <a:r>
              <a:rPr b="1" lang="en-US" sz="3600" spc="-1" strike="noStrike">
                <a:solidFill>
                  <a:srgbClr val="c00000"/>
                </a:solidFill>
                <a:latin typeface="Arial"/>
                <a:ea typeface="Arial"/>
              </a:rPr>
              <a:t>Lasso Regression </a:t>
            </a:r>
            <a:endParaRPr b="0" lang="en-IN" sz="3600" spc="-1" strike="noStrike">
              <a:latin typeface="Arial"/>
            </a:endParaRPr>
          </a:p>
        </p:txBody>
      </p:sp>
      <p:sp>
        <p:nvSpPr>
          <p:cNvPr id="104" name="CustomShape 2"/>
          <p:cNvSpPr/>
          <p:nvPr/>
        </p:nvSpPr>
        <p:spPr>
          <a:xfrm>
            <a:off x="799560" y="983880"/>
            <a:ext cx="10598760" cy="155484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US" sz="1800" spc="-1" strike="noStrike">
                <a:solidFill>
                  <a:srgbClr val="1f14b2"/>
                </a:solidFill>
                <a:highlight>
                  <a:srgbClr val="ffffff"/>
                </a:highlight>
                <a:latin typeface="Calibri"/>
                <a:ea typeface="Calibri"/>
              </a:rPr>
              <a:t>Lasso regression analysis is a shrinkage and variable selection method for linear regression models. The goal of lasso regression is to obtain the subset of predictors that minimizes prediction error for a quantitative response variable. The lasso does this by imposing a constraint on the model parameters that causes regression coefficients for some variables to shrink toward zero.</a:t>
            </a:r>
            <a:endParaRPr b="0" lang="en-IN" sz="1800" spc="-1" strike="noStrike">
              <a:latin typeface="Arial"/>
            </a:endParaRPr>
          </a:p>
        </p:txBody>
      </p:sp>
      <p:sp>
        <p:nvSpPr>
          <p:cNvPr id="105" name="CustomShape 3"/>
          <p:cNvSpPr/>
          <p:nvPr/>
        </p:nvSpPr>
        <p:spPr>
          <a:xfrm>
            <a:off x="8746560" y="0"/>
            <a:ext cx="3544200" cy="502920"/>
          </a:xfrm>
          <a:prstGeom prst="rect">
            <a:avLst/>
          </a:prstGeom>
          <a:noFill/>
          <a:ln>
            <a:noFill/>
          </a:ln>
        </p:spPr>
        <p:style>
          <a:lnRef idx="0"/>
          <a:fillRef idx="0"/>
          <a:effectRef idx="0"/>
          <a:fontRef idx="minor"/>
        </p:style>
      </p:sp>
      <p:sp>
        <p:nvSpPr>
          <p:cNvPr id="106" name="CustomShape 4"/>
          <p:cNvSpPr/>
          <p:nvPr/>
        </p:nvSpPr>
        <p:spPr>
          <a:xfrm>
            <a:off x="365760" y="3185640"/>
            <a:ext cx="5365080" cy="731520"/>
          </a:xfrm>
          <a:prstGeom prst="rect">
            <a:avLst/>
          </a:prstGeom>
          <a:noFill/>
          <a:ln>
            <a:noFill/>
          </a:ln>
        </p:spPr>
        <p:style>
          <a:lnRef idx="0"/>
          <a:fillRef idx="0"/>
          <a:effectRef idx="0"/>
          <a:fontRef idx="minor"/>
        </p:style>
        <p:txBody>
          <a:bodyPr lIns="90000" rIns="90000" tIns="91440" bIns="91440">
            <a:spAutoFit/>
          </a:bodyPr>
          <a:p>
            <a:pPr marL="457200" indent="-456480">
              <a:lnSpc>
                <a:spcPct val="100000"/>
              </a:lnSpc>
              <a:buClr>
                <a:srgbClr val="c00000"/>
              </a:buClr>
              <a:buFont typeface="Arial"/>
              <a:buChar char="●"/>
            </a:pPr>
            <a:r>
              <a:rPr b="1" lang="en-US" sz="3600" spc="-1" strike="noStrike">
                <a:solidFill>
                  <a:srgbClr val="c00000"/>
                </a:solidFill>
                <a:latin typeface="Arial"/>
                <a:ea typeface="Arial"/>
              </a:rPr>
              <a:t>Cross Validation</a:t>
            </a:r>
            <a:endParaRPr b="0" lang="en-IN" sz="3600" spc="-1" strike="noStrike">
              <a:latin typeface="Arial"/>
            </a:endParaRPr>
          </a:p>
        </p:txBody>
      </p:sp>
      <p:sp>
        <p:nvSpPr>
          <p:cNvPr id="107" name="CustomShape 5"/>
          <p:cNvSpPr/>
          <p:nvPr/>
        </p:nvSpPr>
        <p:spPr>
          <a:xfrm>
            <a:off x="926640" y="3808440"/>
            <a:ext cx="10685520" cy="170712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US" sz="2000" spc="-1" strike="noStrike">
                <a:solidFill>
                  <a:srgbClr val="1f14b2"/>
                </a:solidFill>
                <a:highlight>
                  <a:srgbClr val="ffffff"/>
                </a:highlight>
                <a:latin typeface="Calibri"/>
                <a:ea typeface="Calibri"/>
              </a:rPr>
              <a:t>In cross validation we can perform our model on the new dataset or we can say test dataset.So that we can check our model performance.</a:t>
            </a:r>
            <a:endParaRPr b="0" lang="en-IN" sz="2000" spc="-1" strike="noStrike">
              <a:latin typeface="Arial"/>
            </a:endParaRPr>
          </a:p>
          <a:p>
            <a:pPr>
              <a:lnSpc>
                <a:spcPct val="100000"/>
              </a:lnSpc>
              <a:tabLst>
                <a:tab algn="l" pos="0"/>
              </a:tabLst>
            </a:pPr>
            <a:r>
              <a:rPr b="0" lang="en-US" sz="2000" spc="-1" strike="noStrike">
                <a:solidFill>
                  <a:srgbClr val="1f14b2"/>
                </a:solidFill>
                <a:highlight>
                  <a:srgbClr val="ffffff"/>
                </a:highlight>
                <a:latin typeface="Calibri"/>
                <a:ea typeface="Calibri"/>
              </a:rPr>
              <a:t>So the conclusion, the R squared value for the test data was 99.7%. This is almost same as in the score from the training dataset which proves that in a dataset we achieve the best fit model.</a:t>
            </a:r>
            <a:endParaRPr b="0" lang="en-IN" sz="2000" spc="-1" strike="noStrike">
              <a:latin typeface="Arial"/>
            </a:endParaRPr>
          </a:p>
        </p:txBody>
      </p:sp>
      <p:sp>
        <p:nvSpPr>
          <p:cNvPr id="108" name="CustomShape 6"/>
          <p:cNvSpPr/>
          <p:nvPr/>
        </p:nvSpPr>
        <p:spPr>
          <a:xfrm>
            <a:off x="6548400" y="3038040"/>
            <a:ext cx="5677560" cy="794520"/>
          </a:xfrm>
          <a:prstGeom prst="rect">
            <a:avLst/>
          </a:prstGeom>
          <a:noFill/>
          <a:ln>
            <a:noFill/>
          </a:ln>
        </p:spPr>
        <p:style>
          <a:lnRef idx="0"/>
          <a:fillRef idx="0"/>
          <a:effectRef idx="0"/>
          <a:fontRef idx="minor"/>
        </p:style>
        <p:txBody>
          <a:bodyPr lIns="90000" rIns="90000" tIns="91440" bIns="91440">
            <a:spAutoFit/>
          </a:bodyPr>
          <a:p>
            <a:pPr marL="457200">
              <a:lnSpc>
                <a:spcPct val="115000"/>
              </a:lnSpc>
              <a:spcBef>
                <a:spcPts val="601"/>
              </a:spcBef>
              <a:tabLst>
                <a:tab algn="l" pos="0"/>
              </a:tabLst>
            </a:pPr>
            <a:endParaRPr b="0" lang="en-IN" sz="1800" spc="-1" strike="noStrike">
              <a:latin typeface="Arial"/>
            </a:endParaRPr>
          </a:p>
          <a:p>
            <a:pPr marL="457200">
              <a:lnSpc>
                <a:spcPct val="100000"/>
              </a:lnSpc>
              <a:spcBef>
                <a:spcPts val="499"/>
              </a:spcBef>
              <a:tabLst>
                <a:tab algn="l" pos="0"/>
              </a:tabLst>
            </a:pPr>
            <a:endParaRPr b="0" lang="en-IN" sz="1800" spc="-1" strike="noStrike">
              <a:latin typeface="Arial"/>
            </a:endParaRPr>
          </a:p>
        </p:txBody>
      </p:sp>
      <p:sp>
        <p:nvSpPr>
          <p:cNvPr id="109" name="TextShape 7"/>
          <p:cNvSpPr txBox="1"/>
          <p:nvPr/>
        </p:nvSpPr>
        <p:spPr>
          <a:xfrm>
            <a:off x="727200" y="2538720"/>
            <a:ext cx="6544800" cy="767160"/>
          </a:xfrm>
          <a:prstGeom prst="rect">
            <a:avLst/>
          </a:prstGeom>
          <a:noFill/>
          <a:ln>
            <a:noFill/>
          </a:ln>
        </p:spPr>
        <p:txBody>
          <a:bodyPr lIns="90000" rIns="90000" tIns="45000" bIns="45000">
            <a:noAutofit/>
          </a:bodyPr>
          <a:p>
            <a:pPr algn="just">
              <a:spcBef>
                <a:spcPts val="1191"/>
              </a:spcBef>
              <a:spcAft>
                <a:spcPts val="992"/>
              </a:spcAft>
            </a:pPr>
            <a:r>
              <a:rPr b="0" lang="en-IN" sz="1400" spc="-1" strike="noStrike">
                <a:latin typeface="Arial"/>
              </a:rPr>
              <a:t>MSE : 20.214848381869473     RMSE : 4.496092568205138 </a:t>
            </a:r>
            <a:endParaRPr b="0" lang="en-IN" sz="1400" spc="-1" strike="noStrike">
              <a:latin typeface="Arial"/>
            </a:endParaRPr>
          </a:p>
          <a:p>
            <a:r>
              <a:rPr b="0" lang="en-IN" sz="1400" spc="-1" strike="noStrike">
                <a:latin typeface="Arial"/>
              </a:rPr>
              <a:t>MAE : 3.073530700265413       R2 : 0.9978168172187769</a:t>
            </a:r>
            <a:endParaRPr b="0" lang="en-IN" sz="1400" spc="-1" strike="noStrike">
              <a:latin typeface="Arial"/>
            </a:endParaRPr>
          </a:p>
        </p:txBody>
      </p:sp>
      <p:sp>
        <p:nvSpPr>
          <p:cNvPr id="110" name="TextShape 8"/>
          <p:cNvSpPr txBox="1"/>
          <p:nvPr/>
        </p:nvSpPr>
        <p:spPr>
          <a:xfrm>
            <a:off x="808200" y="5616000"/>
            <a:ext cx="6535800" cy="936000"/>
          </a:xfrm>
          <a:prstGeom prst="rect">
            <a:avLst/>
          </a:prstGeom>
          <a:noFill/>
          <a:ln>
            <a:noFill/>
          </a:ln>
        </p:spPr>
        <p:txBody>
          <a:bodyPr lIns="90000" rIns="90000" tIns="45000" bIns="45000">
            <a:noAutofit/>
          </a:bodyPr>
          <a:p>
            <a:r>
              <a:rPr b="0" lang="en-IN" sz="1400" spc="-1" strike="noStrike">
                <a:latin typeface="Arial"/>
              </a:rPr>
              <a:t>MSE : 20.06685135300319                 RMSE : 4.4796039281395394 </a:t>
            </a:r>
            <a:endParaRPr b="0" lang="en-IN" sz="1400" spc="-1" strike="noStrike">
              <a:latin typeface="Arial"/>
            </a:endParaRPr>
          </a:p>
          <a:p>
            <a:r>
              <a:rPr b="0" lang="en-IN" sz="1400" spc="-1" strike="noStrike">
                <a:latin typeface="Arial"/>
              </a:rPr>
              <a:t>MAE : 3.058968183477561                    R2 : 0.9978328007452911</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227880" y="722520"/>
            <a:ext cx="7019640" cy="731520"/>
          </a:xfrm>
          <a:prstGeom prst="rect">
            <a:avLst/>
          </a:prstGeom>
          <a:noFill/>
          <a:ln>
            <a:noFill/>
          </a:ln>
        </p:spPr>
        <p:style>
          <a:lnRef idx="0"/>
          <a:fillRef idx="0"/>
          <a:effectRef idx="0"/>
          <a:fontRef idx="minor"/>
        </p:style>
        <p:txBody>
          <a:bodyPr lIns="90000" rIns="90000" tIns="91440" bIns="91440">
            <a:spAutoFit/>
          </a:bodyPr>
          <a:p>
            <a:pPr marL="457200" indent="-456480">
              <a:lnSpc>
                <a:spcPct val="100000"/>
              </a:lnSpc>
              <a:buClr>
                <a:srgbClr val="c00000"/>
              </a:buClr>
              <a:buFont typeface="Arial"/>
              <a:buChar char="●"/>
            </a:pPr>
            <a:r>
              <a:rPr b="1" lang="en-US" sz="3600" spc="-1" strike="noStrike">
                <a:solidFill>
                  <a:srgbClr val="c00000"/>
                </a:solidFill>
                <a:latin typeface="Arial"/>
                <a:ea typeface="Arial"/>
              </a:rPr>
              <a:t>Ridge Regression</a:t>
            </a:r>
            <a:endParaRPr b="0" lang="en-IN" sz="3600" spc="-1" strike="noStrike">
              <a:latin typeface="Arial"/>
            </a:endParaRPr>
          </a:p>
        </p:txBody>
      </p:sp>
      <p:sp>
        <p:nvSpPr>
          <p:cNvPr id="112" name="CustomShape 2"/>
          <p:cNvSpPr/>
          <p:nvPr/>
        </p:nvSpPr>
        <p:spPr>
          <a:xfrm>
            <a:off x="8746560" y="0"/>
            <a:ext cx="3544200" cy="502920"/>
          </a:xfrm>
          <a:prstGeom prst="rect">
            <a:avLst/>
          </a:prstGeom>
          <a:noFill/>
          <a:ln>
            <a:noFill/>
          </a:ln>
        </p:spPr>
        <p:style>
          <a:lnRef idx="0"/>
          <a:fillRef idx="0"/>
          <a:effectRef idx="0"/>
          <a:fontRef idx="minor"/>
        </p:style>
        <p:txBody>
          <a:bodyPr lIns="90000" rIns="90000" tIns="91440" bIns="91440">
            <a:spAutoFit/>
          </a:bodyPr>
          <a:p>
            <a:pPr algn="ctr">
              <a:lnSpc>
                <a:spcPct val="100000"/>
              </a:lnSpc>
              <a:tabLst>
                <a:tab algn="l" pos="0"/>
              </a:tabLst>
            </a:pPr>
            <a:r>
              <a:rPr b="1" lang="en-US" sz="2100" spc="-1" strike="noStrike">
                <a:solidFill>
                  <a:srgbClr val="ff9900"/>
                </a:solidFill>
                <a:latin typeface="Comic Sans MS"/>
                <a:ea typeface="Comic Sans MS"/>
              </a:rPr>
              <a:t> </a:t>
            </a:r>
            <a:endParaRPr b="0" lang="en-IN" sz="2100" spc="-1" strike="noStrike">
              <a:latin typeface="Arial"/>
            </a:endParaRPr>
          </a:p>
        </p:txBody>
      </p:sp>
      <p:sp>
        <p:nvSpPr>
          <p:cNvPr id="113" name="CustomShape 3"/>
          <p:cNvSpPr/>
          <p:nvPr/>
        </p:nvSpPr>
        <p:spPr>
          <a:xfrm>
            <a:off x="545760" y="1461600"/>
            <a:ext cx="11562120" cy="1585080"/>
          </a:xfrm>
          <a:prstGeom prst="rect">
            <a:avLst/>
          </a:prstGeom>
          <a:noFill/>
          <a:ln>
            <a:noFill/>
          </a:ln>
        </p:spPr>
        <p:style>
          <a:lnRef idx="0"/>
          <a:fillRef idx="0"/>
          <a:effectRef idx="0"/>
          <a:fontRef idx="minor"/>
        </p:style>
        <p:txBody>
          <a:bodyPr lIns="90000" rIns="90000" tIns="91440" bIns="91440">
            <a:spAutoFit/>
          </a:bodyPr>
          <a:p>
            <a:pPr>
              <a:lnSpc>
                <a:spcPct val="115000"/>
              </a:lnSpc>
              <a:tabLst>
                <a:tab algn="l" pos="0"/>
              </a:tabLst>
            </a:pPr>
            <a:r>
              <a:rPr b="0" lang="en-US" sz="2000" spc="-1" strike="noStrike">
                <a:solidFill>
                  <a:srgbClr val="1f14b2"/>
                </a:solidFill>
                <a:highlight>
                  <a:srgbClr val="ffffff"/>
                </a:highlight>
                <a:latin typeface="Calibri"/>
                <a:ea typeface="Calibri"/>
              </a:rPr>
              <a:t>Ridge </a:t>
            </a:r>
            <a:r>
              <a:rPr b="0" lang="en-US" sz="2000" spc="-1" strike="noStrike" u="sng">
                <a:solidFill>
                  <a:srgbClr val="0563c1"/>
                </a:solidFill>
                <a:highlight>
                  <a:srgbClr val="ffffff"/>
                </a:highlight>
                <a:uFillTx/>
                <a:latin typeface="Calibri"/>
                <a:ea typeface="Calibri"/>
                <a:hlinkClick r:id="rId1"/>
              </a:rPr>
              <a:t>regression</a:t>
            </a:r>
            <a:r>
              <a:rPr b="0" lang="en-US" sz="2000" spc="-1" strike="noStrike">
                <a:solidFill>
                  <a:srgbClr val="1f14b2"/>
                </a:solidFill>
                <a:highlight>
                  <a:srgbClr val="ffffff"/>
                </a:highlight>
                <a:latin typeface="Calibri"/>
                <a:ea typeface="Calibri"/>
              </a:rPr>
              <a:t> is a model tuning method that is used to analyse any data that suffers from multicollinearity. This method performs L2 regularization. When the issue of multicollinearity occurs, least-squares are unbiased, and variances are large, this results in predicted values being far away from the actual values. </a:t>
            </a:r>
            <a:endParaRPr b="0" lang="en-IN" sz="2000" spc="-1" strike="noStrike">
              <a:latin typeface="Arial"/>
            </a:endParaRPr>
          </a:p>
        </p:txBody>
      </p:sp>
      <p:sp>
        <p:nvSpPr>
          <p:cNvPr id="114" name="CustomShape 4"/>
          <p:cNvSpPr/>
          <p:nvPr/>
        </p:nvSpPr>
        <p:spPr>
          <a:xfrm>
            <a:off x="321840" y="4011480"/>
            <a:ext cx="9401760" cy="738360"/>
          </a:xfrm>
          <a:prstGeom prst="rect">
            <a:avLst/>
          </a:prstGeom>
          <a:noFill/>
          <a:ln>
            <a:noFill/>
          </a:ln>
        </p:spPr>
        <p:style>
          <a:lnRef idx="0"/>
          <a:fillRef idx="0"/>
          <a:effectRef idx="0"/>
          <a:fontRef idx="minor"/>
        </p:style>
      </p:sp>
      <p:sp>
        <p:nvSpPr>
          <p:cNvPr id="115" name="CustomShape 5"/>
          <p:cNvSpPr/>
          <p:nvPr/>
        </p:nvSpPr>
        <p:spPr>
          <a:xfrm>
            <a:off x="615600" y="5817240"/>
            <a:ext cx="10693800" cy="1252080"/>
          </a:xfrm>
          <a:prstGeom prst="rect">
            <a:avLst/>
          </a:prstGeom>
          <a:noFill/>
          <a:ln>
            <a:noFill/>
          </a:ln>
        </p:spPr>
        <p:style>
          <a:lnRef idx="0"/>
          <a:fillRef idx="0"/>
          <a:effectRef idx="0"/>
          <a:fontRef idx="minor"/>
        </p:style>
        <p:txBody>
          <a:bodyPr lIns="90000" rIns="90000" tIns="91440" bIns="91440">
            <a:spAutoFit/>
          </a:bodyPr>
          <a:p>
            <a:pPr>
              <a:lnSpc>
                <a:spcPct val="115000"/>
              </a:lnSpc>
              <a:spcBef>
                <a:spcPts val="601"/>
              </a:spcBef>
              <a:tabLst>
                <a:tab algn="l" pos="0"/>
              </a:tabLst>
            </a:pPr>
            <a:r>
              <a:rPr b="0" lang="en-US" sz="2000" spc="-1" strike="noStrike">
                <a:solidFill>
                  <a:srgbClr val="1f14b2"/>
                </a:solidFill>
                <a:highlight>
                  <a:srgbClr val="ffffff"/>
                </a:highlight>
                <a:latin typeface="Calibri"/>
                <a:ea typeface="Calibri"/>
              </a:rPr>
              <a:t>After implementing the best parameters best R^2 score we have 99.78% for Ridge regression model.</a:t>
            </a:r>
            <a:endParaRPr b="0" lang="en-IN" sz="2000" spc="-1" strike="noStrike">
              <a:latin typeface="Arial"/>
            </a:endParaRPr>
          </a:p>
          <a:p>
            <a:pPr>
              <a:lnSpc>
                <a:spcPct val="100000"/>
              </a:lnSpc>
              <a:spcBef>
                <a:spcPts val="499"/>
              </a:spcBef>
              <a:tabLst>
                <a:tab algn="l" pos="0"/>
              </a:tabLst>
            </a:pPr>
            <a:endParaRPr b="0" lang="en-IN" sz="2000" spc="-1" strike="noStrike">
              <a:latin typeface="Arial"/>
            </a:endParaRPr>
          </a:p>
        </p:txBody>
      </p:sp>
      <p:sp>
        <p:nvSpPr>
          <p:cNvPr id="116" name="CustomShape 6"/>
          <p:cNvSpPr/>
          <p:nvPr/>
        </p:nvSpPr>
        <p:spPr>
          <a:xfrm>
            <a:off x="227880" y="4047480"/>
            <a:ext cx="5365080" cy="731520"/>
          </a:xfrm>
          <a:prstGeom prst="rect">
            <a:avLst/>
          </a:prstGeom>
          <a:noFill/>
          <a:ln>
            <a:noFill/>
          </a:ln>
        </p:spPr>
        <p:style>
          <a:lnRef idx="0"/>
          <a:fillRef idx="0"/>
          <a:effectRef idx="0"/>
          <a:fontRef idx="minor"/>
        </p:style>
        <p:txBody>
          <a:bodyPr lIns="90000" rIns="90000" tIns="91440" bIns="91440">
            <a:spAutoFit/>
          </a:bodyPr>
          <a:p>
            <a:pPr marL="457200" indent="-456480">
              <a:lnSpc>
                <a:spcPct val="100000"/>
              </a:lnSpc>
              <a:buClr>
                <a:srgbClr val="c00000"/>
              </a:buClr>
              <a:buFont typeface="Arial"/>
              <a:buChar char="●"/>
            </a:pPr>
            <a:r>
              <a:rPr b="1" lang="en-US" sz="3600" spc="-1" strike="noStrike">
                <a:solidFill>
                  <a:srgbClr val="c00000"/>
                </a:solidFill>
                <a:latin typeface="Arial"/>
                <a:ea typeface="Arial"/>
              </a:rPr>
              <a:t>Cross Validation</a:t>
            </a:r>
            <a:endParaRPr b="0" lang="en-IN" sz="3600" spc="-1" strike="noStrike">
              <a:latin typeface="Arial"/>
            </a:endParaRPr>
          </a:p>
        </p:txBody>
      </p:sp>
      <p:sp>
        <p:nvSpPr>
          <p:cNvPr id="117" name="TextShape 7"/>
          <p:cNvSpPr txBox="1"/>
          <p:nvPr/>
        </p:nvSpPr>
        <p:spPr>
          <a:xfrm>
            <a:off x="709560" y="3196800"/>
            <a:ext cx="6615000" cy="814680"/>
          </a:xfrm>
          <a:prstGeom prst="rect">
            <a:avLst/>
          </a:prstGeom>
          <a:noFill/>
          <a:ln>
            <a:noFill/>
          </a:ln>
        </p:spPr>
        <p:txBody>
          <a:bodyPr lIns="90000" rIns="90000" tIns="45000" bIns="45000">
            <a:noAutofit/>
          </a:bodyPr>
          <a:p>
            <a:r>
              <a:rPr b="0" lang="en-IN" sz="1000" spc="-1" strike="noStrike">
                <a:latin typeface="Arial"/>
              </a:rPr>
              <a:t>M</a:t>
            </a:r>
            <a:r>
              <a:rPr b="0" lang="en-IN" sz="1300" spc="-1" strike="noStrike">
                <a:latin typeface="Arial"/>
              </a:rPr>
              <a:t>SE : 29.595509126508347      RMSE : 5.440175468356545 </a:t>
            </a:r>
            <a:endParaRPr b="0" lang="en-IN" sz="1300" spc="-1" strike="noStrike">
              <a:latin typeface="Arial"/>
            </a:endParaRPr>
          </a:p>
          <a:p>
            <a:r>
              <a:rPr b="0" lang="en-IN" sz="1300" spc="-1" strike="noStrike">
                <a:latin typeface="Arial"/>
              </a:rPr>
              <a:t>MAE : 3.6721812916399585      R2 : 0.9968037155309819</a:t>
            </a:r>
            <a:endParaRPr b="0" lang="en-IN" sz="1300" spc="-1" strike="noStrike">
              <a:latin typeface="Arial"/>
            </a:endParaRPr>
          </a:p>
        </p:txBody>
      </p:sp>
      <p:sp>
        <p:nvSpPr>
          <p:cNvPr id="118" name="TextShape 8"/>
          <p:cNvSpPr txBox="1"/>
          <p:nvPr/>
        </p:nvSpPr>
        <p:spPr>
          <a:xfrm>
            <a:off x="504000" y="4779000"/>
            <a:ext cx="6535800" cy="936000"/>
          </a:xfrm>
          <a:prstGeom prst="rect">
            <a:avLst/>
          </a:prstGeom>
          <a:noFill/>
          <a:ln>
            <a:noFill/>
          </a:ln>
        </p:spPr>
        <p:txBody>
          <a:bodyPr lIns="90000" rIns="90000" tIns="45000" bIns="45000">
            <a:noAutofit/>
          </a:bodyPr>
          <a:p>
            <a:r>
              <a:rPr b="0" lang="en-IN" sz="1400" spc="-1" strike="noStrike">
                <a:latin typeface="Arial"/>
              </a:rPr>
              <a:t>MSE : 20.06685135300319                 RMSE : 4.4796039281395394 </a:t>
            </a:r>
            <a:endParaRPr b="0" lang="en-IN" sz="1400" spc="-1" strike="noStrike">
              <a:latin typeface="Arial"/>
            </a:endParaRPr>
          </a:p>
          <a:p>
            <a:r>
              <a:rPr b="0" lang="en-IN" sz="1400" spc="-1" strike="noStrike">
                <a:latin typeface="Arial"/>
              </a:rPr>
              <a:t>MAE : 3.058968183477561                    R2 : 0.9978328007452911</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334800" y="308160"/>
            <a:ext cx="11197080" cy="1279800"/>
          </a:xfrm>
          <a:prstGeom prst="rect">
            <a:avLst/>
          </a:prstGeom>
          <a:noFill/>
          <a:ln>
            <a:noFill/>
          </a:ln>
        </p:spPr>
        <p:style>
          <a:lnRef idx="0"/>
          <a:fillRef idx="0"/>
          <a:effectRef idx="0"/>
          <a:fontRef idx="minor"/>
        </p:style>
        <p:txBody>
          <a:bodyPr lIns="90000" rIns="90000" tIns="91440" bIns="91440">
            <a:spAutoFit/>
          </a:bodyPr>
          <a:p>
            <a:pPr marL="457200" indent="-424800">
              <a:lnSpc>
                <a:spcPct val="100000"/>
              </a:lnSpc>
              <a:buClr>
                <a:srgbClr val="c00000"/>
              </a:buClr>
              <a:buFont typeface="Calibri"/>
              <a:buChar char="●"/>
            </a:pPr>
            <a:r>
              <a:rPr b="1" lang="en-US" sz="3600" spc="-1" strike="noStrike">
                <a:solidFill>
                  <a:srgbClr val="c00000"/>
                </a:solidFill>
                <a:latin typeface="Calibri"/>
                <a:ea typeface="Calibri"/>
              </a:rPr>
              <a:t>Linear regression model performance visualization</a:t>
            </a:r>
            <a:endParaRPr b="0" lang="en-IN" sz="3600" spc="-1" strike="noStrike">
              <a:latin typeface="Arial"/>
            </a:endParaRPr>
          </a:p>
        </p:txBody>
      </p:sp>
      <p:sp>
        <p:nvSpPr>
          <p:cNvPr id="120" name="CustomShape 2"/>
          <p:cNvSpPr/>
          <p:nvPr/>
        </p:nvSpPr>
        <p:spPr>
          <a:xfrm>
            <a:off x="8746560" y="0"/>
            <a:ext cx="3544200" cy="502920"/>
          </a:xfrm>
          <a:prstGeom prst="rect">
            <a:avLst/>
          </a:prstGeom>
          <a:noFill/>
          <a:ln>
            <a:noFill/>
          </a:ln>
        </p:spPr>
        <p:style>
          <a:lnRef idx="0"/>
          <a:fillRef idx="0"/>
          <a:effectRef idx="0"/>
          <a:fontRef idx="minor"/>
        </p:style>
      </p:sp>
      <p:sp>
        <p:nvSpPr>
          <p:cNvPr id="121" name="CustomShape 3"/>
          <p:cNvSpPr/>
          <p:nvPr/>
        </p:nvSpPr>
        <p:spPr>
          <a:xfrm>
            <a:off x="1018080" y="6040800"/>
            <a:ext cx="10848960" cy="883800"/>
          </a:xfrm>
          <a:prstGeom prst="rect">
            <a:avLst/>
          </a:prstGeom>
          <a:noFill/>
          <a:ln>
            <a:noFill/>
          </a:ln>
        </p:spPr>
        <p:style>
          <a:lnRef idx="0"/>
          <a:fillRef idx="0"/>
          <a:effectRef idx="0"/>
          <a:fontRef idx="minor"/>
        </p:style>
        <p:txBody>
          <a:bodyPr lIns="90000" rIns="90000" tIns="91440" bIns="91440">
            <a:spAutoFit/>
          </a:bodyPr>
          <a:p>
            <a:pPr>
              <a:lnSpc>
                <a:spcPct val="115000"/>
              </a:lnSpc>
              <a:spcBef>
                <a:spcPts val="601"/>
              </a:spcBef>
              <a:spcAft>
                <a:spcPts val="499"/>
              </a:spcAft>
              <a:tabLst>
                <a:tab algn="l" pos="0"/>
              </a:tabLst>
            </a:pPr>
            <a:r>
              <a:rPr b="0" lang="en-US" sz="2000" spc="-1" strike="noStrike">
                <a:solidFill>
                  <a:srgbClr val="1f14b2"/>
                </a:solidFill>
                <a:highlight>
                  <a:srgbClr val="ffffff"/>
                </a:highlight>
                <a:latin typeface="Calibri"/>
                <a:ea typeface="Calibri"/>
              </a:rPr>
              <a:t>From the above linear regression model visualization we can say that our model is perfect fit.</a:t>
            </a:r>
            <a:endParaRPr b="0" lang="en-IN" sz="2000" spc="-1" strike="noStrike">
              <a:latin typeface="Arial"/>
            </a:endParaRPr>
          </a:p>
        </p:txBody>
      </p:sp>
      <p:pic>
        <p:nvPicPr>
          <p:cNvPr id="122" name="" descr=""/>
          <p:cNvPicPr/>
          <p:nvPr/>
        </p:nvPicPr>
        <p:blipFill>
          <a:blip r:embed="rId1"/>
          <a:stretch/>
        </p:blipFill>
        <p:spPr>
          <a:xfrm>
            <a:off x="288000" y="1440000"/>
            <a:ext cx="11088000" cy="46008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42080" y="1518840"/>
            <a:ext cx="4532760" cy="731520"/>
          </a:xfrm>
          <a:prstGeom prst="rect">
            <a:avLst/>
          </a:prstGeom>
          <a:noFill/>
          <a:ln>
            <a:noFill/>
          </a:ln>
        </p:spPr>
        <p:style>
          <a:lnRef idx="0"/>
          <a:fillRef idx="0"/>
          <a:effectRef idx="0"/>
          <a:fontRef idx="minor"/>
        </p:style>
        <p:txBody>
          <a:bodyPr lIns="90000" rIns="90000" tIns="91440" bIns="91440">
            <a:spAutoFit/>
          </a:bodyPr>
          <a:p>
            <a:pPr marL="457200" indent="-456480">
              <a:lnSpc>
                <a:spcPct val="100000"/>
              </a:lnSpc>
              <a:buClr>
                <a:srgbClr val="c00000"/>
              </a:buClr>
              <a:buFont typeface="Arial"/>
              <a:buChar char="●"/>
            </a:pPr>
            <a:r>
              <a:rPr b="1" lang="en-US" sz="3600" spc="-1" strike="noStrike">
                <a:solidFill>
                  <a:srgbClr val="c00000"/>
                </a:solidFill>
                <a:latin typeface="Arial"/>
                <a:ea typeface="Arial"/>
              </a:rPr>
              <a:t>Challenges </a:t>
            </a:r>
            <a:endParaRPr b="0" lang="en-IN" sz="3600" spc="-1" strike="noStrike">
              <a:latin typeface="Arial"/>
            </a:endParaRPr>
          </a:p>
        </p:txBody>
      </p:sp>
      <p:sp>
        <p:nvSpPr>
          <p:cNvPr id="124" name="CustomShape 2"/>
          <p:cNvSpPr/>
          <p:nvPr/>
        </p:nvSpPr>
        <p:spPr>
          <a:xfrm>
            <a:off x="8746560" y="0"/>
            <a:ext cx="3544200" cy="502920"/>
          </a:xfrm>
          <a:prstGeom prst="rect">
            <a:avLst/>
          </a:prstGeom>
          <a:noFill/>
          <a:ln>
            <a:noFill/>
          </a:ln>
        </p:spPr>
        <p:style>
          <a:lnRef idx="0"/>
          <a:fillRef idx="0"/>
          <a:effectRef idx="0"/>
          <a:fontRef idx="minor"/>
        </p:style>
      </p:sp>
      <p:sp>
        <p:nvSpPr>
          <p:cNvPr id="125" name="CustomShape 3"/>
          <p:cNvSpPr/>
          <p:nvPr/>
        </p:nvSpPr>
        <p:spPr>
          <a:xfrm>
            <a:off x="942480" y="2808360"/>
            <a:ext cx="9095040" cy="3491640"/>
          </a:xfrm>
          <a:prstGeom prst="rect">
            <a:avLst/>
          </a:prstGeom>
          <a:noFill/>
          <a:ln>
            <a:noFill/>
          </a:ln>
        </p:spPr>
        <p:style>
          <a:lnRef idx="0"/>
          <a:fillRef idx="0"/>
          <a:effectRef idx="0"/>
          <a:fontRef idx="minor"/>
        </p:style>
        <p:txBody>
          <a:bodyPr lIns="90000" rIns="90000" tIns="91440" bIns="91440">
            <a:spAutoFit/>
          </a:bodyPr>
          <a:p>
            <a:pPr marL="457200" indent="-380160">
              <a:lnSpc>
                <a:spcPct val="115000"/>
              </a:lnSpc>
              <a:buClr>
                <a:srgbClr val="1f14b2"/>
              </a:buClr>
              <a:buFont typeface="Calibri"/>
              <a:buAutoNum type="arabicPeriod"/>
            </a:pPr>
            <a:r>
              <a:rPr b="0" lang="en-US" sz="2400" spc="-1" strike="noStrike">
                <a:solidFill>
                  <a:srgbClr val="1f14b2"/>
                </a:solidFill>
                <a:latin typeface="Calibri"/>
                <a:ea typeface="Calibri"/>
              </a:rPr>
              <a:t>Small dataset and that dataset is in improper manner.</a:t>
            </a:r>
            <a:endParaRPr b="0" lang="en-IN" sz="2400" spc="-1" strike="noStrike">
              <a:latin typeface="Arial"/>
            </a:endParaRPr>
          </a:p>
          <a:p>
            <a:pPr marL="457200" indent="-380160">
              <a:lnSpc>
                <a:spcPct val="115000"/>
              </a:lnSpc>
              <a:buClr>
                <a:srgbClr val="1f14b2"/>
              </a:buClr>
              <a:buFont typeface="Calibri"/>
              <a:buAutoNum type="arabicPeriod"/>
            </a:pPr>
            <a:r>
              <a:rPr b="0" lang="en-US" sz="2400" spc="-1" strike="noStrike">
                <a:solidFill>
                  <a:srgbClr val="1f14b2"/>
                </a:solidFill>
                <a:latin typeface="Calibri"/>
                <a:ea typeface="Calibri"/>
              </a:rPr>
              <a:t>In data cleaning, we had to change into proper dd/mm/year format.</a:t>
            </a:r>
            <a:endParaRPr b="0" lang="en-IN" sz="2400" spc="-1" strike="noStrike">
              <a:latin typeface="Arial"/>
            </a:endParaRPr>
          </a:p>
          <a:p>
            <a:pPr marL="457200" indent="-380160">
              <a:lnSpc>
                <a:spcPct val="115000"/>
              </a:lnSpc>
              <a:buClr>
                <a:srgbClr val="1f14b2"/>
              </a:buClr>
              <a:buFont typeface="Calibri"/>
              <a:buAutoNum type="arabicPeriod"/>
            </a:pPr>
            <a:r>
              <a:rPr b="0" lang="en-US" sz="2400" spc="-1" strike="noStrike">
                <a:solidFill>
                  <a:srgbClr val="1f14b2"/>
                </a:solidFill>
                <a:latin typeface="Calibri"/>
                <a:ea typeface="Calibri"/>
              </a:rPr>
              <a:t>All the features showing high correlation between each other.</a:t>
            </a:r>
            <a:endParaRPr b="0" lang="en-IN" sz="2400" spc="-1" strike="noStrike">
              <a:latin typeface="Arial"/>
            </a:endParaRPr>
          </a:p>
          <a:p>
            <a:pPr marL="457200">
              <a:lnSpc>
                <a:spcPct val="115000"/>
              </a:lnSpc>
              <a:tabLst>
                <a:tab algn="l" pos="0"/>
              </a:tabLst>
            </a:pPr>
            <a:endParaRPr b="0" lang="en-IN" sz="2400" spc="-1" strike="noStrike">
              <a:latin typeface="Arial"/>
            </a:endParaRPr>
          </a:p>
          <a:p>
            <a:pPr marL="457200">
              <a:lnSpc>
                <a:spcPct val="115000"/>
              </a:lnSpc>
              <a:tabLst>
                <a:tab algn="l" pos="0"/>
              </a:tabLst>
            </a:pPr>
            <a:endParaRPr b="0" lang="en-IN" sz="2400" spc="-1" strike="noStrike">
              <a:latin typeface="Arial"/>
            </a:endParaRPr>
          </a:p>
          <a:p>
            <a:pPr marL="457200">
              <a:lnSpc>
                <a:spcPct val="100000"/>
              </a:lnSpc>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4605480" y="695160"/>
            <a:ext cx="3791160" cy="63900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3600" spc="-1" strike="noStrike">
                <a:solidFill>
                  <a:srgbClr val="c00000"/>
                </a:solidFill>
                <a:latin typeface="Arial Black"/>
                <a:ea typeface="Arial Black"/>
              </a:rPr>
              <a:t>Contents</a:t>
            </a:r>
            <a:endParaRPr b="0" lang="en-IN" sz="3600" spc="-1" strike="noStrike">
              <a:latin typeface="Arial"/>
            </a:endParaRPr>
          </a:p>
        </p:txBody>
      </p:sp>
      <p:sp>
        <p:nvSpPr>
          <p:cNvPr id="43" name="CustomShape 2"/>
          <p:cNvSpPr/>
          <p:nvPr/>
        </p:nvSpPr>
        <p:spPr>
          <a:xfrm>
            <a:off x="1267200" y="1746360"/>
            <a:ext cx="3440160" cy="2970720"/>
          </a:xfrm>
          <a:prstGeom prst="rect">
            <a:avLst/>
          </a:prstGeom>
          <a:noFill/>
          <a:ln>
            <a:noFill/>
          </a:ln>
        </p:spPr>
        <p:style>
          <a:lnRef idx="0"/>
          <a:fillRef idx="0"/>
          <a:effectRef idx="0"/>
          <a:fontRef idx="minor"/>
        </p:style>
        <p:txBody>
          <a:bodyPr lIns="90000" rIns="90000" tIns="45000" bIns="45000">
            <a:spAutoFit/>
          </a:bodyPr>
          <a:p>
            <a:pPr marL="343080" indent="-342360">
              <a:lnSpc>
                <a:spcPct val="150000"/>
              </a:lnSpc>
              <a:buClr>
                <a:srgbClr val="1f14b2"/>
              </a:buClr>
              <a:buFont typeface="Calibri"/>
              <a:buAutoNum type="arabicPeriod"/>
            </a:pPr>
            <a:r>
              <a:rPr b="1" lang="en-US" sz="1800" spc="-1" strike="noStrike">
                <a:solidFill>
                  <a:srgbClr val="1f14b2"/>
                </a:solidFill>
                <a:latin typeface="Arial"/>
                <a:ea typeface="Arial"/>
              </a:rPr>
              <a:t>Introduction</a:t>
            </a:r>
            <a:endParaRPr b="0" lang="en-IN" sz="1800" spc="-1" strike="noStrike">
              <a:latin typeface="Arial"/>
            </a:endParaRPr>
          </a:p>
          <a:p>
            <a:pPr marL="343080" indent="-342360">
              <a:lnSpc>
                <a:spcPct val="150000"/>
              </a:lnSpc>
              <a:buClr>
                <a:srgbClr val="1f14b2"/>
              </a:buClr>
              <a:buFont typeface="Calibri"/>
              <a:buAutoNum type="arabicPeriod"/>
            </a:pPr>
            <a:r>
              <a:rPr b="1" lang="en-US" sz="1800" spc="-1" strike="noStrike">
                <a:solidFill>
                  <a:srgbClr val="1f14b2"/>
                </a:solidFill>
                <a:latin typeface="Arial"/>
                <a:ea typeface="Arial"/>
              </a:rPr>
              <a:t>Data Summary </a:t>
            </a:r>
            <a:endParaRPr b="0" lang="en-IN" sz="1800" spc="-1" strike="noStrike">
              <a:latin typeface="Arial"/>
            </a:endParaRPr>
          </a:p>
          <a:p>
            <a:pPr marL="343080" indent="-342360">
              <a:lnSpc>
                <a:spcPct val="150000"/>
              </a:lnSpc>
              <a:buClr>
                <a:srgbClr val="1f14b2"/>
              </a:buClr>
              <a:buFont typeface="Calibri"/>
              <a:buAutoNum type="arabicPeriod"/>
            </a:pPr>
            <a:r>
              <a:rPr b="1" lang="en-US" sz="1800" spc="-1" strike="noStrike">
                <a:solidFill>
                  <a:srgbClr val="1f14b2"/>
                </a:solidFill>
                <a:latin typeface="Arial"/>
                <a:ea typeface="Arial"/>
              </a:rPr>
              <a:t>Analysis of data</a:t>
            </a:r>
            <a:endParaRPr b="0" lang="en-IN" sz="1800" spc="-1" strike="noStrike">
              <a:latin typeface="Arial"/>
            </a:endParaRPr>
          </a:p>
          <a:p>
            <a:pPr marL="343080" indent="-342360">
              <a:lnSpc>
                <a:spcPct val="150000"/>
              </a:lnSpc>
              <a:buClr>
                <a:srgbClr val="1f14b2"/>
              </a:buClr>
              <a:buFont typeface="Calibri"/>
              <a:buAutoNum type="arabicPeriod"/>
            </a:pPr>
            <a:r>
              <a:rPr b="1" lang="en-US" sz="1800" spc="-1" strike="noStrike">
                <a:solidFill>
                  <a:srgbClr val="1f14b2"/>
                </a:solidFill>
                <a:latin typeface="Arial"/>
                <a:ea typeface="Arial"/>
              </a:rPr>
              <a:t>Data cleaning</a:t>
            </a:r>
            <a:endParaRPr b="0" lang="en-IN" sz="1800" spc="-1" strike="noStrike">
              <a:latin typeface="Arial"/>
            </a:endParaRPr>
          </a:p>
          <a:p>
            <a:pPr marL="343080" indent="-342360">
              <a:lnSpc>
                <a:spcPct val="150000"/>
              </a:lnSpc>
              <a:buClr>
                <a:srgbClr val="1f14b2"/>
              </a:buClr>
              <a:buFont typeface="Calibri"/>
              <a:buAutoNum type="arabicPeriod"/>
            </a:pPr>
            <a:r>
              <a:rPr b="1" lang="en-US" sz="1800" spc="-1" strike="noStrike">
                <a:solidFill>
                  <a:srgbClr val="1f14b2"/>
                </a:solidFill>
                <a:latin typeface="Arial"/>
                <a:ea typeface="Arial"/>
              </a:rPr>
              <a:t>Model Training</a:t>
            </a:r>
            <a:endParaRPr b="0" lang="en-IN" sz="1800" spc="-1" strike="noStrike">
              <a:latin typeface="Arial"/>
            </a:endParaRPr>
          </a:p>
          <a:p>
            <a:pPr marL="343080" indent="-342360">
              <a:lnSpc>
                <a:spcPct val="150000"/>
              </a:lnSpc>
              <a:buClr>
                <a:srgbClr val="1f14b2"/>
              </a:buClr>
              <a:buFont typeface="Calibri"/>
              <a:buAutoNum type="arabicPeriod"/>
            </a:pPr>
            <a:r>
              <a:rPr b="1" lang="en-US" sz="1800" spc="-1" strike="noStrike">
                <a:solidFill>
                  <a:srgbClr val="1f14b2"/>
                </a:solidFill>
                <a:latin typeface="Arial"/>
                <a:ea typeface="Arial"/>
              </a:rPr>
              <a:t>Challenges</a:t>
            </a:r>
            <a:endParaRPr b="0" lang="en-IN" sz="1800" spc="-1" strike="noStrike">
              <a:latin typeface="Arial"/>
            </a:endParaRPr>
          </a:p>
          <a:p>
            <a:pPr marL="343080" indent="-342360">
              <a:lnSpc>
                <a:spcPct val="150000"/>
              </a:lnSpc>
              <a:buClr>
                <a:srgbClr val="1f14b2"/>
              </a:buClr>
              <a:buFont typeface="Calibri"/>
              <a:buAutoNum type="arabicPeriod"/>
            </a:pPr>
            <a:r>
              <a:rPr b="1" lang="en-US" sz="1800" spc="-1" strike="noStrike">
                <a:solidFill>
                  <a:srgbClr val="1f14b2"/>
                </a:solidFill>
                <a:latin typeface="Arial"/>
                <a:ea typeface="Arial"/>
              </a:rPr>
              <a:t>Conclusion </a:t>
            </a:r>
            <a:endParaRPr b="0" lang="en-IN" sz="1800" spc="-1" strike="noStrike">
              <a:latin typeface="Arial"/>
            </a:endParaRPr>
          </a:p>
        </p:txBody>
      </p:sp>
      <p:sp>
        <p:nvSpPr>
          <p:cNvPr id="44" name="CustomShape 3"/>
          <p:cNvSpPr/>
          <p:nvPr/>
        </p:nvSpPr>
        <p:spPr>
          <a:xfrm>
            <a:off x="8746560" y="0"/>
            <a:ext cx="3544200" cy="502920"/>
          </a:xfrm>
          <a:prstGeom prst="rect">
            <a:avLst/>
          </a:prstGeom>
          <a:noFill/>
          <a:ln>
            <a:noFill/>
          </a:ln>
        </p:spPr>
        <p:style>
          <a:lnRef idx="0"/>
          <a:fillRef idx="0"/>
          <a:effectRef idx="0"/>
          <a:fontRef idx="minor"/>
        </p:style>
        <p:txBody>
          <a:bodyPr lIns="90000" rIns="90000" tIns="91440" bIns="91440">
            <a:spAutoFit/>
          </a:bodyPr>
          <a:p>
            <a:pPr algn="ctr">
              <a:lnSpc>
                <a:spcPct val="100000"/>
              </a:lnSpc>
              <a:tabLst>
                <a:tab algn="l" pos="0"/>
              </a:tabLst>
            </a:pPr>
            <a:r>
              <a:rPr b="1" lang="en-US" sz="2100" spc="-1" strike="noStrike">
                <a:solidFill>
                  <a:srgbClr val="ff9900"/>
                </a:solidFill>
                <a:latin typeface="Comic Sans MS"/>
                <a:ea typeface="Comic Sans MS"/>
              </a:rPr>
              <a:t> </a:t>
            </a:r>
            <a:endParaRPr b="0" lang="en-IN" sz="2100" spc="-1" strike="noStrike">
              <a:latin typeface="Arial"/>
            </a:endParaRPr>
          </a:p>
        </p:txBody>
      </p:sp>
      <p:pic>
        <p:nvPicPr>
          <p:cNvPr id="45" name="Google Shape;95;p2" descr=""/>
          <p:cNvPicPr/>
          <p:nvPr/>
        </p:nvPicPr>
        <p:blipFill>
          <a:blip r:embed="rId1"/>
          <a:srcRect l="17613" t="27145" r="25361" b="29148"/>
          <a:stretch/>
        </p:blipFill>
        <p:spPr>
          <a:xfrm>
            <a:off x="6161400" y="1470960"/>
            <a:ext cx="3791160" cy="2905920"/>
          </a:xfrm>
          <a:prstGeom prst="rect">
            <a:avLst/>
          </a:prstGeom>
          <a:ln>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0"/>
                                  </p:stCondLst>
                                  <p:childTnLst>
                                    <p:set>
                                      <p:cBhvr>
                                        <p:cTn id="6" dur="1" fill="hold">
                                          <p:stCondLst>
                                            <p:cond delay="0"/>
                                          </p:stCondLst>
                                        </p:cTn>
                                        <p:tgtEl>
                                          <p:spTgt spid="45"/>
                                        </p:tgtEl>
                                        <p:attrNameLst>
                                          <p:attrName>style.visibility</p:attrName>
                                        </p:attrNameLst>
                                      </p:cBhvr>
                                      <p:to>
                                        <p:strVal val="visible"/>
                                      </p:to>
                                    </p:set>
                                    <p:animEffect filter="fade" transition="in">
                                      <p:cBhvr additive="repl">
                                        <p:cTn id="7" dur="2600"/>
                                        <p:tgtEl>
                                          <p:spTgt spid="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8746560" y="0"/>
            <a:ext cx="3544200" cy="502920"/>
          </a:xfrm>
          <a:prstGeom prst="rect">
            <a:avLst/>
          </a:prstGeom>
          <a:noFill/>
          <a:ln>
            <a:noFill/>
          </a:ln>
        </p:spPr>
        <p:style>
          <a:lnRef idx="0"/>
          <a:fillRef idx="0"/>
          <a:effectRef idx="0"/>
          <a:fontRef idx="minor"/>
        </p:style>
      </p:sp>
      <p:sp>
        <p:nvSpPr>
          <p:cNvPr id="127" name="CustomShape 2"/>
          <p:cNvSpPr/>
          <p:nvPr/>
        </p:nvSpPr>
        <p:spPr>
          <a:xfrm>
            <a:off x="101880" y="507960"/>
            <a:ext cx="3646080" cy="731520"/>
          </a:xfrm>
          <a:prstGeom prst="rect">
            <a:avLst/>
          </a:prstGeom>
          <a:noFill/>
          <a:ln>
            <a:noFill/>
          </a:ln>
        </p:spPr>
        <p:style>
          <a:lnRef idx="0"/>
          <a:fillRef idx="0"/>
          <a:effectRef idx="0"/>
          <a:fontRef idx="minor"/>
        </p:style>
        <p:txBody>
          <a:bodyPr lIns="90000" rIns="90000" tIns="91440" bIns="91440">
            <a:spAutoFit/>
          </a:bodyPr>
          <a:p>
            <a:pPr marL="457200" indent="-456480">
              <a:lnSpc>
                <a:spcPct val="100000"/>
              </a:lnSpc>
              <a:buClr>
                <a:srgbClr val="c00000"/>
              </a:buClr>
              <a:buFont typeface="Arial"/>
              <a:buChar char="●"/>
            </a:pPr>
            <a:r>
              <a:rPr b="1" lang="en-US" sz="3600" spc="-1" strike="noStrike">
                <a:solidFill>
                  <a:srgbClr val="c00000"/>
                </a:solidFill>
                <a:latin typeface="Arial"/>
                <a:ea typeface="Arial"/>
              </a:rPr>
              <a:t>Conclusions </a:t>
            </a:r>
            <a:endParaRPr b="0" lang="en-IN" sz="3600" spc="-1" strike="noStrike">
              <a:latin typeface="Arial"/>
            </a:endParaRPr>
          </a:p>
        </p:txBody>
      </p:sp>
      <p:sp>
        <p:nvSpPr>
          <p:cNvPr id="128" name="CustomShape 3"/>
          <p:cNvSpPr/>
          <p:nvPr/>
        </p:nvSpPr>
        <p:spPr>
          <a:xfrm>
            <a:off x="101880" y="1152000"/>
            <a:ext cx="11797560" cy="5764680"/>
          </a:xfrm>
          <a:prstGeom prst="rect">
            <a:avLst/>
          </a:prstGeom>
          <a:noFill/>
          <a:ln>
            <a:noFill/>
          </a:ln>
        </p:spPr>
        <p:style>
          <a:lnRef idx="0"/>
          <a:fillRef idx="0"/>
          <a:effectRef idx="0"/>
          <a:fontRef idx="minor"/>
        </p:style>
        <p:txBody>
          <a:bodyPr lIns="90000" rIns="90000" tIns="91440" bIns="91440">
            <a:spAutoFit/>
          </a:bodyPr>
          <a:p>
            <a:pPr marL="457200" indent="-367560">
              <a:lnSpc>
                <a:spcPct val="100000"/>
              </a:lnSpc>
              <a:spcBef>
                <a:spcPts val="601"/>
              </a:spcBef>
              <a:buClr>
                <a:srgbClr val="1f14b2"/>
              </a:buClr>
              <a:buFont typeface="Calibri"/>
              <a:buChar char="●"/>
            </a:pPr>
            <a:r>
              <a:rPr b="0" lang="en-US" sz="2000" spc="-1" strike="noStrike">
                <a:solidFill>
                  <a:srgbClr val="1f14b2"/>
                </a:solidFill>
                <a:highlight>
                  <a:srgbClr val="ffffff"/>
                </a:highlight>
                <a:latin typeface="Calibri"/>
                <a:ea typeface="Calibri"/>
              </a:rPr>
              <a:t>At first I did the data wrangling and then data cleaning and after that I did the EDA part.</a:t>
            </a:r>
            <a:endParaRPr b="0" lang="en-IN" sz="2000" spc="-1" strike="noStrike">
              <a:latin typeface="Arial"/>
            </a:endParaRPr>
          </a:p>
          <a:p>
            <a:pPr marL="457200" indent="-367560">
              <a:lnSpc>
                <a:spcPct val="100000"/>
              </a:lnSpc>
              <a:buClr>
                <a:srgbClr val="1f14b2"/>
              </a:buClr>
              <a:buFont typeface="Calibri"/>
              <a:buChar char="●"/>
            </a:pPr>
            <a:r>
              <a:rPr b="0" lang="en-US" sz="2000" spc="-1" strike="noStrike">
                <a:solidFill>
                  <a:srgbClr val="1f14b2"/>
                </a:solidFill>
                <a:highlight>
                  <a:srgbClr val="ffffff"/>
                </a:highlight>
                <a:latin typeface="Calibri"/>
                <a:ea typeface="Calibri"/>
              </a:rPr>
              <a:t>In EDA part I conclude from our dataset that</a:t>
            </a:r>
            <a:endParaRPr b="0" lang="en-IN" sz="2000" spc="-1" strike="noStrike">
              <a:latin typeface="Arial"/>
            </a:endParaRPr>
          </a:p>
          <a:p>
            <a:pPr lvl="1" marL="914400" indent="-367560">
              <a:lnSpc>
                <a:spcPct val="100000"/>
              </a:lnSpc>
              <a:buClr>
                <a:srgbClr val="1f14b2"/>
              </a:buClr>
              <a:buFont typeface="Calibri"/>
              <a:buChar char="○"/>
            </a:pPr>
            <a:r>
              <a:rPr b="0" lang="en-US" sz="2000" spc="-1" strike="noStrike">
                <a:solidFill>
                  <a:srgbClr val="1f14b2"/>
                </a:solidFill>
                <a:highlight>
                  <a:srgbClr val="ffffff"/>
                </a:highlight>
                <a:latin typeface="Calibri"/>
                <a:ea typeface="Calibri"/>
              </a:rPr>
              <a:t>Stock close price decreased after year 2018 it is mainly because of Rana Kapoor case and hitted the stock price badly.</a:t>
            </a:r>
            <a:endParaRPr b="0" lang="en-IN" sz="2000" spc="-1" strike="noStrike">
              <a:latin typeface="Arial"/>
            </a:endParaRPr>
          </a:p>
          <a:p>
            <a:pPr lvl="1" marL="914400" indent="-367560">
              <a:lnSpc>
                <a:spcPct val="100000"/>
              </a:lnSpc>
              <a:buClr>
                <a:srgbClr val="1f14b2"/>
              </a:buClr>
              <a:buFont typeface="Calibri"/>
              <a:buChar char="○"/>
            </a:pPr>
            <a:r>
              <a:rPr b="0" lang="en-US" sz="2000" spc="-1" strike="noStrike">
                <a:solidFill>
                  <a:srgbClr val="1f14b2"/>
                </a:solidFill>
                <a:highlight>
                  <a:srgbClr val="ffffff"/>
                </a:highlight>
                <a:latin typeface="Calibri"/>
                <a:ea typeface="Calibri"/>
              </a:rPr>
              <a:t>The graph for Yes bank opening price and Yes bank closing price has same result.</a:t>
            </a:r>
            <a:endParaRPr b="0" lang="en-IN" sz="2000" spc="-1" strike="noStrike">
              <a:latin typeface="Arial"/>
            </a:endParaRPr>
          </a:p>
          <a:p>
            <a:pPr lvl="1" marL="914400" indent="-367560">
              <a:lnSpc>
                <a:spcPct val="100000"/>
              </a:lnSpc>
              <a:buClr>
                <a:srgbClr val="1f14b2"/>
              </a:buClr>
              <a:buFont typeface="Calibri"/>
              <a:buChar char="○"/>
            </a:pPr>
            <a:r>
              <a:rPr b="0" lang="en-US" sz="2000" spc="-1" strike="noStrike">
                <a:solidFill>
                  <a:srgbClr val="1f14b2"/>
                </a:solidFill>
                <a:highlight>
                  <a:srgbClr val="ffffff"/>
                </a:highlight>
                <a:latin typeface="Calibri"/>
                <a:ea typeface="Calibri"/>
              </a:rPr>
              <a:t>The point that the stock price of the YES BANK falls down after the year 2018 and it is not beneficial for investors to invest their money.</a:t>
            </a:r>
            <a:endParaRPr b="0" lang="en-IN" sz="2000" spc="-1" strike="noStrike">
              <a:latin typeface="Arial"/>
            </a:endParaRPr>
          </a:p>
          <a:p>
            <a:pPr lvl="1" marL="914400" indent="-367560">
              <a:lnSpc>
                <a:spcPct val="100000"/>
              </a:lnSpc>
              <a:buClr>
                <a:srgbClr val="1f14b2"/>
              </a:buClr>
              <a:buFont typeface="Calibri"/>
              <a:buChar char="○"/>
            </a:pPr>
            <a:r>
              <a:rPr b="0" lang="en-US" sz="2000" spc="-1" strike="noStrike">
                <a:solidFill>
                  <a:srgbClr val="1f14b2"/>
                </a:solidFill>
                <a:highlight>
                  <a:srgbClr val="ffffff"/>
                </a:highlight>
                <a:latin typeface="Calibri"/>
                <a:ea typeface="Calibri"/>
              </a:rPr>
              <a:t>From scatter plot I can conclude that bivariate analysis shows high correlation of close price with other features.</a:t>
            </a:r>
            <a:endParaRPr b="0" lang="en-IN" sz="2000" spc="-1" strike="noStrike">
              <a:latin typeface="Arial"/>
            </a:endParaRPr>
          </a:p>
          <a:p>
            <a:pPr lvl="1" marL="914400" indent="-367560">
              <a:lnSpc>
                <a:spcPct val="100000"/>
              </a:lnSpc>
              <a:buClr>
                <a:srgbClr val="1f14b2"/>
              </a:buClr>
              <a:buFont typeface="Calibri"/>
              <a:buChar char="○"/>
            </a:pPr>
            <a:r>
              <a:rPr b="0" lang="en-US" sz="2000" spc="-1" strike="noStrike">
                <a:solidFill>
                  <a:srgbClr val="1f14b2"/>
                </a:solidFill>
                <a:highlight>
                  <a:srgbClr val="ffffff"/>
                </a:highlight>
                <a:latin typeface="Calibri"/>
                <a:ea typeface="Calibri"/>
              </a:rPr>
              <a:t>All histogram plot shows that all are right skewed.</a:t>
            </a:r>
            <a:endParaRPr b="0" lang="en-IN" sz="2000" spc="-1" strike="noStrike">
              <a:latin typeface="Arial"/>
            </a:endParaRPr>
          </a:p>
          <a:p>
            <a:pPr lvl="1" marL="914400" indent="-367560">
              <a:lnSpc>
                <a:spcPct val="100000"/>
              </a:lnSpc>
              <a:buClr>
                <a:srgbClr val="1f14b2"/>
              </a:buClr>
              <a:buFont typeface="Calibri"/>
              <a:buChar char="○"/>
            </a:pPr>
            <a:r>
              <a:rPr b="0" lang="en-US" sz="2000" spc="-1" strike="noStrike">
                <a:solidFill>
                  <a:srgbClr val="1f14b2"/>
                </a:solidFill>
                <a:highlight>
                  <a:srgbClr val="ffffff"/>
                </a:highlight>
                <a:latin typeface="Calibri"/>
                <a:ea typeface="Calibri"/>
              </a:rPr>
              <a:t>From heatmap I can conclude that all the features showing high correlation between each other.</a:t>
            </a:r>
            <a:endParaRPr b="0" lang="en-IN" sz="2000" spc="-1" strike="noStrike">
              <a:latin typeface="Arial"/>
            </a:endParaRPr>
          </a:p>
          <a:p>
            <a:pPr marL="457200" indent="-367560">
              <a:lnSpc>
                <a:spcPct val="100000"/>
              </a:lnSpc>
              <a:buClr>
                <a:srgbClr val="1f14b2"/>
              </a:buClr>
              <a:buFont typeface="Calibri"/>
              <a:buChar char="●"/>
            </a:pPr>
            <a:r>
              <a:rPr b="0" lang="en-US" sz="2000" spc="-1" strike="noStrike">
                <a:solidFill>
                  <a:srgbClr val="1f14b2"/>
                </a:solidFill>
                <a:highlight>
                  <a:srgbClr val="ffffff"/>
                </a:highlight>
                <a:latin typeface="Calibri"/>
                <a:ea typeface="Calibri"/>
              </a:rPr>
              <a:t>I implemented linear regression and the accuracy of our linear regression model is 99.78%.</a:t>
            </a:r>
            <a:endParaRPr b="0" lang="en-IN" sz="2000" spc="-1" strike="noStrike">
              <a:latin typeface="Arial"/>
            </a:endParaRPr>
          </a:p>
          <a:p>
            <a:pPr marL="457200" indent="-367560">
              <a:lnSpc>
                <a:spcPct val="100000"/>
              </a:lnSpc>
              <a:buClr>
                <a:srgbClr val="1f14b2"/>
              </a:buClr>
              <a:buFont typeface="Calibri"/>
              <a:buChar char="●"/>
            </a:pPr>
            <a:r>
              <a:rPr b="0" lang="en-US" sz="2000" spc="-1" strike="noStrike">
                <a:solidFill>
                  <a:srgbClr val="1f14b2"/>
                </a:solidFill>
                <a:highlight>
                  <a:srgbClr val="ffffff"/>
                </a:highlight>
                <a:latin typeface="Calibri"/>
                <a:ea typeface="Calibri"/>
              </a:rPr>
              <a:t>After that I visualise the performance of our linear regression model and the graph shows that I achieve the almost best fit model for our dataset.</a:t>
            </a:r>
            <a:endParaRPr b="0" lang="en-IN" sz="2000" spc="-1" strike="noStrike">
              <a:latin typeface="Arial"/>
            </a:endParaRPr>
          </a:p>
          <a:p>
            <a:pPr>
              <a:lnSpc>
                <a:spcPct val="100000"/>
              </a:lnSpc>
              <a:spcBef>
                <a:spcPts val="499"/>
              </a:spcBef>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486800" y="2089440"/>
            <a:ext cx="9816840" cy="2285640"/>
          </a:xfrm>
          <a:prstGeom prst="rect">
            <a:avLst/>
          </a:prstGeom>
          <a:noFill/>
          <a:ln>
            <a:noFill/>
          </a:ln>
        </p:spPr>
        <p:style>
          <a:lnRef idx="0"/>
          <a:fillRef idx="0"/>
          <a:effectRef idx="0"/>
          <a:fontRef idx="minor"/>
        </p:style>
        <p:txBody>
          <a:bodyPr lIns="90000" rIns="90000" tIns="91440" bIns="91440">
            <a:spAutoFit/>
          </a:bodyPr>
          <a:p>
            <a:pPr>
              <a:lnSpc>
                <a:spcPct val="100000"/>
              </a:lnSpc>
              <a:tabLst>
                <a:tab algn="l" pos="0"/>
              </a:tabLst>
            </a:pPr>
            <a:r>
              <a:rPr b="0" lang="en-US" sz="13800" spc="-1" strike="noStrike">
                <a:solidFill>
                  <a:srgbClr val="000000"/>
                </a:solidFill>
                <a:latin typeface="Caveat SemiBold"/>
                <a:ea typeface="Caveat SemiBold"/>
              </a:rPr>
              <a:t>  </a:t>
            </a:r>
            <a:r>
              <a:rPr b="0" lang="en-US" sz="9600" spc="-1" strike="noStrike">
                <a:solidFill>
                  <a:srgbClr val="1f14b2"/>
                </a:solidFill>
                <a:latin typeface="Caveat SemiBold"/>
                <a:ea typeface="Caveat SemiBold"/>
              </a:rPr>
              <a:t>Thank You!</a:t>
            </a:r>
            <a:endParaRPr b="0" lang="en-IN" sz="9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0" y="422640"/>
            <a:ext cx="3600720" cy="639000"/>
          </a:xfrm>
          <a:prstGeom prst="rect">
            <a:avLst/>
          </a:prstGeom>
          <a:noFill/>
          <a:ln>
            <a:noFill/>
          </a:ln>
        </p:spPr>
        <p:style>
          <a:lnRef idx="0"/>
          <a:fillRef idx="0"/>
          <a:effectRef idx="0"/>
          <a:fontRef idx="minor"/>
        </p:style>
        <p:txBody>
          <a:bodyPr lIns="90000" rIns="90000" tIns="45000" bIns="45000">
            <a:spAutoFit/>
          </a:bodyPr>
          <a:p>
            <a:pPr marL="457200" indent="-456480">
              <a:lnSpc>
                <a:spcPct val="100000"/>
              </a:lnSpc>
              <a:buClr>
                <a:srgbClr val="c00000"/>
              </a:buClr>
              <a:buFont typeface="Arial"/>
              <a:buChar char="●"/>
            </a:pPr>
            <a:r>
              <a:rPr b="1" lang="en-US" sz="3600" spc="-1" strike="noStrike">
                <a:solidFill>
                  <a:srgbClr val="c00000"/>
                </a:solidFill>
                <a:latin typeface="Arial"/>
                <a:ea typeface="Arial"/>
              </a:rPr>
              <a:t>Introduction</a:t>
            </a:r>
            <a:endParaRPr b="0" lang="en-IN" sz="3600" spc="-1" strike="noStrike">
              <a:latin typeface="Arial"/>
            </a:endParaRPr>
          </a:p>
        </p:txBody>
      </p:sp>
      <p:sp>
        <p:nvSpPr>
          <p:cNvPr id="47" name="CustomShape 2"/>
          <p:cNvSpPr/>
          <p:nvPr/>
        </p:nvSpPr>
        <p:spPr>
          <a:xfrm>
            <a:off x="82080" y="1362600"/>
            <a:ext cx="8413560" cy="5115960"/>
          </a:xfrm>
          <a:prstGeom prst="rect">
            <a:avLst/>
          </a:prstGeom>
          <a:noFill/>
          <a:ln>
            <a:noFill/>
          </a:ln>
        </p:spPr>
        <p:style>
          <a:lnRef idx="0"/>
          <a:fillRef idx="0"/>
          <a:effectRef idx="0"/>
          <a:fontRef idx="minor"/>
        </p:style>
        <p:txBody>
          <a:bodyPr lIns="90000" rIns="90000" tIns="45000" bIns="45000">
            <a:spAutoFit/>
          </a:bodyPr>
          <a:p>
            <a:pPr>
              <a:lnSpc>
                <a:spcPct val="150000"/>
              </a:lnSpc>
              <a:tabLst>
                <a:tab algn="l" pos="0"/>
              </a:tabLst>
            </a:pPr>
            <a:r>
              <a:rPr b="0" lang="en-US" sz="2200" spc="-1" strike="noStrike">
                <a:solidFill>
                  <a:srgbClr val="1f14b2"/>
                </a:solidFill>
                <a:latin typeface="Calibri"/>
                <a:ea typeface="Calibri"/>
              </a:rPr>
              <a:t>To determine the YES bank's stock’s future value on the national stock exchange by making machine learning model of linear regression. The advantage of a successful prediction of a stock's future price could results insignificant profit. The efficient market hypothesis recommends that stock costs mirror all right now accessible data and any value changes that are not founded on recently uncovered data subsequently are an  unpredictable. We have to build model which help us to predict the future stock closing prices.</a:t>
            </a:r>
            <a:endParaRPr b="0" lang="en-IN" sz="2200" spc="-1" strike="noStrike">
              <a:latin typeface="Arial"/>
            </a:endParaRPr>
          </a:p>
        </p:txBody>
      </p:sp>
      <p:pic>
        <p:nvPicPr>
          <p:cNvPr id="48" name="Google Shape;102;p3" descr=""/>
          <p:cNvPicPr/>
          <p:nvPr/>
        </p:nvPicPr>
        <p:blipFill>
          <a:blip r:embed="rId1"/>
          <a:stretch/>
        </p:blipFill>
        <p:spPr>
          <a:xfrm>
            <a:off x="8658720" y="1433520"/>
            <a:ext cx="3532320" cy="1383480"/>
          </a:xfrm>
          <a:prstGeom prst="rect">
            <a:avLst/>
          </a:prstGeom>
          <a:ln>
            <a:noFill/>
          </a:ln>
        </p:spPr>
      </p:pic>
      <p:pic>
        <p:nvPicPr>
          <p:cNvPr id="49" name="Google Shape;103;p3" descr=""/>
          <p:cNvPicPr/>
          <p:nvPr/>
        </p:nvPicPr>
        <p:blipFill>
          <a:blip r:embed="rId2"/>
          <a:stretch/>
        </p:blipFill>
        <p:spPr>
          <a:xfrm>
            <a:off x="8591760" y="3044880"/>
            <a:ext cx="3532320" cy="2024640"/>
          </a:xfrm>
          <a:prstGeom prst="rect">
            <a:avLst/>
          </a:prstGeom>
          <a:ln>
            <a:noFill/>
          </a:ln>
        </p:spPr>
      </p:pic>
      <p:sp>
        <p:nvSpPr>
          <p:cNvPr id="50" name="CustomShape 3"/>
          <p:cNvSpPr/>
          <p:nvPr/>
        </p:nvSpPr>
        <p:spPr>
          <a:xfrm>
            <a:off x="8746560" y="0"/>
            <a:ext cx="3544200" cy="502920"/>
          </a:xfrm>
          <a:prstGeom prst="rect">
            <a:avLst/>
          </a:prstGeom>
          <a:noFill/>
          <a:ln>
            <a:noFill/>
          </a:ln>
        </p:spPr>
        <p:style>
          <a:lnRef idx="0"/>
          <a:fillRef idx="0"/>
          <a:effectRef idx="0"/>
          <a:fontRef idx="minor"/>
        </p:style>
        <p:txBody>
          <a:bodyPr lIns="90000" rIns="90000" tIns="91440" bIns="91440">
            <a:spAutoFit/>
          </a:bodyPr>
          <a:p>
            <a:pPr algn="ctr">
              <a:lnSpc>
                <a:spcPct val="100000"/>
              </a:lnSpc>
              <a:tabLst>
                <a:tab algn="l" pos="0"/>
              </a:tabLst>
            </a:pPr>
            <a:r>
              <a:rPr b="1" lang="en-US" sz="2100" spc="-1" strike="noStrike">
                <a:solidFill>
                  <a:srgbClr val="ff9900"/>
                </a:solidFill>
                <a:latin typeface="Comic Sans MS"/>
                <a:ea typeface="Comic Sans MS"/>
              </a:rPr>
              <a:t> </a:t>
            </a: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0" y="1077120"/>
            <a:ext cx="3857760" cy="639000"/>
          </a:xfrm>
          <a:prstGeom prst="rect">
            <a:avLst/>
          </a:prstGeom>
          <a:noFill/>
          <a:ln>
            <a:noFill/>
          </a:ln>
        </p:spPr>
        <p:style>
          <a:lnRef idx="0"/>
          <a:fillRef idx="0"/>
          <a:effectRef idx="0"/>
          <a:fontRef idx="minor"/>
        </p:style>
        <p:txBody>
          <a:bodyPr lIns="90000" rIns="90000" tIns="45000" bIns="45000">
            <a:spAutoFit/>
          </a:bodyPr>
          <a:p>
            <a:pPr marL="457200" indent="-456480">
              <a:lnSpc>
                <a:spcPct val="100000"/>
              </a:lnSpc>
              <a:buClr>
                <a:srgbClr val="c00000"/>
              </a:buClr>
              <a:buFont typeface="Arial"/>
              <a:buChar char="●"/>
            </a:pPr>
            <a:r>
              <a:rPr b="1" lang="en-US" sz="3600" spc="-1" strike="noStrike">
                <a:solidFill>
                  <a:srgbClr val="c00000"/>
                </a:solidFill>
                <a:latin typeface="Arial"/>
                <a:ea typeface="Arial"/>
              </a:rPr>
              <a:t>Data Summary</a:t>
            </a:r>
            <a:endParaRPr b="0" lang="en-IN" sz="3600" spc="-1" strike="noStrike">
              <a:latin typeface="Arial"/>
            </a:endParaRPr>
          </a:p>
        </p:txBody>
      </p:sp>
      <p:sp>
        <p:nvSpPr>
          <p:cNvPr id="52" name="CustomShape 2"/>
          <p:cNvSpPr/>
          <p:nvPr/>
        </p:nvSpPr>
        <p:spPr>
          <a:xfrm>
            <a:off x="405720" y="1968840"/>
            <a:ext cx="5970960" cy="228492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0" lang="en-US" sz="2400" spc="-1" strike="noStrike">
                <a:solidFill>
                  <a:srgbClr val="1f14b2"/>
                </a:solidFill>
                <a:latin typeface="Calibri"/>
                <a:ea typeface="Calibri"/>
              </a:rPr>
              <a:t>We have Yes bank stock price dataset in this project. In this dataset, we have 185 rows and 4 (attributes) columns.</a:t>
            </a:r>
            <a:endParaRPr b="0" lang="en-IN" sz="2400" spc="-1" strike="noStrike">
              <a:latin typeface="Arial"/>
            </a:endParaRPr>
          </a:p>
          <a:p>
            <a:pPr>
              <a:lnSpc>
                <a:spcPct val="100000"/>
              </a:lnSpc>
              <a:tabLst>
                <a:tab algn="l" pos="0"/>
              </a:tabLst>
            </a:pPr>
            <a:r>
              <a:rPr b="0" lang="en-US" sz="2400" spc="-1" strike="noStrike">
                <a:solidFill>
                  <a:srgbClr val="1f14b2"/>
                </a:solidFill>
                <a:latin typeface="Calibri"/>
                <a:ea typeface="Calibri"/>
              </a:rPr>
              <a:t>Four attributes are Open, High, Low, and Close price.</a:t>
            </a:r>
            <a:endParaRPr b="0" lang="en-IN" sz="2400" spc="-1" strike="noStrike">
              <a:latin typeface="Arial"/>
            </a:endParaRPr>
          </a:p>
        </p:txBody>
      </p:sp>
      <p:pic>
        <p:nvPicPr>
          <p:cNvPr id="53" name="Google Shape;111;p4" descr=""/>
          <p:cNvPicPr/>
          <p:nvPr/>
        </p:nvPicPr>
        <p:blipFill>
          <a:blip r:embed="rId1"/>
          <a:stretch/>
        </p:blipFill>
        <p:spPr>
          <a:xfrm>
            <a:off x="7499880" y="1817280"/>
            <a:ext cx="3857400" cy="2819160"/>
          </a:xfrm>
          <a:prstGeom prst="rect">
            <a:avLst/>
          </a:prstGeom>
          <a:ln>
            <a:noFill/>
          </a:ln>
        </p:spPr>
      </p:pic>
      <p:sp>
        <p:nvSpPr>
          <p:cNvPr id="54" name="CustomShape 3"/>
          <p:cNvSpPr/>
          <p:nvPr/>
        </p:nvSpPr>
        <p:spPr>
          <a:xfrm>
            <a:off x="8155080" y="1334160"/>
            <a:ext cx="2779920" cy="482400"/>
          </a:xfrm>
          <a:prstGeom prst="downArrow">
            <a:avLst>
              <a:gd name="adj1" fmla="val 50000"/>
              <a:gd name="adj2" fmla="val 50000"/>
            </a:avLst>
          </a:prstGeom>
          <a:solidFill>
            <a:schemeClr val="accent1"/>
          </a:solidFill>
          <a:ln w="12600">
            <a:solidFill>
              <a:srgbClr val="31538f"/>
            </a:solidFill>
            <a:miter/>
          </a:ln>
        </p:spPr>
        <p:style>
          <a:lnRef idx="0"/>
          <a:fillRef idx="0"/>
          <a:effectRef idx="0"/>
          <a:fontRef idx="minor"/>
        </p:style>
      </p:sp>
      <p:sp>
        <p:nvSpPr>
          <p:cNvPr id="55" name="CustomShape 4"/>
          <p:cNvSpPr/>
          <p:nvPr/>
        </p:nvSpPr>
        <p:spPr>
          <a:xfrm>
            <a:off x="8712000" y="937440"/>
            <a:ext cx="1871640" cy="3952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en-US" sz="2000" spc="-1" strike="noStrike">
                <a:solidFill>
                  <a:srgbClr val="c00000"/>
                </a:solidFill>
                <a:latin typeface="Calibri"/>
                <a:ea typeface="Calibri"/>
              </a:rPr>
              <a:t>Attributes</a:t>
            </a:r>
            <a:endParaRPr b="0" lang="en-IN" sz="2000" spc="-1" strike="noStrike">
              <a:latin typeface="Arial"/>
            </a:endParaRPr>
          </a:p>
        </p:txBody>
      </p:sp>
      <p:sp>
        <p:nvSpPr>
          <p:cNvPr id="56" name="CustomShape 5"/>
          <p:cNvSpPr/>
          <p:nvPr/>
        </p:nvSpPr>
        <p:spPr>
          <a:xfrm>
            <a:off x="6848640" y="2239200"/>
            <a:ext cx="475200" cy="2145240"/>
          </a:xfrm>
          <a:prstGeom prst="leftBrace">
            <a:avLst>
              <a:gd name="adj1" fmla="val 8333"/>
              <a:gd name="adj2" fmla="val 50000"/>
            </a:avLst>
          </a:prstGeom>
          <a:noFill/>
          <a:ln w="9360">
            <a:solidFill>
              <a:schemeClr val="accent1"/>
            </a:solidFill>
            <a:miter/>
          </a:ln>
        </p:spPr>
        <p:style>
          <a:lnRef idx="0"/>
          <a:fillRef idx="0"/>
          <a:effectRef idx="0"/>
          <a:fontRef idx="minor"/>
        </p:style>
      </p:sp>
      <p:sp>
        <p:nvSpPr>
          <p:cNvPr id="57" name="CustomShape 6"/>
          <p:cNvSpPr/>
          <p:nvPr/>
        </p:nvSpPr>
        <p:spPr>
          <a:xfrm>
            <a:off x="6548760" y="2112120"/>
            <a:ext cx="416520" cy="2529720"/>
          </a:xfrm>
          <a:prstGeom prst="rect">
            <a:avLst/>
          </a:prstGeom>
          <a:noFill/>
          <a:ln>
            <a:noFill/>
          </a:ln>
        </p:spPr>
        <p:style>
          <a:lnRef idx="0"/>
          <a:fillRef idx="0"/>
          <a:effectRef idx="0"/>
          <a:fontRef idx="minor"/>
        </p:style>
        <p:txBody>
          <a:bodyPr lIns="90000" rIns="90000" tIns="45000" bIns="45000">
            <a:spAutoFit/>
          </a:bodyPr>
          <a:p>
            <a:pPr>
              <a:lnSpc>
                <a:spcPct val="200000"/>
              </a:lnSpc>
              <a:tabLst>
                <a:tab algn="l" pos="0"/>
              </a:tabLst>
            </a:pPr>
            <a:r>
              <a:rPr b="1" lang="en-US" sz="2000" spc="-1" strike="noStrike">
                <a:solidFill>
                  <a:srgbClr val="1f14b2"/>
                </a:solidFill>
                <a:latin typeface="Calibri"/>
                <a:ea typeface="Calibri"/>
              </a:rPr>
              <a:t>R</a:t>
            </a:r>
            <a:endParaRPr b="0" lang="en-IN" sz="2000" spc="-1" strike="noStrike">
              <a:latin typeface="Arial"/>
            </a:endParaRPr>
          </a:p>
          <a:p>
            <a:pPr>
              <a:lnSpc>
                <a:spcPct val="200000"/>
              </a:lnSpc>
              <a:tabLst>
                <a:tab algn="l" pos="0"/>
              </a:tabLst>
            </a:pPr>
            <a:r>
              <a:rPr b="1" lang="en-US" sz="2000" spc="-1" strike="noStrike">
                <a:solidFill>
                  <a:srgbClr val="1f14b2"/>
                </a:solidFill>
                <a:latin typeface="Calibri"/>
                <a:ea typeface="Calibri"/>
              </a:rPr>
              <a:t>O</a:t>
            </a:r>
            <a:endParaRPr b="0" lang="en-IN" sz="2000" spc="-1" strike="noStrike">
              <a:latin typeface="Arial"/>
            </a:endParaRPr>
          </a:p>
          <a:p>
            <a:pPr>
              <a:lnSpc>
                <a:spcPct val="200000"/>
              </a:lnSpc>
              <a:tabLst>
                <a:tab algn="l" pos="0"/>
              </a:tabLst>
            </a:pPr>
            <a:r>
              <a:rPr b="1" lang="en-US" sz="2000" spc="-1" strike="noStrike">
                <a:solidFill>
                  <a:srgbClr val="1f14b2"/>
                </a:solidFill>
                <a:latin typeface="Calibri"/>
                <a:ea typeface="Calibri"/>
              </a:rPr>
              <a:t>W</a:t>
            </a:r>
            <a:endParaRPr b="0" lang="en-IN" sz="2000" spc="-1" strike="noStrike">
              <a:latin typeface="Arial"/>
            </a:endParaRPr>
          </a:p>
          <a:p>
            <a:pPr>
              <a:lnSpc>
                <a:spcPct val="200000"/>
              </a:lnSpc>
              <a:tabLst>
                <a:tab algn="l" pos="0"/>
              </a:tabLst>
            </a:pPr>
            <a:r>
              <a:rPr b="1" lang="en-US" sz="2000" spc="-1" strike="noStrike">
                <a:solidFill>
                  <a:srgbClr val="1f14b2"/>
                </a:solidFill>
                <a:latin typeface="Calibri"/>
                <a:ea typeface="Calibri"/>
              </a:rPr>
              <a:t>S</a:t>
            </a:r>
            <a:endParaRPr b="0" lang="en-IN" sz="2000" spc="-1" strike="noStrike">
              <a:latin typeface="Arial"/>
            </a:endParaRPr>
          </a:p>
        </p:txBody>
      </p:sp>
      <p:sp>
        <p:nvSpPr>
          <p:cNvPr id="58" name="CustomShape 7"/>
          <p:cNvSpPr/>
          <p:nvPr/>
        </p:nvSpPr>
        <p:spPr>
          <a:xfrm>
            <a:off x="8746560" y="0"/>
            <a:ext cx="3544200" cy="5029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104760" y="312120"/>
            <a:ext cx="6096960" cy="639000"/>
          </a:xfrm>
          <a:prstGeom prst="rect">
            <a:avLst/>
          </a:prstGeom>
          <a:noFill/>
          <a:ln>
            <a:noFill/>
          </a:ln>
        </p:spPr>
        <p:style>
          <a:lnRef idx="0"/>
          <a:fillRef idx="0"/>
          <a:effectRef idx="0"/>
          <a:fontRef idx="minor"/>
        </p:style>
        <p:txBody>
          <a:bodyPr lIns="90000" rIns="90000" tIns="45000" bIns="45000">
            <a:spAutoFit/>
          </a:bodyPr>
          <a:p>
            <a:pPr marL="457200" indent="-456480">
              <a:lnSpc>
                <a:spcPct val="100000"/>
              </a:lnSpc>
              <a:buClr>
                <a:srgbClr val="c00000"/>
              </a:buClr>
              <a:buFont typeface="Arial"/>
              <a:buChar char="●"/>
            </a:pPr>
            <a:r>
              <a:rPr b="1" lang="en-US" sz="3600" spc="-1" strike="noStrike">
                <a:solidFill>
                  <a:srgbClr val="c00000"/>
                </a:solidFill>
                <a:latin typeface="Arial"/>
                <a:ea typeface="Arial"/>
              </a:rPr>
              <a:t>Variable Analysis</a:t>
            </a:r>
            <a:endParaRPr b="0" lang="en-IN" sz="3600" spc="-1" strike="noStrike">
              <a:latin typeface="Arial"/>
            </a:endParaRPr>
          </a:p>
        </p:txBody>
      </p:sp>
      <p:sp>
        <p:nvSpPr>
          <p:cNvPr id="60" name="CustomShape 2"/>
          <p:cNvSpPr/>
          <p:nvPr/>
        </p:nvSpPr>
        <p:spPr>
          <a:xfrm>
            <a:off x="8746560" y="0"/>
            <a:ext cx="3544200" cy="502920"/>
          </a:xfrm>
          <a:prstGeom prst="rect">
            <a:avLst/>
          </a:prstGeom>
          <a:noFill/>
          <a:ln>
            <a:noFill/>
          </a:ln>
        </p:spPr>
        <p:style>
          <a:lnRef idx="0"/>
          <a:fillRef idx="0"/>
          <a:effectRef idx="0"/>
          <a:fontRef idx="minor"/>
        </p:style>
        <p:txBody>
          <a:bodyPr lIns="90000" rIns="90000" tIns="91440" bIns="91440">
            <a:spAutoFit/>
          </a:bodyPr>
          <a:p>
            <a:pPr algn="ctr">
              <a:lnSpc>
                <a:spcPct val="100000"/>
              </a:lnSpc>
              <a:tabLst>
                <a:tab algn="l" pos="0"/>
              </a:tabLst>
            </a:pPr>
            <a:r>
              <a:rPr b="1" lang="en-US" sz="2100" spc="-1" strike="noStrike">
                <a:solidFill>
                  <a:srgbClr val="ff9900"/>
                </a:solidFill>
                <a:latin typeface="Comic Sans MS"/>
                <a:ea typeface="Comic Sans MS"/>
              </a:rPr>
              <a:t> </a:t>
            </a:r>
            <a:endParaRPr b="0" lang="en-IN" sz="2100" spc="-1" strike="noStrike">
              <a:latin typeface="Arial"/>
            </a:endParaRPr>
          </a:p>
        </p:txBody>
      </p:sp>
      <p:pic>
        <p:nvPicPr>
          <p:cNvPr id="61" name="" descr=""/>
          <p:cNvPicPr/>
          <p:nvPr/>
        </p:nvPicPr>
        <p:blipFill>
          <a:blip r:embed="rId1"/>
          <a:stretch/>
        </p:blipFill>
        <p:spPr>
          <a:xfrm>
            <a:off x="360" y="1573200"/>
            <a:ext cx="12191760" cy="48348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235800" y="5397840"/>
            <a:ext cx="11719440" cy="1523520"/>
          </a:xfrm>
          <a:prstGeom prst="rect">
            <a:avLst/>
          </a:prstGeom>
          <a:noFill/>
          <a:ln>
            <a:noFill/>
          </a:ln>
        </p:spPr>
        <p:style>
          <a:lnRef idx="0"/>
          <a:fillRef idx="0"/>
          <a:effectRef idx="0"/>
          <a:fontRef idx="minor"/>
        </p:style>
        <p:txBody>
          <a:bodyPr lIns="90000" rIns="90000" tIns="91440" bIns="91440">
            <a:spAutoFit/>
          </a:bodyPr>
          <a:p>
            <a:pPr marL="457200" indent="-380160">
              <a:lnSpc>
                <a:spcPct val="100000"/>
              </a:lnSpc>
              <a:buClr>
                <a:srgbClr val="1f14b2"/>
              </a:buClr>
              <a:buFont typeface="Calibri"/>
              <a:buChar char="●"/>
            </a:pPr>
            <a:r>
              <a:rPr b="0" lang="en-US" sz="2200" spc="-1" strike="noStrike">
                <a:solidFill>
                  <a:srgbClr val="1f14b2"/>
                </a:solidFill>
                <a:latin typeface="Calibri"/>
                <a:ea typeface="Calibri"/>
              </a:rPr>
              <a:t>Here, Yes bank opening price and Yes bank closing price has same result. Opening price started increasing in year 2014 and it was at peak in year 2018. But after 2018 it started falling down continuously and came at 0 in year 2020 same as Yes bank closing price.</a:t>
            </a:r>
            <a:endParaRPr b="0" lang="en-IN" sz="2200" spc="-1" strike="noStrike">
              <a:latin typeface="Arial"/>
            </a:endParaRPr>
          </a:p>
        </p:txBody>
      </p:sp>
      <p:pic>
        <p:nvPicPr>
          <p:cNvPr id="63" name="Google Shape;129;g150c8f11310_1_9" descr=""/>
          <p:cNvPicPr/>
          <p:nvPr/>
        </p:nvPicPr>
        <p:blipFill>
          <a:blip r:embed="rId1"/>
          <a:stretch/>
        </p:blipFill>
        <p:spPr>
          <a:xfrm>
            <a:off x="321480" y="388440"/>
            <a:ext cx="11574000" cy="48214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0" y="728640"/>
            <a:ext cx="11387880" cy="639000"/>
          </a:xfrm>
          <a:prstGeom prst="rect">
            <a:avLst/>
          </a:prstGeom>
          <a:noFill/>
          <a:ln>
            <a:noFill/>
          </a:ln>
        </p:spPr>
        <p:style>
          <a:lnRef idx="0"/>
          <a:fillRef idx="0"/>
          <a:effectRef idx="0"/>
          <a:fontRef idx="minor"/>
        </p:style>
        <p:txBody>
          <a:bodyPr lIns="90000" rIns="90000" tIns="45000" bIns="45000">
            <a:spAutoFit/>
          </a:bodyPr>
          <a:p>
            <a:pPr marL="457200" indent="-456480">
              <a:lnSpc>
                <a:spcPct val="100000"/>
              </a:lnSpc>
              <a:buClr>
                <a:srgbClr val="c00000"/>
              </a:buClr>
              <a:buFont typeface="Arial"/>
              <a:buChar char="●"/>
            </a:pPr>
            <a:r>
              <a:rPr b="1" lang="en-US" sz="3600" spc="-1" strike="noStrike">
                <a:solidFill>
                  <a:srgbClr val="c00000"/>
                </a:solidFill>
                <a:latin typeface="Arial"/>
                <a:ea typeface="Arial"/>
              </a:rPr>
              <a:t>Graph analysis between Open and Close prices</a:t>
            </a:r>
            <a:endParaRPr b="0" lang="en-IN" sz="3600" spc="-1" strike="noStrike">
              <a:latin typeface="Arial"/>
            </a:endParaRPr>
          </a:p>
        </p:txBody>
      </p:sp>
      <p:sp>
        <p:nvSpPr>
          <p:cNvPr id="65" name="CustomShape 2"/>
          <p:cNvSpPr/>
          <p:nvPr/>
        </p:nvSpPr>
        <p:spPr>
          <a:xfrm>
            <a:off x="8746560" y="0"/>
            <a:ext cx="3544200" cy="502920"/>
          </a:xfrm>
          <a:prstGeom prst="rect">
            <a:avLst/>
          </a:prstGeom>
          <a:noFill/>
          <a:ln>
            <a:noFill/>
          </a:ln>
        </p:spPr>
        <p:style>
          <a:lnRef idx="0"/>
          <a:fillRef idx="0"/>
          <a:effectRef idx="0"/>
          <a:fontRef idx="minor"/>
        </p:style>
        <p:txBody>
          <a:bodyPr lIns="90000" rIns="90000" tIns="91440" bIns="91440">
            <a:spAutoFit/>
          </a:bodyPr>
          <a:p>
            <a:pPr algn="ctr">
              <a:lnSpc>
                <a:spcPct val="100000"/>
              </a:lnSpc>
              <a:tabLst>
                <a:tab algn="l" pos="0"/>
              </a:tabLst>
            </a:pPr>
            <a:r>
              <a:rPr b="1" lang="en-US" sz="2100" spc="-1" strike="noStrike">
                <a:solidFill>
                  <a:srgbClr val="ff9900"/>
                </a:solidFill>
                <a:latin typeface="Comic Sans MS"/>
                <a:ea typeface="Comic Sans MS"/>
              </a:rPr>
              <a:t> </a:t>
            </a:r>
            <a:endParaRPr b="0" lang="en-IN" sz="2100" spc="-1" strike="noStrike">
              <a:latin typeface="Arial"/>
            </a:endParaRPr>
          </a:p>
        </p:txBody>
      </p:sp>
      <p:pic>
        <p:nvPicPr>
          <p:cNvPr id="66" name="" descr=""/>
          <p:cNvPicPr/>
          <p:nvPr/>
        </p:nvPicPr>
        <p:blipFill>
          <a:blip r:embed="rId1"/>
          <a:stretch/>
        </p:blipFill>
        <p:spPr>
          <a:xfrm>
            <a:off x="360" y="1648440"/>
            <a:ext cx="12191760" cy="50475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428760" y="509040"/>
            <a:ext cx="11063160" cy="1280160"/>
          </a:xfrm>
          <a:prstGeom prst="rect">
            <a:avLst/>
          </a:prstGeom>
          <a:noFill/>
          <a:ln>
            <a:noFill/>
          </a:ln>
        </p:spPr>
        <p:style>
          <a:lnRef idx="0"/>
          <a:fillRef idx="0"/>
          <a:effectRef idx="0"/>
          <a:fontRef idx="minor"/>
        </p:style>
        <p:txBody>
          <a:bodyPr lIns="90000" rIns="90000" tIns="91440" bIns="91440">
            <a:spAutoFit/>
          </a:bodyPr>
          <a:p>
            <a:pPr marL="457200" indent="-380160">
              <a:lnSpc>
                <a:spcPct val="100000"/>
              </a:lnSpc>
              <a:buClr>
                <a:srgbClr val="1f14b2"/>
              </a:buClr>
              <a:buFont typeface="Calibri"/>
              <a:buChar char="●"/>
            </a:pPr>
            <a:r>
              <a:rPr b="0" lang="en-US" sz="2400" spc="-1" strike="noStrike">
                <a:solidFill>
                  <a:srgbClr val="1f14b2"/>
                </a:solidFill>
                <a:latin typeface="Calibri"/>
                <a:ea typeface="Calibri"/>
              </a:rPr>
              <a:t>From the above graph we can conclude the point that the stock price of the YES BANK falls down after the year 2018 and it is not beneficial for investors to invest their money.</a:t>
            </a:r>
            <a:endParaRPr b="0" lang="en-IN" sz="2400" spc="-1" strike="noStrike">
              <a:latin typeface="Arial"/>
            </a:endParaRPr>
          </a:p>
        </p:txBody>
      </p:sp>
      <p:sp>
        <p:nvSpPr>
          <p:cNvPr id="68" name="CustomShape 2"/>
          <p:cNvSpPr/>
          <p:nvPr/>
        </p:nvSpPr>
        <p:spPr>
          <a:xfrm>
            <a:off x="200880" y="1928880"/>
            <a:ext cx="6096960" cy="639000"/>
          </a:xfrm>
          <a:prstGeom prst="rect">
            <a:avLst/>
          </a:prstGeom>
          <a:noFill/>
          <a:ln>
            <a:noFill/>
          </a:ln>
        </p:spPr>
        <p:style>
          <a:lnRef idx="0"/>
          <a:fillRef idx="0"/>
          <a:effectRef idx="0"/>
          <a:fontRef idx="minor"/>
        </p:style>
        <p:txBody>
          <a:bodyPr lIns="90000" rIns="90000" tIns="45000" bIns="45000">
            <a:spAutoFit/>
          </a:bodyPr>
          <a:p>
            <a:pPr marL="457200" indent="-456480">
              <a:lnSpc>
                <a:spcPct val="100000"/>
              </a:lnSpc>
              <a:buClr>
                <a:srgbClr val="c00000"/>
              </a:buClr>
              <a:buFont typeface="Arial"/>
              <a:buChar char="●"/>
            </a:pPr>
            <a:r>
              <a:rPr b="1" lang="en-US" sz="3600" spc="-1" strike="noStrike">
                <a:solidFill>
                  <a:srgbClr val="c00000"/>
                </a:solidFill>
                <a:latin typeface="Arial"/>
                <a:ea typeface="Arial"/>
              </a:rPr>
              <a:t>Bivariate Analysis</a:t>
            </a:r>
            <a:endParaRPr b="0" lang="en-IN" sz="3600" spc="-1" strike="noStrike">
              <a:latin typeface="Arial"/>
            </a:endParaRPr>
          </a:p>
        </p:txBody>
      </p:sp>
      <p:pic>
        <p:nvPicPr>
          <p:cNvPr id="69" name="" descr=""/>
          <p:cNvPicPr/>
          <p:nvPr/>
        </p:nvPicPr>
        <p:blipFill>
          <a:blip r:embed="rId1"/>
          <a:stretch/>
        </p:blipFill>
        <p:spPr>
          <a:xfrm>
            <a:off x="0" y="2761920"/>
            <a:ext cx="11687760" cy="33580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8746560" y="0"/>
            <a:ext cx="3544200" cy="502920"/>
          </a:xfrm>
          <a:prstGeom prst="rect">
            <a:avLst/>
          </a:prstGeom>
          <a:noFill/>
          <a:ln>
            <a:noFill/>
          </a:ln>
        </p:spPr>
        <p:style>
          <a:lnRef idx="0"/>
          <a:fillRef idx="0"/>
          <a:effectRef idx="0"/>
          <a:fontRef idx="minor"/>
        </p:style>
        <p:txBody>
          <a:bodyPr lIns="90000" rIns="90000" tIns="91440" bIns="91440">
            <a:spAutoFit/>
          </a:bodyPr>
          <a:p>
            <a:pPr algn="ctr">
              <a:lnSpc>
                <a:spcPct val="100000"/>
              </a:lnSpc>
              <a:tabLst>
                <a:tab algn="l" pos="0"/>
              </a:tabLst>
            </a:pPr>
            <a:r>
              <a:rPr b="1" lang="en-US" sz="2100" spc="-1" strike="noStrike">
                <a:solidFill>
                  <a:srgbClr val="ff9900"/>
                </a:solidFill>
                <a:latin typeface="Comic Sans MS"/>
                <a:ea typeface="Comic Sans MS"/>
              </a:rPr>
              <a:t> </a:t>
            </a:r>
            <a:endParaRPr b="0" lang="en-IN" sz="2100" spc="-1" strike="noStrike">
              <a:latin typeface="Arial"/>
            </a:endParaRPr>
          </a:p>
        </p:txBody>
      </p:sp>
      <p:sp>
        <p:nvSpPr>
          <p:cNvPr id="71" name="CustomShape 2"/>
          <p:cNvSpPr/>
          <p:nvPr/>
        </p:nvSpPr>
        <p:spPr>
          <a:xfrm>
            <a:off x="455400" y="5036400"/>
            <a:ext cx="11505240" cy="1280160"/>
          </a:xfrm>
          <a:prstGeom prst="rect">
            <a:avLst/>
          </a:prstGeom>
          <a:noFill/>
          <a:ln>
            <a:noFill/>
          </a:ln>
        </p:spPr>
        <p:style>
          <a:lnRef idx="0"/>
          <a:fillRef idx="0"/>
          <a:effectRef idx="0"/>
          <a:fontRef idx="minor"/>
        </p:style>
        <p:txBody>
          <a:bodyPr lIns="90000" rIns="90000" tIns="91440" bIns="91440">
            <a:spAutoFit/>
          </a:bodyPr>
          <a:p>
            <a:pPr marL="457200" indent="-380160">
              <a:lnSpc>
                <a:spcPct val="100000"/>
              </a:lnSpc>
              <a:buClr>
                <a:srgbClr val="1f14b2"/>
              </a:buClr>
              <a:buFont typeface="Calibri"/>
              <a:buChar char="●"/>
            </a:pPr>
            <a:r>
              <a:rPr b="0" lang="en-US" sz="2400" spc="-1" strike="noStrike">
                <a:solidFill>
                  <a:srgbClr val="1f14b2"/>
                </a:solidFill>
                <a:latin typeface="Calibri"/>
                <a:ea typeface="Calibri"/>
              </a:rPr>
              <a:t>In all above scatter plot we can conclude that bivariate analysis shows high correlation of close price with other features, and other features also shows correlation between each other.</a:t>
            </a:r>
            <a:endParaRPr b="0" lang="en-IN" sz="2400" spc="-1" strike="noStrike">
              <a:latin typeface="Arial"/>
            </a:endParaRPr>
          </a:p>
        </p:txBody>
      </p:sp>
      <p:pic>
        <p:nvPicPr>
          <p:cNvPr id="72" name="" descr=""/>
          <p:cNvPicPr/>
          <p:nvPr/>
        </p:nvPicPr>
        <p:blipFill>
          <a:blip r:embed="rId1"/>
          <a:stretch/>
        </p:blipFill>
        <p:spPr>
          <a:xfrm>
            <a:off x="216000" y="576000"/>
            <a:ext cx="5644080" cy="3960000"/>
          </a:xfrm>
          <a:prstGeom prst="rect">
            <a:avLst/>
          </a:prstGeom>
          <a:ln>
            <a:noFill/>
          </a:ln>
        </p:spPr>
      </p:pic>
      <p:pic>
        <p:nvPicPr>
          <p:cNvPr id="73" name="" descr=""/>
          <p:cNvPicPr/>
          <p:nvPr/>
        </p:nvPicPr>
        <p:blipFill>
          <a:blip r:embed="rId2"/>
          <a:stretch/>
        </p:blipFill>
        <p:spPr>
          <a:xfrm>
            <a:off x="6120000" y="502920"/>
            <a:ext cx="5832000" cy="39610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2022-08-25T09:21:55Z</dcterms:created>
  <dc:creator>Sonu Kumar</dc:creator>
  <dc:description/>
  <dc:language>en-IN</dc:language>
  <cp:lastModifiedBy/>
  <dcterms:modified xsi:type="dcterms:W3CDTF">2023-04-15T16:49:53Z</dcterms:modified>
  <cp:revision>2</cp:revision>
  <dc:subject/>
  <dc:title/>
</cp:coreProperties>
</file>