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29.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6.jpeg" ContentType="image/jpeg"/>
  <Override PartName="/ppt/media/image28.png" ContentType="image/png"/>
  <Override PartName="/ppt/media/image30.png" ContentType="image/png"/>
  <Override PartName="/ppt/media/image10.png" ContentType="image/png"/>
  <Override PartName="/ppt/media/image8.png" ContentType="image/png"/>
  <Override PartName="/ppt/media/image13.png" ContentType="image/png"/>
  <Override PartName="/ppt/media/image9.png" ContentType="image/png"/>
  <Override PartName="/ppt/media/image5.png" ContentType="image/png"/>
  <Override PartName="/ppt/media/image35.png" ContentType="image/png"/>
  <Override PartName="/ppt/media/image11.png" ContentType="image/png"/>
  <Override PartName="/ppt/media/image37.png" ContentType="image/png"/>
  <Override PartName="/ppt/media/image7.png" ContentType="image/png"/>
  <Override PartName="/ppt/media/image12.png" ContentType="image/png"/>
  <Override PartName="/ppt/media/image36.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19760" cy="2652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11760" y="444960"/>
            <a:ext cx="8519760" cy="2652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9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0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1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1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1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1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2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2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2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311760" y="444960"/>
            <a:ext cx="8519760" cy="2652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4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4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4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4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5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5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5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5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5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5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6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6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6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311760" y="444960"/>
            <a:ext cx="8519760" cy="2652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7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7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8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8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8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8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19760" cy="2652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8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9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9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9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9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9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18320"/>
            <a:ext cx="851976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9;p1" descr=""/>
          <p:cNvPicPr/>
          <p:nvPr/>
        </p:nvPicPr>
        <p:blipFill>
          <a:blip r:embed="rId2"/>
          <a:stretch/>
        </p:blipFill>
        <p:spPr>
          <a:xfrm>
            <a:off x="8602920" y="66600"/>
            <a:ext cx="347760" cy="357120"/>
          </a:xfrm>
          <a:prstGeom prst="rect">
            <a:avLst/>
          </a:prstGeom>
          <a:ln>
            <a:noFill/>
          </a:ln>
        </p:spPr>
      </p:pic>
      <p:sp>
        <p:nvSpPr>
          <p:cNvPr id="1" name="PlaceHolder 1"/>
          <p:cNvSpPr>
            <a:spLocks noGrp="1"/>
          </p:cNvSpPr>
          <p:nvPr>
            <p:ph type="title"/>
          </p:nvPr>
        </p:nvSpPr>
        <p:spPr>
          <a:xfrm>
            <a:off x="311760" y="444960"/>
            <a:ext cx="8519760" cy="5720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Google Shape;9;p1" descr=""/>
          <p:cNvPicPr/>
          <p:nvPr/>
        </p:nvPicPr>
        <p:blipFill>
          <a:blip r:embed="rId2"/>
          <a:stretch/>
        </p:blipFill>
        <p:spPr>
          <a:xfrm>
            <a:off x="8602920" y="66600"/>
            <a:ext cx="347760" cy="357120"/>
          </a:xfrm>
          <a:prstGeom prst="rect">
            <a:avLst/>
          </a:prstGeom>
          <a:ln>
            <a:noFill/>
          </a:ln>
        </p:spPr>
      </p:pic>
      <p:sp>
        <p:nvSpPr>
          <p:cNvPr id="40" name="PlaceHolder 1"/>
          <p:cNvSpPr>
            <a:spLocks noGrp="1"/>
          </p:cNvSpPr>
          <p:nvPr>
            <p:ph type="title"/>
          </p:nvPr>
        </p:nvSpPr>
        <p:spPr>
          <a:xfrm>
            <a:off x="311760" y="444960"/>
            <a:ext cx="8519760" cy="5720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1" name="PlaceHolder 2"/>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Google Shape;9;p1" descr=""/>
          <p:cNvPicPr/>
          <p:nvPr/>
        </p:nvPicPr>
        <p:blipFill>
          <a:blip r:embed="rId2"/>
          <a:stretch/>
        </p:blipFill>
        <p:spPr>
          <a:xfrm>
            <a:off x="8602920" y="66600"/>
            <a:ext cx="347760" cy="357120"/>
          </a:xfrm>
          <a:prstGeom prst="rect">
            <a:avLst/>
          </a:prstGeom>
          <a:ln>
            <a:noFill/>
          </a:ln>
        </p:spPr>
      </p:pic>
      <p:sp>
        <p:nvSpPr>
          <p:cNvPr id="79" name="PlaceHolder 1"/>
          <p:cNvSpPr>
            <a:spLocks noGrp="1"/>
          </p:cNvSpPr>
          <p:nvPr>
            <p:ph type="title"/>
          </p:nvPr>
        </p:nvSpPr>
        <p:spPr>
          <a:xfrm>
            <a:off x="311760" y="444960"/>
            <a:ext cx="8519760" cy="5720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7" name="Google Shape;9;p1" descr=""/>
          <p:cNvPicPr/>
          <p:nvPr/>
        </p:nvPicPr>
        <p:blipFill>
          <a:blip r:embed="rId2"/>
          <a:stretch/>
        </p:blipFill>
        <p:spPr>
          <a:xfrm>
            <a:off x="8602920" y="66600"/>
            <a:ext cx="347760" cy="357120"/>
          </a:xfrm>
          <a:prstGeom prst="rect">
            <a:avLst/>
          </a:prstGeom>
          <a:ln>
            <a:noFill/>
          </a:ln>
        </p:spPr>
      </p:pic>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6" name="Google Shape;9;p1" descr=""/>
          <p:cNvPicPr/>
          <p:nvPr/>
        </p:nvPicPr>
        <p:blipFill>
          <a:blip r:embed="rId2"/>
          <a:stretch/>
        </p:blipFill>
        <p:spPr>
          <a:xfrm>
            <a:off x="8602920" y="66600"/>
            <a:ext cx="347760" cy="357120"/>
          </a:xfrm>
          <a:prstGeom prst="rect">
            <a:avLst/>
          </a:prstGeom>
          <a:ln>
            <a:noFill/>
          </a:ln>
        </p:spPr>
      </p:pic>
      <p:sp>
        <p:nvSpPr>
          <p:cNvPr id="1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8"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44160" y="-360000"/>
            <a:ext cx="8511840" cy="378396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1" lang="en-GB" sz="4200" spc="-1" strike="noStrike">
                <a:solidFill>
                  <a:srgbClr val="cc0000"/>
                </a:solidFill>
                <a:latin typeface="Montserrat"/>
                <a:ea typeface="Montserrat"/>
              </a:rPr>
              <a:t> </a:t>
            </a:r>
            <a:r>
              <a:rPr b="1" lang="en-GB" sz="4200" spc="-1" strike="noStrike">
                <a:solidFill>
                  <a:srgbClr val="cc0000"/>
                </a:solidFill>
                <a:latin typeface="Montserrat"/>
                <a:ea typeface="Montserrat"/>
              </a:rPr>
              <a:t>Capstone Project</a:t>
            </a:r>
            <a:r>
              <a:rPr b="1" lang="en-US" sz="4200" spc="-1" strike="noStrike">
                <a:solidFill>
                  <a:srgbClr val="cc0000"/>
                </a:solidFill>
                <a:latin typeface="Montserrat"/>
                <a:ea typeface="Montserrat"/>
              </a:rPr>
              <a:t> 1</a:t>
            </a:r>
            <a:br/>
            <a:r>
              <a:rPr b="0" lang="en-US" sz="1800" spc="-1" strike="noStrike">
                <a:solidFill>
                  <a:srgbClr val="cc0000"/>
                </a:solidFill>
                <a:latin typeface="Montserrat"/>
                <a:ea typeface="Montserrat"/>
              </a:rPr>
              <a:t> </a:t>
            </a:r>
            <a:r>
              <a:rPr b="1" lang="en-GB" sz="3600" spc="-1" strike="noStrike">
                <a:solidFill>
                  <a:srgbClr val="1e6a39"/>
                </a:solidFill>
                <a:latin typeface="Montserrat"/>
                <a:ea typeface="Montserrat"/>
              </a:rPr>
              <a:t>EDA on Hotel Booking</a:t>
            </a:r>
            <a:br/>
            <a:r>
              <a:rPr b="1" lang="en-GB" sz="2400" spc="-1" strike="noStrike">
                <a:solidFill>
                  <a:srgbClr val="134f5c"/>
                </a:solidFill>
                <a:latin typeface="Montserrat"/>
                <a:ea typeface="Montserrat"/>
              </a:rPr>
              <a:t>BY</a:t>
            </a:r>
            <a:br/>
            <a:r>
              <a:rPr b="1" lang="en-GB" sz="2400" spc="-1" strike="noStrike">
                <a:solidFill>
                  <a:srgbClr val="ff0000"/>
                </a:solidFill>
                <a:highlight>
                  <a:srgbClr val="000000"/>
                </a:highlight>
                <a:latin typeface="Montserrat"/>
                <a:ea typeface="Montserrat"/>
              </a:rPr>
              <a:t>Saidul Mondal</a:t>
            </a:r>
            <a:br/>
            <a:r>
              <a:rPr b="1" lang="en-GB" sz="2400" spc="-1" strike="noStrike">
                <a:solidFill>
                  <a:srgbClr val="cc0000"/>
                </a:solidFill>
                <a:latin typeface="Montserrat"/>
                <a:ea typeface="Montserrat"/>
              </a:rPr>
              <a:t>(Cohort – Azaadi)</a:t>
            </a:r>
            <a:br/>
            <a:br/>
            <a:endParaRPr b="0" lang="en-IN" sz="2400" spc="-1" strike="noStrike">
              <a:latin typeface="Arial"/>
            </a:endParaRPr>
          </a:p>
        </p:txBody>
      </p:sp>
      <p:pic>
        <p:nvPicPr>
          <p:cNvPr id="196" name="object 5" descr=""/>
          <p:cNvPicPr/>
          <p:nvPr/>
        </p:nvPicPr>
        <p:blipFill>
          <a:blip r:embed="rId1"/>
          <a:stretch/>
        </p:blipFill>
        <p:spPr>
          <a:xfrm>
            <a:off x="2992320" y="3126600"/>
            <a:ext cx="3159000" cy="10836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24" name="CustomShape 2"/>
          <p:cNvSpPr/>
          <p:nvPr/>
        </p:nvSpPr>
        <p:spPr>
          <a:xfrm>
            <a:off x="264960" y="3679560"/>
            <a:ext cx="8878320" cy="132120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154440" indent="-141480">
              <a:lnSpc>
                <a:spcPct val="100000"/>
              </a:lnSpc>
              <a:buClr>
                <a:srgbClr val="000000"/>
              </a:buClr>
              <a:buFont typeface="Wingdings" charset="2"/>
              <a:buChar char=""/>
              <a:tabLst>
                <a:tab algn="l" pos="154800"/>
              </a:tabLst>
            </a:pPr>
            <a:r>
              <a:rPr b="0" lang="en-IN" sz="1400" spc="-7" strike="noStrike">
                <a:solidFill>
                  <a:srgbClr val="000000"/>
                </a:solidFill>
                <a:latin typeface="Microsoft Sans Serif"/>
                <a:ea typeface="Microsoft Sans Serif"/>
              </a:rPr>
              <a:t>.</a:t>
            </a:r>
            <a:r>
              <a:rPr b="0" lang="en-US" sz="1400" spc="-1" strike="noStrike">
                <a:solidFill>
                  <a:srgbClr val="212121"/>
                </a:solidFill>
                <a:latin typeface="Microsoft Sans Serif"/>
                <a:ea typeface="Microsoft Sans Serif"/>
              </a:rPr>
              <a:t> 98.69 % of the guests prefer "No deposit" type of deposit.</a:t>
            </a:r>
            <a:endParaRPr b="0" lang="en-IN" sz="1400" spc="-1" strike="noStrike">
              <a:latin typeface="Arial"/>
            </a:endParaRPr>
          </a:p>
          <a:p>
            <a:pPr marL="12240">
              <a:lnSpc>
                <a:spcPct val="100000"/>
              </a:lnSpc>
              <a:tabLst>
                <a:tab algn="l" pos="154800"/>
              </a:tabLst>
            </a:pPr>
            <a:endParaRPr b="0" lang="en-IN" sz="1400" spc="-1" strike="noStrike">
              <a:latin typeface="Arial"/>
            </a:endParaRPr>
          </a:p>
          <a:p>
            <a:pPr marL="154440" indent="-141480">
              <a:lnSpc>
                <a:spcPct val="100000"/>
              </a:lnSpc>
              <a:buClr>
                <a:srgbClr val="000000"/>
              </a:buClr>
              <a:buFont typeface="Wingdings" charset="2"/>
              <a:buChar char=""/>
              <a:tabLst>
                <a:tab algn="l" pos="154800"/>
              </a:tabLst>
            </a:pPr>
            <a:r>
              <a:rPr b="0" lang="en-US" sz="1400" spc="-1" strike="noStrike">
                <a:solidFill>
                  <a:srgbClr val="212121"/>
                </a:solidFill>
                <a:latin typeface="Microsoft Sans Serif"/>
                <a:ea typeface="Microsoft Sans Serif"/>
              </a:rPr>
              <a:t>91.63 % guests did not required the parking space. only 8.33 % guests required only 1 parking space.</a:t>
            </a:r>
            <a:endParaRPr b="0" lang="en-IN" sz="1400" spc="-1" strike="noStrike">
              <a:latin typeface="Arial"/>
            </a:endParaRPr>
          </a:p>
          <a:p>
            <a:pPr>
              <a:lnSpc>
                <a:spcPct val="100000"/>
              </a:lnSpc>
              <a:tabLst>
                <a:tab algn="l" pos="154800"/>
              </a:tabLst>
            </a:pPr>
            <a:endParaRPr b="0" lang="en-IN" sz="1400" spc="-1" strike="noStrike">
              <a:latin typeface="Arial"/>
            </a:endParaRPr>
          </a:p>
        </p:txBody>
      </p:sp>
      <p:pic>
        <p:nvPicPr>
          <p:cNvPr id="225" name="Picture 2" descr=""/>
          <p:cNvPicPr/>
          <p:nvPr/>
        </p:nvPicPr>
        <p:blipFill>
          <a:blip r:embed="rId1"/>
          <a:stretch/>
        </p:blipFill>
        <p:spPr>
          <a:xfrm>
            <a:off x="4244760" y="232200"/>
            <a:ext cx="4187520" cy="3198960"/>
          </a:xfrm>
          <a:prstGeom prst="rect">
            <a:avLst/>
          </a:prstGeom>
          <a:ln>
            <a:noFill/>
          </a:ln>
        </p:spPr>
      </p:pic>
      <p:pic>
        <p:nvPicPr>
          <p:cNvPr id="226" name="Picture 6" descr=""/>
          <p:cNvPicPr/>
          <p:nvPr/>
        </p:nvPicPr>
        <p:blipFill>
          <a:blip r:embed="rId2"/>
          <a:stretch/>
        </p:blipFill>
        <p:spPr>
          <a:xfrm>
            <a:off x="399240" y="232200"/>
            <a:ext cx="3371040" cy="31989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28" name="CustomShape 2"/>
          <p:cNvSpPr/>
          <p:nvPr/>
        </p:nvSpPr>
        <p:spPr>
          <a:xfrm>
            <a:off x="399240" y="4086000"/>
            <a:ext cx="7073280" cy="8953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most preferred meal type by the guests is BB( Bed and Breakfast) HB- (Half Board) and SC- (Self Catering) are equally preferred.</a:t>
            </a:r>
            <a:endParaRPr b="0" lang="en-IN" sz="1400" spc="-1" strike="noStrike">
              <a:latin typeface="Arial"/>
            </a:endParaRPr>
          </a:p>
          <a:p>
            <a:pPr>
              <a:lnSpc>
                <a:spcPct val="100000"/>
              </a:lnSpc>
              <a:tabLst>
                <a:tab algn="l" pos="154800"/>
              </a:tabLst>
            </a:pPr>
            <a:endParaRPr b="0" lang="en-IN" sz="1400" spc="-1" strike="noStrike">
              <a:latin typeface="Arial"/>
            </a:endParaRPr>
          </a:p>
        </p:txBody>
      </p:sp>
      <p:pic>
        <p:nvPicPr>
          <p:cNvPr id="229" name="Picture 2" descr=""/>
          <p:cNvPicPr/>
          <p:nvPr/>
        </p:nvPicPr>
        <p:blipFill>
          <a:blip r:embed="rId1"/>
          <a:stretch/>
        </p:blipFill>
        <p:spPr>
          <a:xfrm>
            <a:off x="0" y="109800"/>
            <a:ext cx="7382160" cy="3815280"/>
          </a:xfrm>
          <a:prstGeom prst="rect">
            <a:avLst/>
          </a:prstGeom>
          <a:ln>
            <a:noFill/>
          </a:ln>
        </p:spPr>
      </p:pic>
      <p:sp>
        <p:nvSpPr>
          <p:cNvPr id="230" name="CustomShape 3"/>
          <p:cNvSpPr/>
          <p:nvPr/>
        </p:nvSpPr>
        <p:spPr>
          <a:xfrm>
            <a:off x="6964560" y="1383840"/>
            <a:ext cx="1895760" cy="1657440"/>
          </a:xfrm>
          <a:prstGeom prst="rect">
            <a:avLst/>
          </a:prstGeom>
          <a:noFill/>
          <a:ln>
            <a:noFill/>
          </a:ln>
        </p:spPr>
        <p:style>
          <a:lnRef idx="0"/>
          <a:fillRef idx="0"/>
          <a:effectRef idx="0"/>
          <a:fontRef idx="minor"/>
        </p:style>
        <p:txBody>
          <a:bodyPr lIns="90000" rIns="90000" tIns="91440" bIns="91440">
            <a:noAutofit/>
          </a:bodyPr>
          <a:p>
            <a:pPr marL="457200" indent="-304200">
              <a:lnSpc>
                <a:spcPct val="115000"/>
              </a:lnSpc>
              <a:buClr>
                <a:srgbClr val="f5fdff"/>
              </a:buClr>
              <a:buFont typeface="Arial"/>
              <a:buChar char="●"/>
            </a:pPr>
            <a:r>
              <a:rPr b="1" lang="en-US" sz="1200" spc="-1" strike="noStrike">
                <a:solidFill>
                  <a:srgbClr val="00717d"/>
                </a:solidFill>
                <a:latin typeface="Roboto"/>
                <a:ea typeface="Arial"/>
              </a:rPr>
              <a:t>Types of meal in hotels:</a:t>
            </a:r>
            <a:endParaRPr b="0" lang="en-IN" sz="1200" spc="-1" strike="noStrike">
              <a:latin typeface="Arial"/>
            </a:endParaRPr>
          </a:p>
          <a:p>
            <a:pPr marL="457200" indent="-304200">
              <a:lnSpc>
                <a:spcPct val="115000"/>
              </a:lnSpc>
              <a:buClr>
                <a:srgbClr val="f5fdff"/>
              </a:buClr>
              <a:buFont typeface="Arial"/>
              <a:buChar char="●"/>
            </a:pPr>
            <a:r>
              <a:rPr b="0" lang="en-US" sz="1200" spc="-1" strike="noStrike">
                <a:solidFill>
                  <a:srgbClr val="212121"/>
                </a:solidFill>
                <a:latin typeface="Roboto"/>
                <a:ea typeface="Arial"/>
              </a:rPr>
              <a:t>BB - (Bed and Breakfast)</a:t>
            </a:r>
            <a:endParaRPr b="0" lang="en-IN" sz="1200" spc="-1" strike="noStrike">
              <a:latin typeface="Arial"/>
            </a:endParaRPr>
          </a:p>
          <a:p>
            <a:pPr marL="457200" indent="-304200">
              <a:lnSpc>
                <a:spcPct val="115000"/>
              </a:lnSpc>
              <a:buClr>
                <a:srgbClr val="f5fdff"/>
              </a:buClr>
              <a:buFont typeface="Arial"/>
              <a:buChar char="●"/>
            </a:pPr>
            <a:r>
              <a:rPr b="0" lang="en-US" sz="1200" spc="-1" strike="noStrike">
                <a:solidFill>
                  <a:srgbClr val="212121"/>
                </a:solidFill>
                <a:latin typeface="Roboto"/>
                <a:ea typeface="Arial"/>
              </a:rPr>
              <a:t>HB- (Half Board)</a:t>
            </a:r>
            <a:endParaRPr b="0" lang="en-IN" sz="1200" spc="-1" strike="noStrike">
              <a:latin typeface="Arial"/>
            </a:endParaRPr>
          </a:p>
          <a:p>
            <a:pPr marL="457200" indent="-304200">
              <a:lnSpc>
                <a:spcPct val="115000"/>
              </a:lnSpc>
              <a:buClr>
                <a:srgbClr val="f5fdff"/>
              </a:buClr>
              <a:buFont typeface="Arial"/>
              <a:buChar char="●"/>
            </a:pPr>
            <a:r>
              <a:rPr b="0" lang="en-US" sz="1200" spc="-1" strike="noStrike">
                <a:solidFill>
                  <a:srgbClr val="212121"/>
                </a:solidFill>
                <a:latin typeface="Roboto"/>
                <a:ea typeface="Arial"/>
              </a:rPr>
              <a:t>FB- (Full Board)</a:t>
            </a:r>
            <a:endParaRPr b="0" lang="en-IN" sz="1200" spc="-1" strike="noStrike">
              <a:latin typeface="Arial"/>
            </a:endParaRPr>
          </a:p>
          <a:p>
            <a:pPr marL="457200" indent="-304200">
              <a:lnSpc>
                <a:spcPct val="115000"/>
              </a:lnSpc>
              <a:buClr>
                <a:srgbClr val="f5fdff"/>
              </a:buClr>
              <a:buFont typeface="Arial"/>
              <a:buChar char="●"/>
            </a:pPr>
            <a:r>
              <a:rPr b="0" lang="en-US" sz="1200" spc="-1" strike="noStrike">
                <a:solidFill>
                  <a:srgbClr val="212121"/>
                </a:solidFill>
                <a:latin typeface="Roboto"/>
                <a:ea typeface="Arial"/>
              </a:rPr>
              <a:t>SC- (Self Catering)</a:t>
            </a:r>
            <a:endParaRPr b="0" lang="en-IN" sz="1200" spc="-1" strike="noStrike">
              <a:latin typeface="Arial"/>
            </a:endParaRPr>
          </a:p>
          <a:p>
            <a:pPr>
              <a:lnSpc>
                <a:spcPct val="115000"/>
              </a:lnSpc>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32" name="CustomShape 2"/>
          <p:cNvSpPr/>
          <p:nvPr/>
        </p:nvSpPr>
        <p:spPr>
          <a:xfrm>
            <a:off x="399240" y="4086000"/>
            <a:ext cx="7073280" cy="68220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285840" indent="-285120">
              <a:lnSpc>
                <a:spcPct val="100000"/>
              </a:lnSpc>
              <a:buClr>
                <a:srgbClr val="000000"/>
              </a:buClr>
              <a:buFont typeface="Wingdings" charset="2"/>
              <a:buChar char=""/>
            </a:pPr>
            <a:r>
              <a:rPr b="0" lang="en-IN" sz="1400" spc="-7" strike="noStrike">
                <a:solidFill>
                  <a:srgbClr val="000000"/>
                </a:solidFill>
                <a:latin typeface="Microsoft Sans Serif"/>
                <a:ea typeface="Arial"/>
              </a:rPr>
              <a:t>.</a:t>
            </a:r>
            <a:r>
              <a:rPr b="0" lang="en-US" sz="1400" spc="-1" strike="noStrike">
                <a:solidFill>
                  <a:srgbClr val="212121"/>
                </a:solidFill>
                <a:latin typeface="Roboto"/>
                <a:ea typeface="Arial"/>
              </a:rPr>
              <a:t> </a:t>
            </a:r>
            <a:r>
              <a:rPr b="0" lang="en-US" sz="1400" spc="-1" strike="noStrike">
                <a:solidFill>
                  <a:srgbClr val="212121"/>
                </a:solidFill>
                <a:latin typeface="Microsoft Sans Serif"/>
                <a:ea typeface="Microsoft Sans Serif"/>
              </a:rPr>
              <a:t>80% -83% of the bookings were not changed by the customer.</a:t>
            </a:r>
            <a:endParaRPr b="0" lang="en-IN" sz="1400" spc="-1" strike="noStrike">
              <a:latin typeface="Arial"/>
            </a:endParaRPr>
          </a:p>
          <a:p>
            <a:pPr marL="12240">
              <a:lnSpc>
                <a:spcPct val="100000"/>
              </a:lnSpc>
              <a:tabLst>
                <a:tab algn="l" pos="154800"/>
              </a:tabLst>
            </a:pPr>
            <a:endParaRPr b="0" lang="en-IN" sz="1400" spc="-1" strike="noStrike">
              <a:latin typeface="Arial"/>
            </a:endParaRPr>
          </a:p>
        </p:txBody>
      </p:sp>
      <p:sp>
        <p:nvSpPr>
          <p:cNvPr id="233" name="CustomShape 3"/>
          <p:cNvSpPr/>
          <p:nvPr/>
        </p:nvSpPr>
        <p:spPr>
          <a:xfrm>
            <a:off x="6423480" y="1383840"/>
            <a:ext cx="2436840" cy="1657440"/>
          </a:xfrm>
          <a:prstGeom prst="rect">
            <a:avLst/>
          </a:prstGeom>
          <a:noFill/>
          <a:ln>
            <a:noFill/>
          </a:ln>
        </p:spPr>
        <p:style>
          <a:lnRef idx="0"/>
          <a:fillRef idx="0"/>
          <a:effectRef idx="0"/>
          <a:fontRef idx="minor"/>
        </p:style>
        <p:txBody>
          <a:bodyPr lIns="90000" rIns="90000" tIns="91440" bIns="91440">
            <a:noAutofit/>
          </a:bodyPr>
          <a:p>
            <a:pPr marL="457200" indent="-304200">
              <a:lnSpc>
                <a:spcPct val="115000"/>
              </a:lnSpc>
              <a:buClr>
                <a:srgbClr val="f5fdff"/>
              </a:buClr>
              <a:buFont typeface="Arial"/>
              <a:buChar char="●"/>
            </a:pPr>
            <a:r>
              <a:rPr b="0" lang="en-US" sz="1200" spc="-1" strike="noStrike">
                <a:solidFill>
                  <a:srgbClr val="212121"/>
                </a:solidFill>
                <a:latin typeface="Roboto"/>
                <a:ea typeface="Arial"/>
              </a:rPr>
              <a:t>0 = 0 changes made in the bookings</a:t>
            </a:r>
            <a:endParaRPr b="0" lang="en-IN" sz="1200" spc="-1" strike="noStrike">
              <a:latin typeface="Arial"/>
            </a:endParaRPr>
          </a:p>
          <a:p>
            <a:pPr marL="457200" indent="-304200">
              <a:lnSpc>
                <a:spcPct val="115000"/>
              </a:lnSpc>
              <a:buClr>
                <a:srgbClr val="f5fdff"/>
              </a:buClr>
              <a:buFont typeface="Arial"/>
              <a:buChar char="●"/>
            </a:pPr>
            <a:r>
              <a:rPr b="0" lang="en-US" sz="1200" spc="-1" strike="noStrike">
                <a:solidFill>
                  <a:srgbClr val="212121"/>
                </a:solidFill>
                <a:latin typeface="Roboto"/>
                <a:ea typeface="Arial"/>
              </a:rPr>
              <a:t>1 = 1 changes made in the bookings</a:t>
            </a:r>
            <a:endParaRPr b="0" lang="en-IN" sz="1200" spc="-1" strike="noStrike">
              <a:latin typeface="Arial"/>
            </a:endParaRPr>
          </a:p>
          <a:p>
            <a:pPr marL="457200" indent="-304200">
              <a:lnSpc>
                <a:spcPct val="115000"/>
              </a:lnSpc>
              <a:buClr>
                <a:srgbClr val="f5fdff"/>
              </a:buClr>
              <a:buFont typeface="Arial"/>
              <a:buChar char="●"/>
            </a:pPr>
            <a:r>
              <a:rPr b="0" lang="en-US" sz="1200" spc="-1" strike="noStrike">
                <a:solidFill>
                  <a:srgbClr val="212121"/>
                </a:solidFill>
                <a:latin typeface="Roboto"/>
                <a:ea typeface="Arial"/>
              </a:rPr>
              <a:t>2 = 2 changes made in the bookings</a:t>
            </a:r>
            <a:endParaRPr b="0" lang="en-IN" sz="1200" spc="-1" strike="noStrike">
              <a:latin typeface="Arial"/>
            </a:endParaRPr>
          </a:p>
          <a:p>
            <a:pPr marL="457200" indent="-304200">
              <a:lnSpc>
                <a:spcPct val="115000"/>
              </a:lnSpc>
              <a:buClr>
                <a:srgbClr val="f5fdff"/>
              </a:buClr>
              <a:buFont typeface="Arial"/>
              <a:buChar char="●"/>
            </a:pPr>
            <a:r>
              <a:rPr b="0" lang="en-US" sz="1200" spc="-1" strike="noStrike">
                <a:solidFill>
                  <a:srgbClr val="212121"/>
                </a:solidFill>
                <a:latin typeface="Roboto"/>
                <a:ea typeface="Arial"/>
              </a:rPr>
              <a:t>3 = 3 changes made in the bookings</a:t>
            </a:r>
            <a:endParaRPr b="0" lang="en-IN" sz="1200" spc="-1" strike="noStrike">
              <a:latin typeface="Arial"/>
            </a:endParaRPr>
          </a:p>
          <a:p>
            <a:pPr>
              <a:lnSpc>
                <a:spcPct val="115000"/>
              </a:lnSpc>
            </a:pPr>
            <a:endParaRPr b="0" lang="en-IN" sz="1200" spc="-1" strike="noStrike">
              <a:latin typeface="Arial"/>
            </a:endParaRPr>
          </a:p>
        </p:txBody>
      </p:sp>
      <p:pic>
        <p:nvPicPr>
          <p:cNvPr id="234" name="Picture 2" descr=""/>
          <p:cNvPicPr/>
          <p:nvPr/>
        </p:nvPicPr>
        <p:blipFill>
          <a:blip r:embed="rId1"/>
          <a:stretch/>
        </p:blipFill>
        <p:spPr>
          <a:xfrm>
            <a:off x="237960" y="293400"/>
            <a:ext cx="6647760" cy="36568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36" name="CustomShape 2"/>
          <p:cNvSpPr/>
          <p:nvPr/>
        </p:nvSpPr>
        <p:spPr>
          <a:xfrm>
            <a:off x="399240" y="4086000"/>
            <a:ext cx="7581240" cy="11080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Most of the guests are coming from Portugal i.e. more 25000 guests are from Portugal</a:t>
            </a:r>
            <a:endParaRPr b="0" lang="en-IN" sz="1400" spc="-1" strike="noStrike">
              <a:latin typeface="Arial"/>
            </a:endParaRPr>
          </a:p>
          <a:p>
            <a:pPr>
              <a:lnSpc>
                <a:spcPct val="100000"/>
              </a:lnSpc>
            </a:pPr>
            <a:endParaRPr b="0" lang="en-IN" sz="1400" spc="-1" strike="noStrike">
              <a:latin typeface="Arial"/>
            </a:endParaRPr>
          </a:p>
          <a:p>
            <a:pPr marL="12240">
              <a:lnSpc>
                <a:spcPct val="100000"/>
              </a:lnSpc>
              <a:tabLst>
                <a:tab algn="l" pos="154800"/>
              </a:tabLst>
            </a:pPr>
            <a:endParaRPr b="0" lang="en-IN" sz="1400" spc="-1" strike="noStrike">
              <a:latin typeface="Arial"/>
            </a:endParaRPr>
          </a:p>
        </p:txBody>
      </p:sp>
      <p:sp>
        <p:nvSpPr>
          <p:cNvPr id="237" name="CustomShape 3"/>
          <p:cNvSpPr/>
          <p:nvPr/>
        </p:nvSpPr>
        <p:spPr>
          <a:xfrm>
            <a:off x="6919920" y="564480"/>
            <a:ext cx="1940400" cy="2584440"/>
          </a:xfrm>
          <a:prstGeom prst="rect">
            <a:avLst/>
          </a:prstGeom>
          <a:noFill/>
          <a:ln>
            <a:noFill/>
          </a:ln>
        </p:spPr>
        <p:style>
          <a:lnRef idx="0"/>
          <a:fillRef idx="0"/>
          <a:effectRef idx="0"/>
          <a:fontRef idx="minor"/>
        </p:style>
        <p:txBody>
          <a:bodyPr lIns="90000" rIns="90000" tIns="91440" bIns="91440">
            <a:noAutofit/>
          </a:bodyPr>
          <a:p>
            <a:pPr marL="457200" indent="-304200">
              <a:lnSpc>
                <a:spcPct val="115000"/>
              </a:lnSpc>
              <a:buClr>
                <a:srgbClr val="f5fdff"/>
              </a:buClr>
              <a:buFont typeface="Arial"/>
              <a:buChar char="●"/>
            </a:pPr>
            <a:r>
              <a:rPr b="0" lang="en-IN" sz="1200" spc="-1" strike="noStrike">
                <a:solidFill>
                  <a:srgbClr val="212121"/>
                </a:solidFill>
                <a:latin typeface="Roboto"/>
                <a:ea typeface="Arial"/>
              </a:rPr>
              <a:t>PRT- Portugal</a:t>
            </a:r>
            <a:endParaRPr b="0" lang="en-IN" sz="1200" spc="-1" strike="noStrike">
              <a:latin typeface="Arial"/>
            </a:endParaRPr>
          </a:p>
          <a:p>
            <a:pPr marL="457200" indent="-304200">
              <a:lnSpc>
                <a:spcPct val="115000"/>
              </a:lnSpc>
              <a:buClr>
                <a:srgbClr val="f5fdff"/>
              </a:buClr>
              <a:buFont typeface="Arial"/>
              <a:buChar char="●"/>
            </a:pPr>
            <a:r>
              <a:rPr b="0" lang="en-IN" sz="1200" spc="-1" strike="noStrike">
                <a:solidFill>
                  <a:srgbClr val="212121"/>
                </a:solidFill>
                <a:latin typeface="Roboto"/>
                <a:ea typeface="Arial"/>
              </a:rPr>
              <a:t>GBR- United Kingdom</a:t>
            </a:r>
            <a:endParaRPr b="0" lang="en-IN" sz="1200" spc="-1" strike="noStrike">
              <a:latin typeface="Arial"/>
            </a:endParaRPr>
          </a:p>
          <a:p>
            <a:pPr marL="457200" indent="-304200">
              <a:lnSpc>
                <a:spcPct val="115000"/>
              </a:lnSpc>
              <a:buClr>
                <a:srgbClr val="f5fdff"/>
              </a:buClr>
              <a:buFont typeface="Arial"/>
              <a:buChar char="●"/>
            </a:pPr>
            <a:r>
              <a:rPr b="0" lang="en-IN" sz="1200" spc="-1" strike="noStrike">
                <a:solidFill>
                  <a:srgbClr val="212121"/>
                </a:solidFill>
                <a:latin typeface="Roboto"/>
                <a:ea typeface="Arial"/>
              </a:rPr>
              <a:t>FRA- France</a:t>
            </a:r>
            <a:endParaRPr b="0" lang="en-IN" sz="1200" spc="-1" strike="noStrike">
              <a:latin typeface="Arial"/>
            </a:endParaRPr>
          </a:p>
          <a:p>
            <a:pPr marL="457200" indent="-304200">
              <a:lnSpc>
                <a:spcPct val="115000"/>
              </a:lnSpc>
              <a:buClr>
                <a:srgbClr val="f5fdff"/>
              </a:buClr>
              <a:buFont typeface="Arial"/>
              <a:buChar char="●"/>
            </a:pPr>
            <a:r>
              <a:rPr b="0" lang="en-IN" sz="1200" spc="-1" strike="noStrike">
                <a:solidFill>
                  <a:srgbClr val="212121"/>
                </a:solidFill>
                <a:latin typeface="Roboto"/>
                <a:ea typeface="Arial"/>
              </a:rPr>
              <a:t>ESP- Spain</a:t>
            </a:r>
            <a:endParaRPr b="0" lang="en-IN" sz="1200" spc="-1" strike="noStrike">
              <a:latin typeface="Arial"/>
            </a:endParaRPr>
          </a:p>
          <a:p>
            <a:pPr marL="457200" indent="-304200">
              <a:lnSpc>
                <a:spcPct val="115000"/>
              </a:lnSpc>
              <a:buClr>
                <a:srgbClr val="f5fdff"/>
              </a:buClr>
              <a:buFont typeface="Arial"/>
              <a:buChar char="●"/>
            </a:pPr>
            <a:r>
              <a:rPr b="0" lang="en-IN" sz="1200" spc="-1" strike="noStrike">
                <a:solidFill>
                  <a:srgbClr val="212121"/>
                </a:solidFill>
                <a:latin typeface="Roboto"/>
                <a:ea typeface="Arial"/>
              </a:rPr>
              <a:t>DEU - Germany</a:t>
            </a:r>
            <a:endParaRPr b="0" lang="en-IN" sz="1200" spc="-1" strike="noStrike">
              <a:latin typeface="Arial"/>
            </a:endParaRPr>
          </a:p>
          <a:p>
            <a:pPr marL="457200" indent="-304200">
              <a:lnSpc>
                <a:spcPct val="115000"/>
              </a:lnSpc>
              <a:buClr>
                <a:srgbClr val="f5fdff"/>
              </a:buClr>
              <a:buFont typeface="Arial"/>
              <a:buChar char="●"/>
            </a:pPr>
            <a:r>
              <a:rPr b="0" lang="en-IN" sz="1200" spc="-1" strike="noStrike">
                <a:solidFill>
                  <a:srgbClr val="212121"/>
                </a:solidFill>
                <a:latin typeface="Roboto"/>
                <a:ea typeface="Arial"/>
              </a:rPr>
              <a:t>ITA -Italy</a:t>
            </a:r>
            <a:endParaRPr b="0" lang="en-IN" sz="1200" spc="-1" strike="noStrike">
              <a:latin typeface="Arial"/>
            </a:endParaRPr>
          </a:p>
          <a:p>
            <a:pPr marL="457200" indent="-304200">
              <a:lnSpc>
                <a:spcPct val="115000"/>
              </a:lnSpc>
              <a:buClr>
                <a:srgbClr val="f5fdff"/>
              </a:buClr>
              <a:buFont typeface="Arial"/>
              <a:buChar char="●"/>
            </a:pPr>
            <a:r>
              <a:rPr b="0" lang="en-IN" sz="1200" spc="-1" strike="noStrike">
                <a:solidFill>
                  <a:srgbClr val="212121"/>
                </a:solidFill>
                <a:latin typeface="Roboto"/>
                <a:ea typeface="Arial"/>
              </a:rPr>
              <a:t>IRL - Ireland</a:t>
            </a:r>
            <a:endParaRPr b="0" lang="en-IN" sz="1200" spc="-1" strike="noStrike">
              <a:latin typeface="Arial"/>
            </a:endParaRPr>
          </a:p>
          <a:p>
            <a:pPr marL="457200" indent="-304200">
              <a:lnSpc>
                <a:spcPct val="115000"/>
              </a:lnSpc>
              <a:buClr>
                <a:srgbClr val="f5fdff"/>
              </a:buClr>
              <a:buFont typeface="Arial"/>
              <a:buChar char="●"/>
            </a:pPr>
            <a:r>
              <a:rPr b="0" lang="en-IN" sz="1200" spc="-1" strike="noStrike">
                <a:solidFill>
                  <a:srgbClr val="212121"/>
                </a:solidFill>
                <a:latin typeface="Roboto"/>
                <a:ea typeface="Arial"/>
              </a:rPr>
              <a:t>BEL -Belgium</a:t>
            </a:r>
            <a:endParaRPr b="0" lang="en-IN" sz="1200" spc="-1" strike="noStrike">
              <a:latin typeface="Arial"/>
            </a:endParaRPr>
          </a:p>
          <a:p>
            <a:pPr marL="457200" indent="-304200">
              <a:lnSpc>
                <a:spcPct val="115000"/>
              </a:lnSpc>
              <a:buClr>
                <a:srgbClr val="f5fdff"/>
              </a:buClr>
              <a:buFont typeface="Arial"/>
              <a:buChar char="●"/>
            </a:pPr>
            <a:r>
              <a:rPr b="0" lang="en-IN" sz="1200" spc="-1" strike="noStrike">
                <a:solidFill>
                  <a:srgbClr val="212121"/>
                </a:solidFill>
                <a:latin typeface="Roboto"/>
                <a:ea typeface="Arial"/>
              </a:rPr>
              <a:t>BRA -Brazil</a:t>
            </a:r>
            <a:endParaRPr b="0" lang="en-IN" sz="1200" spc="-1" strike="noStrike">
              <a:latin typeface="Arial"/>
            </a:endParaRPr>
          </a:p>
          <a:p>
            <a:pPr marL="457200" indent="-304200">
              <a:lnSpc>
                <a:spcPct val="115000"/>
              </a:lnSpc>
              <a:buClr>
                <a:srgbClr val="f5fdff"/>
              </a:buClr>
              <a:buFont typeface="Arial"/>
              <a:buChar char="●"/>
            </a:pPr>
            <a:r>
              <a:rPr b="0" lang="en-IN" sz="1200" spc="-1" strike="noStrike">
                <a:solidFill>
                  <a:srgbClr val="212121"/>
                </a:solidFill>
                <a:latin typeface="Roboto"/>
                <a:ea typeface="Arial"/>
              </a:rPr>
              <a:t>NLD-Netherlands</a:t>
            </a:r>
            <a:endParaRPr b="0" lang="en-IN" sz="1200" spc="-1" strike="noStrike">
              <a:latin typeface="Arial"/>
            </a:endParaRPr>
          </a:p>
          <a:p>
            <a:pPr>
              <a:lnSpc>
                <a:spcPct val="115000"/>
              </a:lnSpc>
            </a:pPr>
            <a:endParaRPr b="0" lang="en-IN" sz="1200" spc="-1" strike="noStrike">
              <a:latin typeface="Arial"/>
            </a:endParaRPr>
          </a:p>
        </p:txBody>
      </p:sp>
      <p:pic>
        <p:nvPicPr>
          <p:cNvPr id="238" name="Picture 2" descr=""/>
          <p:cNvPicPr/>
          <p:nvPr/>
        </p:nvPicPr>
        <p:blipFill>
          <a:blip r:embed="rId1"/>
          <a:stretch/>
        </p:blipFill>
        <p:spPr>
          <a:xfrm>
            <a:off x="282960" y="123840"/>
            <a:ext cx="7073280" cy="36460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40" name="CustomShape 2"/>
          <p:cNvSpPr/>
          <p:nvPr/>
        </p:nvSpPr>
        <p:spPr>
          <a:xfrm>
            <a:off x="686160" y="3894120"/>
            <a:ext cx="4416840" cy="6818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'TA/TO' is mostly(79.11%) used for booking hotels</a:t>
            </a:r>
            <a:endParaRPr b="0" lang="en-IN" sz="1400" spc="-1" strike="noStrike">
              <a:latin typeface="Arial"/>
            </a:endParaRPr>
          </a:p>
        </p:txBody>
      </p:sp>
      <p:pic>
        <p:nvPicPr>
          <p:cNvPr id="241" name="Picture 2" descr=""/>
          <p:cNvPicPr/>
          <p:nvPr/>
        </p:nvPicPr>
        <p:blipFill>
          <a:blip r:embed="rId1"/>
          <a:stretch/>
        </p:blipFill>
        <p:spPr>
          <a:xfrm>
            <a:off x="490680" y="265320"/>
            <a:ext cx="4612320" cy="3295080"/>
          </a:xfrm>
          <a:prstGeom prst="rect">
            <a:avLst/>
          </a:prstGeom>
          <a:ln>
            <a:noFill/>
          </a:ln>
        </p:spPr>
      </p:pic>
      <p:pic>
        <p:nvPicPr>
          <p:cNvPr id="242" name="Picture 4" descr=""/>
          <p:cNvPicPr/>
          <p:nvPr/>
        </p:nvPicPr>
        <p:blipFill>
          <a:blip r:embed="rId2"/>
          <a:stretch/>
        </p:blipFill>
        <p:spPr>
          <a:xfrm>
            <a:off x="5012280" y="2066040"/>
            <a:ext cx="4131000" cy="3193560"/>
          </a:xfrm>
          <a:prstGeom prst="rect">
            <a:avLst/>
          </a:prstGeom>
          <a:ln>
            <a:noFill/>
          </a:ln>
        </p:spPr>
      </p:pic>
      <p:sp>
        <p:nvSpPr>
          <p:cNvPr id="243" name="CustomShape 3"/>
          <p:cNvSpPr/>
          <p:nvPr/>
        </p:nvSpPr>
        <p:spPr>
          <a:xfrm>
            <a:off x="5650200" y="715680"/>
            <a:ext cx="2889720" cy="17474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2016 had the highest bookings.</a:t>
            </a:r>
            <a:endParaRPr b="0" lang="en-IN" sz="14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2015 had less bookings.</a:t>
            </a:r>
            <a:endParaRPr b="0" lang="en-IN" sz="14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City hotels had the most of the bookings.</a:t>
            </a:r>
            <a:endParaRPr b="0" lang="en-IN" sz="1400" spc="-1" strike="noStrike">
              <a:latin typeface="Arial"/>
            </a:endParaRPr>
          </a:p>
          <a:p>
            <a:pPr>
              <a:lnSpc>
                <a:spcPct val="100000"/>
              </a:lnSpc>
            </a:pPr>
            <a:endParaRPr b="0" lang="en-IN" sz="1400" spc="-1" strike="noStrike">
              <a:latin typeface="Arial"/>
            </a:endParaRPr>
          </a:p>
          <a:p>
            <a:pPr marL="12240">
              <a:lnSpc>
                <a:spcPct val="100000"/>
              </a:lnSpc>
              <a:tabLst>
                <a:tab algn="l" pos="15480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45" name="CustomShape 2"/>
          <p:cNvSpPr/>
          <p:nvPr/>
        </p:nvSpPr>
        <p:spPr>
          <a:xfrm>
            <a:off x="399240" y="4086000"/>
            <a:ext cx="7581240" cy="68220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July and August months had the most Bookings. Summer vacation can be the reason for the bookings.</a:t>
            </a:r>
            <a:endParaRPr b="0" lang="en-IN" sz="1400" spc="-1" strike="noStrike">
              <a:latin typeface="Arial"/>
            </a:endParaRPr>
          </a:p>
        </p:txBody>
      </p:sp>
      <p:pic>
        <p:nvPicPr>
          <p:cNvPr id="246" name="Picture 2" descr=""/>
          <p:cNvPicPr/>
          <p:nvPr/>
        </p:nvPicPr>
        <p:blipFill>
          <a:blip r:embed="rId1"/>
          <a:stretch/>
        </p:blipFill>
        <p:spPr>
          <a:xfrm>
            <a:off x="399240" y="258480"/>
            <a:ext cx="8081280" cy="36694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48" name="CustomShape 2"/>
          <p:cNvSpPr/>
          <p:nvPr/>
        </p:nvSpPr>
        <p:spPr>
          <a:xfrm>
            <a:off x="399240" y="4086000"/>
            <a:ext cx="7581240" cy="4816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298440" indent="-285120">
              <a:lnSpc>
                <a:spcPct val="100000"/>
              </a:lnSpc>
              <a:spcBef>
                <a:spcPts val="99"/>
              </a:spcBef>
              <a:buClr>
                <a:srgbClr val="000000"/>
              </a:buClr>
              <a:buFont typeface="Wingdings" charset="2"/>
              <a:buChar char=""/>
            </a:pPr>
            <a:r>
              <a:rPr b="0" lang="en-US" sz="1400" spc="-1" strike="noStrike">
                <a:solidFill>
                  <a:srgbClr val="212121"/>
                </a:solidFill>
                <a:latin typeface="Microsoft Sans Serif"/>
                <a:ea typeface="Microsoft Sans Serif"/>
              </a:rPr>
              <a:t>The most preferred Room type is "A".</a:t>
            </a:r>
            <a:endParaRPr b="0" lang="en-IN" sz="1400" spc="-1" strike="noStrike">
              <a:latin typeface="Arial"/>
            </a:endParaRPr>
          </a:p>
        </p:txBody>
      </p:sp>
      <p:pic>
        <p:nvPicPr>
          <p:cNvPr id="249" name="Picture 2" descr=""/>
          <p:cNvPicPr/>
          <p:nvPr/>
        </p:nvPicPr>
        <p:blipFill>
          <a:blip r:embed="rId1"/>
          <a:stretch/>
        </p:blipFill>
        <p:spPr>
          <a:xfrm>
            <a:off x="293400" y="219960"/>
            <a:ext cx="8183880" cy="35082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51" name="CustomShape 2"/>
          <p:cNvSpPr/>
          <p:nvPr/>
        </p:nvSpPr>
        <p:spPr>
          <a:xfrm>
            <a:off x="158040" y="3936960"/>
            <a:ext cx="8852760" cy="11127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201960" indent="-189000">
              <a:lnSpc>
                <a:spcPct val="100000"/>
              </a:lnSpc>
              <a:spcBef>
                <a:spcPts val="11"/>
              </a:spcBef>
              <a:buClr>
                <a:srgbClr val="000000"/>
              </a:buClr>
              <a:buFont typeface="Wingdings" charset="2"/>
              <a:buChar char=""/>
              <a:tabLst>
                <a:tab algn="l" pos="202680"/>
              </a:tabLst>
            </a:pPr>
            <a:r>
              <a:rPr b="0" lang="en-US" sz="1400" spc="-1" strike="noStrike">
                <a:solidFill>
                  <a:srgbClr val="212121"/>
                </a:solidFill>
                <a:latin typeface="Microsoft Sans Serif"/>
                <a:ea typeface="Microsoft Sans Serif"/>
              </a:rPr>
              <a:t>City Hotel has highest percentage of cancellation which is almost 30%</a:t>
            </a:r>
            <a:endParaRPr b="0" lang="en-IN" sz="1400" spc="-1" strike="noStrike">
              <a:latin typeface="Arial"/>
            </a:endParaRPr>
          </a:p>
          <a:p>
            <a:pPr marL="12240">
              <a:lnSpc>
                <a:spcPct val="100000"/>
              </a:lnSpc>
              <a:spcBef>
                <a:spcPts val="11"/>
              </a:spcBef>
              <a:tabLst>
                <a:tab algn="l" pos="202680"/>
              </a:tabLst>
            </a:pPr>
            <a:endParaRPr b="0" lang="en-IN" sz="1400" spc="-1" strike="noStrike">
              <a:latin typeface="Arial"/>
            </a:endParaRPr>
          </a:p>
          <a:p>
            <a:pPr marL="201960" indent="-189000">
              <a:lnSpc>
                <a:spcPct val="100000"/>
              </a:lnSpc>
              <a:spcBef>
                <a:spcPts val="11"/>
              </a:spcBef>
              <a:buClr>
                <a:srgbClr val="000000"/>
              </a:buClr>
              <a:buFont typeface="Wingdings" charset="2"/>
              <a:buChar char=""/>
              <a:tabLst>
                <a:tab algn="l" pos="202680"/>
              </a:tabLst>
            </a:pPr>
            <a:r>
              <a:rPr b="0" lang="en-US" sz="1400" spc="-1" strike="noStrike">
                <a:solidFill>
                  <a:srgbClr val="212121"/>
                </a:solidFill>
                <a:latin typeface="Microsoft Sans Serif"/>
                <a:ea typeface="Microsoft Sans Serif"/>
              </a:rPr>
              <a:t>City hotel has the highest ADR. That means city hotels are generating more revenues than the resort hotels. More the ADR more is the revenue.</a:t>
            </a:r>
            <a:endParaRPr b="0" lang="en-IN" sz="1400" spc="-1" strike="noStrike">
              <a:latin typeface="Arial"/>
            </a:endParaRPr>
          </a:p>
        </p:txBody>
      </p:sp>
      <p:sp>
        <p:nvSpPr>
          <p:cNvPr id="252" name="CustomShape 3"/>
          <p:cNvSpPr/>
          <p:nvPr/>
        </p:nvSpPr>
        <p:spPr>
          <a:xfrm>
            <a:off x="78840" y="70200"/>
            <a:ext cx="8387280" cy="388440"/>
          </a:xfrm>
          <a:prstGeom prst="rect">
            <a:avLst/>
          </a:prstGeom>
          <a:noFill/>
          <a:ln>
            <a:noFill/>
          </a:ln>
        </p:spPr>
        <p:style>
          <a:lnRef idx="0"/>
          <a:fillRef idx="0"/>
          <a:effectRef idx="0"/>
          <a:fontRef idx="minor"/>
        </p:style>
        <p:txBody>
          <a:bodyPr lIns="0" rIns="0" tIns="0" bIns="0">
            <a:spAutoFit/>
          </a:bodyPr>
          <a:p>
            <a:pPr marL="12240" algn="ctr">
              <a:lnSpc>
                <a:spcPts val="3061"/>
              </a:lnSpc>
              <a:tabLst>
                <a:tab algn="l" pos="330840"/>
              </a:tabLst>
            </a:pPr>
            <a:r>
              <a:rPr b="1" lang="en-IN" sz="2400" spc="-7" strike="noStrike">
                <a:solidFill>
                  <a:srgbClr val="ff4646"/>
                </a:solidFill>
                <a:latin typeface="Arial"/>
                <a:ea typeface="Arial"/>
              </a:rPr>
              <a:t>Exploratory</a:t>
            </a:r>
            <a:r>
              <a:rPr b="1" lang="en-IN" sz="2400" spc="-1" strike="noStrike">
                <a:solidFill>
                  <a:srgbClr val="ff4646"/>
                </a:solidFill>
                <a:latin typeface="Arial"/>
                <a:ea typeface="Arial"/>
              </a:rPr>
              <a:t> </a:t>
            </a:r>
            <a:r>
              <a:rPr b="1" lang="en-IN" sz="2400" spc="-7" strike="noStrike">
                <a:solidFill>
                  <a:srgbClr val="ff4646"/>
                </a:solidFill>
                <a:latin typeface="Arial"/>
                <a:ea typeface="Arial"/>
              </a:rPr>
              <a:t>Data</a:t>
            </a:r>
            <a:r>
              <a:rPr b="1" lang="en-IN" sz="2400" spc="7" strike="noStrike">
                <a:solidFill>
                  <a:srgbClr val="ff4646"/>
                </a:solidFill>
                <a:latin typeface="Arial"/>
                <a:ea typeface="Arial"/>
              </a:rPr>
              <a:t> </a:t>
            </a:r>
            <a:r>
              <a:rPr b="1" lang="en-IN" sz="2400" spc="-7" strike="noStrike">
                <a:solidFill>
                  <a:srgbClr val="ff4646"/>
                </a:solidFill>
                <a:latin typeface="Arial"/>
                <a:ea typeface="Arial"/>
              </a:rPr>
              <a:t>Analysis</a:t>
            </a:r>
            <a:r>
              <a:rPr b="1" lang="en-IN" sz="2400" spc="1" strike="noStrike">
                <a:solidFill>
                  <a:srgbClr val="ff4646"/>
                </a:solidFill>
                <a:latin typeface="Arial"/>
                <a:ea typeface="Arial"/>
              </a:rPr>
              <a:t> </a:t>
            </a:r>
            <a:r>
              <a:rPr b="1" lang="en-IN" sz="2400" spc="-7" strike="noStrike">
                <a:solidFill>
                  <a:srgbClr val="ff4646"/>
                </a:solidFill>
                <a:latin typeface="Arial"/>
                <a:ea typeface="Arial"/>
              </a:rPr>
              <a:t>(EDA)</a:t>
            </a:r>
            <a:r>
              <a:rPr b="1" lang="en-IN" sz="2400" spc="-1" strike="noStrike">
                <a:solidFill>
                  <a:srgbClr val="ff4646"/>
                </a:solidFill>
                <a:latin typeface="Arial"/>
                <a:ea typeface="Arial"/>
              </a:rPr>
              <a:t> :</a:t>
            </a:r>
            <a:endParaRPr b="0" lang="en-IN" sz="2400" spc="-1" strike="noStrike">
              <a:latin typeface="Arial"/>
            </a:endParaRPr>
          </a:p>
        </p:txBody>
      </p:sp>
      <p:sp>
        <p:nvSpPr>
          <p:cNvPr id="253" name="CustomShape 4"/>
          <p:cNvSpPr/>
          <p:nvPr/>
        </p:nvSpPr>
        <p:spPr>
          <a:xfrm>
            <a:off x="529920" y="506520"/>
            <a:ext cx="8519760" cy="36756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2000" spc="-1" strike="noStrike" u="sng">
                <a:solidFill>
                  <a:srgbClr val="00717d"/>
                </a:solidFill>
                <a:uFillTx/>
                <a:latin typeface="Microsoft Sans Serif"/>
                <a:ea typeface="Microsoft Sans Serif"/>
              </a:rPr>
              <a:t>Bivariate and Multivariate Analysis</a:t>
            </a:r>
            <a:endParaRPr b="0" lang="en-IN" sz="2000" spc="-1" strike="noStrike">
              <a:latin typeface="Arial"/>
            </a:endParaRPr>
          </a:p>
        </p:txBody>
      </p:sp>
      <p:pic>
        <p:nvPicPr>
          <p:cNvPr id="254" name="Picture 2" descr=""/>
          <p:cNvPicPr/>
          <p:nvPr/>
        </p:nvPicPr>
        <p:blipFill>
          <a:blip r:embed="rId1"/>
          <a:stretch/>
        </p:blipFill>
        <p:spPr>
          <a:xfrm>
            <a:off x="596160" y="1090800"/>
            <a:ext cx="3884760" cy="2629440"/>
          </a:xfrm>
          <a:prstGeom prst="rect">
            <a:avLst/>
          </a:prstGeom>
          <a:ln>
            <a:noFill/>
          </a:ln>
        </p:spPr>
      </p:pic>
      <p:pic>
        <p:nvPicPr>
          <p:cNvPr id="255" name="Picture 4" descr=""/>
          <p:cNvPicPr/>
          <p:nvPr/>
        </p:nvPicPr>
        <p:blipFill>
          <a:blip r:embed="rId2"/>
          <a:stretch/>
        </p:blipFill>
        <p:spPr>
          <a:xfrm>
            <a:off x="4662360" y="1090800"/>
            <a:ext cx="3701880" cy="27356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57" name="CustomShape 2"/>
          <p:cNvSpPr/>
          <p:nvPr/>
        </p:nvSpPr>
        <p:spPr>
          <a:xfrm>
            <a:off x="370440" y="3668040"/>
            <a:ext cx="8016480" cy="11458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298440" indent="-285120">
              <a:lnSpc>
                <a:spcPct val="100000"/>
              </a:lnSpc>
              <a:spcBef>
                <a:spcPts val="99"/>
              </a:spcBef>
              <a:buClr>
                <a:srgbClr val="000000"/>
              </a:buClr>
              <a:buFont typeface="Wingdings" charset="2"/>
              <a:buChar char=""/>
            </a:pPr>
            <a:r>
              <a:rPr b="0" lang="en-US" sz="1400" spc="-1" strike="noStrike">
                <a:solidFill>
                  <a:srgbClr val="212121"/>
                </a:solidFill>
                <a:latin typeface="Microsoft Sans Serif"/>
                <a:ea typeface="Microsoft Sans Serif"/>
              </a:rPr>
              <a:t>Resort hotels has slightly high avg lead time. That means customers plan their trips very early.</a:t>
            </a:r>
            <a:endParaRPr b="0" lang="en-IN" sz="1400" spc="-1" strike="noStrike">
              <a:latin typeface="Arial"/>
            </a:endParaRPr>
          </a:p>
          <a:p>
            <a:pPr marL="12600">
              <a:lnSpc>
                <a:spcPct val="100000"/>
              </a:lnSpc>
              <a:spcBef>
                <a:spcPts val="99"/>
              </a:spcBef>
            </a:pPr>
            <a:endParaRPr b="0" lang="en-IN" sz="1400" spc="-1" strike="noStrike">
              <a:latin typeface="Arial"/>
            </a:endParaRPr>
          </a:p>
          <a:p>
            <a:pPr marL="298440" indent="-285120">
              <a:lnSpc>
                <a:spcPct val="100000"/>
              </a:lnSpc>
              <a:spcBef>
                <a:spcPts val="99"/>
              </a:spcBef>
              <a:buClr>
                <a:srgbClr val="000000"/>
              </a:buClr>
              <a:buFont typeface="Wingdings" charset="2"/>
              <a:buChar char=""/>
            </a:pPr>
            <a:r>
              <a:rPr b="0" lang="en-US" sz="1400" spc="-1" strike="noStrike">
                <a:solidFill>
                  <a:srgbClr val="212121"/>
                </a:solidFill>
                <a:latin typeface="Microsoft Sans Serif"/>
                <a:ea typeface="Microsoft Sans Serif"/>
              </a:rPr>
              <a:t>The repeated guest is almost similar for both hotels.</a:t>
            </a:r>
            <a:endParaRPr b="0" lang="en-IN" sz="1400" spc="-1" strike="noStrike">
              <a:latin typeface="Arial"/>
            </a:endParaRPr>
          </a:p>
        </p:txBody>
      </p:sp>
      <p:pic>
        <p:nvPicPr>
          <p:cNvPr id="258" name="Picture 2" descr=""/>
          <p:cNvPicPr/>
          <p:nvPr/>
        </p:nvPicPr>
        <p:blipFill>
          <a:blip r:embed="rId1"/>
          <a:stretch/>
        </p:blipFill>
        <p:spPr>
          <a:xfrm>
            <a:off x="291240" y="365400"/>
            <a:ext cx="4200840" cy="2975400"/>
          </a:xfrm>
          <a:prstGeom prst="rect">
            <a:avLst/>
          </a:prstGeom>
          <a:ln>
            <a:noFill/>
          </a:ln>
        </p:spPr>
      </p:pic>
      <p:pic>
        <p:nvPicPr>
          <p:cNvPr id="259" name="Picture 4" descr=""/>
          <p:cNvPicPr/>
          <p:nvPr/>
        </p:nvPicPr>
        <p:blipFill>
          <a:blip r:embed="rId2"/>
          <a:stretch/>
        </p:blipFill>
        <p:spPr>
          <a:xfrm>
            <a:off x="4651200" y="401400"/>
            <a:ext cx="4041360" cy="29754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61" name="CustomShape 2"/>
          <p:cNvSpPr/>
          <p:nvPr/>
        </p:nvSpPr>
        <p:spPr>
          <a:xfrm>
            <a:off x="359280" y="3121560"/>
            <a:ext cx="8580960" cy="177300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298440" indent="-285120">
              <a:lnSpc>
                <a:spcPct val="100000"/>
              </a:lnSpc>
              <a:spcBef>
                <a:spcPts val="99"/>
              </a:spcBef>
              <a:buClr>
                <a:srgbClr val="000000"/>
              </a:buClr>
              <a:buFont typeface="Wingdings" charset="2"/>
              <a:buChar char=""/>
            </a:pPr>
            <a:r>
              <a:rPr b="0" lang="en-US" sz="1400" spc="-1" strike="noStrike">
                <a:solidFill>
                  <a:srgbClr val="212121"/>
                </a:solidFill>
                <a:latin typeface="Microsoft Sans Serif"/>
                <a:ea typeface="Microsoft Sans Serif"/>
              </a:rPr>
              <a:t>So the City Hotels has longer waiting period than the Resort Hotels. Thus we can say that City Hotels are much busier than the Resort Hotels.</a:t>
            </a:r>
            <a:endParaRPr b="0" lang="en-IN" sz="1400" spc="-1" strike="noStrike">
              <a:latin typeface="Arial"/>
            </a:endParaRPr>
          </a:p>
          <a:p>
            <a:pPr marL="12600">
              <a:lnSpc>
                <a:spcPct val="100000"/>
              </a:lnSpc>
              <a:spcBef>
                <a:spcPts val="99"/>
              </a:spcBef>
            </a:pPr>
            <a:endParaRPr b="0" lang="en-IN" sz="14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For Resort hotel ADR is high in the months June, July, August as compared to City Hotels. May be Customers/People wants to spend their Summer vacation in Resorts Hotels.</a:t>
            </a:r>
            <a:endParaRPr b="0" lang="en-IN" sz="14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The best time for guests to visit Resort or City hotels is January, February, March, April, October, November and December as the average daily rate in this month is very low.</a:t>
            </a:r>
            <a:endParaRPr b="0" lang="en-IN" sz="1400" spc="-1" strike="noStrike">
              <a:latin typeface="Arial"/>
            </a:endParaRPr>
          </a:p>
        </p:txBody>
      </p:sp>
      <p:pic>
        <p:nvPicPr>
          <p:cNvPr id="262" name="Picture 2" descr=""/>
          <p:cNvPicPr/>
          <p:nvPr/>
        </p:nvPicPr>
        <p:blipFill>
          <a:blip r:embed="rId1"/>
          <a:stretch/>
        </p:blipFill>
        <p:spPr>
          <a:xfrm>
            <a:off x="203040" y="376920"/>
            <a:ext cx="3284280" cy="2749320"/>
          </a:xfrm>
          <a:prstGeom prst="rect">
            <a:avLst/>
          </a:prstGeom>
          <a:ln>
            <a:noFill/>
          </a:ln>
        </p:spPr>
      </p:pic>
      <p:pic>
        <p:nvPicPr>
          <p:cNvPr id="263" name="Picture 4" descr=""/>
          <p:cNvPicPr/>
          <p:nvPr/>
        </p:nvPicPr>
        <p:blipFill>
          <a:blip r:embed="rId2"/>
          <a:stretch/>
        </p:blipFill>
        <p:spPr>
          <a:xfrm>
            <a:off x="3589920" y="371520"/>
            <a:ext cx="5350320" cy="27493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11760" y="79200"/>
            <a:ext cx="8519760" cy="70092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br/>
            <a:br/>
            <a:br/>
            <a:br/>
            <a:br/>
            <a:br/>
            <a:br/>
            <a:br/>
            <a:br/>
            <a:br/>
            <a:br/>
            <a:br/>
            <a:br/>
            <a:br/>
            <a:br/>
            <a:br/>
            <a:br/>
            <a:br/>
            <a:br/>
            <a:br/>
            <a:br/>
            <a:br/>
            <a:br/>
            <a:br/>
            <a:r>
              <a:rPr b="1" lang="en-US" sz="2400" spc="-1" strike="noStrike">
                <a:solidFill>
                  <a:srgbClr val="cc0000"/>
                </a:solidFill>
                <a:latin typeface="Montserrat"/>
                <a:ea typeface="Montserrat"/>
              </a:rPr>
              <a:t>Problem Statement</a:t>
            </a:r>
            <a:br/>
            <a:endParaRPr b="0" lang="en-IN" sz="2400" spc="-1" strike="noStrike">
              <a:latin typeface="Arial"/>
            </a:endParaRPr>
          </a:p>
        </p:txBody>
      </p:sp>
      <p:sp>
        <p:nvSpPr>
          <p:cNvPr id="198" name="CustomShape 2"/>
          <p:cNvSpPr/>
          <p:nvPr/>
        </p:nvSpPr>
        <p:spPr>
          <a:xfrm>
            <a:off x="311760" y="643320"/>
            <a:ext cx="8519760" cy="4255200"/>
          </a:xfrm>
          <a:prstGeom prst="rect">
            <a:avLst/>
          </a:prstGeom>
          <a:noFill/>
          <a:ln>
            <a:noFill/>
          </a:ln>
        </p:spPr>
        <p:style>
          <a:lnRef idx="0"/>
          <a:fillRef idx="0"/>
          <a:effectRef idx="0"/>
          <a:fontRef idx="minor"/>
        </p:style>
        <p:txBody>
          <a:bodyPr lIns="90000" rIns="90000" tIns="91440" bIns="91440">
            <a:noAutofit/>
          </a:bodyPr>
          <a:p>
            <a:pPr lvl="1" marL="802800" indent="-317520">
              <a:lnSpc>
                <a:spcPct val="114000"/>
              </a:lnSpc>
              <a:spcBef>
                <a:spcPts val="1599"/>
              </a:spcBef>
              <a:buClr>
                <a:srgbClr val="cc0000"/>
              </a:buClr>
              <a:buSzPct val="78000"/>
              <a:buFont typeface="Wingdings" charset="2"/>
              <a:buChar char=""/>
              <a:tabLst>
                <a:tab algn="l" pos="802800"/>
                <a:tab algn="l" pos="803160"/>
              </a:tabLst>
            </a:pPr>
            <a:r>
              <a:rPr b="0" lang="en-US" sz="1600" spc="-1" strike="noStrike">
                <a:solidFill>
                  <a:srgbClr val="202020"/>
                </a:solidFill>
                <a:latin typeface="Microsoft Sans Serif"/>
                <a:ea typeface="Arial"/>
              </a:rPr>
              <a:t>For</a:t>
            </a:r>
            <a:r>
              <a:rPr b="0" lang="en-US" sz="1600" spc="7" strike="noStrike">
                <a:solidFill>
                  <a:srgbClr val="202020"/>
                </a:solidFill>
                <a:latin typeface="Microsoft Sans Serif"/>
                <a:ea typeface="Arial"/>
              </a:rPr>
              <a:t> </a:t>
            </a:r>
            <a:r>
              <a:rPr b="0" lang="en-US" sz="1600" spc="-7" strike="noStrike">
                <a:solidFill>
                  <a:srgbClr val="202020"/>
                </a:solidFill>
                <a:latin typeface="Microsoft Sans Serif"/>
                <a:ea typeface="Arial"/>
              </a:rPr>
              <a:t>this</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project</a:t>
            </a:r>
            <a:r>
              <a:rPr b="0" lang="en-US" sz="1600" spc="9" strike="noStrike">
                <a:solidFill>
                  <a:srgbClr val="202020"/>
                </a:solidFill>
                <a:latin typeface="Microsoft Sans Serif"/>
                <a:ea typeface="Arial"/>
              </a:rPr>
              <a:t> </a:t>
            </a:r>
            <a:r>
              <a:rPr b="0" lang="en-US" sz="1600" spc="-1" strike="noStrike">
                <a:solidFill>
                  <a:srgbClr val="202020"/>
                </a:solidFill>
                <a:latin typeface="Microsoft Sans Serif"/>
                <a:ea typeface="Arial"/>
              </a:rPr>
              <a:t>we</a:t>
            </a:r>
            <a:r>
              <a:rPr b="0" lang="en-US" sz="1600" spc="9" strike="noStrike">
                <a:solidFill>
                  <a:srgbClr val="202020"/>
                </a:solidFill>
                <a:latin typeface="Microsoft Sans Serif"/>
                <a:ea typeface="Arial"/>
              </a:rPr>
              <a:t> </a:t>
            </a:r>
            <a:r>
              <a:rPr b="0" lang="en-US" sz="1600" spc="-12" strike="noStrike">
                <a:solidFill>
                  <a:srgbClr val="202020"/>
                </a:solidFill>
                <a:latin typeface="Microsoft Sans Serif"/>
                <a:ea typeface="Arial"/>
              </a:rPr>
              <a:t>will</a:t>
            </a:r>
            <a:r>
              <a:rPr b="0" lang="en-US" sz="1600" spc="15" strike="noStrike">
                <a:solidFill>
                  <a:srgbClr val="202020"/>
                </a:solidFill>
                <a:latin typeface="Microsoft Sans Serif"/>
                <a:ea typeface="Arial"/>
              </a:rPr>
              <a:t> </a:t>
            </a:r>
            <a:r>
              <a:rPr b="0" lang="en-US" sz="1600" spc="-1" strike="noStrike">
                <a:solidFill>
                  <a:srgbClr val="202020"/>
                </a:solidFill>
                <a:latin typeface="Microsoft Sans Serif"/>
                <a:ea typeface="Arial"/>
              </a:rPr>
              <a:t>be</a:t>
            </a:r>
            <a:r>
              <a:rPr b="0" lang="en-US" sz="1600" spc="15" strike="noStrike">
                <a:solidFill>
                  <a:srgbClr val="202020"/>
                </a:solidFill>
                <a:latin typeface="Microsoft Sans Serif"/>
                <a:ea typeface="Arial"/>
              </a:rPr>
              <a:t> </a:t>
            </a:r>
            <a:r>
              <a:rPr b="0" lang="en-US" sz="1600" spc="-7" strike="noStrike">
                <a:solidFill>
                  <a:srgbClr val="202020"/>
                </a:solidFill>
                <a:latin typeface="Microsoft Sans Serif"/>
                <a:ea typeface="Arial"/>
              </a:rPr>
              <a:t>analyzing</a:t>
            </a:r>
            <a:r>
              <a:rPr b="0" lang="en-US" sz="1600" spc="7" strike="noStrike">
                <a:solidFill>
                  <a:srgbClr val="202020"/>
                </a:solidFill>
                <a:latin typeface="Microsoft Sans Serif"/>
                <a:ea typeface="Arial"/>
              </a:rPr>
              <a:t> </a:t>
            </a:r>
            <a:r>
              <a:rPr b="0" lang="en-US" sz="1600" spc="-7" strike="noStrike">
                <a:solidFill>
                  <a:srgbClr val="202020"/>
                </a:solidFill>
                <a:latin typeface="Microsoft Sans Serif"/>
                <a:ea typeface="Arial"/>
              </a:rPr>
              <a:t>Hotel</a:t>
            </a:r>
            <a:r>
              <a:rPr b="0" lang="en-US" sz="1600" spc="9" strike="noStrike">
                <a:solidFill>
                  <a:srgbClr val="202020"/>
                </a:solidFill>
                <a:latin typeface="Microsoft Sans Serif"/>
                <a:ea typeface="Arial"/>
              </a:rPr>
              <a:t> </a:t>
            </a:r>
            <a:r>
              <a:rPr b="0" lang="en-US" sz="1600" spc="-7" strike="noStrike">
                <a:solidFill>
                  <a:srgbClr val="202020"/>
                </a:solidFill>
                <a:latin typeface="Microsoft Sans Serif"/>
                <a:ea typeface="Arial"/>
              </a:rPr>
              <a:t>Booking</a:t>
            </a:r>
            <a:r>
              <a:rPr b="0" lang="en-US" sz="1600" spc="7" strike="noStrike">
                <a:solidFill>
                  <a:srgbClr val="202020"/>
                </a:solidFill>
                <a:latin typeface="Microsoft Sans Serif"/>
                <a:ea typeface="Arial"/>
              </a:rPr>
              <a:t> </a:t>
            </a:r>
            <a:r>
              <a:rPr b="0" lang="en-US" sz="1600" spc="-1" strike="noStrike">
                <a:solidFill>
                  <a:srgbClr val="202020"/>
                </a:solidFill>
                <a:latin typeface="Microsoft Sans Serif"/>
                <a:ea typeface="Arial"/>
              </a:rPr>
              <a:t>data.</a:t>
            </a:r>
            <a:r>
              <a:rPr b="0" lang="en-US" sz="1600" spc="15" strike="noStrike">
                <a:solidFill>
                  <a:srgbClr val="202020"/>
                </a:solidFill>
                <a:latin typeface="Microsoft Sans Serif"/>
                <a:ea typeface="Arial"/>
              </a:rPr>
              <a:t> </a:t>
            </a:r>
            <a:r>
              <a:rPr b="0" lang="en-US" sz="1600" spc="-7" strike="noStrike">
                <a:solidFill>
                  <a:srgbClr val="202020"/>
                </a:solidFill>
                <a:latin typeface="Microsoft Sans Serif"/>
                <a:ea typeface="Arial"/>
              </a:rPr>
              <a:t>This</a:t>
            </a:r>
            <a:r>
              <a:rPr b="0" lang="en-US" sz="1600" spc="21" strike="noStrike">
                <a:solidFill>
                  <a:srgbClr val="202020"/>
                </a:solidFill>
                <a:latin typeface="Microsoft Sans Serif"/>
                <a:ea typeface="Arial"/>
              </a:rPr>
              <a:t> </a:t>
            </a:r>
            <a:r>
              <a:rPr b="0" lang="en-US" sz="1600" spc="-1" strike="noStrike">
                <a:solidFill>
                  <a:srgbClr val="202020"/>
                </a:solidFill>
                <a:latin typeface="Microsoft Sans Serif"/>
                <a:ea typeface="Arial"/>
              </a:rPr>
              <a:t>data </a:t>
            </a:r>
            <a:r>
              <a:rPr b="0" lang="en-US" sz="1600" spc="1" strike="noStrike">
                <a:solidFill>
                  <a:srgbClr val="202020"/>
                </a:solidFill>
                <a:latin typeface="Microsoft Sans Serif"/>
                <a:ea typeface="Arial"/>
              </a:rPr>
              <a:t> </a:t>
            </a:r>
            <a:r>
              <a:rPr b="0" lang="en-US" sz="1600" spc="-1" strike="noStrike">
                <a:solidFill>
                  <a:srgbClr val="202020"/>
                </a:solidFill>
                <a:latin typeface="Microsoft Sans Serif"/>
                <a:ea typeface="Arial"/>
              </a:rPr>
              <a:t>set</a:t>
            </a:r>
            <a:r>
              <a:rPr b="0" lang="en-US" sz="1600" spc="7" strike="noStrike">
                <a:solidFill>
                  <a:srgbClr val="202020"/>
                </a:solidFill>
                <a:latin typeface="Microsoft Sans Serif"/>
                <a:ea typeface="Arial"/>
              </a:rPr>
              <a:t> </a:t>
            </a:r>
            <a:r>
              <a:rPr b="0" lang="en-US" sz="1600" spc="-7" strike="noStrike">
                <a:solidFill>
                  <a:srgbClr val="202020"/>
                </a:solidFill>
                <a:latin typeface="Microsoft Sans Serif"/>
                <a:ea typeface="Arial"/>
              </a:rPr>
              <a:t>contains</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booking</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information</a:t>
            </a:r>
            <a:r>
              <a:rPr b="0" lang="en-US" sz="1600" spc="7" strike="noStrike">
                <a:solidFill>
                  <a:srgbClr val="202020"/>
                </a:solidFill>
                <a:latin typeface="Microsoft Sans Serif"/>
                <a:ea typeface="Arial"/>
              </a:rPr>
              <a:t> </a:t>
            </a:r>
            <a:r>
              <a:rPr b="0" lang="en-US" sz="1600" spc="-1" strike="noStrike">
                <a:solidFill>
                  <a:srgbClr val="202020"/>
                </a:solidFill>
                <a:latin typeface="Microsoft Sans Serif"/>
                <a:ea typeface="Arial"/>
              </a:rPr>
              <a:t>for</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a</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city</a:t>
            </a:r>
            <a:r>
              <a:rPr b="0" lang="en-US" sz="1600" spc="15" strike="noStrike">
                <a:solidFill>
                  <a:srgbClr val="202020"/>
                </a:solidFill>
                <a:latin typeface="Microsoft Sans Serif"/>
                <a:ea typeface="Arial"/>
              </a:rPr>
              <a:t> </a:t>
            </a:r>
            <a:r>
              <a:rPr b="0" lang="en-US" sz="1600" spc="-7" strike="noStrike">
                <a:solidFill>
                  <a:srgbClr val="202020"/>
                </a:solidFill>
                <a:latin typeface="Microsoft Sans Serif"/>
                <a:ea typeface="Arial"/>
              </a:rPr>
              <a:t>hotel</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and</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a</a:t>
            </a:r>
            <a:r>
              <a:rPr b="0" lang="en-US" sz="1600" spc="15" strike="noStrike">
                <a:solidFill>
                  <a:srgbClr val="202020"/>
                </a:solidFill>
                <a:latin typeface="Microsoft Sans Serif"/>
                <a:ea typeface="Arial"/>
              </a:rPr>
              <a:t> </a:t>
            </a:r>
            <a:r>
              <a:rPr b="0" lang="en-US" sz="1600" spc="-1" strike="noStrike">
                <a:solidFill>
                  <a:srgbClr val="202020"/>
                </a:solidFill>
                <a:latin typeface="Microsoft Sans Serif"/>
                <a:ea typeface="Arial"/>
              </a:rPr>
              <a:t>resort</a:t>
            </a:r>
            <a:r>
              <a:rPr b="0" lang="en-US" sz="1600" spc="15" strike="noStrike">
                <a:solidFill>
                  <a:srgbClr val="202020"/>
                </a:solidFill>
                <a:latin typeface="Microsoft Sans Serif"/>
                <a:ea typeface="Arial"/>
              </a:rPr>
              <a:t> </a:t>
            </a:r>
            <a:r>
              <a:rPr b="0" lang="en-US" sz="1600" spc="-7" strike="noStrike">
                <a:solidFill>
                  <a:srgbClr val="202020"/>
                </a:solidFill>
                <a:latin typeface="Microsoft Sans Serif"/>
                <a:ea typeface="Arial"/>
              </a:rPr>
              <a:t>hotel, </a:t>
            </a:r>
            <a:r>
              <a:rPr b="0" lang="en-US" sz="1600" spc="-1" strike="noStrike">
                <a:solidFill>
                  <a:srgbClr val="202020"/>
                </a:solidFill>
                <a:latin typeface="Microsoft Sans Serif"/>
                <a:ea typeface="Arial"/>
              </a:rPr>
              <a:t> </a:t>
            </a:r>
            <a:r>
              <a:rPr b="0" lang="en-US" sz="1600" spc="-7" strike="noStrike">
                <a:solidFill>
                  <a:srgbClr val="202020"/>
                </a:solidFill>
                <a:latin typeface="Microsoft Sans Serif"/>
                <a:ea typeface="Arial"/>
              </a:rPr>
              <a:t>and</a:t>
            </a:r>
            <a:r>
              <a:rPr b="0" lang="en-US" sz="1600" spc="7" strike="noStrike">
                <a:solidFill>
                  <a:srgbClr val="202020"/>
                </a:solidFill>
                <a:latin typeface="Microsoft Sans Serif"/>
                <a:ea typeface="Arial"/>
              </a:rPr>
              <a:t> </a:t>
            </a:r>
            <a:r>
              <a:rPr b="0" lang="en-US" sz="1600" spc="-7" strike="noStrike">
                <a:solidFill>
                  <a:srgbClr val="202020"/>
                </a:solidFill>
                <a:latin typeface="Microsoft Sans Serif"/>
                <a:ea typeface="Arial"/>
              </a:rPr>
              <a:t>includes</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information</a:t>
            </a:r>
            <a:r>
              <a:rPr b="0" lang="en-US" sz="1600" spc="7" strike="noStrike">
                <a:solidFill>
                  <a:srgbClr val="202020"/>
                </a:solidFill>
                <a:latin typeface="Microsoft Sans Serif"/>
                <a:ea typeface="Arial"/>
              </a:rPr>
              <a:t> </a:t>
            </a:r>
            <a:r>
              <a:rPr b="0" lang="en-US" sz="1600" spc="-7" strike="noStrike">
                <a:solidFill>
                  <a:srgbClr val="202020"/>
                </a:solidFill>
                <a:latin typeface="Microsoft Sans Serif"/>
                <a:ea typeface="Arial"/>
              </a:rPr>
              <a:t>such</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as</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when</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the</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booking</a:t>
            </a:r>
            <a:r>
              <a:rPr b="0" lang="en-US" sz="1600" spc="7" strike="noStrike">
                <a:solidFill>
                  <a:srgbClr val="202020"/>
                </a:solidFill>
                <a:latin typeface="Microsoft Sans Serif"/>
                <a:ea typeface="Arial"/>
              </a:rPr>
              <a:t> </a:t>
            </a:r>
            <a:r>
              <a:rPr b="0" lang="en-US" sz="1600" spc="-7" strike="noStrike">
                <a:solidFill>
                  <a:srgbClr val="202020"/>
                </a:solidFill>
                <a:latin typeface="Microsoft Sans Serif"/>
                <a:ea typeface="Arial"/>
              </a:rPr>
              <a:t>was</a:t>
            </a:r>
            <a:r>
              <a:rPr b="0" lang="en-US" sz="1600" spc="15" strike="noStrike">
                <a:solidFill>
                  <a:srgbClr val="202020"/>
                </a:solidFill>
                <a:latin typeface="Microsoft Sans Serif"/>
                <a:ea typeface="Arial"/>
              </a:rPr>
              <a:t> </a:t>
            </a:r>
            <a:r>
              <a:rPr b="0" lang="en-US" sz="1600" spc="-7" strike="noStrike">
                <a:solidFill>
                  <a:srgbClr val="202020"/>
                </a:solidFill>
                <a:latin typeface="Microsoft Sans Serif"/>
                <a:ea typeface="Arial"/>
              </a:rPr>
              <a:t>made, </a:t>
            </a:r>
            <a:r>
              <a:rPr b="0" lang="en-US" sz="1600" spc="-1" strike="noStrike">
                <a:solidFill>
                  <a:srgbClr val="202020"/>
                </a:solidFill>
                <a:latin typeface="Microsoft Sans Serif"/>
                <a:ea typeface="Arial"/>
              </a:rPr>
              <a:t> </a:t>
            </a:r>
            <a:r>
              <a:rPr b="0" lang="en-US" sz="1600" spc="-7" strike="noStrike">
                <a:solidFill>
                  <a:srgbClr val="202020"/>
                </a:solidFill>
                <a:latin typeface="Microsoft Sans Serif"/>
                <a:ea typeface="Arial"/>
              </a:rPr>
              <a:t>length</a:t>
            </a:r>
            <a:r>
              <a:rPr b="0" lang="en-US" sz="1600" spc="7" strike="noStrike">
                <a:solidFill>
                  <a:srgbClr val="202020"/>
                </a:solidFill>
                <a:latin typeface="Microsoft Sans Serif"/>
                <a:ea typeface="Arial"/>
              </a:rPr>
              <a:t> </a:t>
            </a:r>
            <a:r>
              <a:rPr b="0" lang="en-US" sz="1600" spc="-1" strike="noStrike">
                <a:solidFill>
                  <a:srgbClr val="202020"/>
                </a:solidFill>
                <a:latin typeface="Microsoft Sans Serif"/>
                <a:ea typeface="Arial"/>
              </a:rPr>
              <a:t>of</a:t>
            </a:r>
            <a:r>
              <a:rPr b="0" lang="en-US" sz="1600" spc="26" strike="noStrike">
                <a:solidFill>
                  <a:srgbClr val="202020"/>
                </a:solidFill>
                <a:latin typeface="Microsoft Sans Serif"/>
                <a:ea typeface="Arial"/>
              </a:rPr>
              <a:t> </a:t>
            </a:r>
            <a:r>
              <a:rPr b="0" lang="en-US" sz="1600" spc="-7" strike="noStrike">
                <a:solidFill>
                  <a:srgbClr val="202020"/>
                </a:solidFill>
                <a:latin typeface="Microsoft Sans Serif"/>
                <a:ea typeface="Arial"/>
              </a:rPr>
              <a:t>stay,</a:t>
            </a:r>
            <a:r>
              <a:rPr b="0" lang="en-US" sz="1600" spc="26" strike="noStrike">
                <a:solidFill>
                  <a:srgbClr val="202020"/>
                </a:solidFill>
                <a:latin typeface="Microsoft Sans Serif"/>
                <a:ea typeface="Arial"/>
              </a:rPr>
              <a:t> </a:t>
            </a:r>
            <a:r>
              <a:rPr b="0" lang="en-US" sz="1600" spc="-7" strike="noStrike">
                <a:solidFill>
                  <a:srgbClr val="202020"/>
                </a:solidFill>
                <a:latin typeface="Microsoft Sans Serif"/>
                <a:ea typeface="Arial"/>
              </a:rPr>
              <a:t>the</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number</a:t>
            </a:r>
            <a:r>
              <a:rPr b="0" lang="en-US" sz="1600" spc="21" strike="noStrike">
                <a:solidFill>
                  <a:srgbClr val="202020"/>
                </a:solidFill>
                <a:latin typeface="Microsoft Sans Serif"/>
                <a:ea typeface="Arial"/>
              </a:rPr>
              <a:t> </a:t>
            </a:r>
            <a:r>
              <a:rPr b="0" lang="en-US" sz="1600" spc="-1" strike="noStrike">
                <a:solidFill>
                  <a:srgbClr val="202020"/>
                </a:solidFill>
                <a:latin typeface="Microsoft Sans Serif"/>
                <a:ea typeface="Arial"/>
              </a:rPr>
              <a:t>of</a:t>
            </a:r>
            <a:r>
              <a:rPr b="0" lang="en-US" sz="1600" spc="26" strike="noStrike">
                <a:solidFill>
                  <a:srgbClr val="202020"/>
                </a:solidFill>
                <a:latin typeface="Microsoft Sans Serif"/>
                <a:ea typeface="Arial"/>
              </a:rPr>
              <a:t> </a:t>
            </a:r>
            <a:r>
              <a:rPr b="0" lang="en-US" sz="1600" spc="-7" strike="noStrike">
                <a:solidFill>
                  <a:srgbClr val="202020"/>
                </a:solidFill>
                <a:latin typeface="Microsoft Sans Serif"/>
                <a:ea typeface="Arial"/>
              </a:rPr>
              <a:t>adults,</a:t>
            </a:r>
            <a:r>
              <a:rPr b="0" lang="en-US" sz="1600" spc="26" strike="noStrike">
                <a:solidFill>
                  <a:srgbClr val="202020"/>
                </a:solidFill>
                <a:latin typeface="Microsoft Sans Serif"/>
                <a:ea typeface="Arial"/>
              </a:rPr>
              <a:t> </a:t>
            </a:r>
            <a:r>
              <a:rPr b="0" lang="en-US" sz="1600" spc="-7" strike="noStrike">
                <a:solidFill>
                  <a:srgbClr val="202020"/>
                </a:solidFill>
                <a:latin typeface="Microsoft Sans Serif"/>
                <a:ea typeface="Arial"/>
              </a:rPr>
              <a:t>children,</a:t>
            </a:r>
            <a:r>
              <a:rPr b="0" lang="en-US" sz="1600" spc="9" strike="noStrike">
                <a:solidFill>
                  <a:srgbClr val="202020"/>
                </a:solidFill>
                <a:latin typeface="Microsoft Sans Serif"/>
                <a:ea typeface="Arial"/>
              </a:rPr>
              <a:t> </a:t>
            </a:r>
            <a:r>
              <a:rPr b="0" lang="en-US" sz="1600" spc="-7" strike="noStrike">
                <a:solidFill>
                  <a:srgbClr val="202020"/>
                </a:solidFill>
                <a:latin typeface="Microsoft Sans Serif"/>
                <a:ea typeface="Arial"/>
              </a:rPr>
              <a:t>and/or</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babies,</a:t>
            </a:r>
            <a:r>
              <a:rPr b="0" lang="en-US" sz="1600" spc="15" strike="noStrike">
                <a:solidFill>
                  <a:srgbClr val="202020"/>
                </a:solidFill>
                <a:latin typeface="Microsoft Sans Serif"/>
                <a:ea typeface="Arial"/>
              </a:rPr>
              <a:t> </a:t>
            </a:r>
            <a:r>
              <a:rPr b="0" lang="en-US" sz="1600" spc="-7" strike="noStrike">
                <a:solidFill>
                  <a:srgbClr val="202020"/>
                </a:solidFill>
                <a:latin typeface="Microsoft Sans Serif"/>
                <a:ea typeface="Arial"/>
              </a:rPr>
              <a:t>and</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the </a:t>
            </a:r>
            <a:r>
              <a:rPr b="0" lang="en-US" sz="1600" spc="-460" strike="noStrike">
                <a:solidFill>
                  <a:srgbClr val="202020"/>
                </a:solidFill>
                <a:latin typeface="Microsoft Sans Serif"/>
                <a:ea typeface="Arial"/>
              </a:rPr>
              <a:t> </a:t>
            </a:r>
            <a:r>
              <a:rPr b="0" lang="en-US" sz="1600" spc="-7" strike="noStrike">
                <a:solidFill>
                  <a:srgbClr val="202020"/>
                </a:solidFill>
                <a:latin typeface="Microsoft Sans Serif"/>
                <a:ea typeface="Arial"/>
              </a:rPr>
              <a:t>number</a:t>
            </a:r>
            <a:r>
              <a:rPr b="0" lang="en-US" sz="1600" spc="-1" strike="noStrike">
                <a:solidFill>
                  <a:srgbClr val="202020"/>
                </a:solidFill>
                <a:latin typeface="Microsoft Sans Serif"/>
                <a:ea typeface="Arial"/>
              </a:rPr>
              <a:t> of</a:t>
            </a:r>
            <a:r>
              <a:rPr b="0" lang="en-US" sz="1600" spc="15" strike="noStrike">
                <a:solidFill>
                  <a:srgbClr val="202020"/>
                </a:solidFill>
                <a:latin typeface="Microsoft Sans Serif"/>
                <a:ea typeface="Arial"/>
              </a:rPr>
              <a:t> </a:t>
            </a:r>
            <a:r>
              <a:rPr b="0" lang="en-US" sz="1600" spc="-7" strike="noStrike">
                <a:solidFill>
                  <a:srgbClr val="202020"/>
                </a:solidFill>
                <a:latin typeface="Microsoft Sans Serif"/>
                <a:ea typeface="Arial"/>
              </a:rPr>
              <a:t>available</a:t>
            </a:r>
            <a:r>
              <a:rPr b="0" lang="en-US" sz="1600" spc="7" strike="noStrike">
                <a:solidFill>
                  <a:srgbClr val="202020"/>
                </a:solidFill>
                <a:latin typeface="Microsoft Sans Serif"/>
                <a:ea typeface="Arial"/>
              </a:rPr>
              <a:t> </a:t>
            </a:r>
            <a:r>
              <a:rPr b="0" lang="en-US" sz="1600" spc="-7" strike="noStrike">
                <a:solidFill>
                  <a:srgbClr val="202020"/>
                </a:solidFill>
                <a:latin typeface="Microsoft Sans Serif"/>
                <a:ea typeface="Arial"/>
              </a:rPr>
              <a:t>parking</a:t>
            </a:r>
            <a:r>
              <a:rPr b="0" lang="en-US" sz="1600" spc="9" strike="noStrike">
                <a:solidFill>
                  <a:srgbClr val="202020"/>
                </a:solidFill>
                <a:latin typeface="Microsoft Sans Serif"/>
                <a:ea typeface="Arial"/>
              </a:rPr>
              <a:t> </a:t>
            </a:r>
            <a:r>
              <a:rPr b="0" lang="en-US" sz="1600" spc="-1" strike="noStrike">
                <a:solidFill>
                  <a:srgbClr val="202020"/>
                </a:solidFill>
                <a:latin typeface="Microsoft Sans Serif"/>
                <a:ea typeface="Arial"/>
              </a:rPr>
              <a:t>spaces.</a:t>
            </a:r>
            <a:endParaRPr b="0" lang="en-IN" sz="1600" spc="-1" strike="noStrike">
              <a:latin typeface="Arial"/>
            </a:endParaRPr>
          </a:p>
          <a:p>
            <a:pPr marL="484560">
              <a:lnSpc>
                <a:spcPct val="114000"/>
              </a:lnSpc>
              <a:spcBef>
                <a:spcPts val="1599"/>
              </a:spcBef>
              <a:tabLst>
                <a:tab algn="l" pos="0"/>
              </a:tabLst>
            </a:pPr>
            <a:endParaRPr b="0" lang="en-IN" sz="1600" spc="-1" strike="noStrike">
              <a:latin typeface="Arial"/>
            </a:endParaRPr>
          </a:p>
          <a:p>
            <a:pPr lvl="1" marL="802800" indent="-317520">
              <a:lnSpc>
                <a:spcPts val="2489"/>
              </a:lnSpc>
              <a:spcBef>
                <a:spcPts val="130"/>
              </a:spcBef>
              <a:buClr>
                <a:srgbClr val="cc0000"/>
              </a:buClr>
              <a:buSzPct val="78000"/>
              <a:buFont typeface="Wingdings" charset="2"/>
              <a:buChar char=""/>
              <a:tabLst>
                <a:tab algn="l" pos="802800"/>
                <a:tab algn="l" pos="803160"/>
              </a:tabLst>
            </a:pPr>
            <a:r>
              <a:rPr b="0" lang="en-US" sz="1600" spc="-7" strike="noStrike">
                <a:solidFill>
                  <a:srgbClr val="202020"/>
                </a:solidFill>
                <a:latin typeface="Microsoft Sans Serif"/>
                <a:ea typeface="Arial"/>
              </a:rPr>
              <a:t>Hotel</a:t>
            </a:r>
            <a:r>
              <a:rPr b="0" lang="en-US" sz="1600" spc="9" strike="noStrike">
                <a:solidFill>
                  <a:srgbClr val="202020"/>
                </a:solidFill>
                <a:latin typeface="Microsoft Sans Serif"/>
                <a:ea typeface="Arial"/>
              </a:rPr>
              <a:t> </a:t>
            </a:r>
            <a:r>
              <a:rPr b="0" lang="en-US" sz="1600" spc="-7" strike="noStrike">
                <a:solidFill>
                  <a:srgbClr val="202020"/>
                </a:solidFill>
                <a:latin typeface="Microsoft Sans Serif"/>
                <a:ea typeface="Arial"/>
              </a:rPr>
              <a:t>industry</a:t>
            </a:r>
            <a:r>
              <a:rPr b="0" lang="en-US" sz="1600" spc="21" strike="noStrike">
                <a:solidFill>
                  <a:srgbClr val="202020"/>
                </a:solidFill>
                <a:latin typeface="Microsoft Sans Serif"/>
                <a:ea typeface="Arial"/>
              </a:rPr>
              <a:t> </a:t>
            </a:r>
            <a:r>
              <a:rPr b="0" lang="en-US" sz="1600" spc="-12" strike="noStrike">
                <a:solidFill>
                  <a:srgbClr val="202020"/>
                </a:solidFill>
                <a:latin typeface="Microsoft Sans Serif"/>
                <a:ea typeface="Arial"/>
              </a:rPr>
              <a:t>is</a:t>
            </a:r>
            <a:r>
              <a:rPr b="0" lang="en-US" sz="1600" spc="26" strike="noStrike">
                <a:solidFill>
                  <a:srgbClr val="202020"/>
                </a:solidFill>
                <a:latin typeface="Microsoft Sans Serif"/>
                <a:ea typeface="Arial"/>
              </a:rPr>
              <a:t> </a:t>
            </a:r>
            <a:r>
              <a:rPr b="0" lang="en-US" sz="1600" spc="-7" strike="noStrike">
                <a:solidFill>
                  <a:srgbClr val="202020"/>
                </a:solidFill>
                <a:latin typeface="Microsoft Sans Serif"/>
                <a:ea typeface="Arial"/>
              </a:rPr>
              <a:t>a</a:t>
            </a:r>
            <a:r>
              <a:rPr b="0" lang="en-US" sz="1600" spc="15" strike="noStrike">
                <a:solidFill>
                  <a:srgbClr val="202020"/>
                </a:solidFill>
                <a:latin typeface="Microsoft Sans Serif"/>
                <a:ea typeface="Arial"/>
              </a:rPr>
              <a:t> </a:t>
            </a:r>
            <a:r>
              <a:rPr b="0" lang="en-US" sz="1600" spc="-1" strike="noStrike">
                <a:solidFill>
                  <a:srgbClr val="202020"/>
                </a:solidFill>
                <a:latin typeface="Microsoft Sans Serif"/>
                <a:ea typeface="Arial"/>
              </a:rPr>
              <a:t>very</a:t>
            </a:r>
            <a:r>
              <a:rPr b="0" lang="en-US" sz="1600" spc="26" strike="noStrike">
                <a:solidFill>
                  <a:srgbClr val="202020"/>
                </a:solidFill>
                <a:latin typeface="Microsoft Sans Serif"/>
                <a:ea typeface="Arial"/>
              </a:rPr>
              <a:t> </a:t>
            </a:r>
            <a:r>
              <a:rPr b="0" lang="en-US" sz="1600" spc="-7" strike="noStrike">
                <a:solidFill>
                  <a:srgbClr val="202020"/>
                </a:solidFill>
                <a:latin typeface="Microsoft Sans Serif"/>
                <a:ea typeface="Arial"/>
              </a:rPr>
              <a:t>volatile</a:t>
            </a:r>
            <a:r>
              <a:rPr b="0" lang="en-US" sz="1600" spc="7" strike="noStrike">
                <a:solidFill>
                  <a:srgbClr val="202020"/>
                </a:solidFill>
                <a:latin typeface="Microsoft Sans Serif"/>
                <a:ea typeface="Arial"/>
              </a:rPr>
              <a:t> </a:t>
            </a:r>
            <a:r>
              <a:rPr b="0" lang="en-US" sz="1600" spc="-7" strike="noStrike">
                <a:solidFill>
                  <a:srgbClr val="202020"/>
                </a:solidFill>
                <a:latin typeface="Microsoft Sans Serif"/>
                <a:ea typeface="Arial"/>
              </a:rPr>
              <a:t>industry</a:t>
            </a:r>
            <a:r>
              <a:rPr b="0" lang="en-US" sz="1600" spc="26" strike="noStrike">
                <a:solidFill>
                  <a:srgbClr val="202020"/>
                </a:solidFill>
                <a:latin typeface="Microsoft Sans Serif"/>
                <a:ea typeface="Arial"/>
              </a:rPr>
              <a:t> </a:t>
            </a:r>
            <a:r>
              <a:rPr b="0" lang="en-US" sz="1600" spc="-7" strike="noStrike">
                <a:solidFill>
                  <a:srgbClr val="202020"/>
                </a:solidFill>
                <a:latin typeface="Microsoft Sans Serif"/>
                <a:ea typeface="Arial"/>
              </a:rPr>
              <a:t>and</a:t>
            </a:r>
            <a:r>
              <a:rPr b="0" lang="en-US" sz="1600" spc="9" strike="noStrike">
                <a:solidFill>
                  <a:srgbClr val="202020"/>
                </a:solidFill>
                <a:latin typeface="Microsoft Sans Serif"/>
                <a:ea typeface="Arial"/>
              </a:rPr>
              <a:t> </a:t>
            </a:r>
            <a:r>
              <a:rPr b="0" lang="en-US" sz="1600" spc="-1" strike="noStrike">
                <a:solidFill>
                  <a:srgbClr val="202020"/>
                </a:solidFill>
                <a:latin typeface="Microsoft Sans Serif"/>
                <a:ea typeface="Arial"/>
              </a:rPr>
              <a:t>the</a:t>
            </a:r>
            <a:r>
              <a:rPr b="0" lang="en-US" sz="1600" spc="26" strike="noStrike">
                <a:solidFill>
                  <a:srgbClr val="202020"/>
                </a:solidFill>
                <a:latin typeface="Microsoft Sans Serif"/>
                <a:ea typeface="Arial"/>
              </a:rPr>
              <a:t> </a:t>
            </a:r>
            <a:r>
              <a:rPr b="0" lang="en-US" sz="1600" spc="-7" strike="noStrike">
                <a:solidFill>
                  <a:srgbClr val="202020"/>
                </a:solidFill>
                <a:latin typeface="Microsoft Sans Serif"/>
                <a:ea typeface="Arial"/>
              </a:rPr>
              <a:t>bookings</a:t>
            </a:r>
            <a:r>
              <a:rPr b="0" lang="en-US" sz="1600" spc="7" strike="noStrike">
                <a:solidFill>
                  <a:srgbClr val="202020"/>
                </a:solidFill>
                <a:latin typeface="Microsoft Sans Serif"/>
                <a:ea typeface="Arial"/>
              </a:rPr>
              <a:t> </a:t>
            </a:r>
            <a:r>
              <a:rPr b="0" lang="en-US" sz="1600" spc="-7" strike="noStrike">
                <a:solidFill>
                  <a:srgbClr val="202020"/>
                </a:solidFill>
                <a:latin typeface="Microsoft Sans Serif"/>
                <a:ea typeface="Arial"/>
              </a:rPr>
              <a:t>depends</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on </a:t>
            </a:r>
            <a:r>
              <a:rPr b="0" lang="en-US" sz="1600" spc="-466" strike="noStrike">
                <a:solidFill>
                  <a:srgbClr val="202020"/>
                </a:solidFill>
                <a:latin typeface="Microsoft Sans Serif"/>
                <a:ea typeface="Arial"/>
              </a:rPr>
              <a:t> </a:t>
            </a:r>
            <a:r>
              <a:rPr b="0" lang="en-US" sz="1600" spc="-7" strike="noStrike">
                <a:solidFill>
                  <a:srgbClr val="202020"/>
                </a:solidFill>
                <a:latin typeface="Microsoft Sans Serif"/>
                <a:ea typeface="Arial"/>
              </a:rPr>
              <a:t>above</a:t>
            </a:r>
            <a:r>
              <a:rPr b="0" lang="en-US" sz="1600" spc="1" strike="noStrike">
                <a:solidFill>
                  <a:srgbClr val="202020"/>
                </a:solidFill>
                <a:latin typeface="Microsoft Sans Serif"/>
                <a:ea typeface="Arial"/>
              </a:rPr>
              <a:t> </a:t>
            </a:r>
            <a:r>
              <a:rPr b="0" lang="en-US" sz="1600" spc="-1" strike="noStrike">
                <a:solidFill>
                  <a:srgbClr val="202020"/>
                </a:solidFill>
                <a:latin typeface="Microsoft Sans Serif"/>
                <a:ea typeface="Arial"/>
              </a:rPr>
              <a:t>factors</a:t>
            </a:r>
            <a:r>
              <a:rPr b="0" lang="en-US" sz="1600" spc="15" strike="noStrike">
                <a:solidFill>
                  <a:srgbClr val="202020"/>
                </a:solidFill>
                <a:latin typeface="Microsoft Sans Serif"/>
                <a:ea typeface="Arial"/>
              </a:rPr>
              <a:t> </a:t>
            </a:r>
            <a:r>
              <a:rPr b="0" lang="en-US" sz="1600" spc="-7" strike="noStrike">
                <a:solidFill>
                  <a:srgbClr val="202020"/>
                </a:solidFill>
                <a:latin typeface="Microsoft Sans Serif"/>
                <a:ea typeface="Arial"/>
              </a:rPr>
              <a:t>and</a:t>
            </a:r>
            <a:r>
              <a:rPr b="0" lang="en-US" sz="1600" spc="15" strike="noStrike">
                <a:solidFill>
                  <a:srgbClr val="202020"/>
                </a:solidFill>
                <a:latin typeface="Microsoft Sans Serif"/>
                <a:ea typeface="Arial"/>
              </a:rPr>
              <a:t> </a:t>
            </a:r>
            <a:r>
              <a:rPr b="0" lang="en-US" sz="1600" spc="-7" strike="noStrike">
                <a:solidFill>
                  <a:srgbClr val="202020"/>
                </a:solidFill>
                <a:latin typeface="Microsoft Sans Serif"/>
                <a:ea typeface="Arial"/>
              </a:rPr>
              <a:t>many</a:t>
            </a:r>
            <a:r>
              <a:rPr b="0" lang="en-US" sz="1600" spc="7" strike="noStrike">
                <a:solidFill>
                  <a:srgbClr val="202020"/>
                </a:solidFill>
                <a:latin typeface="Microsoft Sans Serif"/>
                <a:ea typeface="Arial"/>
              </a:rPr>
              <a:t> </a:t>
            </a:r>
            <a:r>
              <a:rPr b="0" lang="en-US" sz="1600" spc="-1" strike="noStrike">
                <a:solidFill>
                  <a:srgbClr val="202020"/>
                </a:solidFill>
                <a:latin typeface="Microsoft Sans Serif"/>
                <a:ea typeface="Arial"/>
              </a:rPr>
              <a:t>more.</a:t>
            </a:r>
            <a:endParaRPr b="0" lang="en-IN" sz="1600" spc="-1" strike="noStrike">
              <a:latin typeface="Arial"/>
            </a:endParaRPr>
          </a:p>
          <a:p>
            <a:pPr marL="484560">
              <a:lnSpc>
                <a:spcPts val="2489"/>
              </a:lnSpc>
              <a:spcBef>
                <a:spcPts val="130"/>
              </a:spcBef>
              <a:tabLst>
                <a:tab algn="l" pos="0"/>
              </a:tabLst>
            </a:pPr>
            <a:endParaRPr b="0" lang="en-IN" sz="1600" spc="-1" strike="noStrike">
              <a:latin typeface="Arial"/>
            </a:endParaRPr>
          </a:p>
          <a:p>
            <a:pPr lvl="1" marL="802800" indent="-317880">
              <a:lnSpc>
                <a:spcPct val="100000"/>
              </a:lnSpc>
              <a:spcBef>
                <a:spcPts val="184"/>
              </a:spcBef>
              <a:buClr>
                <a:srgbClr val="cc0000"/>
              </a:buClr>
              <a:buSzPct val="78000"/>
              <a:buFont typeface="Wingdings" charset="2"/>
              <a:buChar char=""/>
              <a:tabLst>
                <a:tab algn="l" pos="802800"/>
                <a:tab algn="l" pos="803160"/>
                <a:tab algn="l" pos="5246280"/>
              </a:tabLst>
            </a:pPr>
            <a:r>
              <a:rPr b="0" lang="en-US" sz="1600" spc="-1" strike="noStrike">
                <a:solidFill>
                  <a:srgbClr val="202020"/>
                </a:solidFill>
                <a:latin typeface="Microsoft Sans Serif"/>
                <a:ea typeface="Arial"/>
              </a:rPr>
              <a:t>The</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main</a:t>
            </a:r>
            <a:r>
              <a:rPr b="0" lang="en-US" sz="1600" spc="26" strike="noStrike">
                <a:solidFill>
                  <a:srgbClr val="202020"/>
                </a:solidFill>
                <a:latin typeface="Microsoft Sans Serif"/>
                <a:ea typeface="Arial"/>
              </a:rPr>
              <a:t> </a:t>
            </a:r>
            <a:r>
              <a:rPr b="0" lang="en-US" sz="1600" spc="-7" strike="noStrike">
                <a:solidFill>
                  <a:srgbClr val="202020"/>
                </a:solidFill>
                <a:latin typeface="Microsoft Sans Serif"/>
                <a:ea typeface="Arial"/>
              </a:rPr>
              <a:t>objective</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behind</a:t>
            </a:r>
            <a:r>
              <a:rPr b="0" lang="en-US" sz="1600" spc="15" strike="noStrike">
                <a:solidFill>
                  <a:srgbClr val="202020"/>
                </a:solidFill>
                <a:latin typeface="Microsoft Sans Serif"/>
                <a:ea typeface="Arial"/>
              </a:rPr>
              <a:t> </a:t>
            </a:r>
            <a:r>
              <a:rPr b="0" lang="en-US" sz="1600" spc="-7" strike="noStrike">
                <a:solidFill>
                  <a:srgbClr val="202020"/>
                </a:solidFill>
                <a:latin typeface="Microsoft Sans Serif"/>
                <a:ea typeface="Arial"/>
              </a:rPr>
              <a:t>this</a:t>
            </a:r>
            <a:r>
              <a:rPr b="0" lang="en-US" sz="1600" spc="26" strike="noStrike">
                <a:solidFill>
                  <a:srgbClr val="202020"/>
                </a:solidFill>
                <a:latin typeface="Microsoft Sans Serif"/>
                <a:ea typeface="Arial"/>
              </a:rPr>
              <a:t> </a:t>
            </a:r>
            <a:r>
              <a:rPr b="0" lang="en-US" sz="1600" spc="-7" strike="noStrike">
                <a:solidFill>
                  <a:srgbClr val="202020"/>
                </a:solidFill>
                <a:latin typeface="Microsoft Sans Serif"/>
                <a:ea typeface="Arial"/>
              </a:rPr>
              <a:t>project</a:t>
            </a:r>
            <a:r>
              <a:rPr b="0" lang="en-US" sz="1600" spc="29" strike="noStrike">
                <a:solidFill>
                  <a:srgbClr val="202020"/>
                </a:solidFill>
                <a:latin typeface="Microsoft Sans Serif"/>
                <a:ea typeface="Arial"/>
              </a:rPr>
              <a:t> </a:t>
            </a:r>
            <a:r>
              <a:rPr b="0" lang="en-US" sz="1600" spc="-12" strike="noStrike">
                <a:solidFill>
                  <a:srgbClr val="202020"/>
                </a:solidFill>
                <a:latin typeface="Microsoft Sans Serif"/>
                <a:ea typeface="Arial"/>
              </a:rPr>
              <a:t>is</a:t>
            </a:r>
            <a:r>
              <a:rPr b="0" lang="en-US" sz="1600" spc="29" strike="noStrike">
                <a:solidFill>
                  <a:srgbClr val="202020"/>
                </a:solidFill>
                <a:latin typeface="Microsoft Sans Serif"/>
                <a:ea typeface="Arial"/>
              </a:rPr>
              <a:t> </a:t>
            </a:r>
            <a:r>
              <a:rPr b="0" lang="en-US" sz="1600" spc="-1" strike="noStrike">
                <a:solidFill>
                  <a:srgbClr val="202020"/>
                </a:solidFill>
                <a:latin typeface="Microsoft Sans Serif"/>
                <a:ea typeface="Arial"/>
              </a:rPr>
              <a:t>to </a:t>
            </a:r>
            <a:r>
              <a:rPr b="0" lang="en-US" sz="1600" spc="-7" strike="noStrike">
                <a:solidFill>
                  <a:srgbClr val="202020"/>
                </a:solidFill>
                <a:latin typeface="Microsoft Sans Serif"/>
                <a:ea typeface="Arial"/>
              </a:rPr>
              <a:t>explore</a:t>
            </a:r>
            <a:r>
              <a:rPr b="0" lang="en-US" sz="1600" spc="1" strike="noStrike">
                <a:solidFill>
                  <a:srgbClr val="202020"/>
                </a:solidFill>
                <a:latin typeface="Microsoft Sans Serif"/>
                <a:ea typeface="Arial"/>
              </a:rPr>
              <a:t> </a:t>
            </a:r>
            <a:r>
              <a:rPr b="0" lang="en-US" sz="1600" spc="-7" strike="noStrike">
                <a:solidFill>
                  <a:srgbClr val="202020"/>
                </a:solidFill>
                <a:latin typeface="Microsoft Sans Serif"/>
                <a:ea typeface="Arial"/>
              </a:rPr>
              <a:t>and</a:t>
            </a:r>
            <a:r>
              <a:rPr b="0" lang="en-US" sz="1600" spc="9" strike="noStrike">
                <a:solidFill>
                  <a:srgbClr val="202020"/>
                </a:solidFill>
                <a:latin typeface="Microsoft Sans Serif"/>
                <a:ea typeface="Arial"/>
              </a:rPr>
              <a:t> </a:t>
            </a:r>
            <a:r>
              <a:rPr b="0" lang="en-US" sz="1600" spc="-7" strike="noStrike">
                <a:solidFill>
                  <a:srgbClr val="202020"/>
                </a:solidFill>
                <a:latin typeface="Microsoft Sans Serif"/>
                <a:ea typeface="Arial"/>
              </a:rPr>
              <a:t>analyze</a:t>
            </a:r>
            <a:r>
              <a:rPr b="0" lang="en-US" sz="1600" spc="7" strike="noStrike">
                <a:solidFill>
                  <a:srgbClr val="202020"/>
                </a:solidFill>
                <a:latin typeface="Microsoft Sans Serif"/>
                <a:ea typeface="Arial"/>
              </a:rPr>
              <a:t> </a:t>
            </a:r>
            <a:r>
              <a:rPr b="0" lang="en-US" sz="1600" spc="-7" strike="noStrike">
                <a:solidFill>
                  <a:srgbClr val="202020"/>
                </a:solidFill>
                <a:latin typeface="Microsoft Sans Serif"/>
                <a:ea typeface="Arial"/>
              </a:rPr>
              <a:t>data</a:t>
            </a:r>
            <a:endParaRPr b="0" lang="en-IN" sz="1600" spc="-1" strike="noStrike">
              <a:latin typeface="Arial"/>
            </a:endParaRPr>
          </a:p>
          <a:p>
            <a:pPr marL="802800" indent="-342360">
              <a:lnSpc>
                <a:spcPct val="114000"/>
              </a:lnSpc>
              <a:buClr>
                <a:srgbClr val="f5fdff"/>
              </a:buClr>
              <a:buFont typeface="Wingdings" charset="2"/>
              <a:buChar char=""/>
              <a:tabLst>
                <a:tab algn="l" pos="802800"/>
                <a:tab algn="l" pos="803160"/>
                <a:tab algn="l" pos="5246280"/>
              </a:tabLst>
            </a:pPr>
            <a:r>
              <a:rPr b="0" lang="en-US" sz="1600" spc="-1" strike="noStrike">
                <a:solidFill>
                  <a:srgbClr val="202020"/>
                </a:solidFill>
                <a:latin typeface="Microsoft Sans Serif"/>
                <a:ea typeface="Arial"/>
              </a:rPr>
              <a:t>to</a:t>
            </a:r>
            <a:r>
              <a:rPr b="0" lang="en-US" sz="1600" spc="7" strike="noStrike">
                <a:solidFill>
                  <a:srgbClr val="202020"/>
                </a:solidFill>
                <a:latin typeface="Microsoft Sans Serif"/>
                <a:ea typeface="Arial"/>
              </a:rPr>
              <a:t> </a:t>
            </a:r>
            <a:r>
              <a:rPr b="0" lang="en-US" sz="1600" spc="-7" strike="noStrike">
                <a:solidFill>
                  <a:srgbClr val="202020"/>
                </a:solidFill>
                <a:latin typeface="Microsoft Sans Serif"/>
                <a:ea typeface="Arial"/>
              </a:rPr>
              <a:t>discover</a:t>
            </a:r>
            <a:r>
              <a:rPr b="0" lang="en-US" sz="1600" spc="15" strike="noStrike">
                <a:solidFill>
                  <a:srgbClr val="202020"/>
                </a:solidFill>
                <a:latin typeface="Microsoft Sans Serif"/>
                <a:ea typeface="Arial"/>
              </a:rPr>
              <a:t> </a:t>
            </a:r>
            <a:r>
              <a:rPr b="0" lang="en-US" sz="1600" spc="-7" strike="noStrike">
                <a:solidFill>
                  <a:srgbClr val="202020"/>
                </a:solidFill>
                <a:latin typeface="Microsoft Sans Serif"/>
                <a:ea typeface="Arial"/>
              </a:rPr>
              <a:t>important</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factors</a:t>
            </a:r>
            <a:r>
              <a:rPr b="0" lang="en-US" sz="1600" spc="15" strike="noStrike">
                <a:solidFill>
                  <a:srgbClr val="202020"/>
                </a:solidFill>
                <a:latin typeface="Microsoft Sans Serif"/>
                <a:ea typeface="Arial"/>
              </a:rPr>
              <a:t> </a:t>
            </a:r>
            <a:r>
              <a:rPr b="0" lang="en-US" sz="1600" spc="-1" strike="noStrike">
                <a:solidFill>
                  <a:srgbClr val="202020"/>
                </a:solidFill>
                <a:latin typeface="Microsoft Sans Serif"/>
                <a:ea typeface="Arial"/>
              </a:rPr>
              <a:t>that</a:t>
            </a:r>
            <a:r>
              <a:rPr b="0" lang="en-US" sz="1600" spc="15" strike="noStrike">
                <a:solidFill>
                  <a:srgbClr val="202020"/>
                </a:solidFill>
                <a:latin typeface="Microsoft Sans Serif"/>
                <a:ea typeface="Arial"/>
              </a:rPr>
              <a:t> </a:t>
            </a:r>
            <a:r>
              <a:rPr b="0" lang="en-US" sz="1600" spc="-7" strike="noStrike">
                <a:solidFill>
                  <a:srgbClr val="202020"/>
                </a:solidFill>
                <a:latin typeface="Microsoft Sans Serif"/>
                <a:ea typeface="Arial"/>
              </a:rPr>
              <a:t>govern</a:t>
            </a:r>
            <a:r>
              <a:rPr b="0" lang="en-US" sz="1600" spc="15" strike="noStrike">
                <a:solidFill>
                  <a:srgbClr val="202020"/>
                </a:solidFill>
                <a:latin typeface="Microsoft Sans Serif"/>
                <a:ea typeface="Arial"/>
              </a:rPr>
              <a:t> </a:t>
            </a:r>
            <a:r>
              <a:rPr b="0" lang="en-US" sz="1600" spc="-1" strike="noStrike">
                <a:solidFill>
                  <a:srgbClr val="202020"/>
                </a:solidFill>
                <a:latin typeface="Microsoft Sans Serif"/>
                <a:ea typeface="Arial"/>
              </a:rPr>
              <a:t>the</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bookings</a:t>
            </a:r>
            <a:r>
              <a:rPr b="0" lang="en-US" sz="1600" spc="7" strike="noStrike">
                <a:solidFill>
                  <a:srgbClr val="202020"/>
                </a:solidFill>
                <a:latin typeface="Microsoft Sans Serif"/>
                <a:ea typeface="Arial"/>
              </a:rPr>
              <a:t> </a:t>
            </a:r>
            <a:r>
              <a:rPr b="0" lang="en-US" sz="1600" spc="-7" strike="noStrike">
                <a:solidFill>
                  <a:srgbClr val="202020"/>
                </a:solidFill>
                <a:latin typeface="Microsoft Sans Serif"/>
                <a:ea typeface="Arial"/>
              </a:rPr>
              <a:t>and</a:t>
            </a:r>
            <a:r>
              <a:rPr b="0" lang="en-US" sz="1600" spc="21" strike="noStrike">
                <a:solidFill>
                  <a:srgbClr val="202020"/>
                </a:solidFill>
                <a:latin typeface="Microsoft Sans Serif"/>
                <a:ea typeface="Arial"/>
              </a:rPr>
              <a:t> </a:t>
            </a:r>
            <a:r>
              <a:rPr b="0" lang="en-US" sz="1600" spc="-7" strike="noStrike">
                <a:solidFill>
                  <a:srgbClr val="202020"/>
                </a:solidFill>
                <a:latin typeface="Microsoft Sans Serif"/>
                <a:ea typeface="Arial"/>
              </a:rPr>
              <a:t>give </a:t>
            </a:r>
            <a:r>
              <a:rPr b="0" lang="en-US" sz="1600" spc="-1" strike="noStrike">
                <a:solidFill>
                  <a:srgbClr val="202020"/>
                </a:solidFill>
                <a:latin typeface="Microsoft Sans Serif"/>
                <a:ea typeface="Arial"/>
              </a:rPr>
              <a:t> </a:t>
            </a:r>
            <a:r>
              <a:rPr b="0" lang="en-US" sz="1600" spc="-7" strike="noStrike">
                <a:solidFill>
                  <a:srgbClr val="202020"/>
                </a:solidFill>
                <a:latin typeface="Microsoft Sans Serif"/>
                <a:ea typeface="Arial"/>
              </a:rPr>
              <a:t>insights</a:t>
            </a:r>
            <a:r>
              <a:rPr b="0" lang="en-US" sz="1600" spc="7" strike="noStrike">
                <a:solidFill>
                  <a:srgbClr val="202020"/>
                </a:solidFill>
                <a:latin typeface="Microsoft Sans Serif"/>
                <a:ea typeface="Arial"/>
              </a:rPr>
              <a:t> </a:t>
            </a:r>
            <a:r>
              <a:rPr b="0" lang="en-US" sz="1600" spc="-7" strike="noStrike">
                <a:solidFill>
                  <a:srgbClr val="202020"/>
                </a:solidFill>
                <a:latin typeface="Microsoft Sans Serif"/>
                <a:ea typeface="Arial"/>
              </a:rPr>
              <a:t>to</a:t>
            </a:r>
            <a:r>
              <a:rPr b="0" lang="en-US" sz="1600" spc="26" strike="noStrike">
                <a:solidFill>
                  <a:srgbClr val="202020"/>
                </a:solidFill>
                <a:latin typeface="Microsoft Sans Serif"/>
                <a:ea typeface="Arial"/>
              </a:rPr>
              <a:t> </a:t>
            </a:r>
            <a:r>
              <a:rPr b="0" lang="en-US" sz="1600" spc="-7" strike="noStrike">
                <a:solidFill>
                  <a:srgbClr val="202020"/>
                </a:solidFill>
                <a:latin typeface="Microsoft Sans Serif"/>
                <a:ea typeface="Arial"/>
              </a:rPr>
              <a:t>hotel</a:t>
            </a:r>
            <a:r>
              <a:rPr b="0" lang="en-US" sz="1600" spc="26" strike="noStrike">
                <a:solidFill>
                  <a:srgbClr val="202020"/>
                </a:solidFill>
                <a:latin typeface="Microsoft Sans Serif"/>
                <a:ea typeface="Arial"/>
              </a:rPr>
              <a:t> </a:t>
            </a:r>
            <a:r>
              <a:rPr b="0" lang="en-US" sz="1600" spc="-7" strike="noStrike">
                <a:solidFill>
                  <a:srgbClr val="202020"/>
                </a:solidFill>
                <a:latin typeface="Microsoft Sans Serif"/>
                <a:ea typeface="Arial"/>
              </a:rPr>
              <a:t>management</a:t>
            </a:r>
            <a:r>
              <a:rPr b="0" lang="en-US" sz="1600" spc="9" strike="noStrike">
                <a:solidFill>
                  <a:srgbClr val="202020"/>
                </a:solidFill>
                <a:latin typeface="Microsoft Sans Serif"/>
                <a:ea typeface="Arial"/>
              </a:rPr>
              <a:t> </a:t>
            </a:r>
            <a:r>
              <a:rPr b="0" lang="en-US" sz="1600" spc="-7" strike="noStrike">
                <a:solidFill>
                  <a:srgbClr val="202020"/>
                </a:solidFill>
                <a:latin typeface="Microsoft Sans Serif"/>
                <a:ea typeface="Arial"/>
              </a:rPr>
              <a:t>,which</a:t>
            </a:r>
            <a:r>
              <a:rPr b="0" lang="en-US" sz="1600" spc="26" strike="noStrike">
                <a:solidFill>
                  <a:srgbClr val="202020"/>
                </a:solidFill>
                <a:latin typeface="Microsoft Sans Serif"/>
                <a:ea typeface="Arial"/>
              </a:rPr>
              <a:t> </a:t>
            </a:r>
            <a:r>
              <a:rPr b="0" lang="en-US" sz="1600" spc="-7" strike="noStrike">
                <a:solidFill>
                  <a:srgbClr val="202020"/>
                </a:solidFill>
                <a:latin typeface="Microsoft Sans Serif"/>
                <a:ea typeface="Arial"/>
              </a:rPr>
              <a:t>can</a:t>
            </a:r>
            <a:r>
              <a:rPr b="0" lang="en-US" sz="1600" spc="26" strike="noStrike">
                <a:solidFill>
                  <a:srgbClr val="202020"/>
                </a:solidFill>
                <a:latin typeface="Microsoft Sans Serif"/>
                <a:ea typeface="Arial"/>
              </a:rPr>
              <a:t> </a:t>
            </a:r>
            <a:r>
              <a:rPr b="0" lang="en-US" sz="1600" spc="-1" strike="noStrike">
                <a:solidFill>
                  <a:srgbClr val="202020"/>
                </a:solidFill>
                <a:latin typeface="Microsoft Sans Serif"/>
                <a:ea typeface="Arial"/>
              </a:rPr>
              <a:t>perform</a:t>
            </a:r>
            <a:r>
              <a:rPr b="0" lang="en-US" sz="1600" spc="26" strike="noStrike">
                <a:solidFill>
                  <a:srgbClr val="202020"/>
                </a:solidFill>
                <a:latin typeface="Microsoft Sans Serif"/>
                <a:ea typeface="Arial"/>
              </a:rPr>
              <a:t> </a:t>
            </a:r>
            <a:r>
              <a:rPr b="0" lang="en-US" sz="1600" spc="-7" strike="noStrike">
                <a:solidFill>
                  <a:srgbClr val="202020"/>
                </a:solidFill>
                <a:latin typeface="Microsoft Sans Serif"/>
                <a:ea typeface="Arial"/>
              </a:rPr>
              <a:t>various</a:t>
            </a:r>
            <a:r>
              <a:rPr b="0" lang="en-US" sz="1600" spc="26" strike="noStrike">
                <a:solidFill>
                  <a:srgbClr val="202020"/>
                </a:solidFill>
                <a:latin typeface="Microsoft Sans Serif"/>
                <a:ea typeface="Arial"/>
              </a:rPr>
              <a:t> </a:t>
            </a:r>
            <a:r>
              <a:rPr b="0" lang="en-US" sz="1600" spc="-7" strike="noStrike">
                <a:solidFill>
                  <a:srgbClr val="202020"/>
                </a:solidFill>
                <a:latin typeface="Microsoft Sans Serif"/>
                <a:ea typeface="Arial"/>
              </a:rPr>
              <a:t>campaigns </a:t>
            </a:r>
            <a:r>
              <a:rPr b="0" lang="en-US" sz="1600" spc="-466" strike="noStrike">
                <a:solidFill>
                  <a:srgbClr val="202020"/>
                </a:solidFill>
                <a:latin typeface="Microsoft Sans Serif"/>
                <a:ea typeface="Arial"/>
              </a:rPr>
              <a:t> </a:t>
            </a:r>
            <a:r>
              <a:rPr b="0" lang="en-US" sz="1600" spc="-1" strike="noStrike">
                <a:solidFill>
                  <a:srgbClr val="202020"/>
                </a:solidFill>
                <a:latin typeface="Microsoft Sans Serif"/>
                <a:ea typeface="Arial"/>
              </a:rPr>
              <a:t>to</a:t>
            </a:r>
            <a:r>
              <a:rPr b="0" lang="en-US" sz="1600" spc="7" strike="noStrike">
                <a:solidFill>
                  <a:srgbClr val="202020"/>
                </a:solidFill>
                <a:latin typeface="Microsoft Sans Serif"/>
                <a:ea typeface="Arial"/>
              </a:rPr>
              <a:t> </a:t>
            </a:r>
            <a:r>
              <a:rPr b="0" lang="en-US" sz="1600" spc="-7" strike="noStrike">
                <a:solidFill>
                  <a:srgbClr val="202020"/>
                </a:solidFill>
                <a:latin typeface="Microsoft Sans Serif"/>
                <a:ea typeface="Arial"/>
              </a:rPr>
              <a:t>boost</a:t>
            </a:r>
            <a:r>
              <a:rPr b="0" lang="en-US" sz="1600" spc="15" strike="noStrike">
                <a:solidFill>
                  <a:srgbClr val="202020"/>
                </a:solidFill>
                <a:latin typeface="Microsoft Sans Serif"/>
                <a:ea typeface="Arial"/>
              </a:rPr>
              <a:t> </a:t>
            </a:r>
            <a:r>
              <a:rPr b="0" lang="en-US" sz="1600" spc="-1" strike="noStrike">
                <a:solidFill>
                  <a:srgbClr val="202020"/>
                </a:solidFill>
                <a:latin typeface="Microsoft Sans Serif"/>
                <a:ea typeface="Arial"/>
              </a:rPr>
              <a:t>the</a:t>
            </a:r>
            <a:r>
              <a:rPr b="0" lang="en-US" sz="1600" spc="15" strike="noStrike">
                <a:solidFill>
                  <a:srgbClr val="202020"/>
                </a:solidFill>
                <a:latin typeface="Microsoft Sans Serif"/>
                <a:ea typeface="Arial"/>
              </a:rPr>
              <a:t> </a:t>
            </a:r>
            <a:r>
              <a:rPr b="0" lang="en-US" sz="1600" spc="-7" strike="noStrike">
                <a:solidFill>
                  <a:srgbClr val="202020"/>
                </a:solidFill>
                <a:latin typeface="Microsoft Sans Serif"/>
                <a:ea typeface="Arial"/>
              </a:rPr>
              <a:t>business</a:t>
            </a:r>
            <a:r>
              <a:rPr b="0" lang="en-US" sz="1600" spc="15" strike="noStrike">
                <a:solidFill>
                  <a:srgbClr val="202020"/>
                </a:solidFill>
                <a:latin typeface="Microsoft Sans Serif"/>
                <a:ea typeface="Arial"/>
              </a:rPr>
              <a:t> </a:t>
            </a:r>
            <a:r>
              <a:rPr b="0" lang="en-US" sz="1600" spc="-7" strike="noStrike">
                <a:solidFill>
                  <a:srgbClr val="202020"/>
                </a:solidFill>
                <a:latin typeface="Microsoft Sans Serif"/>
                <a:ea typeface="Arial"/>
              </a:rPr>
              <a:t>and</a:t>
            </a:r>
            <a:r>
              <a:rPr b="0" lang="en-US" sz="1600" spc="7" strike="noStrike">
                <a:solidFill>
                  <a:srgbClr val="202020"/>
                </a:solidFill>
                <a:latin typeface="Microsoft Sans Serif"/>
                <a:ea typeface="Arial"/>
              </a:rPr>
              <a:t> </a:t>
            </a:r>
            <a:r>
              <a:rPr b="0" lang="en-US" sz="1600" spc="-7" strike="noStrike">
                <a:solidFill>
                  <a:srgbClr val="202020"/>
                </a:solidFill>
                <a:latin typeface="Microsoft Sans Serif"/>
                <a:ea typeface="Arial"/>
              </a:rPr>
              <a:t>performance.</a:t>
            </a:r>
            <a:endParaRPr b="0" lang="en-IN" sz="1600" spc="-1" strike="noStrike">
              <a:latin typeface="Arial"/>
            </a:endParaRPr>
          </a:p>
          <a:p>
            <a:pPr>
              <a:lnSpc>
                <a:spcPct val="115000"/>
              </a:lnSpc>
              <a:tabLst>
                <a:tab algn="l" pos="802800"/>
                <a:tab algn="l" pos="803160"/>
                <a:tab algn="l" pos="524628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65" name="CustomShape 2"/>
          <p:cNvSpPr/>
          <p:nvPr/>
        </p:nvSpPr>
        <p:spPr>
          <a:xfrm>
            <a:off x="281160" y="3098880"/>
            <a:ext cx="8580960" cy="196200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12600">
              <a:lnSpc>
                <a:spcPct val="100000"/>
              </a:lnSpc>
              <a:spcBef>
                <a:spcPts val="11"/>
              </a:spcBef>
            </a:pPr>
            <a:r>
              <a:rPr b="1" lang="en-US" sz="1400" spc="-7" strike="noStrike">
                <a:solidFill>
                  <a:srgbClr val="00b0f0"/>
                </a:solidFill>
                <a:latin typeface="Arial"/>
                <a:ea typeface="Arial"/>
              </a:rPr>
              <a:t>Distribution</a:t>
            </a:r>
            <a:r>
              <a:rPr b="1" lang="en-US" sz="1400" spc="-41" strike="noStrike">
                <a:solidFill>
                  <a:srgbClr val="00b0f0"/>
                </a:solidFill>
                <a:latin typeface="Arial"/>
                <a:ea typeface="Arial"/>
              </a:rPr>
              <a:t> </a:t>
            </a:r>
            <a:r>
              <a:rPr b="1" lang="en-US" sz="1400" spc="-7" strike="noStrike">
                <a:solidFill>
                  <a:srgbClr val="00b0f0"/>
                </a:solidFill>
                <a:latin typeface="Arial"/>
                <a:ea typeface="Arial"/>
              </a:rPr>
              <a:t>channel:</a:t>
            </a:r>
            <a:endParaRPr b="0" lang="en-IN" sz="1400" spc="-1" strike="noStrike">
              <a:latin typeface="Arial"/>
            </a:endParaRPr>
          </a:p>
          <a:p>
            <a:pPr marL="154440" indent="-141480">
              <a:lnSpc>
                <a:spcPct val="100000"/>
              </a:lnSpc>
              <a:buClr>
                <a:srgbClr val="000000"/>
              </a:buClr>
              <a:buSzPct val="93000"/>
              <a:buFont typeface="Wingdings" charset="2"/>
              <a:buChar char=""/>
              <a:tabLst>
                <a:tab algn="l" pos="154800"/>
              </a:tabLst>
            </a:pPr>
            <a:r>
              <a:rPr b="0" lang="en-US" sz="1400" spc="-7" strike="noStrike">
                <a:solidFill>
                  <a:srgbClr val="000000"/>
                </a:solidFill>
                <a:latin typeface="Microsoft Sans Serif"/>
                <a:ea typeface="Arial"/>
              </a:rPr>
              <a:t>'Direct' and</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'TA/TO'</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has</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almost</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equal</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adr</a:t>
            </a:r>
            <a:r>
              <a:rPr b="0" lang="en-US" sz="1400" spc="1" strike="noStrike">
                <a:solidFill>
                  <a:srgbClr val="000000"/>
                </a:solidFill>
                <a:latin typeface="Microsoft Sans Serif"/>
                <a:ea typeface="Arial"/>
              </a:rPr>
              <a:t> </a:t>
            </a:r>
            <a:r>
              <a:rPr b="0" lang="en-US" sz="1400" spc="-12" strike="noStrike">
                <a:solidFill>
                  <a:srgbClr val="000000"/>
                </a:solidFill>
                <a:latin typeface="Microsoft Sans Serif"/>
                <a:ea typeface="Arial"/>
              </a:rPr>
              <a:t>in</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both</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type</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of</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hotels</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which</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is</a:t>
            </a:r>
            <a:r>
              <a:rPr b="0" lang="en-US" sz="1400" spc="21" strike="noStrike">
                <a:solidFill>
                  <a:srgbClr val="000000"/>
                </a:solidFill>
                <a:latin typeface="Microsoft Sans Serif"/>
                <a:ea typeface="Arial"/>
              </a:rPr>
              <a:t> </a:t>
            </a:r>
            <a:r>
              <a:rPr b="0" lang="en-US" sz="1400" spc="-7" strike="noStrike">
                <a:solidFill>
                  <a:srgbClr val="000000"/>
                </a:solidFill>
                <a:latin typeface="Microsoft Sans Serif"/>
                <a:ea typeface="Arial"/>
              </a:rPr>
              <a:t>high</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among</a:t>
            </a:r>
            <a:r>
              <a:rPr b="0" lang="en-US" sz="1400" spc="-1" strike="noStrike">
                <a:solidFill>
                  <a:srgbClr val="000000"/>
                </a:solidFill>
                <a:latin typeface="Microsoft Sans Serif"/>
                <a:ea typeface="Arial"/>
              </a:rPr>
              <a:t> other</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channels.</a:t>
            </a:r>
            <a:endParaRPr b="0" lang="en-IN" sz="1400" spc="-1" strike="noStrike">
              <a:latin typeface="Arial"/>
            </a:endParaRPr>
          </a:p>
          <a:p>
            <a:pPr marL="12600" indent="-141480">
              <a:lnSpc>
                <a:spcPct val="100000"/>
              </a:lnSpc>
              <a:buClr>
                <a:srgbClr val="000000"/>
              </a:buClr>
              <a:buSzPct val="93000"/>
              <a:buFont typeface="Wingdings" charset="2"/>
              <a:buChar char=""/>
              <a:tabLst>
                <a:tab algn="l" pos="154800"/>
              </a:tabLst>
            </a:pPr>
            <a:r>
              <a:rPr b="0" lang="en-US" sz="1400" spc="-7" strike="noStrike">
                <a:solidFill>
                  <a:srgbClr val="000000"/>
                </a:solidFill>
                <a:latin typeface="Microsoft Sans Serif"/>
                <a:ea typeface="Arial"/>
              </a:rPr>
              <a:t>GDS</a:t>
            </a:r>
            <a:r>
              <a:rPr b="0" lang="en-US" sz="1400" spc="21" strike="noStrike">
                <a:solidFill>
                  <a:srgbClr val="000000"/>
                </a:solidFill>
                <a:latin typeface="Microsoft Sans Serif"/>
                <a:ea typeface="Arial"/>
              </a:rPr>
              <a:t> </a:t>
            </a:r>
            <a:r>
              <a:rPr b="0" lang="en-US" sz="1400" spc="-7" strike="noStrike">
                <a:solidFill>
                  <a:srgbClr val="000000"/>
                </a:solidFill>
                <a:latin typeface="Microsoft Sans Serif"/>
                <a:ea typeface="Arial"/>
              </a:rPr>
              <a:t>has</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high</a:t>
            </a:r>
            <a:r>
              <a:rPr b="0" lang="en-US" sz="1400" spc="49" strike="noStrike">
                <a:solidFill>
                  <a:srgbClr val="000000"/>
                </a:solidFill>
                <a:latin typeface="Microsoft Sans Serif"/>
                <a:ea typeface="Arial"/>
              </a:rPr>
              <a:t> </a:t>
            </a:r>
            <a:r>
              <a:rPr b="0" lang="en-US" sz="1400" spc="-7" strike="noStrike">
                <a:solidFill>
                  <a:srgbClr val="000000"/>
                </a:solidFill>
                <a:latin typeface="Microsoft Sans Serif"/>
                <a:ea typeface="Arial"/>
              </a:rPr>
              <a:t>adr</a:t>
            </a:r>
            <a:r>
              <a:rPr b="0" lang="en-US" sz="1400" spc="-1" strike="noStrike">
                <a:solidFill>
                  <a:srgbClr val="000000"/>
                </a:solidFill>
                <a:latin typeface="Microsoft Sans Serif"/>
                <a:ea typeface="Arial"/>
              </a:rPr>
              <a:t> </a:t>
            </a:r>
            <a:r>
              <a:rPr b="0" lang="en-US" sz="1400" spc="-12" strike="noStrike">
                <a:solidFill>
                  <a:srgbClr val="000000"/>
                </a:solidFill>
                <a:latin typeface="Microsoft Sans Serif"/>
                <a:ea typeface="Arial"/>
              </a:rPr>
              <a:t>in</a:t>
            </a:r>
            <a:r>
              <a:rPr b="0" lang="en-US" sz="1400" spc="21" strike="noStrike">
                <a:solidFill>
                  <a:srgbClr val="000000"/>
                </a:solidFill>
                <a:latin typeface="Microsoft Sans Serif"/>
                <a:ea typeface="Arial"/>
              </a:rPr>
              <a:t> </a:t>
            </a:r>
            <a:r>
              <a:rPr b="0" lang="en-US" sz="1400" spc="-7" strike="noStrike">
                <a:solidFill>
                  <a:srgbClr val="000000"/>
                </a:solidFill>
                <a:latin typeface="Microsoft Sans Serif"/>
                <a:ea typeface="Arial"/>
              </a:rPr>
              <a:t>'City</a:t>
            </a:r>
            <a:r>
              <a:rPr b="0" lang="en-US" sz="1400" spc="21" strike="noStrike">
                <a:solidFill>
                  <a:srgbClr val="000000"/>
                </a:solidFill>
                <a:latin typeface="Microsoft Sans Serif"/>
                <a:ea typeface="Arial"/>
              </a:rPr>
              <a:t> </a:t>
            </a:r>
            <a:r>
              <a:rPr b="0" lang="en-US" sz="1400" spc="-7" strike="noStrike">
                <a:solidFill>
                  <a:srgbClr val="000000"/>
                </a:solidFill>
                <a:latin typeface="Microsoft Sans Serif"/>
                <a:ea typeface="Arial"/>
              </a:rPr>
              <a:t>Hotel'</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type.</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GDS</a:t>
            </a:r>
            <a:r>
              <a:rPr b="0" lang="en-US" sz="1400" spc="26" strike="noStrike">
                <a:solidFill>
                  <a:srgbClr val="000000"/>
                </a:solidFill>
                <a:latin typeface="Microsoft Sans Serif"/>
                <a:ea typeface="Arial"/>
              </a:rPr>
              <a:t> </a:t>
            </a:r>
            <a:r>
              <a:rPr b="0" lang="en-US" sz="1400" spc="-7" strike="noStrike">
                <a:solidFill>
                  <a:srgbClr val="000000"/>
                </a:solidFill>
                <a:latin typeface="Microsoft Sans Serif"/>
                <a:ea typeface="Arial"/>
              </a:rPr>
              <a:t>needs</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to</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increase</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Resort</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Hotel</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bookings.</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From</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this</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we</a:t>
            </a:r>
            <a:r>
              <a:rPr b="0" lang="en-US" sz="1400" spc="21" strike="noStrike">
                <a:solidFill>
                  <a:srgbClr val="000000"/>
                </a:solidFill>
                <a:latin typeface="Microsoft Sans Serif"/>
                <a:ea typeface="Arial"/>
              </a:rPr>
              <a:t> </a:t>
            </a:r>
            <a:r>
              <a:rPr b="0" lang="en-US" sz="1400" spc="-7" strike="noStrike">
                <a:solidFill>
                  <a:srgbClr val="000000"/>
                </a:solidFill>
                <a:latin typeface="Microsoft Sans Serif"/>
                <a:ea typeface="Arial"/>
              </a:rPr>
              <a:t>can</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say </a:t>
            </a:r>
            <a:r>
              <a:rPr b="0" lang="en-US" sz="1400" spc="-361" strike="noStrike">
                <a:solidFill>
                  <a:srgbClr val="000000"/>
                </a:solidFill>
                <a:latin typeface="Microsoft Sans Serif"/>
                <a:ea typeface="Arial"/>
              </a:rPr>
              <a:t> </a:t>
            </a:r>
            <a:r>
              <a:rPr b="0" lang="en-US" sz="1400" spc="-1" strike="noStrike">
                <a:solidFill>
                  <a:srgbClr val="000000"/>
                </a:solidFill>
                <a:latin typeface="Microsoft Sans Serif"/>
                <a:ea typeface="Arial"/>
              </a:rPr>
              <a:t>that</a:t>
            </a:r>
            <a:r>
              <a:rPr b="0" lang="en-US" sz="1400" spc="-7" strike="noStrike">
                <a:solidFill>
                  <a:srgbClr val="000000"/>
                </a:solidFill>
                <a:latin typeface="Microsoft Sans Serif"/>
                <a:ea typeface="Arial"/>
              </a:rPr>
              <a:t> “Direct” and</a:t>
            </a:r>
            <a:r>
              <a:rPr b="0" lang="en-US" sz="1400" spc="-1" strike="noStrike">
                <a:solidFill>
                  <a:srgbClr val="000000"/>
                </a:solidFill>
                <a:latin typeface="Microsoft Sans Serif"/>
                <a:ea typeface="Arial"/>
              </a:rPr>
              <a:t> </a:t>
            </a:r>
            <a:r>
              <a:rPr b="0" lang="en-US" sz="1400" spc="-12" strike="noStrike">
                <a:solidFill>
                  <a:srgbClr val="000000"/>
                </a:solidFill>
                <a:latin typeface="Microsoft Sans Serif"/>
                <a:ea typeface="Arial"/>
              </a:rPr>
              <a:t>‘TA/TO’</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are</a:t>
            </a:r>
            <a:r>
              <a:rPr b="0" lang="en-US" sz="1400" spc="26" strike="noStrike">
                <a:solidFill>
                  <a:srgbClr val="000000"/>
                </a:solidFill>
                <a:latin typeface="Microsoft Sans Serif"/>
                <a:ea typeface="Arial"/>
              </a:rPr>
              <a:t> </a:t>
            </a:r>
            <a:r>
              <a:rPr b="0" lang="en-US" sz="1400" spc="-7" strike="noStrike">
                <a:solidFill>
                  <a:srgbClr val="000000"/>
                </a:solidFill>
                <a:latin typeface="Microsoft Sans Serif"/>
                <a:ea typeface="Arial"/>
              </a:rPr>
              <a:t>generating more revenue</a:t>
            </a:r>
            <a:r>
              <a:rPr b="0" lang="en-US" sz="1400" spc="-21" strike="noStrike">
                <a:solidFill>
                  <a:srgbClr val="000000"/>
                </a:solidFill>
                <a:latin typeface="Microsoft Sans Serif"/>
                <a:ea typeface="Arial"/>
              </a:rPr>
              <a:t> </a:t>
            </a:r>
            <a:r>
              <a:rPr b="0" lang="en-US" sz="1400" spc="-1" strike="noStrike">
                <a:solidFill>
                  <a:srgbClr val="000000"/>
                </a:solidFill>
                <a:latin typeface="Microsoft Sans Serif"/>
                <a:ea typeface="Arial"/>
              </a:rPr>
              <a:t>than </a:t>
            </a:r>
            <a:r>
              <a:rPr b="0" lang="en-US" sz="1400" spc="-7" strike="noStrike">
                <a:solidFill>
                  <a:srgbClr val="000000"/>
                </a:solidFill>
                <a:latin typeface="Microsoft Sans Serif"/>
                <a:ea typeface="Arial"/>
              </a:rPr>
              <a:t>the</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other</a:t>
            </a:r>
            <a:r>
              <a:rPr b="0" lang="en-US" sz="1400" spc="-12" strike="noStrike">
                <a:solidFill>
                  <a:srgbClr val="000000"/>
                </a:solidFill>
                <a:latin typeface="Microsoft Sans Serif"/>
                <a:ea typeface="Arial"/>
              </a:rPr>
              <a:t> </a:t>
            </a:r>
            <a:r>
              <a:rPr b="0" lang="en-US" sz="1400" spc="-7" strike="noStrike">
                <a:solidFill>
                  <a:srgbClr val="000000"/>
                </a:solidFill>
                <a:latin typeface="Microsoft Sans Serif"/>
                <a:ea typeface="Arial"/>
              </a:rPr>
              <a:t>channels.</a:t>
            </a:r>
            <a:endParaRPr b="0" lang="en-IN" sz="1400" spc="-1" strike="noStrike">
              <a:latin typeface="Arial"/>
            </a:endParaRPr>
          </a:p>
          <a:p>
            <a:pPr marL="12600">
              <a:lnSpc>
                <a:spcPct val="100000"/>
              </a:lnSpc>
              <a:tabLst>
                <a:tab algn="l" pos="154800"/>
              </a:tabLst>
            </a:pPr>
            <a:r>
              <a:rPr b="1" lang="en-US" sz="1400" spc="-7" strike="noStrike">
                <a:solidFill>
                  <a:srgbClr val="00b0f0"/>
                </a:solidFill>
                <a:latin typeface="Arial"/>
                <a:ea typeface="Arial"/>
              </a:rPr>
              <a:t>Market</a:t>
            </a:r>
            <a:r>
              <a:rPr b="1" lang="en-US" sz="1400" spc="-46" strike="noStrike">
                <a:solidFill>
                  <a:srgbClr val="00b0f0"/>
                </a:solidFill>
                <a:latin typeface="Arial"/>
                <a:ea typeface="Arial"/>
              </a:rPr>
              <a:t> </a:t>
            </a:r>
            <a:r>
              <a:rPr b="1" lang="en-US" sz="1400" spc="-7" strike="noStrike">
                <a:solidFill>
                  <a:srgbClr val="00b0f0"/>
                </a:solidFill>
                <a:latin typeface="Arial"/>
                <a:ea typeface="Arial"/>
              </a:rPr>
              <a:t>Segment:</a:t>
            </a:r>
            <a:endParaRPr b="0" lang="en-IN" sz="1400" spc="-1" strike="noStrike">
              <a:latin typeface="Arial"/>
            </a:endParaRPr>
          </a:p>
          <a:p>
            <a:pPr marL="12600" indent="-141480">
              <a:lnSpc>
                <a:spcPct val="100000"/>
              </a:lnSpc>
              <a:buClr>
                <a:srgbClr val="000000"/>
              </a:buClr>
              <a:buSzPct val="93000"/>
              <a:buFont typeface="Wingdings" charset="2"/>
              <a:buChar char=""/>
              <a:tabLst>
                <a:tab algn="l" pos="154800"/>
              </a:tabLst>
            </a:pPr>
            <a:r>
              <a:rPr b="0" lang="en-US" sz="1400" spc="-7" strike="noStrike">
                <a:solidFill>
                  <a:srgbClr val="202020"/>
                </a:solidFill>
                <a:latin typeface="Microsoft Sans Serif"/>
                <a:ea typeface="Arial"/>
              </a:rPr>
              <a:t>Here</a:t>
            </a:r>
            <a:r>
              <a:rPr b="0" lang="en-US" sz="1400" spc="9" strike="noStrike">
                <a:solidFill>
                  <a:srgbClr val="202020"/>
                </a:solidFill>
                <a:latin typeface="Microsoft Sans Serif"/>
                <a:ea typeface="Arial"/>
              </a:rPr>
              <a:t> </a:t>
            </a:r>
            <a:r>
              <a:rPr b="0" lang="en-US" sz="1400" spc="-7" strike="noStrike">
                <a:solidFill>
                  <a:srgbClr val="202020"/>
                </a:solidFill>
                <a:latin typeface="Microsoft Sans Serif"/>
                <a:ea typeface="Arial"/>
              </a:rPr>
              <a:t>“Direct”</a:t>
            </a:r>
            <a:r>
              <a:rPr b="0" lang="en-US" sz="1400" spc="-1" strike="noStrike">
                <a:solidFill>
                  <a:srgbClr val="202020"/>
                </a:solidFill>
                <a:latin typeface="Microsoft Sans Serif"/>
                <a:ea typeface="Arial"/>
              </a:rPr>
              <a:t> </a:t>
            </a:r>
            <a:r>
              <a:rPr b="0" lang="en-US" sz="1400" spc="-7" strike="noStrike">
                <a:solidFill>
                  <a:srgbClr val="202020"/>
                </a:solidFill>
                <a:latin typeface="Microsoft Sans Serif"/>
                <a:ea typeface="Arial"/>
              </a:rPr>
              <a:t>and</a:t>
            </a:r>
            <a:r>
              <a:rPr b="0" lang="en-US" sz="1400" spc="7" strike="noStrike">
                <a:solidFill>
                  <a:srgbClr val="202020"/>
                </a:solidFill>
                <a:latin typeface="Microsoft Sans Serif"/>
                <a:ea typeface="Arial"/>
              </a:rPr>
              <a:t> </a:t>
            </a:r>
            <a:r>
              <a:rPr b="0" lang="en-US" sz="1400" spc="-12" strike="noStrike">
                <a:solidFill>
                  <a:srgbClr val="202020"/>
                </a:solidFill>
                <a:latin typeface="Microsoft Sans Serif"/>
                <a:ea typeface="Arial"/>
              </a:rPr>
              <a:t>‘Online</a:t>
            </a:r>
            <a:r>
              <a:rPr b="0" lang="en-US" sz="1400" spc="9" strike="noStrike">
                <a:solidFill>
                  <a:srgbClr val="202020"/>
                </a:solidFill>
                <a:latin typeface="Microsoft Sans Serif"/>
                <a:ea typeface="Arial"/>
              </a:rPr>
              <a:t> </a:t>
            </a:r>
            <a:r>
              <a:rPr b="0" lang="en-US" sz="1400" spc="-7" strike="noStrike">
                <a:solidFill>
                  <a:srgbClr val="202020"/>
                </a:solidFill>
                <a:latin typeface="Microsoft Sans Serif"/>
                <a:ea typeface="Arial"/>
              </a:rPr>
              <a:t>Travel</a:t>
            </a:r>
            <a:r>
              <a:rPr b="0" lang="en-US" sz="1400" spc="1" strike="noStrike">
                <a:solidFill>
                  <a:srgbClr val="202020"/>
                </a:solidFill>
                <a:latin typeface="Microsoft Sans Serif"/>
                <a:ea typeface="Arial"/>
              </a:rPr>
              <a:t> </a:t>
            </a:r>
            <a:r>
              <a:rPr b="0" lang="en-US" sz="1400" spc="-7" strike="noStrike">
                <a:solidFill>
                  <a:srgbClr val="202020"/>
                </a:solidFill>
                <a:latin typeface="Microsoft Sans Serif"/>
                <a:ea typeface="Arial"/>
              </a:rPr>
              <a:t>Agency’</a:t>
            </a:r>
            <a:r>
              <a:rPr b="0" lang="en-US" sz="1400" spc="9" strike="noStrike">
                <a:solidFill>
                  <a:srgbClr val="202020"/>
                </a:solidFill>
                <a:latin typeface="Microsoft Sans Serif"/>
                <a:ea typeface="Arial"/>
              </a:rPr>
              <a:t> </a:t>
            </a:r>
            <a:r>
              <a:rPr b="0" lang="en-US" sz="1400" spc="-7" strike="noStrike">
                <a:solidFill>
                  <a:srgbClr val="202020"/>
                </a:solidFill>
                <a:latin typeface="Microsoft Sans Serif"/>
                <a:ea typeface="Arial"/>
              </a:rPr>
              <a:t>has</a:t>
            </a:r>
            <a:r>
              <a:rPr b="0" lang="en-US" sz="1400" spc="7" strike="noStrike">
                <a:solidFill>
                  <a:srgbClr val="202020"/>
                </a:solidFill>
                <a:latin typeface="Microsoft Sans Serif"/>
                <a:ea typeface="Arial"/>
              </a:rPr>
              <a:t> </a:t>
            </a:r>
            <a:r>
              <a:rPr b="0" lang="en-US" sz="1400" spc="-12" strike="noStrike">
                <a:solidFill>
                  <a:srgbClr val="202020"/>
                </a:solidFill>
                <a:latin typeface="Microsoft Sans Serif"/>
                <a:ea typeface="Arial"/>
              </a:rPr>
              <a:t>high</a:t>
            </a:r>
            <a:r>
              <a:rPr b="0" lang="en-US" sz="1400" spc="29" strike="noStrike">
                <a:solidFill>
                  <a:srgbClr val="202020"/>
                </a:solidFill>
                <a:latin typeface="Microsoft Sans Serif"/>
                <a:ea typeface="Arial"/>
              </a:rPr>
              <a:t> </a:t>
            </a:r>
            <a:r>
              <a:rPr b="0" lang="en-US" sz="1400" spc="-7" strike="noStrike">
                <a:solidFill>
                  <a:srgbClr val="202020"/>
                </a:solidFill>
                <a:latin typeface="Microsoft Sans Serif"/>
                <a:ea typeface="Arial"/>
              </a:rPr>
              <a:t>adr</a:t>
            </a:r>
            <a:r>
              <a:rPr b="0" lang="en-US" sz="1400" spc="7" strike="noStrike">
                <a:solidFill>
                  <a:srgbClr val="202020"/>
                </a:solidFill>
                <a:latin typeface="Microsoft Sans Serif"/>
                <a:ea typeface="Arial"/>
              </a:rPr>
              <a:t> </a:t>
            </a:r>
            <a:r>
              <a:rPr b="0" lang="en-US" sz="1400" spc="-7" strike="noStrike">
                <a:solidFill>
                  <a:srgbClr val="202020"/>
                </a:solidFill>
                <a:latin typeface="Microsoft Sans Serif"/>
                <a:ea typeface="Arial"/>
              </a:rPr>
              <a:t>for</a:t>
            </a:r>
            <a:r>
              <a:rPr b="0" lang="en-US" sz="1400" spc="15" strike="noStrike">
                <a:solidFill>
                  <a:srgbClr val="202020"/>
                </a:solidFill>
                <a:latin typeface="Microsoft Sans Serif"/>
                <a:ea typeface="Arial"/>
              </a:rPr>
              <a:t> </a:t>
            </a:r>
            <a:r>
              <a:rPr b="0" lang="en-US" sz="1400" spc="-7" strike="noStrike">
                <a:solidFill>
                  <a:srgbClr val="202020"/>
                </a:solidFill>
                <a:latin typeface="Microsoft Sans Serif"/>
                <a:ea typeface="Arial"/>
              </a:rPr>
              <a:t>both</a:t>
            </a:r>
            <a:r>
              <a:rPr b="0" lang="en-US" sz="1400" spc="7" strike="noStrike">
                <a:solidFill>
                  <a:srgbClr val="202020"/>
                </a:solidFill>
                <a:latin typeface="Microsoft Sans Serif"/>
                <a:ea typeface="Arial"/>
              </a:rPr>
              <a:t> </a:t>
            </a:r>
            <a:r>
              <a:rPr b="0" lang="en-US" sz="1400" spc="-7" strike="noStrike">
                <a:solidFill>
                  <a:srgbClr val="202020"/>
                </a:solidFill>
                <a:latin typeface="Microsoft Sans Serif"/>
                <a:ea typeface="Arial"/>
              </a:rPr>
              <a:t>hotel</a:t>
            </a:r>
            <a:r>
              <a:rPr b="0" lang="en-US" sz="1400" spc="1" strike="noStrike">
                <a:solidFill>
                  <a:srgbClr val="202020"/>
                </a:solidFill>
                <a:latin typeface="Microsoft Sans Serif"/>
                <a:ea typeface="Arial"/>
              </a:rPr>
              <a:t> </a:t>
            </a:r>
            <a:r>
              <a:rPr b="0" lang="en-US" sz="1400" spc="-7" strike="noStrike">
                <a:solidFill>
                  <a:srgbClr val="202020"/>
                </a:solidFill>
                <a:latin typeface="Microsoft Sans Serif"/>
                <a:ea typeface="Arial"/>
              </a:rPr>
              <a:t>types.</a:t>
            </a:r>
            <a:r>
              <a:rPr b="0" lang="en-US" sz="1400" spc="7" strike="noStrike">
                <a:solidFill>
                  <a:srgbClr val="202020"/>
                </a:solidFill>
                <a:latin typeface="Microsoft Sans Serif"/>
                <a:ea typeface="Arial"/>
              </a:rPr>
              <a:t> </a:t>
            </a:r>
            <a:r>
              <a:rPr b="0" lang="en-US" sz="1400" spc="-7" strike="noStrike">
                <a:solidFill>
                  <a:srgbClr val="202020"/>
                </a:solidFill>
                <a:latin typeface="Microsoft Sans Serif"/>
                <a:ea typeface="Arial"/>
              </a:rPr>
              <a:t>Aviation</a:t>
            </a:r>
            <a:r>
              <a:rPr b="0" lang="en-US" sz="1400" spc="7" strike="noStrike">
                <a:solidFill>
                  <a:srgbClr val="202020"/>
                </a:solidFill>
                <a:latin typeface="Microsoft Sans Serif"/>
                <a:ea typeface="Arial"/>
              </a:rPr>
              <a:t> </a:t>
            </a:r>
            <a:r>
              <a:rPr b="0" lang="en-US" sz="1400" spc="-7" strike="noStrike">
                <a:solidFill>
                  <a:srgbClr val="202020"/>
                </a:solidFill>
                <a:latin typeface="Microsoft Sans Serif"/>
                <a:ea typeface="Arial"/>
              </a:rPr>
              <a:t>segment</a:t>
            </a:r>
            <a:r>
              <a:rPr b="0" lang="en-US" sz="1400" spc="-1" strike="noStrike">
                <a:solidFill>
                  <a:srgbClr val="202020"/>
                </a:solidFill>
                <a:latin typeface="Microsoft Sans Serif"/>
                <a:ea typeface="Arial"/>
              </a:rPr>
              <a:t> </a:t>
            </a:r>
            <a:r>
              <a:rPr b="0" lang="en-US" sz="1400" spc="-7" strike="noStrike">
                <a:solidFill>
                  <a:srgbClr val="202020"/>
                </a:solidFill>
                <a:latin typeface="Microsoft Sans Serif"/>
                <a:ea typeface="Arial"/>
              </a:rPr>
              <a:t>needs</a:t>
            </a:r>
            <a:r>
              <a:rPr b="0" lang="en-US" sz="1400" spc="1" strike="noStrike">
                <a:solidFill>
                  <a:srgbClr val="202020"/>
                </a:solidFill>
                <a:latin typeface="Microsoft Sans Serif"/>
                <a:ea typeface="Arial"/>
              </a:rPr>
              <a:t> </a:t>
            </a:r>
            <a:r>
              <a:rPr b="0" lang="en-US" sz="1400" spc="-7" strike="noStrike">
                <a:solidFill>
                  <a:srgbClr val="202020"/>
                </a:solidFill>
                <a:latin typeface="Microsoft Sans Serif"/>
                <a:ea typeface="Arial"/>
              </a:rPr>
              <a:t>to </a:t>
            </a:r>
            <a:r>
              <a:rPr b="0" lang="en-US" sz="1400" spc="-355" strike="noStrike">
                <a:solidFill>
                  <a:srgbClr val="202020"/>
                </a:solidFill>
                <a:latin typeface="Microsoft Sans Serif"/>
                <a:ea typeface="Arial"/>
              </a:rPr>
              <a:t> </a:t>
            </a:r>
            <a:r>
              <a:rPr b="0" lang="en-US" sz="1400" spc="-7" strike="noStrike">
                <a:solidFill>
                  <a:srgbClr val="202020"/>
                </a:solidFill>
                <a:latin typeface="Microsoft Sans Serif"/>
                <a:ea typeface="Arial"/>
              </a:rPr>
              <a:t>increase</a:t>
            </a:r>
            <a:r>
              <a:rPr b="0" lang="en-US" sz="1400" spc="-15" strike="noStrike">
                <a:solidFill>
                  <a:srgbClr val="202020"/>
                </a:solidFill>
                <a:latin typeface="Microsoft Sans Serif"/>
                <a:ea typeface="Arial"/>
              </a:rPr>
              <a:t> </a:t>
            </a:r>
            <a:r>
              <a:rPr b="0" lang="en-US" sz="1400" spc="-7" strike="noStrike">
                <a:solidFill>
                  <a:srgbClr val="202020"/>
                </a:solidFill>
                <a:latin typeface="Microsoft Sans Serif"/>
                <a:ea typeface="Arial"/>
              </a:rPr>
              <a:t>Resort</a:t>
            </a:r>
            <a:r>
              <a:rPr b="0" lang="en-US" sz="1400" spc="-1" strike="noStrike">
                <a:solidFill>
                  <a:srgbClr val="202020"/>
                </a:solidFill>
                <a:latin typeface="Microsoft Sans Serif"/>
                <a:ea typeface="Arial"/>
              </a:rPr>
              <a:t> </a:t>
            </a:r>
            <a:r>
              <a:rPr b="0" lang="en-US" sz="1400" spc="-7" strike="noStrike">
                <a:solidFill>
                  <a:srgbClr val="202020"/>
                </a:solidFill>
                <a:latin typeface="Microsoft Sans Serif"/>
                <a:ea typeface="Arial"/>
              </a:rPr>
              <a:t>hotel</a:t>
            </a:r>
            <a:r>
              <a:rPr b="0" lang="en-US" sz="1400" spc="-1" strike="noStrike">
                <a:solidFill>
                  <a:srgbClr val="202020"/>
                </a:solidFill>
                <a:latin typeface="Microsoft Sans Serif"/>
                <a:ea typeface="Arial"/>
              </a:rPr>
              <a:t> </a:t>
            </a:r>
            <a:r>
              <a:rPr b="0" lang="en-US" sz="1400" spc="-7" strike="noStrike">
                <a:solidFill>
                  <a:srgbClr val="202020"/>
                </a:solidFill>
                <a:latin typeface="Microsoft Sans Serif"/>
                <a:ea typeface="Arial"/>
              </a:rPr>
              <a:t>bookings.</a:t>
            </a:r>
            <a:endParaRPr b="0" lang="en-IN" sz="1400" spc="-1" strike="noStrike">
              <a:latin typeface="Arial"/>
            </a:endParaRPr>
          </a:p>
        </p:txBody>
      </p:sp>
      <p:pic>
        <p:nvPicPr>
          <p:cNvPr id="266" name="Picture 2" descr=""/>
          <p:cNvPicPr/>
          <p:nvPr/>
        </p:nvPicPr>
        <p:blipFill>
          <a:blip r:embed="rId1"/>
          <a:stretch/>
        </p:blipFill>
        <p:spPr>
          <a:xfrm>
            <a:off x="23760" y="320400"/>
            <a:ext cx="4547520" cy="2692800"/>
          </a:xfrm>
          <a:prstGeom prst="rect">
            <a:avLst/>
          </a:prstGeom>
          <a:ln>
            <a:noFill/>
          </a:ln>
        </p:spPr>
      </p:pic>
      <p:pic>
        <p:nvPicPr>
          <p:cNvPr id="267" name="Picture 4" descr=""/>
          <p:cNvPicPr/>
          <p:nvPr/>
        </p:nvPicPr>
        <p:blipFill>
          <a:blip r:embed="rId2"/>
          <a:stretch/>
        </p:blipFill>
        <p:spPr>
          <a:xfrm>
            <a:off x="4572000" y="235800"/>
            <a:ext cx="4547520" cy="26928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69" name="CustomShape 2"/>
          <p:cNvSpPr/>
          <p:nvPr/>
        </p:nvSpPr>
        <p:spPr>
          <a:xfrm>
            <a:off x="281160" y="3426120"/>
            <a:ext cx="8580960" cy="15346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'Online T/A' has the highest cancellation in both type of Hotel</a:t>
            </a:r>
            <a:endParaRPr b="0" lang="en-IN" sz="14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In order to reduce the booking cancellations hotels need to set the refundable/ no refundable and deposit policies </a:t>
            </a:r>
            <a:endParaRPr b="0" lang="en-IN" sz="1400" spc="-1" strike="noStrike">
              <a:latin typeface="Arial"/>
            </a:endParaRPr>
          </a:p>
          <a:p>
            <a:pPr>
              <a:lnSpc>
                <a:spcPct val="100000"/>
              </a:lnSpc>
            </a:pPr>
            <a:endParaRPr b="0" lang="en-IN" sz="14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In "TA/TO", City hotels has the high cancellation rate compared to resort hotels.</a:t>
            </a:r>
            <a:endParaRPr b="0" lang="en-IN" sz="14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In "direct" both the hotels has almost same cancellation rate.</a:t>
            </a:r>
            <a:r>
              <a:rPr b="0" lang="en-US" sz="1400" spc="-7" strike="noStrike">
                <a:solidFill>
                  <a:srgbClr val="202020"/>
                </a:solidFill>
                <a:latin typeface="Microsoft Sans Serif"/>
                <a:ea typeface="Microsoft Sans Serif"/>
              </a:rPr>
              <a:t>.</a:t>
            </a:r>
            <a:endParaRPr b="0" lang="en-IN" sz="1400" spc="-1" strike="noStrike">
              <a:latin typeface="Arial"/>
            </a:endParaRPr>
          </a:p>
        </p:txBody>
      </p:sp>
      <p:pic>
        <p:nvPicPr>
          <p:cNvPr id="270" name="Picture 2" descr=""/>
          <p:cNvPicPr/>
          <p:nvPr/>
        </p:nvPicPr>
        <p:blipFill>
          <a:blip r:embed="rId1"/>
          <a:stretch/>
        </p:blipFill>
        <p:spPr>
          <a:xfrm>
            <a:off x="0" y="325800"/>
            <a:ext cx="4898520" cy="2782800"/>
          </a:xfrm>
          <a:prstGeom prst="rect">
            <a:avLst/>
          </a:prstGeom>
          <a:ln>
            <a:noFill/>
          </a:ln>
        </p:spPr>
      </p:pic>
      <p:pic>
        <p:nvPicPr>
          <p:cNvPr id="271" name="Picture 4" descr=""/>
          <p:cNvPicPr/>
          <p:nvPr/>
        </p:nvPicPr>
        <p:blipFill>
          <a:blip r:embed="rId2"/>
          <a:stretch/>
        </p:blipFill>
        <p:spPr>
          <a:xfrm>
            <a:off x="4899240" y="325800"/>
            <a:ext cx="4111200" cy="27828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73" name="CustomShape 2"/>
          <p:cNvSpPr/>
          <p:nvPr/>
        </p:nvSpPr>
        <p:spPr>
          <a:xfrm>
            <a:off x="281160" y="3426120"/>
            <a:ext cx="8580960" cy="13723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298440" indent="-285120">
              <a:lnSpc>
                <a:spcPct val="100000"/>
              </a:lnSpc>
              <a:spcBef>
                <a:spcPts val="99"/>
              </a:spcBef>
              <a:buClr>
                <a:srgbClr val="000000"/>
              </a:buClr>
              <a:buFont typeface="Wingdings" charset="2"/>
              <a:buChar char=""/>
            </a:pPr>
            <a:r>
              <a:rPr b="0" lang="en-US" sz="1400" spc="-1" strike="noStrike">
                <a:solidFill>
                  <a:srgbClr val="212121"/>
                </a:solidFill>
                <a:latin typeface="Microsoft Sans Serif"/>
                <a:ea typeface="Microsoft Sans Serif"/>
              </a:rPr>
              <a:t>Its is clear that there is no much(2.5%) effect on cancellation of the bookings even if the guests are not assigned with rooms which they reserved during booking.</a:t>
            </a:r>
            <a:endParaRPr b="0" lang="en-IN" sz="1400" spc="-1" strike="noStrike">
              <a:latin typeface="Arial"/>
            </a:endParaRPr>
          </a:p>
          <a:p>
            <a:pPr>
              <a:lnSpc>
                <a:spcPct val="100000"/>
              </a:lnSpc>
              <a:spcBef>
                <a:spcPts val="99"/>
              </a:spcBef>
            </a:pPr>
            <a:endParaRPr b="0" lang="en-IN" sz="1400" spc="-1" strike="noStrike">
              <a:latin typeface="Arial"/>
            </a:endParaRPr>
          </a:p>
          <a:p>
            <a:pPr marL="298440" indent="-285120">
              <a:lnSpc>
                <a:spcPct val="100000"/>
              </a:lnSpc>
              <a:spcBef>
                <a:spcPts val="99"/>
              </a:spcBef>
              <a:buClr>
                <a:srgbClr val="000000"/>
              </a:buClr>
              <a:buFont typeface="Wingdings" charset="2"/>
              <a:buChar char=""/>
            </a:pPr>
            <a:r>
              <a:rPr b="0" lang="en-US" sz="1400" spc="-1" strike="noStrike">
                <a:solidFill>
                  <a:srgbClr val="212121"/>
                </a:solidFill>
                <a:latin typeface="Microsoft Sans Serif"/>
                <a:ea typeface="Microsoft Sans Serif"/>
              </a:rPr>
              <a:t>Optimal stay in both the type hotel is less than 7 days.</a:t>
            </a:r>
            <a:endParaRPr b="0" lang="en-IN" sz="1400" spc="-1" strike="noStrike">
              <a:latin typeface="Arial"/>
            </a:endParaRPr>
          </a:p>
          <a:p>
            <a:pPr marL="12600">
              <a:lnSpc>
                <a:spcPct val="100000"/>
              </a:lnSpc>
              <a:spcBef>
                <a:spcPts val="99"/>
              </a:spcBef>
            </a:pPr>
            <a:endParaRPr b="0" lang="en-IN" sz="1400" spc="-1" strike="noStrike">
              <a:latin typeface="Arial"/>
            </a:endParaRPr>
          </a:p>
        </p:txBody>
      </p:sp>
      <p:pic>
        <p:nvPicPr>
          <p:cNvPr id="274" name="Picture 2" descr=""/>
          <p:cNvPicPr/>
          <p:nvPr/>
        </p:nvPicPr>
        <p:blipFill>
          <a:blip r:embed="rId1"/>
          <a:stretch/>
        </p:blipFill>
        <p:spPr>
          <a:xfrm>
            <a:off x="101520" y="299160"/>
            <a:ext cx="3577680" cy="3163320"/>
          </a:xfrm>
          <a:prstGeom prst="rect">
            <a:avLst/>
          </a:prstGeom>
          <a:ln>
            <a:noFill/>
          </a:ln>
        </p:spPr>
      </p:pic>
      <p:pic>
        <p:nvPicPr>
          <p:cNvPr id="275" name="Picture 4" descr=""/>
          <p:cNvPicPr/>
          <p:nvPr/>
        </p:nvPicPr>
        <p:blipFill>
          <a:blip r:embed="rId2"/>
          <a:stretch/>
        </p:blipFill>
        <p:spPr>
          <a:xfrm>
            <a:off x="3859920" y="252000"/>
            <a:ext cx="5283360" cy="32572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77" name="CustomShape 2"/>
          <p:cNvSpPr/>
          <p:nvPr/>
        </p:nvSpPr>
        <p:spPr>
          <a:xfrm>
            <a:off x="281160" y="3654360"/>
            <a:ext cx="8580960" cy="114660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As the total stay increases the adr also increases.</a:t>
            </a:r>
            <a:endParaRPr b="0" lang="en-IN" sz="1400" spc="-1" strike="noStrike">
              <a:latin typeface="Arial"/>
            </a:endParaRPr>
          </a:p>
          <a:p>
            <a:pPr marL="12600">
              <a:lnSpc>
                <a:spcPct val="100000"/>
              </a:lnSpc>
              <a:spcBef>
                <a:spcPts val="99"/>
              </a:spcBef>
            </a:pPr>
            <a:endParaRPr b="0" lang="en-IN" sz="1400" spc="-1" strike="noStrike">
              <a:latin typeface="Arial"/>
            </a:endParaRPr>
          </a:p>
          <a:p>
            <a:pPr marL="298440" indent="-285120">
              <a:lnSpc>
                <a:spcPct val="100000"/>
              </a:lnSpc>
              <a:spcBef>
                <a:spcPts val="99"/>
              </a:spcBef>
              <a:buClr>
                <a:srgbClr val="000000"/>
              </a:buClr>
              <a:buFont typeface="Wingdings" charset="2"/>
              <a:buChar char=""/>
            </a:pPr>
            <a:r>
              <a:rPr b="0" lang="en-US" sz="1400" spc="-1" strike="noStrike">
                <a:solidFill>
                  <a:srgbClr val="212121"/>
                </a:solidFill>
                <a:latin typeface="Microsoft Sans Serif"/>
                <a:ea typeface="Microsoft Sans Serif"/>
              </a:rPr>
              <a:t>Not Repeated guests are more likely to cancel their bookings.</a:t>
            </a:r>
            <a:endParaRPr b="0" lang="en-IN" sz="1400" spc="-1" strike="noStrike">
              <a:latin typeface="Arial"/>
            </a:endParaRPr>
          </a:p>
          <a:p>
            <a:pPr marL="12600">
              <a:lnSpc>
                <a:spcPct val="100000"/>
              </a:lnSpc>
              <a:spcBef>
                <a:spcPts val="99"/>
              </a:spcBef>
            </a:pPr>
            <a:endParaRPr b="0" lang="en-IN" sz="1400" spc="-1" strike="noStrike">
              <a:latin typeface="Arial"/>
            </a:endParaRPr>
          </a:p>
        </p:txBody>
      </p:sp>
      <p:pic>
        <p:nvPicPr>
          <p:cNvPr id="278" name="Picture 2" descr=""/>
          <p:cNvPicPr/>
          <p:nvPr/>
        </p:nvPicPr>
        <p:blipFill>
          <a:blip r:embed="rId1"/>
          <a:stretch/>
        </p:blipFill>
        <p:spPr>
          <a:xfrm>
            <a:off x="79200" y="414360"/>
            <a:ext cx="4277880" cy="3239280"/>
          </a:xfrm>
          <a:prstGeom prst="rect">
            <a:avLst/>
          </a:prstGeom>
          <a:ln>
            <a:noFill/>
          </a:ln>
        </p:spPr>
      </p:pic>
      <p:pic>
        <p:nvPicPr>
          <p:cNvPr id="279" name="Picture 6" descr=""/>
          <p:cNvPicPr/>
          <p:nvPr/>
        </p:nvPicPr>
        <p:blipFill>
          <a:blip r:embed="rId2"/>
          <a:stretch/>
        </p:blipFill>
        <p:spPr>
          <a:xfrm>
            <a:off x="4357440" y="414360"/>
            <a:ext cx="4785840" cy="312660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81" name="CustomShape 2"/>
          <p:cNvSpPr/>
          <p:nvPr/>
        </p:nvSpPr>
        <p:spPr>
          <a:xfrm>
            <a:off x="281160" y="3263400"/>
            <a:ext cx="8580960" cy="157284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As the total number of people increases adr also increases.</a:t>
            </a:r>
            <a:endParaRPr b="0" lang="en-IN" sz="1400" spc="-1" strike="noStrike">
              <a:latin typeface="Arial"/>
            </a:endParaRPr>
          </a:p>
          <a:p>
            <a:pPr marL="285840" indent="-285120">
              <a:lnSpc>
                <a:spcPct val="100000"/>
              </a:lnSpc>
              <a:buClr>
                <a:srgbClr val="000000"/>
              </a:buClr>
              <a:buFont typeface="Wingdings" charset="2"/>
              <a:buChar char=""/>
            </a:pPr>
            <a:r>
              <a:rPr b="0" lang="en-US" sz="1400" spc="-1" strike="noStrike">
                <a:solidFill>
                  <a:srgbClr val="212121"/>
                </a:solidFill>
                <a:latin typeface="Microsoft Sans Serif"/>
                <a:ea typeface="Microsoft Sans Serif"/>
              </a:rPr>
              <a:t>Thus adr and total people are directly proportional to each other.</a:t>
            </a:r>
            <a:endParaRPr b="0" lang="en-IN" sz="1400" spc="-1" strike="noStrike">
              <a:latin typeface="Arial"/>
            </a:endParaRPr>
          </a:p>
          <a:p>
            <a:pPr marL="12600">
              <a:lnSpc>
                <a:spcPct val="100000"/>
              </a:lnSpc>
              <a:spcBef>
                <a:spcPts val="99"/>
              </a:spcBef>
            </a:pPr>
            <a:endParaRPr b="0" lang="en-IN" sz="1400" spc="-1" strike="noStrike">
              <a:latin typeface="Arial"/>
            </a:endParaRPr>
          </a:p>
          <a:p>
            <a:pPr marL="298440" indent="-285120">
              <a:lnSpc>
                <a:spcPct val="100000"/>
              </a:lnSpc>
              <a:spcBef>
                <a:spcPts val="99"/>
              </a:spcBef>
              <a:buClr>
                <a:srgbClr val="000000"/>
              </a:buClr>
              <a:buFont typeface="Wingdings" charset="2"/>
              <a:buChar char=""/>
            </a:pPr>
            <a:r>
              <a:rPr b="0" lang="en-US" sz="1400" spc="-1" strike="noStrike">
                <a:solidFill>
                  <a:srgbClr val="212121"/>
                </a:solidFill>
                <a:latin typeface="Microsoft Sans Serif"/>
                <a:ea typeface="Microsoft Sans Serif"/>
              </a:rPr>
              <a:t>From above scatter we can say that as the stay increases adr is decreasing. Thus for longer stays customer can get good adr.</a:t>
            </a:r>
            <a:endParaRPr b="0" lang="en-IN" sz="1400" spc="-1" strike="noStrike">
              <a:latin typeface="Arial"/>
            </a:endParaRPr>
          </a:p>
          <a:p>
            <a:pPr marL="12600">
              <a:lnSpc>
                <a:spcPct val="100000"/>
              </a:lnSpc>
              <a:spcBef>
                <a:spcPts val="99"/>
              </a:spcBef>
            </a:pPr>
            <a:endParaRPr b="0" lang="en-IN" sz="1400" spc="-1" strike="noStrike">
              <a:latin typeface="Arial"/>
            </a:endParaRPr>
          </a:p>
        </p:txBody>
      </p:sp>
      <p:pic>
        <p:nvPicPr>
          <p:cNvPr id="282" name="Picture 2" descr=""/>
          <p:cNvPicPr/>
          <p:nvPr/>
        </p:nvPicPr>
        <p:blipFill>
          <a:blip r:embed="rId1"/>
          <a:stretch/>
        </p:blipFill>
        <p:spPr>
          <a:xfrm>
            <a:off x="101520" y="299160"/>
            <a:ext cx="3758400" cy="2963880"/>
          </a:xfrm>
          <a:prstGeom prst="rect">
            <a:avLst/>
          </a:prstGeom>
          <a:ln>
            <a:noFill/>
          </a:ln>
        </p:spPr>
      </p:pic>
      <p:pic>
        <p:nvPicPr>
          <p:cNvPr id="283" name="Picture 4" descr=""/>
          <p:cNvPicPr/>
          <p:nvPr/>
        </p:nvPicPr>
        <p:blipFill>
          <a:blip r:embed="rId2"/>
          <a:stretch/>
        </p:blipFill>
        <p:spPr>
          <a:xfrm>
            <a:off x="3884760" y="214200"/>
            <a:ext cx="5258520" cy="29638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85" name="CustomShape 2"/>
          <p:cNvSpPr/>
          <p:nvPr/>
        </p:nvSpPr>
        <p:spPr>
          <a:xfrm>
            <a:off x="146880" y="3263400"/>
            <a:ext cx="8838360" cy="21736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12600" indent="-216000">
              <a:lnSpc>
                <a:spcPct val="100000"/>
              </a:lnSpc>
              <a:buClr>
                <a:srgbClr val="000000"/>
              </a:buClr>
              <a:buFont typeface="Arial"/>
              <a:buChar char="•"/>
            </a:pPr>
            <a:r>
              <a:rPr b="0" lang="en-US" sz="1400" spc="-1" strike="noStrike">
                <a:solidFill>
                  <a:srgbClr val="212121"/>
                </a:solidFill>
                <a:latin typeface="Microsoft Sans Serif"/>
                <a:ea typeface="Microsoft Sans Serif"/>
              </a:rPr>
              <a:t>is_canceled and same_room_alloted_or_not are negatively corelated. That means customer is unlikely to cancel his bookings if he don't get the same room as per reserved room. We have visualized it above.</a:t>
            </a:r>
            <a:endParaRPr b="0" lang="en-IN" sz="1400" spc="-1" strike="noStrike">
              <a:latin typeface="Arial"/>
            </a:endParaRPr>
          </a:p>
          <a:p>
            <a:pPr marL="12600" indent="-216000">
              <a:lnSpc>
                <a:spcPct val="100000"/>
              </a:lnSpc>
              <a:buClr>
                <a:srgbClr val="000000"/>
              </a:buClr>
              <a:buFont typeface="Arial"/>
              <a:buChar char="•"/>
            </a:pPr>
            <a:r>
              <a:rPr b="0" lang="en-US" sz="1400" spc="-1" strike="noStrike">
                <a:solidFill>
                  <a:srgbClr val="212121"/>
                </a:solidFill>
                <a:latin typeface="Microsoft Sans Serif"/>
                <a:ea typeface="Microsoft Sans Serif"/>
              </a:rPr>
              <a:t>lead_time and total_stay is positively correlated. That means more is the stay of customer more will be the lead time.</a:t>
            </a:r>
            <a:endParaRPr b="0" lang="en-IN" sz="1400" spc="-1" strike="noStrike">
              <a:latin typeface="Arial"/>
            </a:endParaRPr>
          </a:p>
          <a:p>
            <a:pPr marL="12600" indent="-216000">
              <a:lnSpc>
                <a:spcPct val="100000"/>
              </a:lnSpc>
              <a:buClr>
                <a:srgbClr val="000000"/>
              </a:buClr>
              <a:buFont typeface="Arial"/>
              <a:buChar char="•"/>
            </a:pPr>
            <a:r>
              <a:rPr b="0" lang="en-US" sz="1400" spc="-1" strike="noStrike">
                <a:solidFill>
                  <a:srgbClr val="212121"/>
                </a:solidFill>
                <a:latin typeface="Microsoft Sans Serif"/>
                <a:ea typeface="Microsoft Sans Serif"/>
              </a:rPr>
              <a:t>adults, childrens and babies are corelated to each other. That means more the people more will be adr.</a:t>
            </a:r>
            <a:endParaRPr b="0" lang="en-IN" sz="1400" spc="-1" strike="noStrike">
              <a:latin typeface="Arial"/>
            </a:endParaRPr>
          </a:p>
          <a:p>
            <a:pPr marL="12600" indent="-216000">
              <a:lnSpc>
                <a:spcPct val="100000"/>
              </a:lnSpc>
              <a:buClr>
                <a:srgbClr val="000000"/>
              </a:buClr>
              <a:buFont typeface="Arial"/>
              <a:buChar char="•"/>
            </a:pPr>
            <a:r>
              <a:rPr b="0" lang="en-US" sz="1400" spc="-1" strike="noStrike">
                <a:solidFill>
                  <a:srgbClr val="212121"/>
                </a:solidFill>
                <a:latin typeface="Microsoft Sans Serif"/>
                <a:ea typeface="Microsoft Sans Serif"/>
              </a:rPr>
              <a:t>is_repeated guest and previous bookings not canceled has strong correlation. may be repeated guests are not more likely to cancel their bookings.</a:t>
            </a:r>
            <a:endParaRPr b="0" lang="en-IN" sz="1400" spc="-1" strike="noStrike">
              <a:latin typeface="Arial"/>
            </a:endParaRPr>
          </a:p>
        </p:txBody>
      </p:sp>
      <p:pic>
        <p:nvPicPr>
          <p:cNvPr id="286" name="Picture 2" descr=""/>
          <p:cNvPicPr/>
          <p:nvPr/>
        </p:nvPicPr>
        <p:blipFill>
          <a:blip r:embed="rId1"/>
          <a:stretch/>
        </p:blipFill>
        <p:spPr>
          <a:xfrm>
            <a:off x="662400" y="141480"/>
            <a:ext cx="7803360" cy="33912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2448720" y="2109960"/>
            <a:ext cx="4245480" cy="9133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5400" spc="-1" strike="noStrike">
                <a:solidFill>
                  <a:srgbClr val="cc0000"/>
                </a:solidFill>
                <a:latin typeface="Arial"/>
                <a:ea typeface="Arial"/>
              </a:rPr>
              <a:t>THANK YOU</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3530880" y="177120"/>
            <a:ext cx="1789920" cy="858600"/>
          </a:xfrm>
          <a:prstGeom prst="rect">
            <a:avLst/>
          </a:prstGeom>
          <a:solidFill>
            <a:srgbClr val="cccccc"/>
          </a:solidFill>
          <a:ln>
            <a:noFill/>
          </a:ln>
        </p:spPr>
        <p:style>
          <a:lnRef idx="0"/>
          <a:fillRef idx="0"/>
          <a:effectRef idx="0"/>
          <a:fontRef idx="minor"/>
        </p:style>
        <p:txBody>
          <a:bodyPr lIns="0" rIns="0" tIns="0" bIns="0">
            <a:noAutofit/>
          </a:bodyPr>
          <a:p>
            <a:pPr marL="720" algn="r">
              <a:lnSpc>
                <a:spcPts val="3189"/>
              </a:lnSpc>
            </a:pPr>
            <a:r>
              <a:rPr b="1" lang="en-IN" sz="2800" spc="-21" strike="noStrike">
                <a:solidFill>
                  <a:srgbClr val="cc0000"/>
                </a:solidFill>
                <a:latin typeface="Arial"/>
                <a:ea typeface="Arial"/>
              </a:rPr>
              <a:t>Work</a:t>
            </a:r>
            <a:r>
              <a:rPr b="1" lang="en-IN" sz="2800" spc="-75" strike="noStrike">
                <a:solidFill>
                  <a:srgbClr val="cc0000"/>
                </a:solidFill>
                <a:latin typeface="Arial"/>
                <a:ea typeface="Arial"/>
              </a:rPr>
              <a:t> </a:t>
            </a:r>
            <a:r>
              <a:rPr b="1" lang="en-IN" sz="2800" spc="-12" strike="noStrike">
                <a:solidFill>
                  <a:srgbClr val="cc0000"/>
                </a:solidFill>
                <a:latin typeface="Arial"/>
                <a:ea typeface="Arial"/>
              </a:rPr>
              <a:t>Flow</a:t>
            </a:r>
            <a:endParaRPr b="0" lang="en-IN" sz="2800" spc="-1" strike="noStrike">
              <a:latin typeface="Arial"/>
            </a:endParaRPr>
          </a:p>
        </p:txBody>
      </p:sp>
      <p:sp>
        <p:nvSpPr>
          <p:cNvPr id="200" name="CustomShape 2"/>
          <p:cNvSpPr/>
          <p:nvPr/>
        </p:nvSpPr>
        <p:spPr>
          <a:xfrm>
            <a:off x="2063880" y="747360"/>
            <a:ext cx="4723560" cy="258840"/>
          </a:xfrm>
          <a:prstGeom prst="rect">
            <a:avLst/>
          </a:prstGeom>
          <a:solidFill>
            <a:srgbClr val="ededed"/>
          </a:solidFill>
          <a:ln>
            <a:noFill/>
          </a:ln>
        </p:spPr>
        <p:style>
          <a:lnRef idx="0"/>
          <a:fillRef idx="0"/>
          <a:effectRef idx="0"/>
          <a:fontRef idx="minor"/>
        </p:style>
        <p:txBody>
          <a:bodyPr lIns="0" rIns="0" tIns="0" bIns="0">
            <a:spAutoFit/>
          </a:bodyPr>
          <a:p>
            <a:pPr marL="1440" algn="ctr">
              <a:lnSpc>
                <a:spcPts val="2038"/>
              </a:lnSpc>
            </a:pPr>
            <a:r>
              <a:rPr b="0" lang="en-IN" sz="1800" spc="-1" strike="noStrike">
                <a:solidFill>
                  <a:srgbClr val="000000"/>
                </a:solidFill>
                <a:latin typeface="Times New Roman"/>
                <a:ea typeface="Arial"/>
              </a:rPr>
              <a:t>I</a:t>
            </a:r>
            <a:r>
              <a:rPr b="0" lang="en-IN" sz="1800" spc="-7" strike="noStrike">
                <a:solidFill>
                  <a:srgbClr val="000000"/>
                </a:solidFill>
                <a:latin typeface="Times New Roman"/>
                <a:ea typeface="Arial"/>
              </a:rPr>
              <a:t> am</a:t>
            </a:r>
            <a:r>
              <a:rPr b="0" lang="en-IN" sz="1800" spc="-12" strike="noStrike">
                <a:solidFill>
                  <a:srgbClr val="000000"/>
                </a:solidFill>
                <a:latin typeface="Times New Roman"/>
                <a:ea typeface="Arial"/>
              </a:rPr>
              <a:t> </a:t>
            </a:r>
            <a:r>
              <a:rPr b="0" lang="en-IN" sz="1800" spc="-1" strike="noStrike">
                <a:solidFill>
                  <a:srgbClr val="000000"/>
                </a:solidFill>
                <a:latin typeface="Times New Roman"/>
                <a:ea typeface="Arial"/>
              </a:rPr>
              <a:t>dividing</a:t>
            </a:r>
            <a:r>
              <a:rPr b="0" lang="en-IN" sz="1800" spc="-7" strike="noStrike">
                <a:solidFill>
                  <a:srgbClr val="000000"/>
                </a:solidFill>
                <a:latin typeface="Times New Roman"/>
                <a:ea typeface="Arial"/>
              </a:rPr>
              <a:t> this</a:t>
            </a:r>
            <a:r>
              <a:rPr b="0" lang="en-IN" sz="1800" spc="-12" strike="noStrike">
                <a:solidFill>
                  <a:srgbClr val="000000"/>
                </a:solidFill>
                <a:latin typeface="Times New Roman"/>
                <a:ea typeface="Arial"/>
              </a:rPr>
              <a:t> </a:t>
            </a:r>
            <a:r>
              <a:rPr b="0" lang="en-IN" sz="1800" spc="-7" strike="noStrike">
                <a:solidFill>
                  <a:srgbClr val="000000"/>
                </a:solidFill>
                <a:latin typeface="Times New Roman"/>
                <a:ea typeface="Arial"/>
              </a:rPr>
              <a:t>work</a:t>
            </a:r>
            <a:r>
              <a:rPr b="0" lang="en-IN" sz="1800" spc="-12" strike="noStrike">
                <a:solidFill>
                  <a:srgbClr val="000000"/>
                </a:solidFill>
                <a:latin typeface="Times New Roman"/>
                <a:ea typeface="Arial"/>
              </a:rPr>
              <a:t> </a:t>
            </a:r>
            <a:r>
              <a:rPr b="0" lang="en-IN" sz="1800" spc="-1" strike="noStrike">
                <a:solidFill>
                  <a:srgbClr val="000000"/>
                </a:solidFill>
                <a:latin typeface="Times New Roman"/>
                <a:ea typeface="Arial"/>
              </a:rPr>
              <a:t>flow</a:t>
            </a:r>
            <a:r>
              <a:rPr b="0" lang="en-IN" sz="1800" spc="-7" strike="noStrike">
                <a:solidFill>
                  <a:srgbClr val="000000"/>
                </a:solidFill>
                <a:latin typeface="Times New Roman"/>
                <a:ea typeface="Arial"/>
              </a:rPr>
              <a:t> into</a:t>
            </a:r>
            <a:r>
              <a:rPr b="0" lang="en-IN" sz="1800" spc="-12" strike="noStrike">
                <a:solidFill>
                  <a:srgbClr val="000000"/>
                </a:solidFill>
                <a:latin typeface="Times New Roman"/>
                <a:ea typeface="Arial"/>
              </a:rPr>
              <a:t> </a:t>
            </a:r>
            <a:r>
              <a:rPr b="0" lang="en-IN" sz="1800" spc="-7" strike="noStrike">
                <a:solidFill>
                  <a:srgbClr val="000000"/>
                </a:solidFill>
                <a:latin typeface="Times New Roman"/>
                <a:ea typeface="Arial"/>
              </a:rPr>
              <a:t>following </a:t>
            </a:r>
            <a:r>
              <a:rPr b="0" lang="en-IN" sz="1800" spc="-1" strike="noStrike">
                <a:solidFill>
                  <a:srgbClr val="000000"/>
                </a:solidFill>
                <a:latin typeface="Times New Roman"/>
                <a:ea typeface="Arial"/>
              </a:rPr>
              <a:t>3</a:t>
            </a:r>
            <a:r>
              <a:rPr b="0" lang="en-IN" sz="1800" spc="-7" strike="noStrike">
                <a:solidFill>
                  <a:srgbClr val="000000"/>
                </a:solidFill>
                <a:latin typeface="Times New Roman"/>
                <a:ea typeface="Arial"/>
              </a:rPr>
              <a:t> steps.</a:t>
            </a:r>
            <a:endParaRPr b="0" lang="en-IN" sz="1800" spc="-1" strike="noStrike">
              <a:latin typeface="Arial"/>
            </a:endParaRPr>
          </a:p>
        </p:txBody>
      </p:sp>
      <p:sp>
        <p:nvSpPr>
          <p:cNvPr id="201" name="CustomShape 3"/>
          <p:cNvSpPr/>
          <p:nvPr/>
        </p:nvSpPr>
        <p:spPr>
          <a:xfrm>
            <a:off x="569160" y="1293840"/>
            <a:ext cx="3458880" cy="258840"/>
          </a:xfrm>
          <a:prstGeom prst="rect">
            <a:avLst/>
          </a:prstGeom>
          <a:solidFill>
            <a:srgbClr val="d3e96a"/>
          </a:solidFill>
          <a:ln>
            <a:noFill/>
          </a:ln>
        </p:spPr>
        <p:style>
          <a:lnRef idx="0"/>
          <a:fillRef idx="0"/>
          <a:effectRef idx="0"/>
          <a:fontRef idx="minor"/>
        </p:style>
        <p:txBody>
          <a:bodyPr lIns="0" rIns="0" tIns="0" bIns="0">
            <a:spAutoFit/>
          </a:bodyPr>
          <a:p>
            <a:pPr marL="720" algn="ctr">
              <a:lnSpc>
                <a:spcPts val="2038"/>
              </a:lnSpc>
            </a:pPr>
            <a:r>
              <a:rPr b="0" lang="en-IN" sz="1800" spc="-1" strike="noStrike">
                <a:solidFill>
                  <a:srgbClr val="000000"/>
                </a:solidFill>
                <a:latin typeface="Times New Roman"/>
                <a:ea typeface="Arial"/>
              </a:rPr>
              <a:t>1.</a:t>
            </a:r>
            <a:r>
              <a:rPr b="0" lang="en-IN" sz="1800" spc="-21" strike="noStrike">
                <a:solidFill>
                  <a:srgbClr val="000000"/>
                </a:solidFill>
                <a:latin typeface="Times New Roman"/>
                <a:ea typeface="Arial"/>
              </a:rPr>
              <a:t> </a:t>
            </a:r>
            <a:r>
              <a:rPr b="0" lang="en-IN" sz="1800" spc="-7" strike="noStrike">
                <a:solidFill>
                  <a:srgbClr val="000000"/>
                </a:solidFill>
                <a:latin typeface="Times New Roman"/>
                <a:ea typeface="Arial"/>
              </a:rPr>
              <a:t>Data</a:t>
            </a:r>
            <a:r>
              <a:rPr b="0" lang="en-IN" sz="1800" spc="-26" strike="noStrike">
                <a:solidFill>
                  <a:srgbClr val="000000"/>
                </a:solidFill>
                <a:latin typeface="Times New Roman"/>
                <a:ea typeface="Arial"/>
              </a:rPr>
              <a:t> </a:t>
            </a:r>
            <a:r>
              <a:rPr b="0" lang="en-IN" sz="1800" spc="-7" strike="noStrike">
                <a:solidFill>
                  <a:srgbClr val="000000"/>
                </a:solidFill>
                <a:latin typeface="Times New Roman"/>
                <a:ea typeface="Arial"/>
              </a:rPr>
              <a:t>Collection</a:t>
            </a:r>
            <a:r>
              <a:rPr b="0" lang="en-IN" sz="1800" spc="-26" strike="noStrike">
                <a:solidFill>
                  <a:srgbClr val="000000"/>
                </a:solidFill>
                <a:latin typeface="Times New Roman"/>
                <a:ea typeface="Arial"/>
              </a:rPr>
              <a:t> </a:t>
            </a:r>
            <a:r>
              <a:rPr b="0" lang="en-IN" sz="1800" spc="-7" strike="noStrike">
                <a:solidFill>
                  <a:srgbClr val="000000"/>
                </a:solidFill>
                <a:latin typeface="Times New Roman"/>
                <a:ea typeface="Arial"/>
              </a:rPr>
              <a:t>and</a:t>
            </a:r>
            <a:r>
              <a:rPr b="0" lang="en-IN" sz="1800" spc="-21" strike="noStrike">
                <a:solidFill>
                  <a:srgbClr val="000000"/>
                </a:solidFill>
                <a:latin typeface="Times New Roman"/>
                <a:ea typeface="Arial"/>
              </a:rPr>
              <a:t> </a:t>
            </a:r>
            <a:r>
              <a:rPr b="0" lang="en-IN" sz="1800" spc="-7" strike="noStrike">
                <a:solidFill>
                  <a:srgbClr val="000000"/>
                </a:solidFill>
                <a:latin typeface="Times New Roman"/>
                <a:ea typeface="Arial"/>
              </a:rPr>
              <a:t>Understanding</a:t>
            </a:r>
            <a:endParaRPr b="0" lang="en-IN" sz="1800" spc="-1" strike="noStrike">
              <a:latin typeface="Arial"/>
            </a:endParaRPr>
          </a:p>
        </p:txBody>
      </p:sp>
      <p:sp>
        <p:nvSpPr>
          <p:cNvPr id="202" name="CustomShape 4"/>
          <p:cNvSpPr/>
          <p:nvPr/>
        </p:nvSpPr>
        <p:spPr>
          <a:xfrm>
            <a:off x="4662000" y="1293840"/>
            <a:ext cx="3445920" cy="258840"/>
          </a:xfrm>
          <a:prstGeom prst="rect">
            <a:avLst/>
          </a:prstGeom>
          <a:solidFill>
            <a:srgbClr val="d3e96a"/>
          </a:solidFill>
          <a:ln>
            <a:noFill/>
          </a:ln>
        </p:spPr>
        <p:style>
          <a:lnRef idx="0"/>
          <a:fillRef idx="0"/>
          <a:effectRef idx="0"/>
          <a:fontRef idx="minor"/>
        </p:style>
        <p:txBody>
          <a:bodyPr lIns="0" rIns="0" tIns="0" bIns="0">
            <a:spAutoFit/>
          </a:bodyPr>
          <a:p>
            <a:pPr marL="720" algn="ctr">
              <a:lnSpc>
                <a:spcPts val="2038"/>
              </a:lnSpc>
            </a:pPr>
            <a:r>
              <a:rPr b="0" lang="en-IN" sz="1800" spc="-1" strike="noStrike">
                <a:solidFill>
                  <a:srgbClr val="000000"/>
                </a:solidFill>
                <a:latin typeface="Times New Roman"/>
                <a:ea typeface="Arial"/>
              </a:rPr>
              <a:t>2.</a:t>
            </a:r>
            <a:r>
              <a:rPr b="0" lang="en-IN" sz="1800" spc="-21" strike="noStrike">
                <a:solidFill>
                  <a:srgbClr val="000000"/>
                </a:solidFill>
                <a:latin typeface="Times New Roman"/>
                <a:ea typeface="Arial"/>
              </a:rPr>
              <a:t> </a:t>
            </a:r>
            <a:r>
              <a:rPr b="0" lang="en-IN" sz="1800" spc="-7" strike="noStrike">
                <a:solidFill>
                  <a:srgbClr val="000000"/>
                </a:solidFill>
                <a:latin typeface="Times New Roman"/>
                <a:ea typeface="Arial"/>
              </a:rPr>
              <a:t>Data</a:t>
            </a:r>
            <a:r>
              <a:rPr b="0" lang="en-IN" sz="1800" spc="-26" strike="noStrike">
                <a:solidFill>
                  <a:srgbClr val="000000"/>
                </a:solidFill>
                <a:latin typeface="Times New Roman"/>
                <a:ea typeface="Arial"/>
              </a:rPr>
              <a:t> </a:t>
            </a:r>
            <a:r>
              <a:rPr b="0" lang="en-IN" sz="1800" spc="-7" strike="noStrike">
                <a:solidFill>
                  <a:srgbClr val="000000"/>
                </a:solidFill>
                <a:latin typeface="Times New Roman"/>
                <a:ea typeface="Arial"/>
              </a:rPr>
              <a:t>Cleaning</a:t>
            </a:r>
            <a:r>
              <a:rPr b="0" lang="en-IN" sz="1800" spc="-26" strike="noStrike">
                <a:solidFill>
                  <a:srgbClr val="000000"/>
                </a:solidFill>
                <a:latin typeface="Times New Roman"/>
                <a:ea typeface="Arial"/>
              </a:rPr>
              <a:t> </a:t>
            </a:r>
            <a:r>
              <a:rPr b="0" lang="en-IN" sz="1800" spc="-7" strike="noStrike">
                <a:solidFill>
                  <a:srgbClr val="000000"/>
                </a:solidFill>
                <a:latin typeface="Times New Roman"/>
                <a:ea typeface="Arial"/>
              </a:rPr>
              <a:t>and</a:t>
            </a:r>
            <a:r>
              <a:rPr b="0" lang="en-IN" sz="1800" spc="-21" strike="noStrike">
                <a:solidFill>
                  <a:srgbClr val="000000"/>
                </a:solidFill>
                <a:latin typeface="Times New Roman"/>
                <a:ea typeface="Arial"/>
              </a:rPr>
              <a:t> </a:t>
            </a:r>
            <a:r>
              <a:rPr b="0" lang="en-IN" sz="1800" spc="-7" strike="noStrike">
                <a:solidFill>
                  <a:srgbClr val="000000"/>
                </a:solidFill>
                <a:latin typeface="Times New Roman"/>
                <a:ea typeface="Arial"/>
              </a:rPr>
              <a:t>Manipulation</a:t>
            </a:r>
            <a:endParaRPr b="0" lang="en-IN" sz="1800" spc="-1" strike="noStrike">
              <a:latin typeface="Arial"/>
            </a:endParaRPr>
          </a:p>
        </p:txBody>
      </p:sp>
      <p:sp>
        <p:nvSpPr>
          <p:cNvPr id="203" name="CustomShape 5"/>
          <p:cNvSpPr/>
          <p:nvPr/>
        </p:nvSpPr>
        <p:spPr>
          <a:xfrm>
            <a:off x="2415600" y="1719720"/>
            <a:ext cx="3445920" cy="517320"/>
          </a:xfrm>
          <a:prstGeom prst="rect">
            <a:avLst/>
          </a:prstGeom>
          <a:solidFill>
            <a:srgbClr val="d3e96a"/>
          </a:solidFill>
          <a:ln>
            <a:noFill/>
          </a:ln>
        </p:spPr>
        <p:style>
          <a:lnRef idx="0"/>
          <a:fillRef idx="0"/>
          <a:effectRef idx="0"/>
          <a:fontRef idx="minor"/>
        </p:style>
        <p:txBody>
          <a:bodyPr lIns="0" rIns="0" tIns="0" bIns="0">
            <a:spAutoFit/>
          </a:bodyPr>
          <a:p>
            <a:pPr marL="720" algn="ctr">
              <a:lnSpc>
                <a:spcPts val="2038"/>
              </a:lnSpc>
            </a:pPr>
            <a:r>
              <a:rPr b="0" lang="en-IN" sz="1800" spc="-1" strike="noStrike">
                <a:solidFill>
                  <a:srgbClr val="000000"/>
                </a:solidFill>
                <a:latin typeface="Times New Roman"/>
                <a:ea typeface="Arial"/>
              </a:rPr>
              <a:t>3. </a:t>
            </a:r>
            <a:r>
              <a:rPr b="0" lang="en-IN" sz="1800" spc="-7" strike="noStrike">
                <a:solidFill>
                  <a:srgbClr val="000000"/>
                </a:solidFill>
                <a:latin typeface="Times New Roman"/>
                <a:ea typeface="Arial"/>
              </a:rPr>
              <a:t>Explorat</a:t>
            </a:r>
            <a:r>
              <a:rPr b="0" lang="en-IN" sz="1800" spc="-15" strike="noStrike">
                <a:solidFill>
                  <a:srgbClr val="000000"/>
                </a:solidFill>
                <a:latin typeface="Times New Roman"/>
                <a:ea typeface="Arial"/>
              </a:rPr>
              <a:t>o</a:t>
            </a:r>
            <a:r>
              <a:rPr b="0" lang="en-IN" sz="1800" spc="-1" strike="noStrike">
                <a:solidFill>
                  <a:srgbClr val="000000"/>
                </a:solidFill>
                <a:latin typeface="Times New Roman"/>
                <a:ea typeface="Arial"/>
              </a:rPr>
              <a:t>ry </a:t>
            </a:r>
            <a:r>
              <a:rPr b="0" lang="en-IN" sz="1800" spc="-7" strike="noStrike">
                <a:solidFill>
                  <a:srgbClr val="000000"/>
                </a:solidFill>
                <a:latin typeface="Times New Roman"/>
                <a:ea typeface="Arial"/>
              </a:rPr>
              <a:t>Dat</a:t>
            </a:r>
            <a:r>
              <a:rPr b="0" lang="en-IN" sz="1800" spc="-1" strike="noStrike">
                <a:solidFill>
                  <a:srgbClr val="000000"/>
                </a:solidFill>
                <a:latin typeface="Times New Roman"/>
                <a:ea typeface="Arial"/>
              </a:rPr>
              <a:t>a</a:t>
            </a:r>
            <a:r>
              <a:rPr b="0" lang="en-IN" sz="1800" spc="-106" strike="noStrike">
                <a:solidFill>
                  <a:srgbClr val="000000"/>
                </a:solidFill>
                <a:latin typeface="Times New Roman"/>
                <a:ea typeface="Arial"/>
              </a:rPr>
              <a:t> </a:t>
            </a:r>
            <a:r>
              <a:rPr b="0" lang="en-IN" sz="1800" spc="-7" strike="noStrike">
                <a:solidFill>
                  <a:srgbClr val="000000"/>
                </a:solidFill>
                <a:latin typeface="Times New Roman"/>
                <a:ea typeface="Arial"/>
              </a:rPr>
              <a:t>Analysis(EDA)...</a:t>
            </a:r>
            <a:endParaRPr b="0" lang="en-IN" sz="1800" spc="-1" strike="noStrike">
              <a:latin typeface="Arial"/>
            </a:endParaRPr>
          </a:p>
        </p:txBody>
      </p:sp>
      <p:sp>
        <p:nvSpPr>
          <p:cNvPr id="204" name="CustomShape 6"/>
          <p:cNvSpPr/>
          <p:nvPr/>
        </p:nvSpPr>
        <p:spPr>
          <a:xfrm>
            <a:off x="378000" y="2145600"/>
            <a:ext cx="8386920" cy="2600640"/>
          </a:xfrm>
          <a:prstGeom prst="rect">
            <a:avLst/>
          </a:prstGeom>
          <a:noFill/>
          <a:ln>
            <a:noFill/>
          </a:ln>
        </p:spPr>
        <p:style>
          <a:lnRef idx="0"/>
          <a:fillRef idx="0"/>
          <a:effectRef idx="0"/>
          <a:fontRef idx="minor"/>
        </p:style>
        <p:txBody>
          <a:bodyPr lIns="0" rIns="0" tIns="15120" bIns="0">
            <a:spAutoFit/>
          </a:bodyPr>
          <a:p>
            <a:pPr marL="398880" algn="ctr">
              <a:lnSpc>
                <a:spcPct val="100000"/>
              </a:lnSpc>
              <a:spcBef>
                <a:spcPts val="119"/>
              </a:spcBef>
            </a:pPr>
            <a:r>
              <a:rPr b="1" lang="en-IN" sz="1800" spc="7" strike="noStrike">
                <a:solidFill>
                  <a:srgbClr val="be0040"/>
                </a:solidFill>
                <a:latin typeface="Arial"/>
                <a:ea typeface="Arial"/>
              </a:rPr>
              <a:t>EDA</a:t>
            </a:r>
            <a:r>
              <a:rPr b="1" lang="en-IN" sz="1800" spc="-75" strike="noStrike">
                <a:solidFill>
                  <a:srgbClr val="be0040"/>
                </a:solidFill>
                <a:latin typeface="Arial"/>
                <a:ea typeface="Arial"/>
              </a:rPr>
              <a:t> </a:t>
            </a:r>
            <a:r>
              <a:rPr b="1" lang="en-IN" sz="1800" spc="-1" strike="noStrike">
                <a:solidFill>
                  <a:srgbClr val="be0040"/>
                </a:solidFill>
                <a:latin typeface="Arial"/>
                <a:ea typeface="Arial"/>
              </a:rPr>
              <a:t>will </a:t>
            </a:r>
            <a:r>
              <a:rPr b="1" lang="en-IN" sz="1800" spc="1" strike="noStrike">
                <a:solidFill>
                  <a:srgbClr val="be0040"/>
                </a:solidFill>
                <a:latin typeface="Arial"/>
                <a:ea typeface="Arial"/>
              </a:rPr>
              <a:t>be</a:t>
            </a:r>
            <a:r>
              <a:rPr b="1" lang="en-IN" sz="1800" spc="-7" strike="noStrike">
                <a:solidFill>
                  <a:srgbClr val="be0040"/>
                </a:solidFill>
                <a:latin typeface="Arial"/>
                <a:ea typeface="Arial"/>
              </a:rPr>
              <a:t> </a:t>
            </a:r>
            <a:r>
              <a:rPr b="1" lang="en-IN" sz="1800" spc="1" strike="noStrike">
                <a:solidFill>
                  <a:srgbClr val="be0040"/>
                </a:solidFill>
                <a:latin typeface="Arial"/>
                <a:ea typeface="Arial"/>
              </a:rPr>
              <a:t>divided</a:t>
            </a:r>
            <a:r>
              <a:rPr b="1" lang="en-IN" sz="1800" spc="-1" strike="noStrike">
                <a:solidFill>
                  <a:srgbClr val="be0040"/>
                </a:solidFill>
                <a:latin typeface="Arial"/>
                <a:ea typeface="Arial"/>
              </a:rPr>
              <a:t> </a:t>
            </a:r>
            <a:r>
              <a:rPr b="1" lang="en-IN" sz="1800" spc="1" strike="noStrike">
                <a:solidFill>
                  <a:srgbClr val="be0040"/>
                </a:solidFill>
                <a:latin typeface="Arial"/>
                <a:ea typeface="Arial"/>
              </a:rPr>
              <a:t>into</a:t>
            </a:r>
            <a:r>
              <a:rPr b="1" lang="en-IN" sz="1800" spc="-7" strike="noStrike">
                <a:solidFill>
                  <a:srgbClr val="be0040"/>
                </a:solidFill>
                <a:latin typeface="Arial"/>
                <a:ea typeface="Arial"/>
              </a:rPr>
              <a:t> </a:t>
            </a:r>
            <a:r>
              <a:rPr b="1" lang="en-IN" sz="1800" spc="1" strike="noStrike">
                <a:solidFill>
                  <a:srgbClr val="be0040"/>
                </a:solidFill>
                <a:latin typeface="Arial"/>
                <a:ea typeface="Arial"/>
              </a:rPr>
              <a:t>following</a:t>
            </a:r>
            <a:r>
              <a:rPr b="1" lang="en-IN" sz="1800" spc="-7" strike="noStrike">
                <a:solidFill>
                  <a:srgbClr val="be0040"/>
                </a:solidFill>
                <a:latin typeface="Arial"/>
                <a:ea typeface="Arial"/>
              </a:rPr>
              <a:t> </a:t>
            </a:r>
            <a:r>
              <a:rPr b="1" lang="en-IN" sz="1800" spc="7" strike="noStrike">
                <a:solidFill>
                  <a:srgbClr val="be0040"/>
                </a:solidFill>
                <a:latin typeface="Arial"/>
                <a:ea typeface="Arial"/>
              </a:rPr>
              <a:t>3</a:t>
            </a:r>
            <a:r>
              <a:rPr b="1" lang="en-IN" sz="1800" spc="-1" strike="noStrike">
                <a:solidFill>
                  <a:srgbClr val="be0040"/>
                </a:solidFill>
                <a:latin typeface="Arial"/>
                <a:ea typeface="Arial"/>
              </a:rPr>
              <a:t> </a:t>
            </a:r>
            <a:r>
              <a:rPr b="1" lang="en-IN" sz="1800" spc="1" strike="noStrike">
                <a:solidFill>
                  <a:srgbClr val="be0040"/>
                </a:solidFill>
                <a:latin typeface="Arial"/>
                <a:ea typeface="Arial"/>
              </a:rPr>
              <a:t>analysis.</a:t>
            </a:r>
            <a:endParaRPr b="0" lang="en-IN" sz="1800" spc="-1" strike="noStrike">
              <a:latin typeface="Arial"/>
            </a:endParaRPr>
          </a:p>
          <a:p>
            <a:pPr marL="398880">
              <a:lnSpc>
                <a:spcPct val="100000"/>
              </a:lnSpc>
              <a:spcBef>
                <a:spcPts val="20"/>
              </a:spcBef>
            </a:pPr>
            <a:endParaRPr b="0" lang="en-IN" sz="1800" spc="-1" strike="noStrike">
              <a:latin typeface="Arial"/>
            </a:endParaRPr>
          </a:p>
          <a:p>
            <a:pPr marL="12600" indent="-215640">
              <a:lnSpc>
                <a:spcPts val="2069"/>
              </a:lnSpc>
              <a:spcBef>
                <a:spcPts val="6"/>
              </a:spcBef>
              <a:buClr>
                <a:srgbClr val="000000"/>
              </a:buClr>
              <a:buFont typeface="Arial"/>
              <a:buAutoNum type="arabicParenR"/>
              <a:tabLst>
                <a:tab algn="l" pos="279360"/>
              </a:tabLst>
            </a:pPr>
            <a:r>
              <a:rPr b="1" lang="en-IN" sz="1800" spc="-7" strike="noStrike">
                <a:solidFill>
                  <a:srgbClr val="ff0000"/>
                </a:solidFill>
                <a:latin typeface="Arial"/>
                <a:ea typeface="Arial"/>
              </a:rPr>
              <a:t>Univariate analysis: </a:t>
            </a:r>
            <a:r>
              <a:rPr b="1" lang="en-IN" sz="1800" spc="-7" strike="noStrike">
                <a:solidFill>
                  <a:srgbClr val="000000"/>
                </a:solidFill>
                <a:latin typeface="Arial"/>
                <a:ea typeface="Arial"/>
              </a:rPr>
              <a:t>Univariate analysis is </a:t>
            </a:r>
            <a:r>
              <a:rPr b="1" lang="en-IN" sz="1800" spc="-1" strike="noStrike">
                <a:solidFill>
                  <a:srgbClr val="000000"/>
                </a:solidFill>
                <a:latin typeface="Arial"/>
                <a:ea typeface="Arial"/>
              </a:rPr>
              <a:t>the </a:t>
            </a:r>
            <a:r>
              <a:rPr b="1" lang="en-IN" sz="1800" spc="-7" strike="noStrike">
                <a:solidFill>
                  <a:srgbClr val="000000"/>
                </a:solidFill>
                <a:latin typeface="Arial"/>
                <a:ea typeface="Arial"/>
              </a:rPr>
              <a:t>simplest of </a:t>
            </a:r>
            <a:r>
              <a:rPr b="1" lang="en-IN" sz="1800" spc="-491" strike="noStrike">
                <a:solidFill>
                  <a:srgbClr val="000000"/>
                </a:solidFill>
                <a:latin typeface="Arial"/>
                <a:ea typeface="Arial"/>
              </a:rPr>
              <a:t> </a:t>
            </a:r>
            <a:r>
              <a:rPr b="1" lang="en-IN" sz="1800" spc="-1" strike="noStrike">
                <a:solidFill>
                  <a:srgbClr val="000000"/>
                </a:solidFill>
                <a:latin typeface="Arial"/>
                <a:ea typeface="Arial"/>
              </a:rPr>
              <a:t>the three </a:t>
            </a:r>
            <a:r>
              <a:rPr b="1" lang="en-US" sz="1800" spc="-1" strike="noStrike">
                <a:solidFill>
                  <a:srgbClr val="000000"/>
                </a:solidFill>
                <a:latin typeface="Arial"/>
                <a:ea typeface="Arial"/>
              </a:rPr>
              <a:t>	</a:t>
            </a:r>
            <a:r>
              <a:rPr b="1" lang="en-US" sz="1800" spc="-7" strike="noStrike">
                <a:solidFill>
                  <a:srgbClr val="000000"/>
                </a:solidFill>
                <a:latin typeface="Arial"/>
                <a:ea typeface="Arial"/>
              </a:rPr>
              <a:t>analyses where </a:t>
            </a:r>
            <a:r>
              <a:rPr b="1" lang="en-US" sz="1800" spc="-1" strike="noStrike">
                <a:solidFill>
                  <a:srgbClr val="000000"/>
                </a:solidFill>
                <a:latin typeface="Arial"/>
                <a:ea typeface="Arial"/>
              </a:rPr>
              <a:t>the </a:t>
            </a:r>
            <a:r>
              <a:rPr b="1" lang="en-US" sz="1800" spc="-7" strike="noStrike">
                <a:solidFill>
                  <a:srgbClr val="000000"/>
                </a:solidFill>
                <a:latin typeface="Arial"/>
                <a:ea typeface="Arial"/>
              </a:rPr>
              <a:t>data you are analyzing is only </a:t>
            </a:r>
            <a:r>
              <a:rPr b="1" lang="en-US" sz="1800" spc="-1" strike="noStrike">
                <a:solidFill>
                  <a:srgbClr val="000000"/>
                </a:solidFill>
                <a:latin typeface="Arial"/>
                <a:ea typeface="Arial"/>
              </a:rPr>
              <a:t> </a:t>
            </a:r>
            <a:r>
              <a:rPr b="1" lang="en-US" sz="1800" spc="-7" strike="noStrike">
                <a:solidFill>
                  <a:srgbClr val="000000"/>
                </a:solidFill>
                <a:latin typeface="Arial"/>
                <a:ea typeface="Arial"/>
              </a:rPr>
              <a:t>one</a:t>
            </a:r>
            <a:r>
              <a:rPr b="1" lang="en-US" sz="1800" spc="-12" strike="noStrike">
                <a:solidFill>
                  <a:srgbClr val="000000"/>
                </a:solidFill>
                <a:latin typeface="Arial"/>
                <a:ea typeface="Arial"/>
              </a:rPr>
              <a:t> </a:t>
            </a:r>
            <a:r>
              <a:rPr b="1" lang="en-US" sz="1800" spc="-7" strike="noStrike">
                <a:solidFill>
                  <a:srgbClr val="000000"/>
                </a:solidFill>
                <a:latin typeface="Arial"/>
                <a:ea typeface="Arial"/>
              </a:rPr>
              <a:t>variable.</a:t>
            </a:r>
            <a:endParaRPr b="0" lang="en-IN" sz="1800" spc="-1" strike="noStrike">
              <a:latin typeface="Arial"/>
            </a:endParaRPr>
          </a:p>
          <a:p>
            <a:pPr marL="12600" indent="-215640">
              <a:lnSpc>
                <a:spcPts val="2069"/>
              </a:lnSpc>
              <a:spcBef>
                <a:spcPts val="1800"/>
              </a:spcBef>
              <a:buClr>
                <a:srgbClr val="000000"/>
              </a:buClr>
              <a:buFont typeface="Arial"/>
              <a:buAutoNum type="arabicParenR"/>
              <a:tabLst>
                <a:tab algn="l" pos="279360"/>
              </a:tabLst>
            </a:pPr>
            <a:r>
              <a:rPr b="1" lang="en-US" sz="1800" spc="-7" strike="noStrike">
                <a:solidFill>
                  <a:srgbClr val="ff0000"/>
                </a:solidFill>
                <a:latin typeface="Arial"/>
                <a:ea typeface="Arial"/>
              </a:rPr>
              <a:t>Bivariate analysis: </a:t>
            </a:r>
            <a:r>
              <a:rPr b="1" lang="en-US" sz="1800" spc="-7" strike="noStrike">
                <a:solidFill>
                  <a:srgbClr val="000000"/>
                </a:solidFill>
                <a:latin typeface="Arial"/>
                <a:ea typeface="Arial"/>
              </a:rPr>
              <a:t>Bivariate analysis is </a:t>
            </a:r>
            <a:r>
              <a:rPr b="1" lang="en-US" sz="1800" spc="-12" strike="noStrike">
                <a:solidFill>
                  <a:srgbClr val="000000"/>
                </a:solidFill>
                <a:latin typeface="Arial"/>
                <a:ea typeface="Arial"/>
              </a:rPr>
              <a:t>where </a:t>
            </a:r>
            <a:r>
              <a:rPr b="1" lang="en-US" sz="1800" spc="-7" strike="noStrike">
                <a:solidFill>
                  <a:srgbClr val="000000"/>
                </a:solidFill>
                <a:latin typeface="Arial"/>
                <a:ea typeface="Arial"/>
              </a:rPr>
              <a:t>you are </a:t>
            </a:r>
            <a:r>
              <a:rPr b="1" lang="en-US" sz="1800" spc="-491" strike="noStrike">
                <a:solidFill>
                  <a:srgbClr val="000000"/>
                </a:solidFill>
                <a:latin typeface="Arial"/>
                <a:ea typeface="Arial"/>
              </a:rPr>
              <a:t> </a:t>
            </a:r>
            <a:r>
              <a:rPr b="1" lang="en-US" sz="1800" spc="-7" strike="noStrike">
                <a:solidFill>
                  <a:srgbClr val="000000"/>
                </a:solidFill>
                <a:latin typeface="Arial"/>
                <a:ea typeface="Arial"/>
              </a:rPr>
              <a:t>comparing</a:t>
            </a:r>
            <a:r>
              <a:rPr b="1" lang="en-US" sz="1800" spc="-15" strike="noStrike">
                <a:solidFill>
                  <a:srgbClr val="000000"/>
                </a:solidFill>
                <a:latin typeface="Arial"/>
                <a:ea typeface="Arial"/>
              </a:rPr>
              <a:t> </a:t>
            </a:r>
            <a:r>
              <a:rPr b="1" lang="en-US" sz="1800" spc="-1" strike="noStrike">
                <a:solidFill>
                  <a:srgbClr val="000000"/>
                </a:solidFill>
                <a:latin typeface="Arial"/>
                <a:ea typeface="Arial"/>
              </a:rPr>
              <a:t>two</a:t>
            </a:r>
            <a:r>
              <a:rPr b="1" lang="en-US" sz="1800" spc="-12" strike="noStrike">
                <a:solidFill>
                  <a:srgbClr val="000000"/>
                </a:solidFill>
                <a:latin typeface="Arial"/>
                <a:ea typeface="Arial"/>
              </a:rPr>
              <a:t> </a:t>
            </a:r>
            <a:r>
              <a:rPr b="1" lang="en-US" sz="1800" spc="-12" strike="noStrike">
                <a:solidFill>
                  <a:srgbClr val="000000"/>
                </a:solidFill>
                <a:latin typeface="Arial"/>
                <a:ea typeface="Arial"/>
              </a:rPr>
              <a:t>	</a:t>
            </a:r>
            <a:r>
              <a:rPr b="1" lang="en-US" sz="1800" spc="-7" strike="noStrike">
                <a:solidFill>
                  <a:srgbClr val="000000"/>
                </a:solidFill>
                <a:latin typeface="Arial"/>
                <a:ea typeface="Arial"/>
              </a:rPr>
              <a:t>variables to</a:t>
            </a:r>
            <a:r>
              <a:rPr b="1" lang="en-US" sz="1800" spc="-12" strike="noStrike">
                <a:solidFill>
                  <a:srgbClr val="000000"/>
                </a:solidFill>
                <a:latin typeface="Arial"/>
                <a:ea typeface="Arial"/>
              </a:rPr>
              <a:t> </a:t>
            </a:r>
            <a:r>
              <a:rPr b="1" lang="en-US" sz="1800" spc="-7" strike="noStrike">
                <a:solidFill>
                  <a:srgbClr val="000000"/>
                </a:solidFill>
                <a:latin typeface="Arial"/>
                <a:ea typeface="Arial"/>
              </a:rPr>
              <a:t>study</a:t>
            </a:r>
            <a:r>
              <a:rPr b="1" lang="en-US" sz="1800" spc="-12" strike="noStrike">
                <a:solidFill>
                  <a:srgbClr val="000000"/>
                </a:solidFill>
                <a:latin typeface="Arial"/>
                <a:ea typeface="Arial"/>
              </a:rPr>
              <a:t> </a:t>
            </a:r>
            <a:r>
              <a:rPr b="1" lang="en-US" sz="1800" spc="-1" strike="noStrike">
                <a:solidFill>
                  <a:srgbClr val="000000"/>
                </a:solidFill>
                <a:latin typeface="Arial"/>
                <a:ea typeface="Arial"/>
              </a:rPr>
              <a:t>their</a:t>
            </a:r>
            <a:r>
              <a:rPr b="1" lang="en-US" sz="1800" spc="-15" strike="noStrike">
                <a:solidFill>
                  <a:srgbClr val="000000"/>
                </a:solidFill>
                <a:latin typeface="Arial"/>
                <a:ea typeface="Arial"/>
              </a:rPr>
              <a:t> </a:t>
            </a:r>
            <a:r>
              <a:rPr b="1" lang="en-US" sz="1800" spc="-7" strike="noStrike">
                <a:solidFill>
                  <a:srgbClr val="000000"/>
                </a:solidFill>
                <a:latin typeface="Arial"/>
                <a:ea typeface="Arial"/>
              </a:rPr>
              <a:t>relationships.</a:t>
            </a:r>
            <a:endParaRPr b="0" lang="en-IN" sz="1800" spc="-1" strike="noStrike">
              <a:latin typeface="Arial"/>
            </a:endParaRPr>
          </a:p>
          <a:p>
            <a:pPr marL="12600" indent="-215640">
              <a:lnSpc>
                <a:spcPts val="2069"/>
              </a:lnSpc>
              <a:spcBef>
                <a:spcPts val="1800"/>
              </a:spcBef>
              <a:buClr>
                <a:srgbClr val="000000"/>
              </a:buClr>
              <a:buFont typeface="Arial"/>
              <a:buAutoNum type="arabicParenR"/>
              <a:tabLst>
                <a:tab algn="l" pos="279360"/>
              </a:tabLst>
            </a:pPr>
            <a:r>
              <a:rPr b="1" lang="en-US" sz="1800" spc="-1" strike="noStrike">
                <a:solidFill>
                  <a:srgbClr val="ff0000"/>
                </a:solidFill>
                <a:latin typeface="Arial"/>
                <a:ea typeface="Arial"/>
              </a:rPr>
              <a:t>Multivariate </a:t>
            </a:r>
            <a:r>
              <a:rPr b="1" lang="en-US" sz="1800" spc="-7" strike="noStrike">
                <a:solidFill>
                  <a:srgbClr val="ff0000"/>
                </a:solidFill>
                <a:latin typeface="Arial"/>
                <a:ea typeface="Arial"/>
              </a:rPr>
              <a:t>anlysis: </a:t>
            </a:r>
            <a:r>
              <a:rPr b="1" lang="en-US" sz="1800" spc="-1" strike="noStrike">
                <a:solidFill>
                  <a:srgbClr val="000000"/>
                </a:solidFill>
                <a:latin typeface="Arial"/>
                <a:ea typeface="Arial"/>
              </a:rPr>
              <a:t>Multivariate </a:t>
            </a:r>
            <a:r>
              <a:rPr b="1" lang="en-US" sz="1800" spc="-7" strike="noStrike">
                <a:solidFill>
                  <a:srgbClr val="000000"/>
                </a:solidFill>
                <a:latin typeface="Arial"/>
                <a:ea typeface="Arial"/>
              </a:rPr>
              <a:t>analysis is similar to </a:t>
            </a:r>
            <a:r>
              <a:rPr b="1" lang="en-US" sz="1800" spc="-491" strike="noStrike">
                <a:solidFill>
                  <a:srgbClr val="000000"/>
                </a:solidFill>
                <a:latin typeface="Arial"/>
                <a:ea typeface="Arial"/>
              </a:rPr>
              <a:t> </a:t>
            </a:r>
            <a:r>
              <a:rPr b="1" lang="en-US" sz="1800" spc="-7" strike="noStrike">
                <a:solidFill>
                  <a:srgbClr val="000000"/>
                </a:solidFill>
                <a:latin typeface="Arial"/>
                <a:ea typeface="Arial"/>
              </a:rPr>
              <a:t>Bivariate </a:t>
            </a:r>
            <a:r>
              <a:rPr b="1" lang="en-US" sz="1800" spc="-7" strike="noStrike">
                <a:solidFill>
                  <a:srgbClr val="000000"/>
                </a:solidFill>
                <a:latin typeface="Arial"/>
                <a:ea typeface="Arial"/>
              </a:rPr>
              <a:t>	</a:t>
            </a:r>
            <a:r>
              <a:rPr b="1" lang="en-US" sz="1800" spc="-7" strike="noStrike">
                <a:solidFill>
                  <a:srgbClr val="000000"/>
                </a:solidFill>
                <a:latin typeface="Arial"/>
                <a:ea typeface="Arial"/>
              </a:rPr>
              <a:t>analysis but you are comparing more </a:t>
            </a:r>
            <a:r>
              <a:rPr b="1" lang="en-US" sz="1800" spc="-1" strike="noStrike">
                <a:solidFill>
                  <a:srgbClr val="000000"/>
                </a:solidFill>
                <a:latin typeface="Arial"/>
                <a:ea typeface="Arial"/>
              </a:rPr>
              <a:t>than two </a:t>
            </a:r>
            <a:r>
              <a:rPr b="1" lang="en-US" sz="1800" spc="-491" strike="noStrike">
                <a:solidFill>
                  <a:srgbClr val="000000"/>
                </a:solidFill>
                <a:latin typeface="Arial"/>
                <a:ea typeface="Arial"/>
              </a:rPr>
              <a:t> </a:t>
            </a:r>
            <a:r>
              <a:rPr b="1" lang="en-US" sz="1800" spc="-7" strike="noStrike">
                <a:solidFill>
                  <a:srgbClr val="000000"/>
                </a:solidFill>
                <a:latin typeface="Arial"/>
                <a:ea typeface="Arial"/>
              </a:rPr>
              <a:t>variables.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90360" y="460800"/>
            <a:ext cx="8748000" cy="3323520"/>
          </a:xfrm>
          <a:prstGeom prst="rect">
            <a:avLst/>
          </a:prstGeom>
          <a:noFill/>
          <a:ln>
            <a:noFill/>
          </a:ln>
        </p:spPr>
        <p:style>
          <a:lnRef idx="0"/>
          <a:fillRef idx="0"/>
          <a:effectRef idx="0"/>
          <a:fontRef idx="minor"/>
        </p:style>
        <p:txBody>
          <a:bodyPr lIns="0" rIns="0" tIns="12600" bIns="0">
            <a:spAutoFit/>
          </a:bodyPr>
          <a:p>
            <a:pPr>
              <a:lnSpc>
                <a:spcPct val="100000"/>
              </a:lnSpc>
              <a:spcBef>
                <a:spcPts val="1250"/>
              </a:spcBef>
              <a:tabLst>
                <a:tab algn="l" pos="252000"/>
              </a:tabLst>
            </a:pPr>
            <a:endParaRPr b="0" lang="en-IN" sz="1800" spc="-1" strike="noStrike">
              <a:latin typeface="Arial"/>
            </a:endParaRPr>
          </a:p>
          <a:p>
            <a:pPr marL="298440" indent="-285120">
              <a:lnSpc>
                <a:spcPct val="100000"/>
              </a:lnSpc>
              <a:spcBef>
                <a:spcPts val="1250"/>
              </a:spcBef>
              <a:buClr>
                <a:srgbClr val="000000"/>
              </a:buClr>
              <a:buFont typeface="Wingdings" charset="2"/>
              <a:buChar char=""/>
              <a:tabLst>
                <a:tab algn="l" pos="252000"/>
              </a:tabLst>
            </a:pPr>
            <a:r>
              <a:rPr b="0" lang="en-US" sz="1400" spc="-7" strike="noStrike">
                <a:solidFill>
                  <a:srgbClr val="000000"/>
                </a:solidFill>
                <a:latin typeface="Microsoft Sans Serif"/>
                <a:ea typeface="Arial"/>
              </a:rPr>
              <a:t>After</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collecting</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data</a:t>
            </a:r>
            <a:r>
              <a:rPr b="0" lang="en-US" sz="1400" spc="1" strike="noStrike">
                <a:solidFill>
                  <a:srgbClr val="000000"/>
                </a:solidFill>
                <a:latin typeface="Microsoft Sans Serif"/>
                <a:ea typeface="Arial"/>
              </a:rPr>
              <a:t> </a:t>
            </a:r>
            <a:r>
              <a:rPr b="0" lang="en-US" sz="1400" spc="-12" strike="noStrike">
                <a:solidFill>
                  <a:srgbClr val="000000"/>
                </a:solidFill>
                <a:latin typeface="Microsoft Sans Serif"/>
                <a:ea typeface="Arial"/>
              </a:rPr>
              <a:t>it’s</a:t>
            </a:r>
            <a:r>
              <a:rPr b="0" lang="en-US" sz="1400" spc="15" strike="noStrike">
                <a:solidFill>
                  <a:srgbClr val="000000"/>
                </a:solidFill>
                <a:latin typeface="Microsoft Sans Serif"/>
                <a:ea typeface="Arial"/>
              </a:rPr>
              <a:t> </a:t>
            </a:r>
            <a:r>
              <a:rPr b="0" lang="en-US" sz="1400" spc="-1" strike="noStrike">
                <a:solidFill>
                  <a:srgbClr val="000000"/>
                </a:solidFill>
                <a:latin typeface="Microsoft Sans Serif"/>
                <a:ea typeface="Arial"/>
              </a:rPr>
              <a:t>very</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important</a:t>
            </a:r>
            <a:r>
              <a:rPr b="0" lang="en-US" sz="1400" spc="-12" strike="noStrike">
                <a:solidFill>
                  <a:srgbClr val="000000"/>
                </a:solidFill>
                <a:latin typeface="Microsoft Sans Serif"/>
                <a:ea typeface="Arial"/>
              </a:rPr>
              <a:t> </a:t>
            </a:r>
            <a:r>
              <a:rPr b="0" lang="en-US" sz="1400" spc="-7" strike="noStrike">
                <a:solidFill>
                  <a:srgbClr val="000000"/>
                </a:solidFill>
                <a:latin typeface="Microsoft Sans Serif"/>
                <a:ea typeface="Arial"/>
              </a:rPr>
              <a:t>to</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understand</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your</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data.</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So</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we</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had</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hotel</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Booking</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analysis</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data. </a:t>
            </a:r>
            <a:r>
              <a:rPr b="0" lang="en-US" sz="1400" spc="-361" strike="noStrike">
                <a:solidFill>
                  <a:srgbClr val="000000"/>
                </a:solidFill>
                <a:latin typeface="Microsoft Sans Serif"/>
                <a:ea typeface="Arial"/>
              </a:rPr>
              <a:t> </a:t>
            </a:r>
            <a:r>
              <a:rPr b="0" lang="en-US" sz="1400" spc="-7" strike="noStrike">
                <a:solidFill>
                  <a:srgbClr val="000000"/>
                </a:solidFill>
                <a:latin typeface="Microsoft Sans Serif"/>
                <a:ea typeface="Arial"/>
              </a:rPr>
              <a:t>Which</a:t>
            </a:r>
            <a:r>
              <a:rPr b="0" lang="en-US" sz="1400" spc="29" strike="noStrike">
                <a:solidFill>
                  <a:srgbClr val="000000"/>
                </a:solidFill>
                <a:latin typeface="Microsoft Sans Serif"/>
                <a:ea typeface="Arial"/>
              </a:rPr>
              <a:t> </a:t>
            </a:r>
            <a:r>
              <a:rPr b="0" lang="en-US" sz="1400" spc="-7" strike="noStrike">
                <a:solidFill>
                  <a:srgbClr val="000000"/>
                </a:solidFill>
                <a:latin typeface="Microsoft Sans Serif"/>
                <a:ea typeface="Arial"/>
              </a:rPr>
              <a:t>had 119390</a:t>
            </a:r>
            <a:r>
              <a:rPr b="0" lang="en-US" sz="1400" spc="-12" strike="noStrike">
                <a:solidFill>
                  <a:srgbClr val="000000"/>
                </a:solidFill>
                <a:latin typeface="Microsoft Sans Serif"/>
                <a:ea typeface="Arial"/>
              </a:rPr>
              <a:t> </a:t>
            </a:r>
            <a:r>
              <a:rPr b="0" lang="en-US" sz="1400" spc="-7" strike="noStrike">
                <a:solidFill>
                  <a:srgbClr val="000000"/>
                </a:solidFill>
                <a:latin typeface="Microsoft Sans Serif"/>
                <a:ea typeface="Arial"/>
              </a:rPr>
              <a:t>rows</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and</a:t>
            </a:r>
            <a:r>
              <a:rPr b="0" lang="en-US" sz="1400" spc="21" strike="noStrike">
                <a:solidFill>
                  <a:srgbClr val="000000"/>
                </a:solidFill>
                <a:latin typeface="Microsoft Sans Serif"/>
                <a:ea typeface="Arial"/>
              </a:rPr>
              <a:t> </a:t>
            </a:r>
            <a:r>
              <a:rPr b="0" lang="en-US" sz="1400" spc="-7" strike="noStrike">
                <a:solidFill>
                  <a:srgbClr val="000000"/>
                </a:solidFill>
                <a:latin typeface="Microsoft Sans Serif"/>
                <a:ea typeface="Arial"/>
              </a:rPr>
              <a:t>32</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columns.</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So</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let’s</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understand</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this</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32</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columns.</a:t>
            </a:r>
            <a:endParaRPr b="0" lang="en-IN" sz="1400" spc="-1" strike="noStrike">
              <a:latin typeface="Arial"/>
            </a:endParaRPr>
          </a:p>
          <a:p>
            <a:pPr marL="12600">
              <a:lnSpc>
                <a:spcPct val="100000"/>
              </a:lnSpc>
              <a:spcBef>
                <a:spcPts val="819"/>
              </a:spcBef>
              <a:tabLst>
                <a:tab algn="l" pos="252000"/>
              </a:tabLst>
            </a:pPr>
            <a:r>
              <a:rPr b="0" lang="en-US" sz="1800" spc="-7" strike="noStrike" u="sng">
                <a:solidFill>
                  <a:srgbClr val="00647d"/>
                </a:solidFill>
                <a:uFillTx/>
                <a:latin typeface="Microsoft Sans Serif"/>
                <a:ea typeface="Arial"/>
              </a:rPr>
              <a:t>Data Description:</a:t>
            </a:r>
            <a:endParaRPr b="0" lang="en-IN" sz="1800" spc="-1" strike="noStrike">
              <a:latin typeface="Arial"/>
            </a:endParaRPr>
          </a:p>
          <a:p>
            <a:pPr marL="12600">
              <a:lnSpc>
                <a:spcPct val="100000"/>
              </a:lnSpc>
              <a:spcBef>
                <a:spcPts val="11"/>
              </a:spcBef>
              <a:tabLst>
                <a:tab algn="l" pos="252000"/>
              </a:tabLst>
            </a:pPr>
            <a:r>
              <a:rPr b="1" lang="en-US" sz="1400" spc="-7" strike="noStrike">
                <a:solidFill>
                  <a:srgbClr val="000000"/>
                </a:solidFill>
                <a:latin typeface="Arial"/>
                <a:ea typeface="Arial"/>
              </a:rPr>
              <a:t>hotel</a:t>
            </a:r>
            <a:r>
              <a:rPr b="1" lang="en-US" sz="1400" spc="-32" strike="noStrike">
                <a:solidFill>
                  <a:srgbClr val="000000"/>
                </a:solidFill>
                <a:latin typeface="Arial"/>
                <a:ea typeface="Arial"/>
              </a:rPr>
              <a:t> </a:t>
            </a:r>
            <a:r>
              <a:rPr b="0" lang="en-US" sz="1400" spc="-7" strike="noStrike">
                <a:solidFill>
                  <a:srgbClr val="000000"/>
                </a:solidFill>
                <a:latin typeface="Microsoft Sans Serif"/>
                <a:ea typeface="Arial"/>
              </a:rPr>
              <a:t>:Resort</a:t>
            </a:r>
            <a:r>
              <a:rPr b="0" lang="en-US" sz="1400" spc="-12" strike="noStrike">
                <a:solidFill>
                  <a:srgbClr val="000000"/>
                </a:solidFill>
                <a:latin typeface="Microsoft Sans Serif"/>
                <a:ea typeface="Arial"/>
              </a:rPr>
              <a:t> </a:t>
            </a:r>
            <a:r>
              <a:rPr b="0" lang="en-US" sz="1400" spc="-7" strike="noStrike">
                <a:solidFill>
                  <a:srgbClr val="000000"/>
                </a:solidFill>
                <a:latin typeface="Microsoft Sans Serif"/>
                <a:ea typeface="Arial"/>
              </a:rPr>
              <a:t>Hotel</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or</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City</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Hotel</a:t>
            </a:r>
            <a:endParaRPr b="0" lang="en-IN" sz="1400" spc="-1" strike="noStrike">
              <a:latin typeface="Arial"/>
            </a:endParaRPr>
          </a:p>
          <a:p>
            <a:pPr marL="12600">
              <a:lnSpc>
                <a:spcPct val="100000"/>
              </a:lnSpc>
              <a:tabLst>
                <a:tab algn="l" pos="252000"/>
              </a:tabLst>
            </a:pPr>
            <a:r>
              <a:rPr b="1" lang="en-US" sz="1400" spc="-7" strike="noStrike">
                <a:solidFill>
                  <a:srgbClr val="000000"/>
                </a:solidFill>
                <a:latin typeface="Arial"/>
                <a:ea typeface="Arial"/>
              </a:rPr>
              <a:t>is_canceled</a:t>
            </a:r>
            <a:r>
              <a:rPr b="1" lang="en-US" sz="1400" spc="-32" strike="noStrike">
                <a:solidFill>
                  <a:srgbClr val="000000"/>
                </a:solidFill>
                <a:latin typeface="Arial"/>
                <a:ea typeface="Arial"/>
              </a:rPr>
              <a:t> </a:t>
            </a:r>
            <a:r>
              <a:rPr b="0" lang="en-US" sz="1400" spc="-7" strike="noStrike">
                <a:solidFill>
                  <a:srgbClr val="000000"/>
                </a:solidFill>
                <a:latin typeface="Microsoft Sans Serif"/>
                <a:ea typeface="Arial"/>
              </a:rPr>
              <a:t>:</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Value</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indicating if</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the</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booking was</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canceled (1)</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or</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not</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(0)</a:t>
            </a:r>
            <a:endParaRPr b="0" lang="en-IN" sz="1400" spc="-1" strike="noStrike">
              <a:latin typeface="Arial"/>
            </a:endParaRPr>
          </a:p>
          <a:p>
            <a:pPr marL="12600">
              <a:lnSpc>
                <a:spcPct val="100000"/>
              </a:lnSpc>
              <a:tabLst>
                <a:tab algn="l" pos="252000"/>
              </a:tabLst>
            </a:pPr>
            <a:r>
              <a:rPr b="1" lang="en-US" sz="1400" spc="-7" strike="noStrike">
                <a:solidFill>
                  <a:srgbClr val="000000"/>
                </a:solidFill>
                <a:latin typeface="Arial"/>
                <a:ea typeface="Arial"/>
              </a:rPr>
              <a:t>lead_time</a:t>
            </a:r>
            <a:r>
              <a:rPr b="1" lang="en-US" sz="1400" spc="-12" strike="noStrike">
                <a:solidFill>
                  <a:srgbClr val="000000"/>
                </a:solidFill>
                <a:latin typeface="Arial"/>
                <a:ea typeface="Arial"/>
              </a:rPr>
              <a:t> </a:t>
            </a:r>
            <a:r>
              <a:rPr b="0" lang="en-US" sz="1400" spc="-7" strike="noStrike">
                <a:solidFill>
                  <a:srgbClr val="000000"/>
                </a:solidFill>
                <a:latin typeface="Microsoft Sans Serif"/>
                <a:ea typeface="Arial"/>
              </a:rPr>
              <a:t>:</a:t>
            </a:r>
            <a:r>
              <a:rPr b="0" lang="en-US" sz="1400" spc="21" strike="noStrike">
                <a:solidFill>
                  <a:srgbClr val="000000"/>
                </a:solidFill>
                <a:latin typeface="Microsoft Sans Serif"/>
                <a:ea typeface="Arial"/>
              </a:rPr>
              <a:t> </a:t>
            </a:r>
            <a:r>
              <a:rPr b="0" lang="en-US" sz="1400" spc="-7" strike="noStrike">
                <a:solidFill>
                  <a:srgbClr val="000000"/>
                </a:solidFill>
                <a:latin typeface="Microsoft Sans Serif"/>
                <a:ea typeface="Arial"/>
              </a:rPr>
              <a:t>Number</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of</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days</a:t>
            </a:r>
            <a:r>
              <a:rPr b="0" lang="en-US" sz="1400" spc="7" strike="noStrike">
                <a:solidFill>
                  <a:srgbClr val="000000"/>
                </a:solidFill>
                <a:latin typeface="Microsoft Sans Serif"/>
                <a:ea typeface="Arial"/>
              </a:rPr>
              <a:t> </a:t>
            </a:r>
            <a:r>
              <a:rPr b="0" lang="en-US" sz="1400" spc="-1" strike="noStrike">
                <a:solidFill>
                  <a:srgbClr val="000000"/>
                </a:solidFill>
                <a:latin typeface="Microsoft Sans Serif"/>
                <a:ea typeface="Arial"/>
              </a:rPr>
              <a:t>that</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elapsed between</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the</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entering date</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of</a:t>
            </a:r>
            <a:r>
              <a:rPr b="0" lang="en-US" sz="1400" spc="21" strike="noStrike">
                <a:solidFill>
                  <a:srgbClr val="000000"/>
                </a:solidFill>
                <a:latin typeface="Microsoft Sans Serif"/>
                <a:ea typeface="Arial"/>
              </a:rPr>
              <a:t> </a:t>
            </a:r>
            <a:r>
              <a:rPr b="0" lang="en-US" sz="1400" spc="-7" strike="noStrike">
                <a:solidFill>
                  <a:srgbClr val="000000"/>
                </a:solidFill>
                <a:latin typeface="Microsoft Sans Serif"/>
                <a:ea typeface="Arial"/>
              </a:rPr>
              <a:t>the</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booking</a:t>
            </a:r>
            <a:r>
              <a:rPr b="0" lang="en-US" sz="1400" spc="389" strike="noStrike">
                <a:solidFill>
                  <a:srgbClr val="000000"/>
                </a:solidFill>
                <a:latin typeface="Microsoft Sans Serif"/>
                <a:ea typeface="Arial"/>
              </a:rPr>
              <a:t> </a:t>
            </a:r>
            <a:r>
              <a:rPr b="0" lang="en-US" sz="1400" spc="-1" strike="noStrike">
                <a:solidFill>
                  <a:srgbClr val="000000"/>
                </a:solidFill>
                <a:latin typeface="Microsoft Sans Serif"/>
                <a:ea typeface="Arial"/>
              </a:rPr>
              <a:t>and</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the</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arrival</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date</a:t>
            </a:r>
            <a:endParaRPr b="0" lang="en-IN" sz="1400" spc="-1" strike="noStrike">
              <a:latin typeface="Arial"/>
            </a:endParaRPr>
          </a:p>
          <a:p>
            <a:pPr marL="12600">
              <a:lnSpc>
                <a:spcPct val="100000"/>
              </a:lnSpc>
              <a:tabLst>
                <a:tab algn="l" pos="252000"/>
              </a:tabLst>
            </a:pPr>
            <a:r>
              <a:rPr b="1" lang="en-US" sz="1400" spc="-7" strike="noStrike">
                <a:solidFill>
                  <a:srgbClr val="000000"/>
                </a:solidFill>
                <a:latin typeface="Arial"/>
                <a:ea typeface="Arial"/>
              </a:rPr>
              <a:t>arrival_date_year</a:t>
            </a:r>
            <a:r>
              <a:rPr b="1" lang="en-US" sz="1400" spc="-15" strike="noStrike">
                <a:solidFill>
                  <a:srgbClr val="000000"/>
                </a:solidFill>
                <a:latin typeface="Arial"/>
                <a:ea typeface="Arial"/>
              </a:rPr>
              <a:t> </a:t>
            </a:r>
            <a:r>
              <a:rPr b="0" lang="en-US" sz="1400" spc="-7" strike="noStrike">
                <a:solidFill>
                  <a:srgbClr val="000000"/>
                </a:solidFill>
                <a:latin typeface="Microsoft Sans Serif"/>
                <a:ea typeface="Arial"/>
              </a:rPr>
              <a:t>:</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Year</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of</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arrival date</a:t>
            </a:r>
            <a:endParaRPr b="0" lang="en-IN" sz="1400" spc="-1" strike="noStrike">
              <a:latin typeface="Arial"/>
            </a:endParaRPr>
          </a:p>
          <a:p>
            <a:pPr marL="12600">
              <a:lnSpc>
                <a:spcPct val="100000"/>
              </a:lnSpc>
              <a:tabLst>
                <a:tab algn="l" pos="252000"/>
              </a:tabLst>
            </a:pPr>
            <a:r>
              <a:rPr b="1" lang="en-US" sz="1400" spc="-7" strike="noStrike">
                <a:solidFill>
                  <a:srgbClr val="000000"/>
                </a:solidFill>
                <a:latin typeface="Arial"/>
                <a:ea typeface="Arial"/>
              </a:rPr>
              <a:t>arrival_date_month</a:t>
            </a:r>
            <a:r>
              <a:rPr b="1" lang="en-US" sz="1400" spc="-26" strike="noStrike">
                <a:solidFill>
                  <a:srgbClr val="000000"/>
                </a:solidFill>
                <a:latin typeface="Arial"/>
                <a:ea typeface="Arial"/>
              </a:rPr>
              <a:t> </a:t>
            </a:r>
            <a:r>
              <a:rPr b="0" lang="en-US" sz="1400" spc="-7" strike="noStrike">
                <a:solidFill>
                  <a:srgbClr val="000000"/>
                </a:solidFill>
                <a:latin typeface="Microsoft Sans Serif"/>
                <a:ea typeface="Arial"/>
              </a:rPr>
              <a:t>:</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Month</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of</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arrival date </a:t>
            </a:r>
            <a:r>
              <a:rPr b="0" lang="en-US" sz="1400" spc="-1" strike="noStrike">
                <a:solidFill>
                  <a:srgbClr val="000000"/>
                </a:solidFill>
                <a:latin typeface="Microsoft Sans Serif"/>
                <a:ea typeface="Arial"/>
              </a:rPr>
              <a:t> </a:t>
            </a:r>
            <a:r>
              <a:rPr b="1" lang="en-US" sz="1400" spc="-7" strike="noStrike">
                <a:solidFill>
                  <a:srgbClr val="000000"/>
                </a:solidFill>
                <a:latin typeface="Arial"/>
                <a:ea typeface="Arial"/>
              </a:rPr>
              <a:t>arrival_date_week_number</a:t>
            </a:r>
            <a:r>
              <a:rPr b="1" lang="en-US" sz="1400" spc="-12" strike="noStrike">
                <a:solidFill>
                  <a:srgbClr val="000000"/>
                </a:solidFill>
                <a:latin typeface="Arial"/>
                <a:ea typeface="Arial"/>
              </a:rPr>
              <a:t> </a:t>
            </a:r>
            <a:r>
              <a:rPr b="0" lang="en-US" sz="1400" spc="-7" strike="noStrike">
                <a:solidFill>
                  <a:srgbClr val="000000"/>
                </a:solidFill>
                <a:latin typeface="Microsoft Sans Serif"/>
                <a:ea typeface="Arial"/>
              </a:rPr>
              <a:t>:</a:t>
            </a:r>
            <a:r>
              <a:rPr b="0" lang="en-US" sz="1400" spc="21" strike="noStrike">
                <a:solidFill>
                  <a:srgbClr val="000000"/>
                </a:solidFill>
                <a:latin typeface="Microsoft Sans Serif"/>
                <a:ea typeface="Arial"/>
              </a:rPr>
              <a:t> </a:t>
            </a:r>
            <a:r>
              <a:rPr b="0" lang="en-US" sz="1400" spc="-7" strike="noStrike">
                <a:solidFill>
                  <a:srgbClr val="000000"/>
                </a:solidFill>
                <a:latin typeface="Microsoft Sans Serif"/>
                <a:ea typeface="Arial"/>
              </a:rPr>
              <a:t>Week</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number</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of</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year</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for</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arrival</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date </a:t>
            </a:r>
            <a:r>
              <a:rPr b="0" lang="en-US" sz="1400" spc="-361" strike="noStrike">
                <a:solidFill>
                  <a:srgbClr val="000000"/>
                </a:solidFill>
                <a:latin typeface="Microsoft Sans Serif"/>
                <a:ea typeface="Arial"/>
              </a:rPr>
              <a:t> </a:t>
            </a:r>
            <a:r>
              <a:rPr b="1" lang="en-US" sz="1400" spc="-7" strike="noStrike">
                <a:solidFill>
                  <a:srgbClr val="000000"/>
                </a:solidFill>
                <a:latin typeface="Arial"/>
                <a:ea typeface="Arial"/>
              </a:rPr>
              <a:t>arrival_date_day_of_month</a:t>
            </a:r>
            <a:r>
              <a:rPr b="1" lang="en-US" sz="1400" spc="-26" strike="noStrike">
                <a:solidFill>
                  <a:srgbClr val="000000"/>
                </a:solidFill>
                <a:latin typeface="Arial"/>
                <a:ea typeface="Arial"/>
              </a:rPr>
              <a:t> </a:t>
            </a:r>
            <a:r>
              <a:rPr b="0" lang="en-US" sz="1400" spc="-7" strike="noStrike">
                <a:solidFill>
                  <a:srgbClr val="000000"/>
                </a:solidFill>
                <a:latin typeface="Microsoft Sans Serif"/>
                <a:ea typeface="Arial"/>
              </a:rPr>
              <a:t>:</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Day</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of</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arrival date </a:t>
            </a:r>
            <a:r>
              <a:rPr b="0" lang="en-US" sz="1400" spc="-1" strike="noStrike">
                <a:solidFill>
                  <a:srgbClr val="000000"/>
                </a:solidFill>
                <a:latin typeface="Microsoft Sans Serif"/>
                <a:ea typeface="Arial"/>
              </a:rPr>
              <a:t> </a:t>
            </a:r>
            <a:r>
              <a:rPr b="1" lang="en-US" sz="1400" spc="-7" strike="noStrike">
                <a:solidFill>
                  <a:srgbClr val="000000"/>
                </a:solidFill>
                <a:latin typeface="Arial"/>
                <a:ea typeface="Arial"/>
              </a:rPr>
              <a:t>stays_in_weekend_nights</a:t>
            </a:r>
            <a:r>
              <a:rPr b="1" lang="en-US" sz="1400" spc="-32" strike="noStrike">
                <a:solidFill>
                  <a:srgbClr val="000000"/>
                </a:solidFill>
                <a:latin typeface="Arial"/>
                <a:ea typeface="Arial"/>
              </a:rPr>
              <a:t> </a:t>
            </a:r>
            <a:r>
              <a:rPr b="0" lang="en-US" sz="1400" spc="-7" strike="noStrike">
                <a:solidFill>
                  <a:srgbClr val="000000"/>
                </a:solidFill>
                <a:latin typeface="Microsoft Sans Serif"/>
                <a:ea typeface="Arial"/>
              </a:rPr>
              <a:t>:</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Number of</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weekend nights </a:t>
            </a:r>
            <a:r>
              <a:rPr b="0" lang="en-US" sz="1400" spc="-1" strike="noStrike">
                <a:solidFill>
                  <a:srgbClr val="000000"/>
                </a:solidFill>
                <a:latin typeface="Microsoft Sans Serif"/>
                <a:ea typeface="Arial"/>
              </a:rPr>
              <a:t> </a:t>
            </a:r>
            <a:r>
              <a:rPr b="1" lang="en-US" sz="1400" spc="-7" strike="noStrike">
                <a:solidFill>
                  <a:srgbClr val="000000"/>
                </a:solidFill>
                <a:latin typeface="Arial"/>
                <a:ea typeface="Arial"/>
              </a:rPr>
              <a:t>stays_in_week_nights</a:t>
            </a:r>
            <a:r>
              <a:rPr b="1" lang="en-US" sz="1400" spc="-32" strike="noStrike">
                <a:solidFill>
                  <a:srgbClr val="000000"/>
                </a:solidFill>
                <a:latin typeface="Arial"/>
                <a:ea typeface="Arial"/>
              </a:rPr>
              <a:t> </a:t>
            </a:r>
            <a:r>
              <a:rPr b="0" lang="en-US" sz="1400" spc="-7" strike="noStrike">
                <a:solidFill>
                  <a:srgbClr val="000000"/>
                </a:solidFill>
                <a:latin typeface="Microsoft Sans Serif"/>
                <a:ea typeface="Arial"/>
              </a:rPr>
              <a:t>:</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Number</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of</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week</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nights.</a:t>
            </a:r>
            <a:endParaRPr b="0" lang="en-IN" sz="1400" spc="-1" strike="noStrike">
              <a:latin typeface="Arial"/>
            </a:endParaRPr>
          </a:p>
          <a:p>
            <a:pPr marL="12600">
              <a:lnSpc>
                <a:spcPct val="100000"/>
              </a:lnSpc>
              <a:spcBef>
                <a:spcPts val="6"/>
              </a:spcBef>
              <a:tabLst>
                <a:tab algn="l" pos="252000"/>
              </a:tabLst>
            </a:pPr>
            <a:r>
              <a:rPr b="1" lang="en-US" sz="1400" spc="-7" strike="noStrike">
                <a:solidFill>
                  <a:srgbClr val="000000"/>
                </a:solidFill>
                <a:latin typeface="Arial"/>
                <a:ea typeface="Arial"/>
              </a:rPr>
              <a:t>adults</a:t>
            </a:r>
            <a:r>
              <a:rPr b="1" lang="en-US" sz="1400" spc="-32" strike="noStrike">
                <a:solidFill>
                  <a:srgbClr val="000000"/>
                </a:solidFill>
                <a:latin typeface="Arial"/>
                <a:ea typeface="Arial"/>
              </a:rPr>
              <a:t> </a:t>
            </a:r>
            <a:r>
              <a:rPr b="0" lang="en-US" sz="1400" spc="-7" strike="noStrike">
                <a:solidFill>
                  <a:srgbClr val="000000"/>
                </a:solidFill>
                <a:latin typeface="Microsoft Sans Serif"/>
                <a:ea typeface="Arial"/>
              </a:rPr>
              <a:t>:</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Number</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of</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adults </a:t>
            </a:r>
            <a:r>
              <a:rPr b="0" lang="en-US" sz="1400" spc="-1" strike="noStrike">
                <a:solidFill>
                  <a:srgbClr val="000000"/>
                </a:solidFill>
                <a:latin typeface="Microsoft Sans Serif"/>
                <a:ea typeface="Arial"/>
              </a:rPr>
              <a:t> </a:t>
            </a:r>
            <a:r>
              <a:rPr b="1" lang="en-US" sz="1400" spc="-7" strike="noStrike">
                <a:solidFill>
                  <a:srgbClr val="000000"/>
                </a:solidFill>
                <a:latin typeface="Arial"/>
                <a:ea typeface="Arial"/>
              </a:rPr>
              <a:t>children </a:t>
            </a:r>
            <a:r>
              <a:rPr b="0" lang="en-US" sz="1400" spc="-7" strike="noStrike">
                <a:solidFill>
                  <a:srgbClr val="000000"/>
                </a:solidFill>
                <a:latin typeface="Microsoft Sans Serif"/>
                <a:ea typeface="Arial"/>
              </a:rPr>
              <a:t>: Number of children </a:t>
            </a:r>
            <a:r>
              <a:rPr b="0" lang="en-US" sz="1400" spc="-361" strike="noStrike">
                <a:solidFill>
                  <a:srgbClr val="000000"/>
                </a:solidFill>
                <a:latin typeface="Microsoft Sans Serif"/>
                <a:ea typeface="Arial"/>
              </a:rPr>
              <a:t> </a:t>
            </a:r>
            <a:r>
              <a:rPr b="1" lang="en-US" sz="1400" spc="-7" strike="noStrike">
                <a:solidFill>
                  <a:srgbClr val="000000"/>
                </a:solidFill>
                <a:latin typeface="Arial"/>
                <a:ea typeface="Arial"/>
              </a:rPr>
              <a:t>babies</a:t>
            </a:r>
            <a:r>
              <a:rPr b="1" lang="en-US" sz="1400" spc="-32" strike="noStrike">
                <a:solidFill>
                  <a:srgbClr val="000000"/>
                </a:solidFill>
                <a:latin typeface="Arial"/>
                <a:ea typeface="Arial"/>
              </a:rPr>
              <a:t> </a:t>
            </a:r>
            <a:r>
              <a:rPr b="0" lang="en-US" sz="1400" spc="-7" strike="noStrike">
                <a:solidFill>
                  <a:srgbClr val="000000"/>
                </a:solidFill>
                <a:latin typeface="Microsoft Sans Serif"/>
                <a:ea typeface="Arial"/>
              </a:rPr>
              <a:t>:</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Number of</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babies </a:t>
            </a:r>
            <a:r>
              <a:rPr b="0" lang="en-US" sz="1400" spc="-1" strike="noStrike">
                <a:solidFill>
                  <a:srgbClr val="000000"/>
                </a:solidFill>
                <a:latin typeface="Microsoft Sans Serif"/>
                <a:ea typeface="Arial"/>
              </a:rPr>
              <a:t> </a:t>
            </a:r>
            <a:endParaRPr b="0" lang="en-IN" sz="1400" spc="-1" strike="noStrike">
              <a:latin typeface="Arial"/>
            </a:endParaRPr>
          </a:p>
          <a:p>
            <a:pPr marL="12600">
              <a:lnSpc>
                <a:spcPct val="100000"/>
              </a:lnSpc>
              <a:spcBef>
                <a:spcPts val="6"/>
              </a:spcBef>
              <a:tabLst>
                <a:tab algn="l" pos="252000"/>
              </a:tabLst>
            </a:pPr>
            <a:r>
              <a:rPr b="1" lang="en-US" sz="1400" spc="-7" strike="noStrike">
                <a:solidFill>
                  <a:srgbClr val="000000"/>
                </a:solidFill>
                <a:latin typeface="Arial"/>
                <a:ea typeface="Arial"/>
              </a:rPr>
              <a:t>meal</a:t>
            </a:r>
            <a:r>
              <a:rPr b="1" lang="en-US" sz="1400" spc="-15" strike="noStrike">
                <a:solidFill>
                  <a:srgbClr val="000000"/>
                </a:solidFill>
                <a:latin typeface="Arial"/>
                <a:ea typeface="Arial"/>
              </a:rPr>
              <a:t> </a:t>
            </a:r>
            <a:r>
              <a:rPr b="0" lang="en-US" sz="1400" spc="-7" strike="noStrike">
                <a:solidFill>
                  <a:srgbClr val="000000"/>
                </a:solidFill>
                <a:latin typeface="Microsoft Sans Serif"/>
                <a:ea typeface="Arial"/>
              </a:rPr>
              <a:t>:</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Type of</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meal booked. </a:t>
            </a:r>
            <a:r>
              <a:rPr b="0" lang="en-US" sz="1400" spc="-1" strike="noStrike">
                <a:solidFill>
                  <a:srgbClr val="000000"/>
                </a:solidFill>
                <a:latin typeface="Microsoft Sans Serif"/>
                <a:ea typeface="Arial"/>
              </a:rPr>
              <a:t> </a:t>
            </a:r>
            <a:r>
              <a:rPr b="1" lang="en-US" sz="1400" spc="-7" strike="noStrike">
                <a:solidFill>
                  <a:srgbClr val="000000"/>
                </a:solidFill>
                <a:latin typeface="Arial"/>
                <a:ea typeface="Arial"/>
              </a:rPr>
              <a:t>country</a:t>
            </a:r>
            <a:r>
              <a:rPr b="1" lang="en-US" sz="1400" spc="-26" strike="noStrike">
                <a:solidFill>
                  <a:srgbClr val="000000"/>
                </a:solidFill>
                <a:latin typeface="Arial"/>
                <a:ea typeface="Arial"/>
              </a:rPr>
              <a:t> </a:t>
            </a:r>
            <a:r>
              <a:rPr b="0" lang="en-US" sz="1400" spc="-7" strike="noStrike">
                <a:solidFill>
                  <a:srgbClr val="000000"/>
                </a:solidFill>
                <a:latin typeface="Microsoft Sans Serif"/>
                <a:ea typeface="Arial"/>
              </a:rPr>
              <a:t>:</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Country of</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origin.</a:t>
            </a:r>
            <a:endParaRPr b="0" lang="en-IN" sz="1400" spc="-1" strike="noStrike">
              <a:latin typeface="Arial"/>
            </a:endParaRPr>
          </a:p>
        </p:txBody>
      </p:sp>
      <p:sp>
        <p:nvSpPr>
          <p:cNvPr id="206" name="CustomShape 2"/>
          <p:cNvSpPr/>
          <p:nvPr/>
        </p:nvSpPr>
        <p:spPr>
          <a:xfrm>
            <a:off x="304920" y="14364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800" spc="-7" strike="noStrike" u="sng">
                <a:solidFill>
                  <a:srgbClr val="cc0000"/>
                </a:solidFill>
                <a:uFillTx/>
                <a:latin typeface="Arial"/>
                <a:ea typeface="Arial"/>
              </a:rPr>
              <a:t>Data</a:t>
            </a:r>
            <a:r>
              <a:rPr b="1" lang="en-IN" sz="2800" spc="-15" strike="noStrike" u="sng">
                <a:solidFill>
                  <a:srgbClr val="cc0000"/>
                </a:solidFill>
                <a:uFillTx/>
                <a:latin typeface="Arial"/>
                <a:ea typeface="Arial"/>
              </a:rPr>
              <a:t> </a:t>
            </a:r>
            <a:r>
              <a:rPr b="1" lang="en-IN" sz="2800" spc="-1" strike="noStrike" u="sng">
                <a:solidFill>
                  <a:srgbClr val="cc0000"/>
                </a:solidFill>
                <a:uFillTx/>
                <a:latin typeface="Arial"/>
                <a:ea typeface="Arial"/>
              </a:rPr>
              <a:t>Collection</a:t>
            </a:r>
            <a:r>
              <a:rPr b="1" lang="en-IN" sz="2800" spc="-26" strike="noStrike" u="sng">
                <a:solidFill>
                  <a:srgbClr val="cc0000"/>
                </a:solidFill>
                <a:uFillTx/>
                <a:latin typeface="Arial"/>
                <a:ea typeface="Arial"/>
              </a:rPr>
              <a:t> </a:t>
            </a:r>
            <a:r>
              <a:rPr b="1" lang="en-IN" sz="2800" spc="-7" strike="noStrike" u="sng">
                <a:solidFill>
                  <a:srgbClr val="cc0000"/>
                </a:solidFill>
                <a:uFillTx/>
                <a:latin typeface="Arial"/>
                <a:ea typeface="Arial"/>
              </a:rPr>
              <a:t>and</a:t>
            </a:r>
            <a:r>
              <a:rPr b="1" lang="en-IN" sz="2800" spc="-12" strike="noStrike" u="sng">
                <a:solidFill>
                  <a:srgbClr val="cc0000"/>
                </a:solidFill>
                <a:uFillTx/>
                <a:latin typeface="Arial"/>
                <a:ea typeface="Arial"/>
              </a:rPr>
              <a:t> </a:t>
            </a:r>
            <a:r>
              <a:rPr b="1" lang="en-IN" sz="2800" spc="-7" strike="noStrike" u="sng">
                <a:solidFill>
                  <a:srgbClr val="cc0000"/>
                </a:solidFill>
                <a:uFillTx/>
                <a:latin typeface="Arial"/>
                <a:ea typeface="Arial"/>
              </a:rPr>
              <a:t>Understanding:</a:t>
            </a:r>
            <a:b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83880" y="318600"/>
            <a:ext cx="8975520" cy="448884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1" lang="en-IN" sz="1400" spc="-7" strike="noStrike">
                <a:solidFill>
                  <a:srgbClr val="000000"/>
                </a:solidFill>
                <a:latin typeface="Arial"/>
                <a:ea typeface="Arial"/>
              </a:rPr>
              <a:t>market_segment</a:t>
            </a:r>
            <a:r>
              <a:rPr b="1" lang="en-IN" sz="1400" spc="-26" strike="noStrike">
                <a:solidFill>
                  <a:srgbClr val="000000"/>
                </a:solidFill>
                <a:latin typeface="Arial"/>
                <a:ea typeface="Arial"/>
              </a:rPr>
              <a:t> </a:t>
            </a:r>
            <a:r>
              <a:rPr b="0" lang="en-IN" sz="1400" spc="-7" strike="noStrike">
                <a:solidFill>
                  <a:srgbClr val="000000"/>
                </a:solidFill>
                <a:latin typeface="Microsoft Sans Serif"/>
                <a:ea typeface="Arial"/>
              </a:rPr>
              <a:t>:</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Market</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segment designation.</a:t>
            </a:r>
            <a:r>
              <a:rPr b="0" lang="en-IN" sz="1400" spc="-12" strike="noStrike">
                <a:solidFill>
                  <a:srgbClr val="000000"/>
                </a:solidFill>
                <a:latin typeface="Microsoft Sans Serif"/>
                <a:ea typeface="Arial"/>
              </a:rPr>
              <a:t> </a:t>
            </a:r>
            <a:r>
              <a:rPr b="0" lang="en-IN" sz="1400" spc="-7" strike="noStrike">
                <a:solidFill>
                  <a:srgbClr val="000000"/>
                </a:solidFill>
                <a:latin typeface="Microsoft Sans Serif"/>
                <a:ea typeface="Arial"/>
              </a:rPr>
              <a:t>(TA/TO) </a:t>
            </a:r>
            <a:r>
              <a:rPr b="0" lang="en-IN" sz="1400" spc="-1" strike="noStrike">
                <a:solidFill>
                  <a:srgbClr val="000000"/>
                </a:solidFill>
                <a:latin typeface="Microsoft Sans Serif"/>
                <a:ea typeface="Arial"/>
              </a:rPr>
              <a:t> </a:t>
            </a:r>
            <a:r>
              <a:rPr b="1" lang="en-IN" sz="1400" spc="-7" strike="noStrike">
                <a:solidFill>
                  <a:srgbClr val="000000"/>
                </a:solidFill>
                <a:latin typeface="Arial"/>
                <a:ea typeface="Arial"/>
              </a:rPr>
              <a:t>distribution_channel </a:t>
            </a:r>
            <a:r>
              <a:rPr b="0" lang="en-IN" sz="1400" spc="-7" strike="noStrike">
                <a:solidFill>
                  <a:srgbClr val="000000"/>
                </a:solidFill>
                <a:latin typeface="Microsoft Sans Serif"/>
                <a:ea typeface="Arial"/>
              </a:rPr>
              <a:t>: Booking distribution channel.(T/A/TO) </a:t>
            </a:r>
            <a:r>
              <a:rPr b="0" lang="en-IN" sz="1400" spc="-361" strike="noStrike">
                <a:solidFill>
                  <a:srgbClr val="000000"/>
                </a:solidFill>
                <a:latin typeface="Microsoft Sans Serif"/>
                <a:ea typeface="Arial"/>
              </a:rPr>
              <a:t> </a:t>
            </a:r>
            <a:r>
              <a:rPr b="1" lang="en-IN" sz="1400" spc="-7" strike="noStrike">
                <a:solidFill>
                  <a:srgbClr val="000000"/>
                </a:solidFill>
                <a:latin typeface="Arial"/>
                <a:ea typeface="Arial"/>
              </a:rPr>
              <a:t>is_repeated_guest</a:t>
            </a:r>
            <a:r>
              <a:rPr b="1" lang="en-IN" sz="1400" spc="-35" strike="noStrike">
                <a:solidFill>
                  <a:srgbClr val="000000"/>
                </a:solidFill>
                <a:latin typeface="Arial"/>
                <a:ea typeface="Arial"/>
              </a:rPr>
              <a:t> </a:t>
            </a:r>
            <a:r>
              <a:rPr b="0" lang="en-IN" sz="1400" spc="-1" strike="noStrike">
                <a:solidFill>
                  <a:srgbClr val="000000"/>
                </a:solidFill>
                <a:latin typeface="Microsoft Sans Serif"/>
                <a:ea typeface="Arial"/>
              </a:rPr>
              <a:t>:</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is</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a</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repeated</a:t>
            </a:r>
            <a:r>
              <a:rPr b="0" lang="en-IN" sz="1400" spc="-12" strike="noStrike">
                <a:solidFill>
                  <a:srgbClr val="000000"/>
                </a:solidFill>
                <a:latin typeface="Microsoft Sans Serif"/>
                <a:ea typeface="Arial"/>
              </a:rPr>
              <a:t> </a:t>
            </a:r>
            <a:r>
              <a:rPr b="0" lang="en-IN" sz="1400" spc="-7" strike="noStrike">
                <a:solidFill>
                  <a:srgbClr val="000000"/>
                </a:solidFill>
                <a:latin typeface="Microsoft Sans Serif"/>
                <a:ea typeface="Arial"/>
              </a:rPr>
              <a:t>guest (1)</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or</a:t>
            </a:r>
            <a:r>
              <a:rPr b="0" lang="en-IN" sz="1400" spc="7" strike="noStrike">
                <a:solidFill>
                  <a:srgbClr val="000000"/>
                </a:solidFill>
                <a:latin typeface="Microsoft Sans Serif"/>
                <a:ea typeface="Arial"/>
              </a:rPr>
              <a:t> </a:t>
            </a:r>
            <a:r>
              <a:rPr b="0" lang="en-IN" sz="1400" spc="-1" strike="noStrike">
                <a:solidFill>
                  <a:srgbClr val="000000"/>
                </a:solidFill>
                <a:latin typeface="Microsoft Sans Serif"/>
                <a:ea typeface="Arial"/>
              </a:rPr>
              <a:t>not </a:t>
            </a:r>
            <a:r>
              <a:rPr b="0" lang="en-IN" sz="1400" spc="-7" strike="noStrike">
                <a:solidFill>
                  <a:srgbClr val="000000"/>
                </a:solidFill>
                <a:latin typeface="Microsoft Sans Serif"/>
                <a:ea typeface="Arial"/>
              </a:rPr>
              <a:t>(0)</a:t>
            </a:r>
            <a:endParaRPr b="0" lang="en-IN" sz="1400" spc="-1" strike="noStrike">
              <a:latin typeface="Arial"/>
            </a:endParaRPr>
          </a:p>
          <a:p>
            <a:pPr marL="12600">
              <a:lnSpc>
                <a:spcPct val="100000"/>
              </a:lnSpc>
              <a:spcBef>
                <a:spcPts val="6"/>
              </a:spcBef>
            </a:pPr>
            <a:r>
              <a:rPr b="1" lang="en-IN" sz="1400" spc="-7" strike="noStrike">
                <a:solidFill>
                  <a:srgbClr val="000000"/>
                </a:solidFill>
                <a:latin typeface="Arial"/>
                <a:ea typeface="Arial"/>
              </a:rPr>
              <a:t>previous_cancellations</a:t>
            </a:r>
            <a:r>
              <a:rPr b="1" lang="en-IN" sz="1400" spc="-21" strike="noStrike">
                <a:solidFill>
                  <a:srgbClr val="000000"/>
                </a:solidFill>
                <a:latin typeface="Arial"/>
                <a:ea typeface="Arial"/>
              </a:rPr>
              <a:t> </a:t>
            </a:r>
            <a:r>
              <a:rPr b="0" lang="en-IN" sz="1400" spc="-7" strike="noStrike">
                <a:solidFill>
                  <a:srgbClr val="000000"/>
                </a:solidFill>
                <a:latin typeface="Microsoft Sans Serif"/>
                <a:ea typeface="Arial"/>
              </a:rPr>
              <a:t>:</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Number</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of</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previous bookings</a:t>
            </a:r>
            <a:r>
              <a:rPr b="0" lang="en-IN" sz="1400" spc="1" strike="noStrike">
                <a:solidFill>
                  <a:srgbClr val="000000"/>
                </a:solidFill>
                <a:latin typeface="Microsoft Sans Serif"/>
                <a:ea typeface="Arial"/>
              </a:rPr>
              <a:t> </a:t>
            </a:r>
            <a:r>
              <a:rPr b="0" lang="en-IN" sz="1400" spc="-1" strike="noStrike">
                <a:solidFill>
                  <a:srgbClr val="000000"/>
                </a:solidFill>
                <a:latin typeface="Microsoft Sans Serif"/>
                <a:ea typeface="Arial"/>
              </a:rPr>
              <a:t>that</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were</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cancelled</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by</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customer</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prior</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to</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current </a:t>
            </a:r>
            <a:r>
              <a:rPr b="0" lang="en-IN" sz="1400" spc="-355" strike="noStrike">
                <a:solidFill>
                  <a:srgbClr val="000000"/>
                </a:solidFill>
                <a:latin typeface="Microsoft Sans Serif"/>
                <a:ea typeface="Arial"/>
              </a:rPr>
              <a:t> </a:t>
            </a:r>
            <a:r>
              <a:rPr b="0" lang="en-IN" sz="1400" spc="-7" strike="noStrike">
                <a:solidFill>
                  <a:srgbClr val="000000"/>
                </a:solidFill>
                <a:latin typeface="Microsoft Sans Serif"/>
                <a:ea typeface="Arial"/>
              </a:rPr>
              <a:t>booking</a:t>
            </a:r>
            <a:endParaRPr b="0" lang="en-IN" sz="1400" spc="-1" strike="noStrike">
              <a:latin typeface="Arial"/>
            </a:endParaRPr>
          </a:p>
          <a:p>
            <a:pPr marL="12600">
              <a:lnSpc>
                <a:spcPct val="100000"/>
              </a:lnSpc>
            </a:pPr>
            <a:r>
              <a:rPr b="1" lang="en-IN" sz="1400" spc="-7" strike="noStrike">
                <a:solidFill>
                  <a:srgbClr val="000000"/>
                </a:solidFill>
                <a:latin typeface="Arial"/>
                <a:ea typeface="Arial"/>
              </a:rPr>
              <a:t>previous_bookings_not_canceled</a:t>
            </a:r>
            <a:r>
              <a:rPr b="1" lang="en-IN" sz="1400" spc="-26" strike="noStrike">
                <a:solidFill>
                  <a:srgbClr val="000000"/>
                </a:solidFill>
                <a:latin typeface="Arial"/>
                <a:ea typeface="Arial"/>
              </a:rPr>
              <a:t> </a:t>
            </a:r>
            <a:r>
              <a:rPr b="0" lang="en-IN" sz="1400" spc="-7" strike="noStrike">
                <a:solidFill>
                  <a:srgbClr val="000000"/>
                </a:solidFill>
                <a:latin typeface="Microsoft Sans Serif"/>
                <a:ea typeface="Arial"/>
              </a:rPr>
              <a:t>:</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Number</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of</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previous bookings</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not</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cancelled</a:t>
            </a:r>
            <a:r>
              <a:rPr b="0" lang="en-IN" sz="1400" spc="-12" strike="noStrike">
                <a:solidFill>
                  <a:srgbClr val="000000"/>
                </a:solidFill>
                <a:latin typeface="Microsoft Sans Serif"/>
                <a:ea typeface="Arial"/>
              </a:rPr>
              <a:t> </a:t>
            </a:r>
            <a:r>
              <a:rPr b="0" lang="en-IN" sz="1400" spc="-7" strike="noStrike">
                <a:solidFill>
                  <a:srgbClr val="000000"/>
                </a:solidFill>
                <a:latin typeface="Microsoft Sans Serif"/>
                <a:ea typeface="Arial"/>
              </a:rPr>
              <a:t>by</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customer</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prior</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to</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the </a:t>
            </a:r>
            <a:r>
              <a:rPr b="0" lang="en-IN" sz="1400" spc="-361" strike="noStrike">
                <a:solidFill>
                  <a:srgbClr val="000000"/>
                </a:solidFill>
                <a:latin typeface="Microsoft Sans Serif"/>
                <a:ea typeface="Arial"/>
              </a:rPr>
              <a:t> </a:t>
            </a:r>
            <a:r>
              <a:rPr b="0" lang="en-IN" sz="1400" spc="-7" strike="noStrike">
                <a:solidFill>
                  <a:srgbClr val="000000"/>
                </a:solidFill>
                <a:latin typeface="Microsoft Sans Serif"/>
                <a:ea typeface="Arial"/>
              </a:rPr>
              <a:t>current</a:t>
            </a:r>
            <a:r>
              <a:rPr b="0" lang="en-IN" sz="1400" spc="-12" strike="noStrike">
                <a:solidFill>
                  <a:srgbClr val="000000"/>
                </a:solidFill>
                <a:latin typeface="Microsoft Sans Serif"/>
                <a:ea typeface="Arial"/>
              </a:rPr>
              <a:t> </a:t>
            </a:r>
            <a:r>
              <a:rPr b="0" lang="en-IN" sz="1400" spc="-7" strike="noStrike">
                <a:solidFill>
                  <a:srgbClr val="000000"/>
                </a:solidFill>
                <a:latin typeface="Microsoft Sans Serif"/>
                <a:ea typeface="Arial"/>
              </a:rPr>
              <a:t>booking</a:t>
            </a:r>
            <a:endParaRPr b="0" lang="en-IN" sz="1400" spc="-1" strike="noStrike">
              <a:latin typeface="Arial"/>
            </a:endParaRPr>
          </a:p>
          <a:p>
            <a:pPr marL="12600">
              <a:lnSpc>
                <a:spcPct val="100000"/>
              </a:lnSpc>
            </a:pPr>
            <a:r>
              <a:rPr b="1" lang="en-IN" sz="1400" spc="-7" strike="noStrike">
                <a:solidFill>
                  <a:srgbClr val="000000"/>
                </a:solidFill>
                <a:latin typeface="Arial"/>
                <a:ea typeface="Arial"/>
              </a:rPr>
              <a:t>reserved_room_type</a:t>
            </a:r>
            <a:r>
              <a:rPr b="1" lang="en-IN" sz="1400" spc="-26" strike="noStrike">
                <a:solidFill>
                  <a:srgbClr val="000000"/>
                </a:solidFill>
                <a:latin typeface="Arial"/>
                <a:ea typeface="Arial"/>
              </a:rPr>
              <a:t> </a:t>
            </a:r>
            <a:r>
              <a:rPr b="0" lang="en-IN" sz="1400" spc="-7" strike="noStrike">
                <a:solidFill>
                  <a:srgbClr val="000000"/>
                </a:solidFill>
                <a:latin typeface="Microsoft Sans Serif"/>
                <a:ea typeface="Arial"/>
              </a:rPr>
              <a:t>:</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Code</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of</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room</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type</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reserved.</a:t>
            </a:r>
            <a:endParaRPr b="0" lang="en-IN" sz="1400" spc="-1" strike="noStrike">
              <a:latin typeface="Arial"/>
            </a:endParaRPr>
          </a:p>
          <a:p>
            <a:pPr marL="12600">
              <a:lnSpc>
                <a:spcPct val="100000"/>
              </a:lnSpc>
            </a:pPr>
            <a:r>
              <a:rPr b="1" lang="en-IN" sz="1400" spc="-7" strike="noStrike">
                <a:solidFill>
                  <a:srgbClr val="000000"/>
                </a:solidFill>
                <a:latin typeface="Arial"/>
                <a:ea typeface="Arial"/>
              </a:rPr>
              <a:t>assigned_room_type</a:t>
            </a:r>
            <a:r>
              <a:rPr b="1" lang="en-IN" sz="1400" spc="-12" strike="noStrike">
                <a:solidFill>
                  <a:srgbClr val="000000"/>
                </a:solidFill>
                <a:latin typeface="Arial"/>
                <a:ea typeface="Arial"/>
              </a:rPr>
              <a:t> </a:t>
            </a:r>
            <a:r>
              <a:rPr b="0" lang="en-IN" sz="1400" spc="-7" strike="noStrike">
                <a:solidFill>
                  <a:srgbClr val="000000"/>
                </a:solidFill>
                <a:latin typeface="Microsoft Sans Serif"/>
                <a:ea typeface="Arial"/>
              </a:rPr>
              <a:t>:</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Code</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for</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type</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of</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room</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assigned to</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booking.</a:t>
            </a:r>
            <a:endParaRPr b="0" lang="en-IN" sz="1400" spc="-1" strike="noStrike">
              <a:latin typeface="Arial"/>
            </a:endParaRPr>
          </a:p>
          <a:p>
            <a:pPr marL="12600">
              <a:lnSpc>
                <a:spcPct val="100000"/>
              </a:lnSpc>
            </a:pPr>
            <a:r>
              <a:rPr b="1" lang="en-IN" sz="1400" spc="-7" strike="noStrike">
                <a:solidFill>
                  <a:srgbClr val="000000"/>
                </a:solidFill>
                <a:latin typeface="Arial"/>
                <a:ea typeface="Arial"/>
              </a:rPr>
              <a:t>booking_changes</a:t>
            </a:r>
            <a:r>
              <a:rPr b="1" lang="en-IN" sz="1400" spc="-26" strike="noStrike">
                <a:solidFill>
                  <a:srgbClr val="000000"/>
                </a:solidFill>
                <a:latin typeface="Arial"/>
                <a:ea typeface="Arial"/>
              </a:rPr>
              <a:t> </a:t>
            </a:r>
            <a:r>
              <a:rPr b="0" lang="en-IN" sz="1400" spc="-7" strike="noStrike">
                <a:solidFill>
                  <a:srgbClr val="000000"/>
                </a:solidFill>
                <a:latin typeface="Microsoft Sans Serif"/>
                <a:ea typeface="Arial"/>
              </a:rPr>
              <a:t>:</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Number</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of</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changes</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made</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to</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booking </a:t>
            </a:r>
            <a:r>
              <a:rPr b="0" lang="en-IN" sz="1400" spc="-1" strike="noStrike">
                <a:solidFill>
                  <a:srgbClr val="000000"/>
                </a:solidFill>
                <a:latin typeface="Microsoft Sans Serif"/>
                <a:ea typeface="Arial"/>
              </a:rPr>
              <a:t>from</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moment</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booking</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was</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entered on</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endParaRPr b="0" lang="en-IN" sz="1400" spc="-1" strike="noStrike">
              <a:latin typeface="Arial"/>
            </a:endParaRPr>
          </a:p>
          <a:p>
            <a:pPr marL="12600">
              <a:lnSpc>
                <a:spcPct val="100000"/>
              </a:lnSpc>
            </a:pPr>
            <a:r>
              <a:rPr b="0" lang="en-IN" sz="1400" spc="-7" strike="noStrike">
                <a:solidFill>
                  <a:srgbClr val="000000"/>
                </a:solidFill>
                <a:latin typeface="Microsoft Sans Serif"/>
                <a:ea typeface="Arial"/>
              </a:rPr>
              <a:t>PMS</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until</a:t>
            </a:r>
            <a:r>
              <a:rPr b="0" lang="en-IN" sz="1400" spc="1" strike="noStrike">
                <a:solidFill>
                  <a:srgbClr val="000000"/>
                </a:solidFill>
                <a:latin typeface="Microsoft Sans Serif"/>
                <a:ea typeface="Arial"/>
              </a:rPr>
              <a:t> </a:t>
            </a:r>
            <a:r>
              <a:rPr b="0" lang="en-IN" sz="1400" spc="-1" strike="noStrike">
                <a:solidFill>
                  <a:srgbClr val="000000"/>
                </a:solidFill>
                <a:latin typeface="Microsoft Sans Serif"/>
                <a:ea typeface="Arial"/>
              </a:rPr>
              <a:t>the moment</a:t>
            </a:r>
            <a:r>
              <a:rPr b="0" lang="en-IN" sz="1400" spc="-12" strike="noStrike">
                <a:solidFill>
                  <a:srgbClr val="000000"/>
                </a:solidFill>
                <a:latin typeface="Microsoft Sans Serif"/>
                <a:ea typeface="Arial"/>
              </a:rPr>
              <a:t> </a:t>
            </a:r>
            <a:r>
              <a:rPr b="0" lang="en-IN" sz="1400" spc="-1" strike="noStrike">
                <a:solidFill>
                  <a:srgbClr val="000000"/>
                </a:solidFill>
                <a:latin typeface="Microsoft Sans Serif"/>
                <a:ea typeface="Arial"/>
              </a:rPr>
              <a:t>of</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check-in</a:t>
            </a:r>
            <a:r>
              <a:rPr b="0" lang="en-IN" sz="1400" spc="-12" strike="noStrike">
                <a:solidFill>
                  <a:srgbClr val="000000"/>
                </a:solidFill>
                <a:latin typeface="Microsoft Sans Serif"/>
                <a:ea typeface="Arial"/>
              </a:rPr>
              <a:t> </a:t>
            </a:r>
            <a:r>
              <a:rPr b="0" lang="en-IN" sz="1400" spc="-7" strike="noStrike">
                <a:solidFill>
                  <a:srgbClr val="000000"/>
                </a:solidFill>
                <a:latin typeface="Microsoft Sans Serif"/>
                <a:ea typeface="Arial"/>
              </a:rPr>
              <a:t>or</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cancellation </a:t>
            </a:r>
            <a:r>
              <a:rPr b="0" lang="en-IN" sz="1400" spc="-1" strike="noStrike">
                <a:solidFill>
                  <a:srgbClr val="000000"/>
                </a:solidFill>
                <a:latin typeface="Microsoft Sans Serif"/>
                <a:ea typeface="Arial"/>
              </a:rPr>
              <a:t> </a:t>
            </a:r>
            <a:r>
              <a:rPr b="1" lang="en-IN" sz="1400" spc="-7" strike="noStrike">
                <a:solidFill>
                  <a:srgbClr val="000000"/>
                </a:solidFill>
                <a:latin typeface="Arial"/>
                <a:ea typeface="Arial"/>
              </a:rPr>
              <a:t>deposit_type</a:t>
            </a:r>
            <a:r>
              <a:rPr b="1" lang="en-IN" sz="1400" spc="-1" strike="noStrike">
                <a:solidFill>
                  <a:srgbClr val="000000"/>
                </a:solidFill>
                <a:latin typeface="Arial"/>
                <a:ea typeface="Arial"/>
              </a:rPr>
              <a:t> </a:t>
            </a:r>
            <a:r>
              <a:rPr b="0" lang="en-IN" sz="1400" spc="-7" strike="noStrike">
                <a:solidFill>
                  <a:srgbClr val="000000"/>
                </a:solidFill>
                <a:latin typeface="Microsoft Sans Serif"/>
                <a:ea typeface="Arial"/>
              </a:rPr>
              <a:t>:</a:t>
            </a:r>
            <a:r>
              <a:rPr b="0" lang="en-IN" sz="1400" spc="29" strike="noStrike">
                <a:solidFill>
                  <a:srgbClr val="000000"/>
                </a:solidFill>
                <a:latin typeface="Microsoft Sans Serif"/>
                <a:ea typeface="Arial"/>
              </a:rPr>
              <a:t> </a:t>
            </a:r>
            <a:r>
              <a:rPr b="0" lang="en-IN" sz="1400" spc="-7" strike="noStrike">
                <a:solidFill>
                  <a:srgbClr val="000000"/>
                </a:solidFill>
                <a:latin typeface="Microsoft Sans Serif"/>
                <a:ea typeface="Arial"/>
              </a:rPr>
              <a:t>No</a:t>
            </a:r>
            <a:r>
              <a:rPr b="0" lang="en-IN" sz="1400" spc="29" strike="noStrike">
                <a:solidFill>
                  <a:srgbClr val="000000"/>
                </a:solidFill>
                <a:latin typeface="Microsoft Sans Serif"/>
                <a:ea typeface="Arial"/>
              </a:rPr>
              <a:t> </a:t>
            </a:r>
            <a:r>
              <a:rPr b="0" lang="en-IN" sz="1400" spc="-7" strike="noStrike">
                <a:solidFill>
                  <a:srgbClr val="000000"/>
                </a:solidFill>
                <a:latin typeface="Microsoft Sans Serif"/>
                <a:ea typeface="Arial"/>
              </a:rPr>
              <a:t>Deposit,</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Non</a:t>
            </a:r>
            <a:r>
              <a:rPr b="0" lang="en-IN" sz="1400" spc="29" strike="noStrike">
                <a:solidFill>
                  <a:srgbClr val="000000"/>
                </a:solidFill>
                <a:latin typeface="Microsoft Sans Serif"/>
                <a:ea typeface="Arial"/>
              </a:rPr>
              <a:t> </a:t>
            </a:r>
            <a:r>
              <a:rPr b="0" lang="en-IN" sz="1400" spc="-7" strike="noStrike">
                <a:solidFill>
                  <a:srgbClr val="000000"/>
                </a:solidFill>
                <a:latin typeface="Microsoft Sans Serif"/>
                <a:ea typeface="Arial"/>
              </a:rPr>
              <a:t>Refund</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a:t>
            </a:r>
            <a:r>
              <a:rPr b="0" lang="en-IN" sz="1400" spc="29" strike="noStrike">
                <a:solidFill>
                  <a:srgbClr val="000000"/>
                </a:solidFill>
                <a:latin typeface="Microsoft Sans Serif"/>
                <a:ea typeface="Arial"/>
              </a:rPr>
              <a:t> </a:t>
            </a:r>
            <a:r>
              <a:rPr b="0" lang="en-IN" sz="1400" spc="-7" strike="noStrike">
                <a:solidFill>
                  <a:srgbClr val="000000"/>
                </a:solidFill>
                <a:latin typeface="Microsoft Sans Serif"/>
                <a:ea typeface="Arial"/>
              </a:rPr>
              <a:t>Refundable. </a:t>
            </a:r>
            <a:r>
              <a:rPr b="0" lang="en-IN" sz="1400" spc="-1" strike="noStrike">
                <a:solidFill>
                  <a:srgbClr val="000000"/>
                </a:solidFill>
                <a:latin typeface="Microsoft Sans Serif"/>
                <a:ea typeface="Arial"/>
              </a:rPr>
              <a:t> </a:t>
            </a:r>
            <a:r>
              <a:rPr b="1" lang="en-IN" sz="1400" spc="-7" strike="noStrike">
                <a:solidFill>
                  <a:srgbClr val="000000"/>
                </a:solidFill>
                <a:latin typeface="Arial"/>
                <a:ea typeface="Arial"/>
              </a:rPr>
              <a:t>agent</a:t>
            </a:r>
            <a:r>
              <a:rPr b="1" lang="en-IN" sz="1400" spc="-26" strike="noStrike">
                <a:solidFill>
                  <a:srgbClr val="000000"/>
                </a:solidFill>
                <a:latin typeface="Arial"/>
                <a:ea typeface="Arial"/>
              </a:rPr>
              <a:t> </a:t>
            </a:r>
            <a:r>
              <a:rPr b="0" lang="en-IN" sz="1400" spc="-7" strike="noStrike">
                <a:solidFill>
                  <a:srgbClr val="000000"/>
                </a:solidFill>
                <a:latin typeface="Microsoft Sans Serif"/>
                <a:ea typeface="Arial"/>
              </a:rPr>
              <a:t>:</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ID</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of</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travel</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agency</a:t>
            </a:r>
            <a:r>
              <a:rPr b="0" lang="en-IN" sz="1400" spc="-12" strike="noStrike">
                <a:solidFill>
                  <a:srgbClr val="000000"/>
                </a:solidFill>
                <a:latin typeface="Microsoft Sans Serif"/>
                <a:ea typeface="Arial"/>
              </a:rPr>
              <a:t> </a:t>
            </a:r>
            <a:r>
              <a:rPr b="0" lang="en-IN" sz="1400" spc="-1" strike="noStrike">
                <a:solidFill>
                  <a:srgbClr val="000000"/>
                </a:solidFill>
                <a:latin typeface="Microsoft Sans Serif"/>
                <a:ea typeface="Arial"/>
              </a:rPr>
              <a:t>that</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made</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booking </a:t>
            </a:r>
            <a:r>
              <a:rPr b="0" lang="en-IN" sz="1400" spc="-1" strike="noStrike">
                <a:solidFill>
                  <a:srgbClr val="000000"/>
                </a:solidFill>
                <a:latin typeface="Microsoft Sans Serif"/>
                <a:ea typeface="Arial"/>
              </a:rPr>
              <a:t> </a:t>
            </a:r>
            <a:r>
              <a:rPr b="1" lang="en-IN" sz="1400" spc="-7" strike="noStrike">
                <a:solidFill>
                  <a:srgbClr val="000000"/>
                </a:solidFill>
                <a:latin typeface="Arial"/>
                <a:ea typeface="Arial"/>
              </a:rPr>
              <a:t>company</a:t>
            </a:r>
            <a:r>
              <a:rPr b="1" lang="en-IN" sz="1400" spc="-26" strike="noStrike">
                <a:solidFill>
                  <a:srgbClr val="000000"/>
                </a:solidFill>
                <a:latin typeface="Arial"/>
                <a:ea typeface="Arial"/>
              </a:rPr>
              <a:t> </a:t>
            </a:r>
            <a:r>
              <a:rPr b="0" lang="en-IN" sz="1400" spc="-7" strike="noStrike">
                <a:solidFill>
                  <a:srgbClr val="000000"/>
                </a:solidFill>
                <a:latin typeface="Microsoft Sans Serif"/>
                <a:ea typeface="Arial"/>
              </a:rPr>
              <a:t>:</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ID</a:t>
            </a:r>
            <a:r>
              <a:rPr b="0" lang="en-IN" sz="1400" spc="15" strike="noStrike">
                <a:solidFill>
                  <a:srgbClr val="000000"/>
                </a:solidFill>
                <a:latin typeface="Microsoft Sans Serif"/>
                <a:ea typeface="Arial"/>
              </a:rPr>
              <a:t> </a:t>
            </a:r>
            <a:r>
              <a:rPr b="0" lang="en-IN" sz="1400" spc="-1" strike="noStrike">
                <a:solidFill>
                  <a:srgbClr val="000000"/>
                </a:solidFill>
                <a:latin typeface="Microsoft Sans Serif"/>
                <a:ea typeface="Arial"/>
              </a:rPr>
              <a:t>of</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company/entity</a:t>
            </a:r>
            <a:r>
              <a:rPr b="0" lang="en-IN" sz="1400" spc="-1" strike="noStrike">
                <a:solidFill>
                  <a:srgbClr val="000000"/>
                </a:solidFill>
                <a:latin typeface="Microsoft Sans Serif"/>
                <a:ea typeface="Arial"/>
              </a:rPr>
              <a:t> that </a:t>
            </a:r>
            <a:r>
              <a:rPr b="0" lang="en-IN" sz="1400" spc="-7" strike="noStrike">
                <a:solidFill>
                  <a:srgbClr val="000000"/>
                </a:solidFill>
                <a:latin typeface="Microsoft Sans Serif"/>
                <a:ea typeface="Arial"/>
              </a:rPr>
              <a:t>made</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booking .</a:t>
            </a:r>
            <a:endParaRPr b="0" lang="en-IN" sz="1400" spc="-1" strike="noStrike">
              <a:latin typeface="Arial"/>
            </a:endParaRPr>
          </a:p>
          <a:p>
            <a:pPr marL="12600">
              <a:lnSpc>
                <a:spcPct val="100000"/>
              </a:lnSpc>
            </a:pPr>
            <a:r>
              <a:rPr b="1" lang="en-IN" sz="1400" spc="-7" strike="noStrike">
                <a:solidFill>
                  <a:srgbClr val="000000"/>
                </a:solidFill>
                <a:latin typeface="Arial"/>
                <a:ea typeface="Arial"/>
              </a:rPr>
              <a:t>days_in_waiting_list</a:t>
            </a:r>
            <a:r>
              <a:rPr b="1" lang="en-IN" sz="1400" spc="-21" strike="noStrike">
                <a:solidFill>
                  <a:srgbClr val="000000"/>
                </a:solidFill>
                <a:latin typeface="Arial"/>
                <a:ea typeface="Arial"/>
              </a:rPr>
              <a:t> </a:t>
            </a:r>
            <a:r>
              <a:rPr b="0" lang="en-IN" sz="1400" spc="-7" strike="noStrike">
                <a:solidFill>
                  <a:srgbClr val="000000"/>
                </a:solidFill>
                <a:latin typeface="Microsoft Sans Serif"/>
                <a:ea typeface="Arial"/>
              </a:rPr>
              <a:t>:</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Number</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of</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days</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booking was</a:t>
            </a:r>
            <a:r>
              <a:rPr b="0" lang="en-IN" sz="1400" spc="21" strike="noStrike">
                <a:solidFill>
                  <a:srgbClr val="000000"/>
                </a:solidFill>
                <a:latin typeface="Microsoft Sans Serif"/>
                <a:ea typeface="Arial"/>
              </a:rPr>
              <a:t> </a:t>
            </a:r>
            <a:r>
              <a:rPr b="0" lang="en-IN" sz="1400" spc="-12" strike="noStrike">
                <a:solidFill>
                  <a:srgbClr val="000000"/>
                </a:solidFill>
                <a:latin typeface="Microsoft Sans Serif"/>
                <a:ea typeface="Arial"/>
              </a:rPr>
              <a:t>in</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waiting</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list</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before</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it</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was</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confirmed to</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customer</a:t>
            </a:r>
            <a:endParaRPr b="0" lang="en-IN" sz="1400" spc="-1" strike="noStrike">
              <a:latin typeface="Arial"/>
            </a:endParaRPr>
          </a:p>
          <a:p>
            <a:pPr marL="12600">
              <a:lnSpc>
                <a:spcPct val="100000"/>
              </a:lnSpc>
            </a:pPr>
            <a:r>
              <a:rPr b="1" lang="en-IN" sz="1400" spc="-7" strike="noStrike">
                <a:solidFill>
                  <a:srgbClr val="000000"/>
                </a:solidFill>
                <a:latin typeface="Arial"/>
                <a:ea typeface="Arial"/>
              </a:rPr>
              <a:t>customer_type</a:t>
            </a:r>
            <a:r>
              <a:rPr b="1" lang="en-IN" sz="1400" spc="-12" strike="noStrike">
                <a:solidFill>
                  <a:srgbClr val="000000"/>
                </a:solidFill>
                <a:latin typeface="Arial"/>
                <a:ea typeface="Arial"/>
              </a:rPr>
              <a:t> </a:t>
            </a:r>
            <a:r>
              <a:rPr b="0" lang="en-IN" sz="1400" spc="-7" strike="noStrike">
                <a:solidFill>
                  <a:srgbClr val="000000"/>
                </a:solidFill>
                <a:latin typeface="Microsoft Sans Serif"/>
                <a:ea typeface="Arial"/>
              </a:rPr>
              <a:t>:</a:t>
            </a:r>
            <a:r>
              <a:rPr b="0" lang="en-IN" sz="1400" spc="415" strike="noStrike">
                <a:solidFill>
                  <a:srgbClr val="000000"/>
                </a:solidFill>
                <a:latin typeface="Microsoft Sans Serif"/>
                <a:ea typeface="Arial"/>
              </a:rPr>
              <a:t> </a:t>
            </a:r>
            <a:r>
              <a:rPr b="0" lang="en-IN" sz="1400" spc="-7" strike="noStrike">
                <a:solidFill>
                  <a:srgbClr val="000000"/>
                </a:solidFill>
                <a:latin typeface="Microsoft Sans Serif"/>
                <a:ea typeface="Arial"/>
              </a:rPr>
              <a:t>type</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of</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customer.</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Contract,Group,transient,Transient</a:t>
            </a:r>
            <a:r>
              <a:rPr b="0" lang="en-IN" sz="1400" spc="-1" strike="noStrike">
                <a:solidFill>
                  <a:srgbClr val="000000"/>
                </a:solidFill>
                <a:latin typeface="Microsoft Sans Serif"/>
                <a:ea typeface="Arial"/>
              </a:rPr>
              <a:t> party.</a:t>
            </a:r>
            <a:endParaRPr b="0" lang="en-IN" sz="1400" spc="-1" strike="noStrike">
              <a:latin typeface="Arial"/>
            </a:endParaRPr>
          </a:p>
          <a:p>
            <a:pPr marL="12600">
              <a:lnSpc>
                <a:spcPct val="100000"/>
              </a:lnSpc>
            </a:pPr>
            <a:r>
              <a:rPr b="1" lang="en-IN" sz="1400" spc="-7" strike="noStrike">
                <a:solidFill>
                  <a:srgbClr val="000000"/>
                </a:solidFill>
                <a:latin typeface="Arial"/>
                <a:ea typeface="Arial"/>
              </a:rPr>
              <a:t>adr </a:t>
            </a:r>
            <a:r>
              <a:rPr b="0" lang="en-IN" sz="1400" spc="-7" strike="noStrike">
                <a:solidFill>
                  <a:srgbClr val="000000"/>
                </a:solidFill>
                <a:latin typeface="Microsoft Sans Serif"/>
                <a:ea typeface="Arial"/>
              </a:rPr>
              <a:t>:</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Average</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Daily</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Rate</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as</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defined</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by</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dividing</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sum</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of</a:t>
            </a:r>
            <a:r>
              <a:rPr b="0" lang="en-IN" sz="1400" spc="9" strike="noStrike">
                <a:solidFill>
                  <a:srgbClr val="000000"/>
                </a:solidFill>
                <a:latin typeface="Microsoft Sans Serif"/>
                <a:ea typeface="Arial"/>
              </a:rPr>
              <a:t> </a:t>
            </a:r>
            <a:r>
              <a:rPr b="0" lang="en-IN" sz="1400" spc="-12" strike="noStrike">
                <a:solidFill>
                  <a:srgbClr val="000000"/>
                </a:solidFill>
                <a:latin typeface="Microsoft Sans Serif"/>
                <a:ea typeface="Arial"/>
              </a:rPr>
              <a:t>all</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lodging</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transactions by</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total</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number</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of</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staying </a:t>
            </a:r>
            <a:r>
              <a:rPr b="0" lang="en-IN" sz="1400" spc="-361" strike="noStrike">
                <a:solidFill>
                  <a:srgbClr val="000000"/>
                </a:solidFill>
                <a:latin typeface="Microsoft Sans Serif"/>
                <a:ea typeface="Arial"/>
              </a:rPr>
              <a:t> </a:t>
            </a:r>
            <a:r>
              <a:rPr b="0" lang="en-IN" sz="1400" spc="-7" strike="noStrike">
                <a:solidFill>
                  <a:srgbClr val="000000"/>
                </a:solidFill>
                <a:latin typeface="Microsoft Sans Serif"/>
                <a:ea typeface="Arial"/>
              </a:rPr>
              <a:t>nights</a:t>
            </a:r>
            <a:endParaRPr b="0" lang="en-IN" sz="1400" spc="-1" strike="noStrike">
              <a:latin typeface="Arial"/>
            </a:endParaRPr>
          </a:p>
          <a:p>
            <a:pPr marL="12600">
              <a:lnSpc>
                <a:spcPct val="100000"/>
              </a:lnSpc>
            </a:pPr>
            <a:r>
              <a:rPr b="1" lang="en-IN" sz="1400" spc="-7" strike="noStrike">
                <a:solidFill>
                  <a:srgbClr val="000000"/>
                </a:solidFill>
                <a:latin typeface="Arial"/>
                <a:ea typeface="Arial"/>
              </a:rPr>
              <a:t>required_car_parking_spaces</a:t>
            </a:r>
            <a:r>
              <a:rPr b="1" lang="en-IN" sz="1400" spc="-32" strike="noStrike">
                <a:solidFill>
                  <a:srgbClr val="000000"/>
                </a:solidFill>
                <a:latin typeface="Arial"/>
                <a:ea typeface="Arial"/>
              </a:rPr>
              <a:t> </a:t>
            </a:r>
            <a:r>
              <a:rPr b="0" lang="en-IN" sz="1400" spc="-7" strike="noStrike">
                <a:solidFill>
                  <a:srgbClr val="000000"/>
                </a:solidFill>
                <a:latin typeface="Microsoft Sans Serif"/>
                <a:ea typeface="Arial"/>
              </a:rPr>
              <a:t>:</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Number of</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car</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parking</a:t>
            </a:r>
            <a:r>
              <a:rPr b="0" lang="en-IN" sz="1400" spc="-12" strike="noStrike">
                <a:solidFill>
                  <a:srgbClr val="000000"/>
                </a:solidFill>
                <a:latin typeface="Microsoft Sans Serif"/>
                <a:ea typeface="Arial"/>
              </a:rPr>
              <a:t> </a:t>
            </a:r>
            <a:r>
              <a:rPr b="0" lang="en-IN" sz="1400" spc="-7" strike="noStrike">
                <a:solidFill>
                  <a:srgbClr val="000000"/>
                </a:solidFill>
                <a:latin typeface="Microsoft Sans Serif"/>
                <a:ea typeface="Arial"/>
              </a:rPr>
              <a:t>spaces</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required by</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customer </a:t>
            </a:r>
            <a:r>
              <a:rPr b="0" lang="en-IN" sz="1400" spc="-1" strike="noStrike">
                <a:solidFill>
                  <a:srgbClr val="000000"/>
                </a:solidFill>
                <a:latin typeface="Microsoft Sans Serif"/>
                <a:ea typeface="Arial"/>
              </a:rPr>
              <a:t> </a:t>
            </a:r>
            <a:r>
              <a:rPr b="1" lang="en-IN" sz="1400" spc="-7" strike="noStrike">
                <a:solidFill>
                  <a:srgbClr val="000000"/>
                </a:solidFill>
                <a:latin typeface="Arial"/>
                <a:ea typeface="Arial"/>
              </a:rPr>
              <a:t>total_of_special_requests</a:t>
            </a:r>
            <a:r>
              <a:rPr b="1" lang="en-IN" sz="1400" spc="-21" strike="noStrike">
                <a:solidFill>
                  <a:srgbClr val="000000"/>
                </a:solidFill>
                <a:latin typeface="Arial"/>
                <a:ea typeface="Arial"/>
              </a:rPr>
              <a:t> </a:t>
            </a:r>
            <a:r>
              <a:rPr b="0" lang="en-IN" sz="1400" spc="-7" strike="noStrike">
                <a:solidFill>
                  <a:srgbClr val="000000"/>
                </a:solidFill>
                <a:latin typeface="Microsoft Sans Serif"/>
                <a:ea typeface="Arial"/>
              </a:rPr>
              <a:t>:</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Number</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of</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special</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requests</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made</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by</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customer</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(e.g.</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twin</a:t>
            </a:r>
            <a:r>
              <a:rPr b="0" lang="en-IN" sz="1400" spc="21" strike="noStrike">
                <a:solidFill>
                  <a:srgbClr val="000000"/>
                </a:solidFill>
                <a:latin typeface="Microsoft Sans Serif"/>
                <a:ea typeface="Arial"/>
              </a:rPr>
              <a:t> </a:t>
            </a:r>
            <a:r>
              <a:rPr b="0" lang="en-IN" sz="1400" spc="-1" strike="noStrike">
                <a:solidFill>
                  <a:srgbClr val="000000"/>
                </a:solidFill>
                <a:latin typeface="Microsoft Sans Serif"/>
                <a:ea typeface="Arial"/>
              </a:rPr>
              <a:t>bed</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or</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high</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floor) </a:t>
            </a:r>
            <a:r>
              <a:rPr b="0" lang="en-IN" sz="1400" spc="-355" strike="noStrike">
                <a:solidFill>
                  <a:srgbClr val="000000"/>
                </a:solidFill>
                <a:latin typeface="Microsoft Sans Serif"/>
                <a:ea typeface="Arial"/>
              </a:rPr>
              <a:t> </a:t>
            </a:r>
            <a:r>
              <a:rPr b="1" lang="en-IN" sz="1400" spc="-7" strike="noStrike">
                <a:solidFill>
                  <a:srgbClr val="000000"/>
                </a:solidFill>
                <a:latin typeface="Arial"/>
                <a:ea typeface="Arial"/>
              </a:rPr>
              <a:t>reservation_status</a:t>
            </a:r>
            <a:r>
              <a:rPr b="1" lang="en-IN" sz="1400" spc="-35" strike="noStrike">
                <a:solidFill>
                  <a:srgbClr val="000000"/>
                </a:solidFill>
                <a:latin typeface="Arial"/>
                <a:ea typeface="Arial"/>
              </a:rPr>
              <a:t> </a:t>
            </a:r>
            <a:r>
              <a:rPr b="0" lang="en-IN" sz="1400" spc="-7" strike="noStrike">
                <a:solidFill>
                  <a:srgbClr val="000000"/>
                </a:solidFill>
                <a:latin typeface="Microsoft Sans Serif"/>
                <a:ea typeface="Arial"/>
              </a:rPr>
              <a:t>:</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Reservation</a:t>
            </a:r>
            <a:r>
              <a:rPr b="0" lang="en-IN" sz="1400" spc="-12" strike="noStrike">
                <a:solidFill>
                  <a:srgbClr val="000000"/>
                </a:solidFill>
                <a:latin typeface="Microsoft Sans Serif"/>
                <a:ea typeface="Arial"/>
              </a:rPr>
              <a:t> </a:t>
            </a:r>
            <a:r>
              <a:rPr b="0" lang="en-IN" sz="1400" spc="-7" strike="noStrike">
                <a:solidFill>
                  <a:srgbClr val="000000"/>
                </a:solidFill>
                <a:latin typeface="Microsoft Sans Serif"/>
                <a:ea typeface="Arial"/>
              </a:rPr>
              <a:t>last</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status.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IN" sz="2800" spc="-7" strike="noStrike">
                <a:solidFill>
                  <a:srgbClr val="cc0000"/>
                </a:solidFill>
                <a:latin typeface="Arial"/>
                <a:ea typeface="Arial"/>
              </a:rPr>
              <a:t>Data</a:t>
            </a:r>
            <a:r>
              <a:rPr b="1" lang="en-IN" sz="2800" spc="-1" strike="noStrike">
                <a:solidFill>
                  <a:srgbClr val="cc0000"/>
                </a:solidFill>
                <a:latin typeface="Arial"/>
                <a:ea typeface="Arial"/>
              </a:rPr>
              <a:t> </a:t>
            </a:r>
            <a:r>
              <a:rPr b="1" lang="en-IN" sz="2800" spc="-7" strike="noStrike">
                <a:solidFill>
                  <a:srgbClr val="cc0000"/>
                </a:solidFill>
                <a:latin typeface="Arial"/>
                <a:ea typeface="Arial"/>
              </a:rPr>
              <a:t>Cleaning</a:t>
            </a:r>
            <a:r>
              <a:rPr b="1" lang="en-IN" sz="2800" spc="-12" strike="noStrike">
                <a:solidFill>
                  <a:srgbClr val="cc0000"/>
                </a:solidFill>
                <a:latin typeface="Arial"/>
                <a:ea typeface="Arial"/>
              </a:rPr>
              <a:t> </a:t>
            </a:r>
            <a:r>
              <a:rPr b="1" lang="en-IN" sz="2800" spc="-1" strike="noStrike">
                <a:solidFill>
                  <a:srgbClr val="cc0000"/>
                </a:solidFill>
                <a:latin typeface="Arial"/>
                <a:ea typeface="Arial"/>
              </a:rPr>
              <a:t>and</a:t>
            </a:r>
            <a:r>
              <a:rPr b="1" lang="en-IN" sz="2800" spc="-12" strike="noStrike">
                <a:solidFill>
                  <a:srgbClr val="cc0000"/>
                </a:solidFill>
                <a:latin typeface="Arial"/>
                <a:ea typeface="Arial"/>
              </a:rPr>
              <a:t> </a:t>
            </a:r>
            <a:r>
              <a:rPr b="1" lang="en-IN" sz="2800" spc="-7" strike="noStrike">
                <a:solidFill>
                  <a:srgbClr val="cc0000"/>
                </a:solidFill>
                <a:latin typeface="Arial"/>
                <a:ea typeface="Arial"/>
              </a:rPr>
              <a:t>Manipulation:</a:t>
            </a:r>
            <a:br/>
            <a:endParaRPr b="0" lang="en-IN" sz="2800" spc="-1" strike="noStrike">
              <a:latin typeface="Arial"/>
            </a:endParaRPr>
          </a:p>
        </p:txBody>
      </p:sp>
      <p:sp>
        <p:nvSpPr>
          <p:cNvPr id="20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Autofit/>
          </a:bodyPr>
          <a:p>
            <a:pPr marL="12600">
              <a:lnSpc>
                <a:spcPct val="110000"/>
              </a:lnSpc>
              <a:spcBef>
                <a:spcPts val="96"/>
              </a:spcBef>
              <a:tabLst>
                <a:tab algn="l" pos="0"/>
              </a:tabLst>
            </a:pPr>
            <a:r>
              <a:rPr b="0" lang="en-US" sz="1800" spc="-21" strike="noStrike">
                <a:solidFill>
                  <a:srgbClr val="000000"/>
                </a:solidFill>
                <a:latin typeface="Microsoft Sans Serif"/>
                <a:ea typeface="Microsoft Sans Serif"/>
              </a:rPr>
              <a:t>1. company,</a:t>
            </a:r>
            <a:r>
              <a:rPr b="0" lang="en-US" sz="1800" spc="-1" strike="noStrike">
                <a:solidFill>
                  <a:srgbClr val="000000"/>
                </a:solidFill>
                <a:latin typeface="Microsoft Sans Serif"/>
                <a:ea typeface="Microsoft Sans Serif"/>
              </a:rPr>
              <a:t> </a:t>
            </a:r>
            <a:r>
              <a:rPr b="0" lang="en-US" sz="1800" spc="-7" strike="noStrike">
                <a:solidFill>
                  <a:srgbClr val="000000"/>
                </a:solidFill>
                <a:latin typeface="Microsoft Sans Serif"/>
                <a:ea typeface="Microsoft Sans Serif"/>
              </a:rPr>
              <a:t>agent,</a:t>
            </a:r>
            <a:r>
              <a:rPr b="0" lang="en-US" sz="1800" spc="1" strike="noStrike">
                <a:solidFill>
                  <a:srgbClr val="000000"/>
                </a:solidFill>
                <a:latin typeface="Microsoft Sans Serif"/>
                <a:ea typeface="Microsoft Sans Serif"/>
              </a:rPr>
              <a:t> </a:t>
            </a:r>
            <a:r>
              <a:rPr b="0" lang="en-US" sz="1800" spc="-7" strike="noStrike">
                <a:solidFill>
                  <a:srgbClr val="000000"/>
                </a:solidFill>
                <a:latin typeface="Microsoft Sans Serif"/>
                <a:ea typeface="Microsoft Sans Serif"/>
              </a:rPr>
              <a:t>country</a:t>
            </a:r>
            <a:r>
              <a:rPr b="0" lang="en-US" sz="1800" spc="1" strike="noStrike">
                <a:solidFill>
                  <a:srgbClr val="000000"/>
                </a:solidFill>
                <a:latin typeface="Microsoft Sans Serif"/>
                <a:ea typeface="Microsoft Sans Serif"/>
              </a:rPr>
              <a:t> </a:t>
            </a:r>
            <a:r>
              <a:rPr b="0" lang="en-US" sz="1800" spc="-1" strike="noStrike">
                <a:solidFill>
                  <a:srgbClr val="000000"/>
                </a:solidFill>
                <a:latin typeface="Microsoft Sans Serif"/>
                <a:ea typeface="Microsoft Sans Serif"/>
              </a:rPr>
              <a:t>and</a:t>
            </a:r>
            <a:r>
              <a:rPr b="0" lang="en-US" sz="1800" spc="1" strike="noStrike">
                <a:solidFill>
                  <a:srgbClr val="000000"/>
                </a:solidFill>
                <a:latin typeface="Microsoft Sans Serif"/>
                <a:ea typeface="Microsoft Sans Serif"/>
              </a:rPr>
              <a:t> </a:t>
            </a:r>
            <a:r>
              <a:rPr b="0" lang="en-US" sz="1800" spc="-7" strike="noStrike">
                <a:solidFill>
                  <a:srgbClr val="000000"/>
                </a:solidFill>
                <a:latin typeface="Microsoft Sans Serif"/>
                <a:ea typeface="Microsoft Sans Serif"/>
              </a:rPr>
              <a:t>children</a:t>
            </a:r>
            <a:r>
              <a:rPr b="0" lang="en-US" sz="1800" spc="1" strike="noStrike">
                <a:solidFill>
                  <a:srgbClr val="000000"/>
                </a:solidFill>
                <a:latin typeface="Microsoft Sans Serif"/>
                <a:ea typeface="Microsoft Sans Serif"/>
              </a:rPr>
              <a:t> </a:t>
            </a:r>
            <a:r>
              <a:rPr b="0" lang="en-US" sz="1800" spc="-7" strike="noStrike">
                <a:solidFill>
                  <a:srgbClr val="000000"/>
                </a:solidFill>
                <a:latin typeface="Microsoft Sans Serif"/>
                <a:ea typeface="Microsoft Sans Serif"/>
              </a:rPr>
              <a:t>columns</a:t>
            </a:r>
            <a:r>
              <a:rPr b="0" lang="en-US" sz="1800" spc="1" strike="noStrike">
                <a:solidFill>
                  <a:srgbClr val="000000"/>
                </a:solidFill>
                <a:latin typeface="Microsoft Sans Serif"/>
                <a:ea typeface="Microsoft Sans Serif"/>
              </a:rPr>
              <a:t> </a:t>
            </a:r>
            <a:r>
              <a:rPr b="0" lang="en-US" sz="1800" spc="-7" strike="noStrike">
                <a:solidFill>
                  <a:srgbClr val="000000"/>
                </a:solidFill>
                <a:latin typeface="Microsoft Sans Serif"/>
                <a:ea typeface="Microsoft Sans Serif"/>
              </a:rPr>
              <a:t>with </a:t>
            </a:r>
            <a:r>
              <a:rPr b="0" lang="en-US" sz="1800" spc="-486" strike="noStrike">
                <a:solidFill>
                  <a:srgbClr val="000000"/>
                </a:solidFill>
                <a:latin typeface="Microsoft Sans Serif"/>
                <a:ea typeface="Microsoft Sans Serif"/>
              </a:rPr>
              <a:t> </a:t>
            </a:r>
            <a:r>
              <a:rPr b="0" lang="en-US" sz="1800" spc="-7" strike="noStrike">
                <a:solidFill>
                  <a:srgbClr val="000000"/>
                </a:solidFill>
                <a:latin typeface="Microsoft Sans Serif"/>
                <a:ea typeface="Microsoft Sans Serif"/>
              </a:rPr>
              <a:t>missing values. </a:t>
            </a:r>
            <a:r>
              <a:rPr b="0" lang="en-US" sz="1800" spc="-1" strike="noStrike">
                <a:solidFill>
                  <a:srgbClr val="000000"/>
                </a:solidFill>
                <a:latin typeface="Microsoft Sans Serif"/>
                <a:ea typeface="Microsoft Sans Serif"/>
              </a:rPr>
              <a:t>I </a:t>
            </a:r>
            <a:r>
              <a:rPr b="0" lang="en-US" sz="1800" spc="-7" strike="noStrike">
                <a:solidFill>
                  <a:srgbClr val="000000"/>
                </a:solidFill>
                <a:latin typeface="Microsoft Sans Serif"/>
                <a:ea typeface="Microsoft Sans Serif"/>
              </a:rPr>
              <a:t>replaced missing </a:t>
            </a:r>
            <a:r>
              <a:rPr b="0" lang="en-US" sz="1800" spc="-7" strike="noStrike">
                <a:solidFill>
                  <a:srgbClr val="000000"/>
                </a:solidFill>
                <a:latin typeface="Microsoft Sans Serif"/>
                <a:ea typeface="Microsoft Sans Serif"/>
              </a:rPr>
              <a:t>	</a:t>
            </a:r>
            <a:r>
              <a:rPr b="0" lang="en-US" sz="1800" spc="-7" strike="noStrike">
                <a:solidFill>
                  <a:srgbClr val="000000"/>
                </a:solidFill>
                <a:latin typeface="Microsoft Sans Serif"/>
                <a:ea typeface="Microsoft Sans Serif"/>
              </a:rPr>
              <a:t>values as </a:t>
            </a:r>
            <a:r>
              <a:rPr b="0" lang="en-US" sz="1800" spc="-1" strike="noStrike">
                <a:solidFill>
                  <a:srgbClr val="000000"/>
                </a:solidFill>
                <a:latin typeface="Microsoft Sans Serif"/>
                <a:ea typeface="Microsoft Sans Serif"/>
              </a:rPr>
              <a:t>per </a:t>
            </a:r>
            <a:r>
              <a:rPr b="0" lang="en-US" sz="1800" spc="1" strike="noStrike">
                <a:solidFill>
                  <a:srgbClr val="000000"/>
                </a:solidFill>
                <a:latin typeface="Microsoft Sans Serif"/>
                <a:ea typeface="Microsoft Sans Serif"/>
              </a:rPr>
              <a:t> </a:t>
            </a:r>
            <a:r>
              <a:rPr b="0" lang="en-US" sz="1800" spc="-7" strike="noStrike">
                <a:solidFill>
                  <a:srgbClr val="000000"/>
                </a:solidFill>
                <a:latin typeface="Microsoft Sans Serif"/>
                <a:ea typeface="Microsoft Sans Serif"/>
              </a:rPr>
              <a:t>requirement.</a:t>
            </a:r>
            <a:endParaRPr b="0" lang="en-IN" sz="1800" spc="-1" strike="noStrike">
              <a:latin typeface="Arial"/>
            </a:endParaRPr>
          </a:p>
          <a:p>
            <a:pPr marL="12600">
              <a:lnSpc>
                <a:spcPct val="110000"/>
              </a:lnSpc>
              <a:spcBef>
                <a:spcPts val="96"/>
              </a:spcBef>
              <a:tabLst>
                <a:tab algn="l" pos="0"/>
              </a:tabLst>
            </a:pPr>
            <a:r>
              <a:rPr b="0" lang="en-US" sz="1800" spc="-1" strike="noStrike">
                <a:solidFill>
                  <a:srgbClr val="000000"/>
                </a:solidFill>
                <a:latin typeface="Microsoft Sans Serif"/>
                <a:ea typeface="Microsoft Sans Serif"/>
              </a:rPr>
              <a:t>2. </a:t>
            </a:r>
            <a:r>
              <a:rPr b="0" lang="en-US" sz="1800" spc="-1" strike="noStrike">
                <a:solidFill>
                  <a:srgbClr val="212121"/>
                </a:solidFill>
                <a:latin typeface="Microsoft Sans Serif"/>
                <a:ea typeface="Microsoft Sans Serif"/>
              </a:rPr>
              <a:t>Dropping company column because more then 90% data is missing</a:t>
            </a:r>
            <a:endParaRPr b="0" lang="en-IN" sz="1800" spc="-1" strike="noStrike">
              <a:latin typeface="Arial"/>
            </a:endParaRPr>
          </a:p>
          <a:p>
            <a:pPr marL="12600">
              <a:lnSpc>
                <a:spcPct val="110000"/>
              </a:lnSpc>
              <a:spcBef>
                <a:spcPts val="96"/>
              </a:spcBef>
              <a:tabLst>
                <a:tab algn="l" pos="0"/>
              </a:tabLst>
            </a:pPr>
            <a:r>
              <a:rPr b="0" lang="en-US" sz="1800" spc="-7" strike="noStrike">
                <a:solidFill>
                  <a:srgbClr val="000000"/>
                </a:solidFill>
                <a:latin typeface="Microsoft Sans Serif"/>
                <a:ea typeface="Microsoft Sans Serif"/>
              </a:rPr>
              <a:t>3. Data </a:t>
            </a:r>
            <a:r>
              <a:rPr b="0" lang="en-US" sz="1800" spc="-1" strike="noStrike">
                <a:solidFill>
                  <a:srgbClr val="000000"/>
                </a:solidFill>
                <a:latin typeface="Microsoft Sans Serif"/>
                <a:ea typeface="Microsoft Sans Serif"/>
              </a:rPr>
              <a:t>had 31994 </a:t>
            </a:r>
            <a:r>
              <a:rPr b="0" lang="en-US" sz="1800" spc="-7" strike="noStrike">
                <a:solidFill>
                  <a:srgbClr val="000000"/>
                </a:solidFill>
                <a:latin typeface="Microsoft Sans Serif"/>
                <a:ea typeface="Microsoft Sans Serif"/>
              </a:rPr>
              <a:t>duplicates values. So </a:t>
            </a:r>
            <a:r>
              <a:rPr b="0" lang="en-US" sz="1800" spc="-1" strike="noStrike">
                <a:solidFill>
                  <a:srgbClr val="000000"/>
                </a:solidFill>
                <a:latin typeface="Microsoft Sans Serif"/>
                <a:ea typeface="Microsoft Sans Serif"/>
              </a:rPr>
              <a:t>I </a:t>
            </a:r>
            <a:r>
              <a:rPr b="0" lang="en-US" sz="1800" spc="-7" strike="noStrike">
                <a:solidFill>
                  <a:srgbClr val="000000"/>
                </a:solidFill>
                <a:latin typeface="Microsoft Sans Serif"/>
                <a:ea typeface="Microsoft Sans Serif"/>
              </a:rPr>
              <a:t>dropped </a:t>
            </a:r>
            <a:r>
              <a:rPr b="0" lang="en-US" sz="1800" spc="-1" strike="noStrike">
                <a:solidFill>
                  <a:srgbClr val="000000"/>
                </a:solidFill>
                <a:latin typeface="Microsoft Sans Serif"/>
                <a:ea typeface="Microsoft Sans Serif"/>
              </a:rPr>
              <a:t>it </a:t>
            </a:r>
            <a:r>
              <a:rPr b="0" lang="en-US" sz="1800" spc="-486" strike="noStrike">
                <a:solidFill>
                  <a:srgbClr val="000000"/>
                </a:solidFill>
                <a:latin typeface="Microsoft Sans Serif"/>
                <a:ea typeface="Microsoft Sans Serif"/>
              </a:rPr>
              <a:t> </a:t>
            </a:r>
            <a:r>
              <a:rPr b="0" lang="en-US" sz="1800" spc="-7" strike="noStrike">
                <a:solidFill>
                  <a:srgbClr val="000000"/>
                </a:solidFill>
                <a:latin typeface="Microsoft Sans Serif"/>
                <a:ea typeface="Microsoft Sans Serif"/>
              </a:rPr>
              <a:t>from the</a:t>
            </a:r>
            <a:r>
              <a:rPr b="0" lang="en-US" sz="1800" spc="-1" strike="noStrike">
                <a:solidFill>
                  <a:srgbClr val="000000"/>
                </a:solidFill>
                <a:latin typeface="Microsoft Sans Serif"/>
                <a:ea typeface="Microsoft Sans Serif"/>
              </a:rPr>
              <a:t> </a:t>
            </a:r>
            <a:r>
              <a:rPr b="0" lang="en-US" sz="1800" spc="-7" strike="noStrike">
                <a:solidFill>
                  <a:srgbClr val="000000"/>
                </a:solidFill>
                <a:latin typeface="Microsoft Sans Serif"/>
                <a:ea typeface="Microsoft Sans Serif"/>
              </a:rPr>
              <a:t>data.</a:t>
            </a:r>
            <a:endParaRPr b="0" lang="en-IN" sz="1800" spc="-1" strike="noStrike">
              <a:latin typeface="Arial"/>
            </a:endParaRPr>
          </a:p>
          <a:p>
            <a:pPr marL="12600">
              <a:lnSpc>
                <a:spcPct val="100000"/>
              </a:lnSpc>
              <a:spcBef>
                <a:spcPts val="941"/>
              </a:spcBef>
              <a:tabLst>
                <a:tab algn="l" pos="0"/>
              </a:tabLst>
            </a:pPr>
            <a:r>
              <a:rPr b="0" lang="en-US" sz="1800" spc="-1" strike="noStrike">
                <a:solidFill>
                  <a:srgbClr val="000000"/>
                </a:solidFill>
                <a:latin typeface="Microsoft Sans Serif"/>
                <a:ea typeface="Microsoft Sans Serif"/>
              </a:rPr>
              <a:t>4. I</a:t>
            </a:r>
            <a:r>
              <a:rPr b="0" lang="en-US" sz="1800" spc="-15" strike="noStrike">
                <a:solidFill>
                  <a:srgbClr val="000000"/>
                </a:solidFill>
                <a:latin typeface="Microsoft Sans Serif"/>
                <a:ea typeface="Microsoft Sans Serif"/>
              </a:rPr>
              <a:t> </a:t>
            </a:r>
            <a:r>
              <a:rPr b="0" lang="en-US" sz="1800" spc="-7" strike="noStrike">
                <a:solidFill>
                  <a:srgbClr val="000000"/>
                </a:solidFill>
                <a:latin typeface="Microsoft Sans Serif"/>
                <a:ea typeface="Microsoft Sans Serif"/>
              </a:rPr>
              <a:t>created</a:t>
            </a:r>
            <a:r>
              <a:rPr b="0" lang="en-US" sz="1800" spc="-12" strike="noStrike">
                <a:solidFill>
                  <a:srgbClr val="000000"/>
                </a:solidFill>
                <a:latin typeface="Microsoft Sans Serif"/>
                <a:ea typeface="Microsoft Sans Serif"/>
              </a:rPr>
              <a:t> </a:t>
            </a:r>
            <a:r>
              <a:rPr b="0" lang="en-US" sz="1800" spc="-1" strike="noStrike">
                <a:solidFill>
                  <a:srgbClr val="000000"/>
                </a:solidFill>
                <a:latin typeface="Microsoft Sans Serif"/>
                <a:ea typeface="Microsoft Sans Serif"/>
              </a:rPr>
              <a:t>2</a:t>
            </a:r>
            <a:r>
              <a:rPr b="0" lang="en-US" sz="1800" spc="-12" strike="noStrike">
                <a:solidFill>
                  <a:srgbClr val="000000"/>
                </a:solidFill>
                <a:latin typeface="Microsoft Sans Serif"/>
                <a:ea typeface="Microsoft Sans Serif"/>
              </a:rPr>
              <a:t> </a:t>
            </a:r>
            <a:r>
              <a:rPr b="0" lang="en-US" sz="1800" spc="-1" strike="noStrike">
                <a:solidFill>
                  <a:srgbClr val="000000"/>
                </a:solidFill>
                <a:latin typeface="Microsoft Sans Serif"/>
                <a:ea typeface="Microsoft Sans Serif"/>
              </a:rPr>
              <a:t>new</a:t>
            </a:r>
            <a:r>
              <a:rPr b="0" lang="en-US" sz="1800" spc="-15" strike="noStrike">
                <a:solidFill>
                  <a:srgbClr val="000000"/>
                </a:solidFill>
                <a:latin typeface="Microsoft Sans Serif"/>
                <a:ea typeface="Microsoft Sans Serif"/>
              </a:rPr>
              <a:t> </a:t>
            </a:r>
            <a:r>
              <a:rPr b="0" lang="en-US" sz="1800" spc="-7" strike="noStrike">
                <a:solidFill>
                  <a:srgbClr val="000000"/>
                </a:solidFill>
                <a:latin typeface="Microsoft Sans Serif"/>
                <a:ea typeface="Microsoft Sans Serif"/>
              </a:rPr>
              <a:t>columns</a:t>
            </a:r>
            <a:endParaRPr b="0" lang="en-IN" sz="1800" spc="-1" strike="noStrike">
              <a:latin typeface="Arial"/>
            </a:endParaRPr>
          </a:p>
          <a:p>
            <a:pPr marL="403200" indent="-342360">
              <a:lnSpc>
                <a:spcPct val="100000"/>
              </a:lnSpc>
              <a:spcBef>
                <a:spcPts val="1349"/>
              </a:spcBef>
              <a:buClr>
                <a:srgbClr val="f5fdff"/>
              </a:buClr>
              <a:buFont typeface="Arial"/>
              <a:buChar char="●"/>
              <a:tabLst>
                <a:tab algn="l" pos="0"/>
              </a:tabLst>
            </a:pPr>
            <a:r>
              <a:rPr b="0" lang="en-US" sz="1400" spc="-7" strike="noStrike">
                <a:solidFill>
                  <a:srgbClr val="000000"/>
                </a:solidFill>
                <a:latin typeface="Microsoft Sans Serif"/>
                <a:ea typeface="Microsoft Sans Serif"/>
              </a:rPr>
              <a:t>A)‘total_People’</a:t>
            </a:r>
            <a:r>
              <a:rPr b="0" lang="en-US" sz="1400" spc="-126" strike="noStrike">
                <a:solidFill>
                  <a:srgbClr val="000000"/>
                </a:solidFill>
                <a:latin typeface="Microsoft Sans Serif"/>
                <a:ea typeface="Microsoft Sans Serif"/>
              </a:rPr>
              <a:t> </a:t>
            </a:r>
            <a:r>
              <a:rPr b="0" lang="en-US" sz="1400" spc="-1" strike="noStrike">
                <a:solidFill>
                  <a:srgbClr val="000000"/>
                </a:solidFill>
                <a:latin typeface="Microsoft Sans Serif"/>
                <a:ea typeface="Microsoft Sans Serif"/>
              </a:rPr>
              <a:t>= </a:t>
            </a:r>
            <a:r>
              <a:rPr b="0" lang="en-US" sz="1400" spc="1" strike="noStrike">
                <a:solidFill>
                  <a:srgbClr val="000000"/>
                </a:solidFill>
                <a:latin typeface="Microsoft Sans Serif"/>
                <a:ea typeface="Microsoft Sans Serif"/>
              </a:rPr>
              <a:t> </a:t>
            </a:r>
            <a:r>
              <a:rPr b="0" lang="en-US" sz="1400" spc="-7" strike="noStrike">
                <a:solidFill>
                  <a:srgbClr val="000000"/>
                </a:solidFill>
                <a:latin typeface="Microsoft Sans Serif"/>
                <a:ea typeface="Microsoft Sans Serif"/>
              </a:rPr>
              <a:t>from</a:t>
            </a:r>
            <a:r>
              <a:rPr b="0" lang="en-US" sz="1400" spc="1" strike="noStrike">
                <a:solidFill>
                  <a:srgbClr val="000000"/>
                </a:solidFill>
                <a:latin typeface="Microsoft Sans Serif"/>
                <a:ea typeface="Microsoft Sans Serif"/>
              </a:rPr>
              <a:t> </a:t>
            </a:r>
            <a:r>
              <a:rPr b="0" lang="en-US" sz="1400" spc="-7" strike="noStrike">
                <a:solidFill>
                  <a:srgbClr val="000000"/>
                </a:solidFill>
                <a:latin typeface="Microsoft Sans Serif"/>
                <a:ea typeface="Microsoft Sans Serif"/>
              </a:rPr>
              <a:t>the</a:t>
            </a:r>
            <a:r>
              <a:rPr b="0" lang="en-US" sz="1400" spc="-1" strike="noStrike">
                <a:solidFill>
                  <a:srgbClr val="000000"/>
                </a:solidFill>
                <a:latin typeface="Microsoft Sans Serif"/>
                <a:ea typeface="Microsoft Sans Serif"/>
              </a:rPr>
              <a:t> </a:t>
            </a:r>
            <a:r>
              <a:rPr b="0" lang="en-US" sz="1400" spc="-7" strike="noStrike">
                <a:solidFill>
                  <a:srgbClr val="000000"/>
                </a:solidFill>
                <a:latin typeface="Microsoft Sans Serif"/>
                <a:ea typeface="Microsoft Sans Serif"/>
              </a:rPr>
              <a:t>Children,</a:t>
            </a:r>
            <a:r>
              <a:rPr b="0" lang="en-US" sz="1400" spc="7" strike="noStrike">
                <a:solidFill>
                  <a:srgbClr val="000000"/>
                </a:solidFill>
                <a:latin typeface="Microsoft Sans Serif"/>
                <a:ea typeface="Microsoft Sans Serif"/>
              </a:rPr>
              <a:t> </a:t>
            </a:r>
            <a:r>
              <a:rPr b="0" lang="en-US" sz="1400" spc="-7" strike="noStrike">
                <a:solidFill>
                  <a:srgbClr val="000000"/>
                </a:solidFill>
                <a:latin typeface="Microsoft Sans Serif"/>
                <a:ea typeface="Microsoft Sans Serif"/>
              </a:rPr>
              <a:t>adults,</a:t>
            </a:r>
            <a:r>
              <a:rPr b="0" lang="en-US" sz="1400" spc="1" strike="noStrike">
                <a:solidFill>
                  <a:srgbClr val="000000"/>
                </a:solidFill>
                <a:latin typeface="Microsoft Sans Serif"/>
                <a:ea typeface="Microsoft Sans Serif"/>
              </a:rPr>
              <a:t> </a:t>
            </a:r>
            <a:r>
              <a:rPr b="0" lang="en-US" sz="1400" spc="-7" strike="noStrike">
                <a:solidFill>
                  <a:srgbClr val="000000"/>
                </a:solidFill>
                <a:latin typeface="Microsoft Sans Serif"/>
                <a:ea typeface="Microsoft Sans Serif"/>
              </a:rPr>
              <a:t>babies.</a:t>
            </a:r>
            <a:endParaRPr b="0" lang="en-IN" sz="1400" spc="-1" strike="noStrike">
              <a:latin typeface="Arial"/>
            </a:endParaRPr>
          </a:p>
          <a:p>
            <a:pPr marL="416520" indent="-342360">
              <a:lnSpc>
                <a:spcPct val="100000"/>
              </a:lnSpc>
              <a:spcBef>
                <a:spcPts val="1049"/>
              </a:spcBef>
              <a:buClr>
                <a:srgbClr val="f5fdff"/>
              </a:buClr>
              <a:buFont typeface="Arial"/>
              <a:buChar char="●"/>
              <a:tabLst>
                <a:tab algn="l" pos="0"/>
              </a:tabLst>
            </a:pPr>
            <a:r>
              <a:rPr b="0" lang="en-US" sz="1400" spc="-1" strike="noStrike">
                <a:solidFill>
                  <a:srgbClr val="000000"/>
                </a:solidFill>
                <a:latin typeface="Microsoft Sans Serif"/>
                <a:ea typeface="Microsoft Sans Serif"/>
              </a:rPr>
              <a:t>B)</a:t>
            </a:r>
            <a:r>
              <a:rPr b="0" lang="en-US" sz="1400" spc="-7" strike="noStrike">
                <a:solidFill>
                  <a:srgbClr val="000000"/>
                </a:solidFill>
                <a:latin typeface="Microsoft Sans Serif"/>
                <a:ea typeface="Microsoft Sans Serif"/>
              </a:rPr>
              <a:t> ‘t</a:t>
            </a:r>
            <a:r>
              <a:rPr b="0" lang="en-US" sz="1400" spc="1" strike="noStrike">
                <a:solidFill>
                  <a:srgbClr val="000000"/>
                </a:solidFill>
                <a:latin typeface="Microsoft Sans Serif"/>
                <a:ea typeface="Microsoft Sans Serif"/>
              </a:rPr>
              <a:t>o</a:t>
            </a:r>
            <a:r>
              <a:rPr b="0" lang="en-US" sz="1400" spc="-7" strike="noStrike">
                <a:solidFill>
                  <a:srgbClr val="000000"/>
                </a:solidFill>
                <a:latin typeface="Microsoft Sans Serif"/>
                <a:ea typeface="Microsoft Sans Serif"/>
              </a:rPr>
              <a:t>tal</a:t>
            </a:r>
            <a:r>
              <a:rPr b="0" lang="en-US" sz="1400" spc="1" strike="noStrike">
                <a:solidFill>
                  <a:srgbClr val="000000"/>
                </a:solidFill>
                <a:latin typeface="Microsoft Sans Serif"/>
                <a:ea typeface="Microsoft Sans Serif"/>
              </a:rPr>
              <a:t>_</a:t>
            </a:r>
            <a:r>
              <a:rPr b="0" lang="en-US" sz="1400" spc="-7" strike="noStrike">
                <a:solidFill>
                  <a:srgbClr val="000000"/>
                </a:solidFill>
                <a:latin typeface="Microsoft Sans Serif"/>
                <a:ea typeface="Microsoft Sans Serif"/>
              </a:rPr>
              <a:t>stay </a:t>
            </a:r>
            <a:r>
              <a:rPr b="0" lang="en-US" sz="1400" spc="-1" strike="noStrike">
                <a:solidFill>
                  <a:srgbClr val="000000"/>
                </a:solidFill>
                <a:latin typeface="Microsoft Sans Serif"/>
                <a:ea typeface="Microsoft Sans Serif"/>
              </a:rPr>
              <a:t>’</a:t>
            </a:r>
            <a:r>
              <a:rPr b="0" lang="en-US" sz="1400" spc="-114" strike="noStrike">
                <a:solidFill>
                  <a:srgbClr val="000000"/>
                </a:solidFill>
                <a:latin typeface="Microsoft Sans Serif"/>
                <a:ea typeface="Microsoft Sans Serif"/>
              </a:rPr>
              <a:t> </a:t>
            </a:r>
            <a:r>
              <a:rPr b="0" lang="en-US" sz="1400" spc="-1" strike="noStrike">
                <a:solidFill>
                  <a:srgbClr val="000000"/>
                </a:solidFill>
                <a:latin typeface="Microsoft Sans Serif"/>
                <a:ea typeface="Microsoft Sans Serif"/>
              </a:rPr>
              <a:t>=</a:t>
            </a:r>
            <a:r>
              <a:rPr b="0" lang="en-US" sz="1400" spc="-7" strike="noStrike">
                <a:solidFill>
                  <a:srgbClr val="000000"/>
                </a:solidFill>
                <a:latin typeface="Microsoft Sans Serif"/>
                <a:ea typeface="Microsoft Sans Serif"/>
              </a:rPr>
              <a:t>  Fr</a:t>
            </a:r>
            <a:r>
              <a:rPr b="0" lang="en-US" sz="1400" spc="-1" strike="noStrike">
                <a:solidFill>
                  <a:srgbClr val="000000"/>
                </a:solidFill>
                <a:latin typeface="Microsoft Sans Serif"/>
                <a:ea typeface="Microsoft Sans Serif"/>
              </a:rPr>
              <a:t>om </a:t>
            </a:r>
            <a:r>
              <a:rPr b="0" lang="en-US" sz="1400" spc="-12" strike="noStrike">
                <a:solidFill>
                  <a:srgbClr val="000000"/>
                </a:solidFill>
                <a:latin typeface="Microsoft Sans Serif"/>
                <a:ea typeface="Microsoft Sans Serif"/>
              </a:rPr>
              <a:t>w</a:t>
            </a:r>
            <a:r>
              <a:rPr b="0" lang="en-US" sz="1400" spc="-7" strike="noStrike">
                <a:solidFill>
                  <a:srgbClr val="000000"/>
                </a:solidFill>
                <a:latin typeface="Microsoft Sans Serif"/>
                <a:ea typeface="Microsoft Sans Serif"/>
              </a:rPr>
              <a:t>eeken</a:t>
            </a:r>
            <a:r>
              <a:rPr b="0" lang="en-US" sz="1400" spc="-1" strike="noStrike">
                <a:solidFill>
                  <a:srgbClr val="000000"/>
                </a:solidFill>
                <a:latin typeface="Microsoft Sans Serif"/>
                <a:ea typeface="Microsoft Sans Serif"/>
              </a:rPr>
              <a:t>d</a:t>
            </a:r>
            <a:r>
              <a:rPr b="0" lang="en-US" sz="1400" spc="-7" strike="noStrike">
                <a:solidFill>
                  <a:srgbClr val="000000"/>
                </a:solidFill>
                <a:latin typeface="Microsoft Sans Serif"/>
                <a:ea typeface="Microsoft Sans Serif"/>
              </a:rPr>
              <a:t> </a:t>
            </a:r>
            <a:r>
              <a:rPr b="0" lang="en-US" sz="1400" spc="-1" strike="noStrike">
                <a:solidFill>
                  <a:srgbClr val="000000"/>
                </a:solidFill>
                <a:latin typeface="Microsoft Sans Serif"/>
                <a:ea typeface="Microsoft Sans Serif"/>
              </a:rPr>
              <a:t>n</a:t>
            </a:r>
            <a:r>
              <a:rPr b="0" lang="en-US" sz="1400" spc="-7" strike="noStrike">
                <a:solidFill>
                  <a:srgbClr val="000000"/>
                </a:solidFill>
                <a:latin typeface="Microsoft Sans Serif"/>
                <a:ea typeface="Microsoft Sans Serif"/>
              </a:rPr>
              <a:t>i</a:t>
            </a:r>
            <a:r>
              <a:rPr b="0" lang="en-US" sz="1400" spc="-1" strike="noStrike">
                <a:solidFill>
                  <a:srgbClr val="000000"/>
                </a:solidFill>
                <a:latin typeface="Microsoft Sans Serif"/>
                <a:ea typeface="Microsoft Sans Serif"/>
              </a:rPr>
              <a:t>g</a:t>
            </a:r>
            <a:r>
              <a:rPr b="0" lang="en-US" sz="1400" spc="1" strike="noStrike">
                <a:solidFill>
                  <a:srgbClr val="000000"/>
                </a:solidFill>
                <a:latin typeface="Microsoft Sans Serif"/>
                <a:ea typeface="Microsoft Sans Serif"/>
              </a:rPr>
              <a:t>h</a:t>
            </a:r>
            <a:r>
              <a:rPr b="0" lang="en-US" sz="1400" spc="-7" strike="noStrike">
                <a:solidFill>
                  <a:srgbClr val="000000"/>
                </a:solidFill>
                <a:latin typeface="Microsoft Sans Serif"/>
                <a:ea typeface="Microsoft Sans Serif"/>
              </a:rPr>
              <a:t>t</a:t>
            </a:r>
            <a:r>
              <a:rPr b="0" lang="en-US" sz="1400" spc="-1" strike="noStrike">
                <a:solidFill>
                  <a:srgbClr val="000000"/>
                </a:solidFill>
                <a:latin typeface="Microsoft Sans Serif"/>
                <a:ea typeface="Microsoft Sans Serif"/>
              </a:rPr>
              <a:t>s</a:t>
            </a:r>
            <a:r>
              <a:rPr b="0" lang="en-US" sz="1400" spc="-7" strike="noStrike">
                <a:solidFill>
                  <a:srgbClr val="000000"/>
                </a:solidFill>
                <a:latin typeface="Microsoft Sans Serif"/>
                <a:ea typeface="Microsoft Sans Serif"/>
              </a:rPr>
              <a:t> an</a:t>
            </a:r>
            <a:r>
              <a:rPr b="0" lang="en-US" sz="1400" spc="-1" strike="noStrike">
                <a:solidFill>
                  <a:srgbClr val="000000"/>
                </a:solidFill>
                <a:latin typeface="Microsoft Sans Serif"/>
                <a:ea typeface="Microsoft Sans Serif"/>
              </a:rPr>
              <a:t>d</a:t>
            </a:r>
            <a:r>
              <a:rPr b="0" lang="en-US" sz="1400" spc="-7" strike="noStrike">
                <a:solidFill>
                  <a:srgbClr val="000000"/>
                </a:solidFill>
                <a:latin typeface="Microsoft Sans Serif"/>
                <a:ea typeface="Microsoft Sans Serif"/>
              </a:rPr>
              <a:t> </a:t>
            </a:r>
            <a:r>
              <a:rPr b="0" lang="en-US" sz="1400" spc="-1" strike="noStrike">
                <a:solidFill>
                  <a:srgbClr val="000000"/>
                </a:solidFill>
                <a:latin typeface="Microsoft Sans Serif"/>
                <a:ea typeface="Microsoft Sans Serif"/>
              </a:rPr>
              <a:t>w</a:t>
            </a:r>
            <a:r>
              <a:rPr b="0" lang="en-US" sz="1400" spc="-7" strike="noStrike">
                <a:solidFill>
                  <a:srgbClr val="000000"/>
                </a:solidFill>
                <a:latin typeface="Microsoft Sans Serif"/>
                <a:ea typeface="Microsoft Sans Serif"/>
              </a:rPr>
              <a:t>eekday</a:t>
            </a:r>
            <a:r>
              <a:rPr b="0" lang="en-US" sz="1400" spc="-1" strike="noStrike">
                <a:solidFill>
                  <a:srgbClr val="000000"/>
                </a:solidFill>
                <a:latin typeface="Microsoft Sans Serif"/>
                <a:ea typeface="Microsoft Sans Serif"/>
              </a:rPr>
              <a:t>s</a:t>
            </a:r>
            <a:r>
              <a:rPr b="0" lang="en-US" sz="1400" spc="-7" strike="noStrike">
                <a:solidFill>
                  <a:srgbClr val="000000"/>
                </a:solidFill>
                <a:latin typeface="Microsoft Sans Serif"/>
                <a:ea typeface="Microsoft Sans Serif"/>
              </a:rPr>
              <a:t> </a:t>
            </a:r>
            <a:r>
              <a:rPr b="0" lang="en-US" sz="1400" spc="-1" strike="noStrike">
                <a:solidFill>
                  <a:srgbClr val="000000"/>
                </a:solidFill>
                <a:latin typeface="Microsoft Sans Serif"/>
                <a:ea typeface="Microsoft Sans Serif"/>
              </a:rPr>
              <a:t>n</a:t>
            </a:r>
            <a:r>
              <a:rPr b="0" lang="en-US" sz="1400" spc="-7" strike="noStrike">
                <a:solidFill>
                  <a:srgbClr val="000000"/>
                </a:solidFill>
                <a:latin typeface="Microsoft Sans Serif"/>
                <a:ea typeface="Microsoft Sans Serif"/>
              </a:rPr>
              <a:t>i</a:t>
            </a:r>
            <a:r>
              <a:rPr b="0" lang="en-US" sz="1400" spc="-1" strike="noStrike">
                <a:solidFill>
                  <a:srgbClr val="000000"/>
                </a:solidFill>
                <a:latin typeface="Microsoft Sans Serif"/>
                <a:ea typeface="Microsoft Sans Serif"/>
              </a:rPr>
              <a:t>g</a:t>
            </a:r>
            <a:r>
              <a:rPr b="0" lang="en-US" sz="1400" spc="1" strike="noStrike">
                <a:solidFill>
                  <a:srgbClr val="000000"/>
                </a:solidFill>
                <a:latin typeface="Microsoft Sans Serif"/>
                <a:ea typeface="Microsoft Sans Serif"/>
              </a:rPr>
              <a:t>h</a:t>
            </a:r>
            <a:r>
              <a:rPr b="0" lang="en-US" sz="1400" spc="-7" strike="noStrike">
                <a:solidFill>
                  <a:srgbClr val="000000"/>
                </a:solidFill>
                <a:latin typeface="Microsoft Sans Serif"/>
                <a:ea typeface="Microsoft Sans Serif"/>
              </a:rPr>
              <a:t>t</a:t>
            </a:r>
            <a:r>
              <a:rPr b="0" lang="en-US" sz="1400" spc="-1" strike="noStrike">
                <a:solidFill>
                  <a:srgbClr val="000000"/>
                </a:solidFill>
                <a:latin typeface="Microsoft Sans Serif"/>
                <a:ea typeface="Microsoft Sans Serif"/>
              </a:rPr>
              <a:t>.</a:t>
            </a:r>
            <a:endParaRPr b="0" lang="en-IN" sz="1400" spc="-1" strike="noStrike">
              <a:latin typeface="Arial"/>
            </a:endParaRPr>
          </a:p>
          <a:p>
            <a:pPr marL="114480">
              <a:lnSpc>
                <a:spcPct val="115000"/>
              </a:lnSpc>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11" name="CustomShape 2"/>
          <p:cNvSpPr/>
          <p:nvPr/>
        </p:nvSpPr>
        <p:spPr>
          <a:xfrm>
            <a:off x="132480" y="3936960"/>
            <a:ext cx="8878320" cy="11152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201960" indent="-189000">
              <a:lnSpc>
                <a:spcPct val="100000"/>
              </a:lnSpc>
              <a:spcBef>
                <a:spcPts val="11"/>
              </a:spcBef>
              <a:buClr>
                <a:srgbClr val="000000"/>
              </a:buClr>
              <a:buFont typeface="Wingdings" charset="2"/>
              <a:buChar char=""/>
              <a:tabLst>
                <a:tab algn="l" pos="202680"/>
              </a:tabLst>
            </a:pPr>
            <a:r>
              <a:rPr b="0" lang="en-IN" sz="1400" spc="-7" strike="noStrike">
                <a:solidFill>
                  <a:srgbClr val="000000"/>
                </a:solidFill>
                <a:latin typeface="Microsoft Sans Serif"/>
                <a:ea typeface="Arial"/>
              </a:rPr>
              <a:t>City</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hotels</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is</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most</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preferred hotel</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type</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by</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guests.</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We</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can</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say</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City</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hotel</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is</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busiest</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hotel.</a:t>
            </a:r>
            <a:endParaRPr b="0" lang="en-IN" sz="1400" spc="-1" strike="noStrike">
              <a:latin typeface="Arial"/>
            </a:endParaRPr>
          </a:p>
          <a:p>
            <a:pPr marL="201960" indent="-189000">
              <a:lnSpc>
                <a:spcPct val="100000"/>
              </a:lnSpc>
              <a:buClr>
                <a:srgbClr val="000000"/>
              </a:buClr>
              <a:buFont typeface="Wingdings" charset="2"/>
              <a:buChar char=""/>
              <a:tabLst>
                <a:tab algn="l" pos="202680"/>
              </a:tabLst>
            </a:pPr>
            <a:r>
              <a:rPr b="0" lang="en-IN" sz="1400" spc="-7" strike="noStrike">
                <a:solidFill>
                  <a:srgbClr val="000000"/>
                </a:solidFill>
                <a:latin typeface="Microsoft Sans Serif"/>
                <a:ea typeface="Arial"/>
              </a:rPr>
              <a:t>27.</a:t>
            </a:r>
            <a:r>
              <a:rPr b="0" lang="en-US" sz="1400" spc="-7" strike="noStrike">
                <a:solidFill>
                  <a:srgbClr val="000000"/>
                </a:solidFill>
                <a:latin typeface="Microsoft Sans Serif"/>
                <a:ea typeface="Arial"/>
              </a:rPr>
              <a:t>49 %</a:t>
            </a:r>
            <a:r>
              <a:rPr b="0" lang="en-US" sz="1400" spc="21" strike="noStrike">
                <a:solidFill>
                  <a:srgbClr val="000000"/>
                </a:solidFill>
                <a:latin typeface="Microsoft Sans Serif"/>
                <a:ea typeface="Arial"/>
              </a:rPr>
              <a:t> </a:t>
            </a:r>
            <a:r>
              <a:rPr b="0" lang="en-US" sz="1400" spc="-7" strike="noStrike">
                <a:solidFill>
                  <a:srgbClr val="000000"/>
                </a:solidFill>
                <a:latin typeface="Microsoft Sans Serif"/>
                <a:ea typeface="Arial"/>
              </a:rPr>
              <a:t>bookings were</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got</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cancelled</a:t>
            </a:r>
            <a:r>
              <a:rPr b="0" lang="en-US" sz="1400" spc="381" strike="noStrike">
                <a:solidFill>
                  <a:srgbClr val="000000"/>
                </a:solidFill>
                <a:latin typeface="Microsoft Sans Serif"/>
                <a:ea typeface="Arial"/>
              </a:rPr>
              <a:t> </a:t>
            </a:r>
            <a:r>
              <a:rPr b="0" lang="en-US" sz="1400" spc="-1" strike="noStrike">
                <a:solidFill>
                  <a:srgbClr val="000000"/>
                </a:solidFill>
                <a:latin typeface="Microsoft Sans Serif"/>
                <a:ea typeface="Arial"/>
              </a:rPr>
              <a:t>out </a:t>
            </a:r>
            <a:r>
              <a:rPr b="0" lang="en-US" sz="1400" spc="-7" strike="noStrike">
                <a:solidFill>
                  <a:srgbClr val="000000"/>
                </a:solidFill>
                <a:latin typeface="Microsoft Sans Serif"/>
                <a:ea typeface="Arial"/>
              </a:rPr>
              <a:t>of</a:t>
            </a:r>
            <a:r>
              <a:rPr b="0" lang="en-US" sz="1400" spc="15" strike="noStrike">
                <a:solidFill>
                  <a:srgbClr val="000000"/>
                </a:solidFill>
                <a:latin typeface="Microsoft Sans Serif"/>
                <a:ea typeface="Arial"/>
              </a:rPr>
              <a:t> </a:t>
            </a:r>
            <a:r>
              <a:rPr b="0" lang="en-US" sz="1400" spc="-12" strike="noStrike">
                <a:solidFill>
                  <a:srgbClr val="000000"/>
                </a:solidFill>
                <a:latin typeface="Microsoft Sans Serif"/>
                <a:ea typeface="Arial"/>
              </a:rPr>
              <a:t>all</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the</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bookings</a:t>
            </a:r>
            <a:endParaRPr b="0" lang="en-IN" sz="1400" spc="-1" strike="noStrike">
              <a:latin typeface="Arial"/>
            </a:endParaRPr>
          </a:p>
          <a:p>
            <a:pPr>
              <a:lnSpc>
                <a:spcPct val="100000"/>
              </a:lnSpc>
              <a:spcBef>
                <a:spcPts val="40"/>
              </a:spcBef>
              <a:tabLst>
                <a:tab algn="l" pos="202680"/>
              </a:tabLst>
            </a:pPr>
            <a:endParaRPr b="0" lang="en-IN" sz="1400" spc="-1" strike="noStrike">
              <a:latin typeface="Arial"/>
            </a:endParaRPr>
          </a:p>
        </p:txBody>
      </p:sp>
      <p:sp>
        <p:nvSpPr>
          <p:cNvPr id="212" name="CustomShape 3"/>
          <p:cNvSpPr/>
          <p:nvPr/>
        </p:nvSpPr>
        <p:spPr>
          <a:xfrm>
            <a:off x="78840" y="70200"/>
            <a:ext cx="8387280" cy="388440"/>
          </a:xfrm>
          <a:prstGeom prst="rect">
            <a:avLst/>
          </a:prstGeom>
          <a:noFill/>
          <a:ln>
            <a:noFill/>
          </a:ln>
        </p:spPr>
        <p:style>
          <a:lnRef idx="0"/>
          <a:fillRef idx="0"/>
          <a:effectRef idx="0"/>
          <a:fontRef idx="minor"/>
        </p:style>
        <p:txBody>
          <a:bodyPr lIns="0" rIns="0" tIns="0" bIns="0">
            <a:spAutoFit/>
          </a:bodyPr>
          <a:p>
            <a:pPr marL="12240" algn="ctr">
              <a:lnSpc>
                <a:spcPts val="3061"/>
              </a:lnSpc>
              <a:tabLst>
                <a:tab algn="l" pos="330840"/>
              </a:tabLst>
            </a:pPr>
            <a:r>
              <a:rPr b="1" lang="en-IN" sz="2400" spc="-7" strike="noStrike">
                <a:solidFill>
                  <a:srgbClr val="ff4646"/>
                </a:solidFill>
                <a:latin typeface="Arial"/>
                <a:ea typeface="Arial"/>
              </a:rPr>
              <a:t>Exploratory</a:t>
            </a:r>
            <a:r>
              <a:rPr b="1" lang="en-IN" sz="2400" spc="-1" strike="noStrike">
                <a:solidFill>
                  <a:srgbClr val="ff4646"/>
                </a:solidFill>
                <a:latin typeface="Arial"/>
                <a:ea typeface="Arial"/>
              </a:rPr>
              <a:t> </a:t>
            </a:r>
            <a:r>
              <a:rPr b="1" lang="en-IN" sz="2400" spc="-7" strike="noStrike">
                <a:solidFill>
                  <a:srgbClr val="ff4646"/>
                </a:solidFill>
                <a:latin typeface="Arial"/>
                <a:ea typeface="Arial"/>
              </a:rPr>
              <a:t>Data</a:t>
            </a:r>
            <a:r>
              <a:rPr b="1" lang="en-IN" sz="2400" spc="7" strike="noStrike">
                <a:solidFill>
                  <a:srgbClr val="ff4646"/>
                </a:solidFill>
                <a:latin typeface="Arial"/>
                <a:ea typeface="Arial"/>
              </a:rPr>
              <a:t> </a:t>
            </a:r>
            <a:r>
              <a:rPr b="1" lang="en-IN" sz="2400" spc="-7" strike="noStrike">
                <a:solidFill>
                  <a:srgbClr val="ff4646"/>
                </a:solidFill>
                <a:latin typeface="Arial"/>
                <a:ea typeface="Arial"/>
              </a:rPr>
              <a:t>Analysis</a:t>
            </a:r>
            <a:r>
              <a:rPr b="1" lang="en-IN" sz="2400" spc="1" strike="noStrike">
                <a:solidFill>
                  <a:srgbClr val="ff4646"/>
                </a:solidFill>
                <a:latin typeface="Arial"/>
                <a:ea typeface="Arial"/>
              </a:rPr>
              <a:t> </a:t>
            </a:r>
            <a:r>
              <a:rPr b="1" lang="en-IN" sz="2400" spc="-7" strike="noStrike">
                <a:solidFill>
                  <a:srgbClr val="ff4646"/>
                </a:solidFill>
                <a:latin typeface="Arial"/>
                <a:ea typeface="Arial"/>
              </a:rPr>
              <a:t>(EDA)</a:t>
            </a:r>
            <a:r>
              <a:rPr b="1" lang="en-IN" sz="2400" spc="-1" strike="noStrike">
                <a:solidFill>
                  <a:srgbClr val="ff4646"/>
                </a:solidFill>
                <a:latin typeface="Arial"/>
                <a:ea typeface="Arial"/>
              </a:rPr>
              <a:t> :</a:t>
            </a:r>
            <a:endParaRPr b="0" lang="en-IN" sz="2400" spc="-1" strike="noStrike">
              <a:latin typeface="Arial"/>
            </a:endParaRPr>
          </a:p>
        </p:txBody>
      </p:sp>
      <p:pic>
        <p:nvPicPr>
          <p:cNvPr id="213" name="Picture 2" descr=""/>
          <p:cNvPicPr/>
          <p:nvPr/>
        </p:nvPicPr>
        <p:blipFill>
          <a:blip r:embed="rId1"/>
          <a:stretch/>
        </p:blipFill>
        <p:spPr>
          <a:xfrm>
            <a:off x="0" y="1263240"/>
            <a:ext cx="3498840" cy="2616480"/>
          </a:xfrm>
          <a:prstGeom prst="rect">
            <a:avLst/>
          </a:prstGeom>
          <a:ln>
            <a:noFill/>
          </a:ln>
        </p:spPr>
      </p:pic>
      <p:pic>
        <p:nvPicPr>
          <p:cNvPr id="214" name="Picture 4" descr=""/>
          <p:cNvPicPr/>
          <p:nvPr/>
        </p:nvPicPr>
        <p:blipFill>
          <a:blip r:embed="rId2"/>
          <a:stretch/>
        </p:blipFill>
        <p:spPr>
          <a:xfrm>
            <a:off x="4029480" y="1148400"/>
            <a:ext cx="4300920" cy="2731320"/>
          </a:xfrm>
          <a:prstGeom prst="rect">
            <a:avLst/>
          </a:prstGeom>
          <a:ln>
            <a:noFill/>
          </a:ln>
        </p:spPr>
      </p:pic>
      <p:sp>
        <p:nvSpPr>
          <p:cNvPr id="215" name="CustomShape 4"/>
          <p:cNvSpPr/>
          <p:nvPr/>
        </p:nvSpPr>
        <p:spPr>
          <a:xfrm>
            <a:off x="529920" y="506520"/>
            <a:ext cx="8519760" cy="36756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US" sz="2000" spc="-1" strike="noStrike" u="sng">
                <a:solidFill>
                  <a:srgbClr val="00717d"/>
                </a:solidFill>
                <a:uFillTx/>
                <a:latin typeface="Microsoft Sans Serif"/>
                <a:ea typeface="Microsoft Sans Serif"/>
              </a:rPr>
              <a:t>Univariate Analysis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17" name="CustomShape 2"/>
          <p:cNvSpPr/>
          <p:nvPr/>
        </p:nvSpPr>
        <p:spPr>
          <a:xfrm>
            <a:off x="196200" y="3721680"/>
            <a:ext cx="8878320" cy="11080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154440" indent="-141480">
              <a:lnSpc>
                <a:spcPct val="100000"/>
              </a:lnSpc>
              <a:buClr>
                <a:srgbClr val="000000"/>
              </a:buClr>
              <a:buFont typeface="Wingdings" charset="2"/>
              <a:buChar char=""/>
              <a:tabLst>
                <a:tab algn="l" pos="154800"/>
              </a:tabLst>
            </a:pPr>
            <a:r>
              <a:rPr b="0" lang="en-IN" sz="1400" spc="-7" strike="noStrike">
                <a:solidFill>
                  <a:srgbClr val="000000"/>
                </a:solidFill>
                <a:latin typeface="Microsoft Sans Serif"/>
                <a:ea typeface="Arial"/>
              </a:rPr>
              <a:t>.Only</a:t>
            </a:r>
            <a:r>
              <a:rPr b="0" lang="en-IN" sz="1400" spc="7" strike="noStrike">
                <a:solidFill>
                  <a:srgbClr val="000000"/>
                </a:solidFill>
                <a:latin typeface="Microsoft Sans Serif"/>
                <a:ea typeface="Arial"/>
              </a:rPr>
              <a:t> </a:t>
            </a:r>
            <a:r>
              <a:rPr b="0" lang="en-IN" sz="1400" spc="-7" strike="noStrike">
                <a:solidFill>
                  <a:srgbClr val="000000"/>
                </a:solidFill>
                <a:latin typeface="Microsoft Sans Serif"/>
                <a:ea typeface="Arial"/>
              </a:rPr>
              <a:t>3.9</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a:t>
            </a:r>
            <a:r>
              <a:rPr b="0" lang="en-IN" sz="1400" spc="26" strike="noStrike">
                <a:solidFill>
                  <a:srgbClr val="000000"/>
                </a:solidFill>
                <a:latin typeface="Microsoft Sans Serif"/>
                <a:ea typeface="Arial"/>
              </a:rPr>
              <a:t> </a:t>
            </a:r>
            <a:r>
              <a:rPr b="0" lang="en-IN" sz="1400" spc="-7" strike="noStrike">
                <a:solidFill>
                  <a:srgbClr val="000000"/>
                </a:solidFill>
                <a:latin typeface="Microsoft Sans Serif"/>
                <a:ea typeface="Arial"/>
              </a:rPr>
              <a:t>people</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were</a:t>
            </a:r>
            <a:r>
              <a:rPr b="0" lang="en-IN" sz="1400" spc="9" strike="noStrike">
                <a:solidFill>
                  <a:srgbClr val="000000"/>
                </a:solidFill>
                <a:latin typeface="Microsoft Sans Serif"/>
                <a:ea typeface="Arial"/>
              </a:rPr>
              <a:t> </a:t>
            </a:r>
            <a:r>
              <a:rPr b="0" lang="en-IN" sz="1400" spc="-7" strike="noStrike">
                <a:solidFill>
                  <a:srgbClr val="000000"/>
                </a:solidFill>
                <a:latin typeface="Microsoft Sans Serif"/>
                <a:ea typeface="Arial"/>
              </a:rPr>
              <a:t>revisited</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the</a:t>
            </a:r>
            <a:r>
              <a:rPr b="0" lang="en-IN" sz="1400" spc="15" strike="noStrike">
                <a:solidFill>
                  <a:srgbClr val="000000"/>
                </a:solidFill>
                <a:latin typeface="Microsoft Sans Serif"/>
                <a:ea typeface="Arial"/>
              </a:rPr>
              <a:t> </a:t>
            </a:r>
            <a:r>
              <a:rPr b="0" lang="en-IN" sz="1400" spc="-7" strike="noStrike">
                <a:solidFill>
                  <a:srgbClr val="000000"/>
                </a:solidFill>
                <a:latin typeface="Microsoft Sans Serif"/>
                <a:ea typeface="Arial"/>
              </a:rPr>
              <a:t>hotels.</a:t>
            </a:r>
            <a:r>
              <a:rPr b="0" lang="en-IN" sz="1400" spc="1" strike="noStrike">
                <a:solidFill>
                  <a:srgbClr val="000000"/>
                </a:solidFill>
                <a:latin typeface="Microsoft Sans Serif"/>
                <a:ea typeface="Arial"/>
              </a:rPr>
              <a:t> </a:t>
            </a:r>
            <a:r>
              <a:rPr b="0" lang="en-IN" sz="1400" spc="-7" strike="noStrike">
                <a:solidFill>
                  <a:srgbClr val="000000"/>
                </a:solidFill>
                <a:latin typeface="Microsoft Sans Serif"/>
                <a:ea typeface="Arial"/>
              </a:rPr>
              <a:t>Rest</a:t>
            </a:r>
            <a:r>
              <a:rPr b="0" lang="en-IN" sz="1400" spc="21" strike="noStrike">
                <a:solidFill>
                  <a:srgbClr val="000000"/>
                </a:solidFill>
                <a:latin typeface="Microsoft Sans Serif"/>
                <a:ea typeface="Arial"/>
              </a:rPr>
              <a:t> </a:t>
            </a:r>
            <a:r>
              <a:rPr b="0" lang="en-IN" sz="1400" spc="-7" strike="noStrike">
                <a:solidFill>
                  <a:srgbClr val="000000"/>
                </a:solidFill>
                <a:latin typeface="Microsoft Sans Serif"/>
                <a:ea typeface="Arial"/>
              </a:rPr>
              <a:t>96.</a:t>
            </a:r>
            <a:r>
              <a:rPr b="0" lang="en-US" sz="1400" spc="-7" strike="noStrike">
                <a:solidFill>
                  <a:srgbClr val="000000"/>
                </a:solidFill>
                <a:latin typeface="Microsoft Sans Serif"/>
                <a:ea typeface="Arial"/>
              </a:rPr>
              <a:t>09</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a:t>
            </a:r>
            <a:r>
              <a:rPr b="0" lang="en-US" sz="1400" spc="26" strike="noStrike">
                <a:solidFill>
                  <a:srgbClr val="000000"/>
                </a:solidFill>
                <a:latin typeface="Microsoft Sans Serif"/>
                <a:ea typeface="Arial"/>
              </a:rPr>
              <a:t> </a:t>
            </a:r>
            <a:r>
              <a:rPr b="0" lang="en-US" sz="1400" spc="-7" strike="noStrike">
                <a:solidFill>
                  <a:srgbClr val="000000"/>
                </a:solidFill>
                <a:latin typeface="Microsoft Sans Serif"/>
                <a:ea typeface="Arial"/>
              </a:rPr>
              <a:t>were</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new</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guests.</a:t>
            </a:r>
            <a:r>
              <a:rPr b="0" lang="en-US" sz="1400" spc="-12" strike="noStrike">
                <a:solidFill>
                  <a:srgbClr val="000000"/>
                </a:solidFill>
                <a:latin typeface="Microsoft Sans Serif"/>
                <a:ea typeface="Arial"/>
              </a:rPr>
              <a:t> </a:t>
            </a:r>
            <a:r>
              <a:rPr b="0" lang="en-US" sz="1400" spc="-7" strike="noStrike">
                <a:solidFill>
                  <a:srgbClr val="000000"/>
                </a:solidFill>
                <a:latin typeface="Microsoft Sans Serif"/>
                <a:ea typeface="Arial"/>
              </a:rPr>
              <a:t>Thus</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retention</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rate</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is</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low.</a:t>
            </a:r>
            <a:endParaRPr b="0" lang="en-IN" sz="1400" spc="-1" strike="noStrike">
              <a:latin typeface="Arial"/>
            </a:endParaRPr>
          </a:p>
          <a:p>
            <a:pPr marL="12600" indent="-141480">
              <a:lnSpc>
                <a:spcPct val="100000"/>
              </a:lnSpc>
              <a:buClr>
                <a:srgbClr val="000000"/>
              </a:buClr>
              <a:buFont typeface="Wingdings" charset="2"/>
              <a:buChar char=""/>
              <a:tabLst>
                <a:tab algn="l" pos="252000"/>
              </a:tabLst>
            </a:pPr>
            <a:r>
              <a:rPr b="0" lang="en-US" sz="1400" spc="-7" strike="noStrike">
                <a:solidFill>
                  <a:srgbClr val="000000"/>
                </a:solidFill>
                <a:latin typeface="Microsoft Sans Serif"/>
                <a:ea typeface="Arial"/>
              </a:rPr>
              <a:t>Most</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of</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the</a:t>
            </a:r>
            <a:r>
              <a:rPr b="0" lang="en-US" sz="1400" spc="21" strike="noStrike">
                <a:solidFill>
                  <a:srgbClr val="000000"/>
                </a:solidFill>
                <a:latin typeface="Microsoft Sans Serif"/>
                <a:ea typeface="Arial"/>
              </a:rPr>
              <a:t> </a:t>
            </a:r>
            <a:r>
              <a:rPr b="0" lang="en-US" sz="1400" spc="-7" strike="noStrike">
                <a:solidFill>
                  <a:srgbClr val="000000"/>
                </a:solidFill>
                <a:latin typeface="Microsoft Sans Serif"/>
                <a:ea typeface="Arial"/>
              </a:rPr>
              <a:t>customers/guests</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were</a:t>
            </a:r>
            <a:r>
              <a:rPr b="0" lang="en-US" sz="1400" spc="21" strike="noStrike">
                <a:solidFill>
                  <a:srgbClr val="000000"/>
                </a:solidFill>
                <a:latin typeface="Microsoft Sans Serif"/>
                <a:ea typeface="Arial"/>
              </a:rPr>
              <a:t> </a:t>
            </a:r>
            <a:r>
              <a:rPr b="0" lang="en-US" sz="1400" spc="-7" strike="noStrike">
                <a:solidFill>
                  <a:srgbClr val="000000"/>
                </a:solidFill>
                <a:latin typeface="Microsoft Sans Serif"/>
                <a:ea typeface="Arial"/>
              </a:rPr>
              <a:t>Transient type(82.37%).</a:t>
            </a:r>
            <a:r>
              <a:rPr b="0" lang="en-US" sz="1400" spc="7" strike="noStrike">
                <a:solidFill>
                  <a:srgbClr val="000000"/>
                </a:solidFill>
                <a:latin typeface="Microsoft Sans Serif"/>
                <a:ea typeface="Arial"/>
              </a:rPr>
              <a:t> </a:t>
            </a:r>
            <a:r>
              <a:rPr b="0" lang="en-US" sz="1400" spc="-7" strike="noStrike">
                <a:solidFill>
                  <a:srgbClr val="000000"/>
                </a:solidFill>
                <a:latin typeface="Microsoft Sans Serif"/>
                <a:ea typeface="Arial"/>
              </a:rPr>
              <a:t>And</a:t>
            </a:r>
            <a:r>
              <a:rPr b="0" lang="en-US" sz="1400" spc="26" strike="noStrike">
                <a:solidFill>
                  <a:srgbClr val="000000"/>
                </a:solidFill>
                <a:latin typeface="Microsoft Sans Serif"/>
                <a:ea typeface="Arial"/>
              </a:rPr>
              <a:t> </a:t>
            </a:r>
            <a:r>
              <a:rPr b="0" lang="en-US" sz="1400" spc="-7" strike="noStrike">
                <a:solidFill>
                  <a:srgbClr val="000000"/>
                </a:solidFill>
                <a:latin typeface="Microsoft Sans Serif"/>
                <a:ea typeface="Arial"/>
              </a:rPr>
              <a:t>transient party</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were</a:t>
            </a:r>
            <a:r>
              <a:rPr b="0" lang="en-US" sz="1400" spc="21" strike="noStrike">
                <a:solidFill>
                  <a:srgbClr val="000000"/>
                </a:solidFill>
                <a:latin typeface="Microsoft Sans Serif"/>
                <a:ea typeface="Arial"/>
              </a:rPr>
              <a:t> </a:t>
            </a:r>
            <a:r>
              <a:rPr b="0" lang="en-US" sz="1400" spc="-7" strike="noStrike">
                <a:solidFill>
                  <a:srgbClr val="000000"/>
                </a:solidFill>
                <a:latin typeface="Microsoft Sans Serif"/>
                <a:ea typeface="Arial"/>
              </a:rPr>
              <a:t>13.42%</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and</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0.62%</a:t>
            </a:r>
            <a:r>
              <a:rPr b="0" lang="en-US" sz="1400" spc="21" strike="noStrike">
                <a:solidFill>
                  <a:srgbClr val="000000"/>
                </a:solidFill>
                <a:latin typeface="Microsoft Sans Serif"/>
                <a:ea typeface="Arial"/>
              </a:rPr>
              <a:t> </a:t>
            </a:r>
            <a:r>
              <a:rPr b="0" lang="en-US" sz="1400" spc="-7" strike="noStrike">
                <a:solidFill>
                  <a:srgbClr val="000000"/>
                </a:solidFill>
                <a:latin typeface="Microsoft Sans Serif"/>
                <a:ea typeface="Arial"/>
              </a:rPr>
              <a:t>belongs</a:t>
            </a:r>
            <a:r>
              <a:rPr b="0" lang="en-US" sz="1400" spc="-1" strike="noStrike">
                <a:solidFill>
                  <a:srgbClr val="000000"/>
                </a:solidFill>
                <a:latin typeface="Microsoft Sans Serif"/>
                <a:ea typeface="Arial"/>
              </a:rPr>
              <a:t> </a:t>
            </a:r>
            <a:r>
              <a:rPr b="0" lang="en-US" sz="1400" spc="-7" strike="noStrike">
                <a:solidFill>
                  <a:srgbClr val="000000"/>
                </a:solidFill>
                <a:latin typeface="Microsoft Sans Serif"/>
                <a:ea typeface="Arial"/>
              </a:rPr>
              <a:t>to </a:t>
            </a:r>
            <a:r>
              <a:rPr b="0" lang="en-US" sz="1400" spc="-355" strike="noStrike">
                <a:solidFill>
                  <a:srgbClr val="000000"/>
                </a:solidFill>
                <a:latin typeface="Microsoft Sans Serif"/>
                <a:ea typeface="Arial"/>
              </a:rPr>
              <a:t> </a:t>
            </a:r>
            <a:r>
              <a:rPr b="0" lang="en-US" sz="1400" spc="-7" strike="noStrike">
                <a:solidFill>
                  <a:srgbClr val="000000"/>
                </a:solidFill>
                <a:latin typeface="Microsoft Sans Serif"/>
                <a:ea typeface="Arial"/>
              </a:rPr>
              <a:t>group.</a:t>
            </a:r>
            <a:r>
              <a:rPr b="0" lang="en-US" sz="1400" spc="-15" strike="noStrike">
                <a:solidFill>
                  <a:srgbClr val="000000"/>
                </a:solidFill>
                <a:latin typeface="Microsoft Sans Serif"/>
                <a:ea typeface="Arial"/>
              </a:rPr>
              <a:t> </a:t>
            </a:r>
            <a:r>
              <a:rPr b="0" lang="en-US" sz="1400" spc="-7" strike="noStrike">
                <a:solidFill>
                  <a:srgbClr val="000000"/>
                </a:solidFill>
                <a:latin typeface="Microsoft Sans Serif"/>
                <a:ea typeface="Arial"/>
              </a:rPr>
              <a:t>Remaining guests belongs</a:t>
            </a:r>
            <a:r>
              <a:rPr b="0" lang="en-US" sz="1400" spc="-12" strike="noStrike">
                <a:solidFill>
                  <a:srgbClr val="000000"/>
                </a:solidFill>
                <a:latin typeface="Microsoft Sans Serif"/>
                <a:ea typeface="Arial"/>
              </a:rPr>
              <a:t> </a:t>
            </a:r>
            <a:r>
              <a:rPr b="0" lang="en-US" sz="1400" spc="-7" strike="noStrike">
                <a:solidFill>
                  <a:srgbClr val="000000"/>
                </a:solidFill>
                <a:latin typeface="Microsoft Sans Serif"/>
                <a:ea typeface="Arial"/>
              </a:rPr>
              <a:t>to</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Contract</a:t>
            </a:r>
            <a:r>
              <a:rPr b="0" lang="en-US" sz="1400" spc="9" strike="noStrike">
                <a:solidFill>
                  <a:srgbClr val="000000"/>
                </a:solidFill>
                <a:latin typeface="Microsoft Sans Serif"/>
                <a:ea typeface="Arial"/>
              </a:rPr>
              <a:t> </a:t>
            </a:r>
            <a:r>
              <a:rPr b="0" lang="en-US" sz="1400" spc="-7" strike="noStrike">
                <a:solidFill>
                  <a:srgbClr val="000000"/>
                </a:solidFill>
                <a:latin typeface="Microsoft Sans Serif"/>
                <a:ea typeface="Arial"/>
              </a:rPr>
              <a:t>type.</a:t>
            </a:r>
            <a:endParaRPr b="0" lang="en-IN" sz="1400" spc="-1" strike="noStrike">
              <a:latin typeface="Arial"/>
            </a:endParaRPr>
          </a:p>
        </p:txBody>
      </p:sp>
      <p:pic>
        <p:nvPicPr>
          <p:cNvPr id="218" name="Picture 2" descr=""/>
          <p:cNvPicPr/>
          <p:nvPr/>
        </p:nvPicPr>
        <p:blipFill>
          <a:blip r:embed="rId1"/>
          <a:stretch/>
        </p:blipFill>
        <p:spPr>
          <a:xfrm>
            <a:off x="234720" y="148680"/>
            <a:ext cx="3896280" cy="3237120"/>
          </a:xfrm>
          <a:prstGeom prst="rect">
            <a:avLst/>
          </a:prstGeom>
          <a:ln>
            <a:noFill/>
          </a:ln>
        </p:spPr>
      </p:pic>
      <p:pic>
        <p:nvPicPr>
          <p:cNvPr id="219" name="Picture 4" descr=""/>
          <p:cNvPicPr/>
          <p:nvPr/>
        </p:nvPicPr>
        <p:blipFill>
          <a:blip r:embed="rId2"/>
          <a:stretch/>
        </p:blipFill>
        <p:spPr>
          <a:xfrm>
            <a:off x="4618080" y="148680"/>
            <a:ext cx="4163760" cy="32371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529920" y="1974240"/>
            <a:ext cx="132120" cy="225360"/>
          </a:xfrm>
          <a:prstGeom prst="rect">
            <a:avLst/>
          </a:prstGeom>
          <a:noFill/>
          <a:ln>
            <a:noFill/>
          </a:ln>
        </p:spPr>
        <p:style>
          <a:lnRef idx="0"/>
          <a:fillRef idx="0"/>
          <a:effectRef idx="0"/>
          <a:fontRef idx="minor"/>
        </p:style>
        <p:txBody>
          <a:bodyPr lIns="0" rIns="0" tIns="12240" bIns="0">
            <a:spAutoFit/>
          </a:bodyPr>
          <a:p>
            <a:pPr marL="12600">
              <a:lnSpc>
                <a:spcPct val="100000"/>
              </a:lnSpc>
              <a:spcBef>
                <a:spcPts val="96"/>
              </a:spcBef>
            </a:pPr>
            <a:r>
              <a:rPr b="0" lang="en-IN" sz="1400" spc="-7" strike="noStrike">
                <a:solidFill>
                  <a:srgbClr val="f5fcff"/>
                </a:solidFill>
                <a:latin typeface="Microsoft Sans Serif"/>
                <a:ea typeface="Arial"/>
              </a:rPr>
              <a:t>●</a:t>
            </a:r>
            <a:endParaRPr b="0" lang="en-IN" sz="1400" spc="-1" strike="noStrike">
              <a:latin typeface="Arial"/>
            </a:endParaRPr>
          </a:p>
        </p:txBody>
      </p:sp>
      <p:sp>
        <p:nvSpPr>
          <p:cNvPr id="221" name="CustomShape 2"/>
          <p:cNvSpPr/>
          <p:nvPr/>
        </p:nvSpPr>
        <p:spPr>
          <a:xfrm>
            <a:off x="399240" y="4086000"/>
            <a:ext cx="8878320" cy="68220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IN" sz="1600" spc="-1" strike="noStrike">
                <a:solidFill>
                  <a:srgbClr val="ff4646"/>
                </a:solidFill>
                <a:latin typeface="Arial"/>
                <a:ea typeface="Arial"/>
              </a:rPr>
              <a:t>Conclusions:</a:t>
            </a:r>
            <a:endParaRPr b="0" lang="en-IN" sz="1600" spc="-1" strike="noStrike">
              <a:latin typeface="Arial"/>
            </a:endParaRPr>
          </a:p>
          <a:p>
            <a:pPr marL="154440" indent="-141480">
              <a:lnSpc>
                <a:spcPct val="100000"/>
              </a:lnSpc>
              <a:buClr>
                <a:srgbClr val="000000"/>
              </a:buClr>
              <a:buFont typeface="Wingdings" charset="2"/>
              <a:buChar char=""/>
              <a:tabLst>
                <a:tab algn="l" pos="154800"/>
              </a:tabLst>
            </a:pPr>
            <a:r>
              <a:rPr b="0" lang="en-IN" sz="1400" spc="-7" strike="noStrike">
                <a:solidFill>
                  <a:srgbClr val="000000"/>
                </a:solidFill>
                <a:latin typeface="Microsoft Sans Serif"/>
                <a:ea typeface="Arial"/>
              </a:rPr>
              <a:t>.</a:t>
            </a:r>
            <a:r>
              <a:rPr b="0" lang="en-US" sz="1400" spc="-1" strike="noStrike">
                <a:solidFill>
                  <a:srgbClr val="212121"/>
                </a:solidFill>
                <a:latin typeface="Roboto"/>
                <a:ea typeface="Arial"/>
              </a:rPr>
              <a:t> </a:t>
            </a:r>
            <a:r>
              <a:rPr b="0" lang="en-US" sz="1400" spc="-1" strike="noStrike">
                <a:solidFill>
                  <a:srgbClr val="212121"/>
                </a:solidFill>
                <a:latin typeface="Microsoft Sans Serif"/>
                <a:ea typeface="Microsoft Sans Serif"/>
              </a:rPr>
              <a:t>Agent ID no: 9.0 made most of the bookings</a:t>
            </a:r>
            <a:endParaRPr b="0" lang="en-IN" sz="1400" spc="-1" strike="noStrike">
              <a:latin typeface="Arial"/>
            </a:endParaRPr>
          </a:p>
          <a:p>
            <a:pPr>
              <a:lnSpc>
                <a:spcPct val="100000"/>
              </a:lnSpc>
              <a:tabLst>
                <a:tab algn="l" pos="154800"/>
              </a:tabLst>
            </a:pPr>
            <a:endParaRPr b="0" lang="en-IN" sz="1400" spc="-1" strike="noStrike">
              <a:latin typeface="Arial"/>
            </a:endParaRPr>
          </a:p>
        </p:txBody>
      </p:sp>
      <p:pic>
        <p:nvPicPr>
          <p:cNvPr id="222" name="Picture 2" descr=""/>
          <p:cNvPicPr/>
          <p:nvPr/>
        </p:nvPicPr>
        <p:blipFill>
          <a:blip r:embed="rId1"/>
          <a:stretch/>
        </p:blipFill>
        <p:spPr>
          <a:xfrm>
            <a:off x="399240" y="101520"/>
            <a:ext cx="8214120" cy="3803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TM03457452[[fn=Celestial]]</Template>
  <TotalTime>584</TotalTime>
  <Application>LibreOffice/6.4.7.2$Linux_X86_64 LibreOffice_project/40$Build-2</Application>
  <Words>1838</Words>
  <Paragraphs>164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Akshay Dhakate</dc:creator>
  <dc:description/>
  <dc:language>en-IN</dc:language>
  <cp:lastModifiedBy/>
  <dcterms:modified xsi:type="dcterms:W3CDTF">2022-11-01T12:44:12Z</dcterms:modified>
  <cp:revision>59</cp:revision>
  <dc:subject/>
  <dc:title>Capstone Project EDA on Hotel Booking Analysis BY Akshay Dhakate (Cohort – Azaadi)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18</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