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81" r:id="rId6"/>
    <p:sldId id="268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79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5400" autoAdjust="0"/>
  </p:normalViewPr>
  <p:slideViewPr>
    <p:cSldViewPr snapToGrid="0" snapToObjects="1">
      <p:cViewPr varScale="1">
        <p:scale>
          <a:sx n="59" d="100"/>
          <a:sy n="59" d="100"/>
        </p:scale>
        <p:origin x="14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pp-programming/strings" TargetMode="External"/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cplusplus.com/reference/string/string/" TargetMode="External"/><Relationship Id="rId5" Type="http://schemas.openxmlformats.org/officeDocument/2006/relationships/hyperlink" Target="http://www.cplusplus.com/reference/cstring/" TargetMode="External"/><Relationship Id="rId4" Type="http://schemas.openxmlformats.org/officeDocument/2006/relationships/hyperlink" Target="https://cal-linux.com/tutorials/string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[2-Dimensional]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474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335495" y="1674813"/>
            <a:ext cx="5494938" cy="1893887"/>
          </a:xfrm>
        </p:spPr>
        <p:txBody>
          <a:bodyPr>
            <a:normAutofit fontScale="62500" lnSpcReduction="20000"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dirty="0"/>
              <a:t>Consider a 2D array </a:t>
            </a:r>
            <a:r>
              <a:rPr lang="en-US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[R][C]</a:t>
            </a:r>
            <a:r>
              <a:rPr lang="en-US" sz="1950" dirty="0"/>
              <a:t> </a:t>
            </a:r>
            <a:r>
              <a:rPr lang="en-US" dirty="0"/>
              <a:t>each element addressed by 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r>
              <a:rPr lang="en-US" dirty="0"/>
              <a:t>, where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=total element in 1</a:t>
            </a:r>
            <a:r>
              <a:rPr lang="en-US" baseline="30000" dirty="0"/>
              <a:t>st</a:t>
            </a:r>
            <a:r>
              <a:rPr lang="en-US" dirty="0"/>
              <a:t> dimension,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=total element in 2</a:t>
            </a:r>
            <a:r>
              <a:rPr lang="en-US" baseline="30000" dirty="0"/>
              <a:t>nd</a:t>
            </a:r>
            <a:r>
              <a:rPr lang="en-US" dirty="0"/>
              <a:t> dimension, 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 </a:t>
            </a:r>
            <a:r>
              <a:rPr lang="en-US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R</a:t>
            </a:r>
            <a:r>
              <a:rPr lang="en-US" dirty="0"/>
              <a:t>, 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 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j &lt; C</a:t>
            </a:r>
            <a:r>
              <a:rPr lang="en-US" dirty="0"/>
              <a:t>. </a:t>
            </a:r>
            <a:endParaRPr lang="en-US" b="1" dirty="0"/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dirty="0"/>
              <a:t>Let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[4][3];</a:t>
            </a:r>
            <a:r>
              <a:rPr lang="en-US" dirty="0"/>
              <a:t> Here,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/>
              <a:t>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[0][0]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/>
              <a:t>gives us the starting memory location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567</a:t>
            </a:r>
            <a:r>
              <a:rPr lang="en-US" dirty="0"/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[1][1]</a:t>
            </a:r>
            <a:r>
              <a:rPr lang="en-US" dirty="0"/>
              <a:t> will give us 4 bytes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) of information starting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583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587</a:t>
            </a:r>
            <a:r>
              <a:rPr lang="en-US" dirty="0"/>
              <a:t>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174967" y="5060685"/>
            <a:ext cx="8824913" cy="17423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&amp;array[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][j]=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start_location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(C *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size_of_data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+ (j *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size_of_data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[1][1] =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(1 * (3 *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))) + (1 *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[1][1] = 567 + (1 * 3 * 4) + (1 * 4) = 583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51166"/>
              </p:ext>
            </p:extLst>
          </p:nvPr>
        </p:nvGraphicFramePr>
        <p:xfrm>
          <a:off x="174967" y="3752043"/>
          <a:ext cx="8709691" cy="1000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1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2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89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89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9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92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4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07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82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46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68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402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499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mimo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 567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571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575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579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583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587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572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578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584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586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067020" y="3964611"/>
            <a:ext cx="0" cy="331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56935" y="3954527"/>
            <a:ext cx="1501579" cy="26380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933045"/>
              </p:ext>
            </p:extLst>
          </p:nvPr>
        </p:nvGraphicFramePr>
        <p:xfrm>
          <a:off x="6097754" y="1379911"/>
          <a:ext cx="2610144" cy="2270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64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567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571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575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579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81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100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100" b="1" dirty="0"/>
                        <a:t>583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100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100" b="1" dirty="0">
                          <a:sym typeface="Wingdings" panose="05000000000000000000" pitchFamily="2" charset="2"/>
                        </a:rPr>
                        <a:t>587</a:t>
                      </a:r>
                      <a:endParaRPr lang="en-U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579</a:t>
                      </a:r>
                      <a:r>
                        <a:rPr lang="en-US" sz="1100" b="1" dirty="0">
                          <a:sym typeface="Wingdings" panose="05000000000000000000" pitchFamily="2" charset="2"/>
                        </a:rPr>
                        <a:t></a:t>
                      </a:r>
                      <a:endParaRPr 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417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202477" y="2096915"/>
            <a:ext cx="677474" cy="470457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Memory Access</a:t>
            </a:r>
          </a:p>
        </p:txBody>
      </p:sp>
    </p:spTree>
    <p:extLst>
      <p:ext uri="{BB962C8B-B14F-4D97-AF65-F5344CB8AC3E}">
        <p14:creationId xmlns:p14="http://schemas.microsoft.com/office/powerpoint/2010/main" val="350654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Memory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3690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is a general way to access the memory location of a 2 dimensional array.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For an array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[R][C];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i&lt;R</a:t>
            </a:r>
            <a:r>
              <a:rPr lang="en-US" dirty="0"/>
              <a:t>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j&lt;C</a:t>
            </a:r>
            <a:r>
              <a:rPr lang="en-US" dirty="0"/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][0]</a:t>
            </a:r>
            <a:r>
              <a:rPr lang="en-US" dirty="0"/>
              <a:t> represents the starting address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/>
              <a:t>  row.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skips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anose="02070309020205020404" pitchFamily="49" charset="0"/>
              </a:rPr>
              <a:t> number of rows each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cs typeface="Courier New" panose="02070309020205020404" pitchFamily="49" charset="0"/>
              </a:rPr>
              <a:t> number of elements from the </a:t>
            </a:r>
            <a:r>
              <a:rPr lang="en-US" b="1" dirty="0" err="1">
                <a:cs typeface="Courier New" panose="02070309020205020404" pitchFamily="49" charset="0"/>
              </a:rPr>
              <a:t>start_location</a:t>
            </a:r>
            <a:r>
              <a:rPr lang="en-US" dirty="0">
                <a:cs typeface="Courier New" panose="02070309020205020404" pitchFamily="49" charset="0"/>
              </a:rPr>
              <a:t> of the array.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Courier New" panose="02070309020205020404" pitchFamily="49" charset="0"/>
              </a:rPr>
              <a:t>So,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C elements)</a:t>
            </a:r>
            <a:r>
              <a:rPr lang="en-US" dirty="0"/>
              <a:t>, 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elements </a:t>
            </a:r>
            <a:r>
              <a:rPr lang="en-US" dirty="0"/>
              <a:t>are counted in bytes based on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size_of_data</a:t>
            </a:r>
            <a:r>
              <a:rPr lang="en-US" dirty="0"/>
              <a:t>, 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Courier New" panose="02070309020205020404" pitchFamily="49" charset="0"/>
              </a:rPr>
              <a:t>So,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(C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size_of_data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dirty="0"/>
              <a:t>.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Courier New" panose="02070309020205020404" pitchFamily="49" charset="0"/>
              </a:rPr>
              <a:t>So,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(or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[0][0]) +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(C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dirty="0"/>
              <a:t>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2D array is also referred as an array of arrays. i.e. an array of which each element is another array.</a:t>
            </a:r>
          </a:p>
        </p:txBody>
      </p:sp>
    </p:spTree>
    <p:extLst>
      <p:ext uri="{BB962C8B-B14F-4D97-AF65-F5344CB8AC3E}">
        <p14:creationId xmlns:p14="http://schemas.microsoft.com/office/powerpoint/2010/main" val="330801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https://en.wikipedia.org/wiki/Array_data_structure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https://www.programiz.com/cpp-programming/strings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4"/>
              </a:rPr>
              <a:t>https://cal-linux.com/tutorials/strings.html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5"/>
              </a:rPr>
              <a:t>http://www.cplusplus.com/reference/cstring/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6"/>
              </a:rPr>
              <a:t>http://www.cplusplus.com/reference/string/string/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4"/>
              </a:rPr>
              <a:t>https://cal-linux.com/tutorials/strings.html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4293533" cy="386415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Array [2-Dimensional]</a:t>
            </a:r>
          </a:p>
          <a:p>
            <a:pPr marL="800100" lvl="1" indent="-342900" algn="l">
              <a:buClr>
                <a:schemeClr val="accent6"/>
              </a:buClr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Definition, Structure &amp; Declaration</a:t>
            </a:r>
          </a:p>
          <a:p>
            <a:pPr marL="800100" lvl="1" indent="-342900" algn="l">
              <a:buClr>
                <a:schemeClr val="accent6"/>
              </a:buClr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Initialization</a:t>
            </a:r>
          </a:p>
          <a:p>
            <a:pPr marL="800100" lvl="1" indent="-342900" algn="l">
              <a:buClr>
                <a:schemeClr val="accent6"/>
              </a:buClr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Access</a:t>
            </a:r>
          </a:p>
          <a:p>
            <a:pPr marL="800100" lvl="1" indent="-342900" algn="l">
              <a:buClr>
                <a:schemeClr val="accent6"/>
              </a:buClr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Memory Access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>
                <a:solidFill>
                  <a:schemeClr val="tx1"/>
                </a:solidFill>
              </a:rPr>
              <a:t>References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endParaRPr lang="en-US" sz="1600" dirty="0">
              <a:solidFill>
                <a:schemeClr val="tx1"/>
              </a:solidFill>
            </a:endParaRPr>
          </a:p>
          <a:p>
            <a:pPr lvl="1" algn="l">
              <a:buClr>
                <a:schemeClr val="accent6"/>
              </a:buClr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780229" y="2363928"/>
            <a:ext cx="3496023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[2-Dimensional]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3" y="2300262"/>
            <a:ext cx="8369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Two-dimensional arrays can be described as "arrays of arrays". For example, a 2D array can be imagined as a Two-dimensional table made of elements of same uniform data type.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dirty="0"/>
              <a:t> represents a Two-dimensional 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/>
              <a:t> per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elements of type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. The way to declare this array in C++ would be: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[3][5];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way to reference the 2</a:t>
            </a:r>
            <a:r>
              <a:rPr lang="en-US" baseline="30000" dirty="0"/>
              <a:t>nd</a:t>
            </a:r>
            <a:r>
              <a:rPr lang="en-US" dirty="0"/>
              <a:t> element vertically and 4</a:t>
            </a:r>
            <a:r>
              <a:rPr lang="en-US" baseline="30000" dirty="0"/>
              <a:t>th</a:t>
            </a:r>
            <a:r>
              <a:rPr lang="en-US" dirty="0"/>
              <a:t> horizontally or the (2 × 4) 8</a:t>
            </a:r>
            <a:r>
              <a:rPr lang="en-US" baseline="30000" dirty="0"/>
              <a:t>th</a:t>
            </a:r>
            <a:r>
              <a:rPr lang="en-US" dirty="0"/>
              <a:t> element in an expression would be: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[1][3];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Generally, for two-dimensional array, 1</a:t>
            </a:r>
            <a:r>
              <a:rPr lang="en-US" baseline="30000" dirty="0"/>
              <a:t>st</a:t>
            </a:r>
            <a:r>
              <a:rPr lang="en-US" dirty="0"/>
              <a:t> dimension is considered as row and the 2</a:t>
            </a:r>
            <a:r>
              <a:rPr lang="en-US" baseline="30000" dirty="0"/>
              <a:t>nd</a:t>
            </a:r>
            <a:r>
              <a:rPr lang="en-US" dirty="0"/>
              <a:t> dimension is considered as column. Here, we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/>
              <a:t> rows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columns. 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Definition, Structure &amp; Declaration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35817"/>
              </p:ext>
            </p:extLst>
          </p:nvPr>
        </p:nvGraphicFramePr>
        <p:xfrm>
          <a:off x="847657" y="3332607"/>
          <a:ext cx="7382660" cy="100670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2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191"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0" dirty="0">
                          <a:effectLst/>
                          <a:latin typeface="Arial Narrow" panose="020B0606020202030204" pitchFamily="34" charset="0"/>
                        </a:rPr>
                        <a:t>{</a:t>
                      </a:r>
                      <a:endParaRPr lang="en-US" sz="6000" b="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6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[0][0]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[0][1]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minu[0][2]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minu[0][3]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minu[0][4]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6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[1][0]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[1][1]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[1][2]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[1][3]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minu[1][4]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6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[2][0]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[2][1]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[2][2]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[2][3]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[2][4]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Initialization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36903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Assigning values at the time of declaring a two-dimensional array can be any one of the following ways:</a:t>
            </a:r>
          </a:p>
          <a:p>
            <a:pPr algn="just"/>
            <a:endParaRPr lang="en-US" dirty="0"/>
          </a:p>
          <a:p>
            <a:pPr marL="398463" lvl="1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[3][5] = {1,2,3,4,5,2,4,6,8,10,3,6,9,12,15};</a:t>
            </a:r>
          </a:p>
          <a:p>
            <a:pPr marL="398463" lvl="1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[3][5] = {{1,2,3,4,5},{2,4,6,8,10},{3,6,9,12,15}};</a:t>
            </a:r>
          </a:p>
          <a:p>
            <a:pPr marL="398463" lvl="1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[3][5] =  {</a:t>
            </a:r>
          </a:p>
          <a:p>
            <a:pPr marL="2684463" lvl="6"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{1,2,3,4,5},</a:t>
            </a:r>
          </a:p>
          <a:p>
            <a:pPr marL="2684463" lvl="6"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{2,4,6,8,10},</a:t>
            </a:r>
          </a:p>
          <a:p>
            <a:pPr marL="2684463" lvl="6"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{3,6,9,12,15}</a:t>
            </a:r>
          </a:p>
          <a:p>
            <a:pPr marL="2684463" lvl="6"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98463" lvl="1" indent="0" algn="just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internal braces are unnecessary, but helps to distinguish the rows from the columns.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Take care to include the semicolon at the end of the curly brace which closes the assignment.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there are not enough elements in the curly braces to account for every single element in an array, the remaining elements will be filled out with garbage/zeros.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Static and global variables are always guaranteed to be initialized to zero anyway, whereas auto or local variables are guaranteed to be garbage.</a:t>
            </a:r>
          </a:p>
        </p:txBody>
      </p:sp>
    </p:spTree>
    <p:extLst>
      <p:ext uri="{BB962C8B-B14F-4D97-AF65-F5344CB8AC3E}">
        <p14:creationId xmlns:p14="http://schemas.microsoft.com/office/powerpoint/2010/main" val="232323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134" y="1655763"/>
            <a:ext cx="3906838" cy="4962320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Nested loop is used to take input and give output.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The input is taken in row (1</a:t>
            </a:r>
            <a:r>
              <a:rPr lang="en-US" sz="1600" baseline="30000" dirty="0"/>
              <a:t>st</a:t>
            </a:r>
            <a:r>
              <a:rPr lang="en-US" sz="1600" dirty="0"/>
              <a:t> dimension) major. i.e. all the values of row 0 is scanned first, then the values of row 1, and values of row 2. For each row, value at column 0 is scanned first, then the value at column 1, and value at column 2.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In output,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/>
              <a:t> is used in row major. But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/>
              <a:t> is used in column (2</a:t>
            </a:r>
            <a:r>
              <a:rPr lang="en-US" sz="1600" baseline="30000" dirty="0"/>
              <a:t>nd</a:t>
            </a:r>
            <a:r>
              <a:rPr lang="en-US" sz="1600" dirty="0"/>
              <a:t> dimension) major. i.e. all the values of column 0 is added first, then the values of column 1, and values of column 2. For each column, value at row 0 is added first, then the value at row 1, and value at row 2.</a:t>
            </a:r>
          </a:p>
          <a:p>
            <a:pPr algn="just"/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5339"/>
              </p:ext>
            </p:extLst>
          </p:nvPr>
        </p:nvGraphicFramePr>
        <p:xfrm>
          <a:off x="4134972" y="3160005"/>
          <a:ext cx="4790515" cy="285386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1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8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7144" marR="54864" marT="7144" marB="714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input &amp; output of a 2D array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 (</a:t>
                      </a: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j, a[3][3], b[3][3]={1,3,5,7,9,2,4,6,8};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=0;i&lt;3;i++)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kern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(j=0;j&lt;3;j++)</a:t>
                      </a: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][j];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=0;i&lt;3;i++)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(j=0;j&lt;3;j++)</a:t>
                      </a: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&lt;&lt;a[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][j] + b[j][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7144" marT="7144" marB="714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54864" marT="7144" marB="714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2 4 6 8 1 3 5 7 9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?</a:t>
                      </a:r>
                      <a:r>
                        <a:rPr lang="en-US" sz="1400" b="1" baseline="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? ? ? ? ? ? ? ?</a:t>
                      </a:r>
                      <a:endParaRPr lang="en-US" sz="21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7144" marT="7144" marB="7144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35824" y="1655763"/>
            <a:ext cx="4812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Consider the following example (the dark area at the end consists the input and the output of this program; the yellow colored text represents input given by the user and black colored text represents output):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159411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134" y="1655763"/>
            <a:ext cx="3906838" cy="4998534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Nested loop is used to take input and give output.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The input is taken in row (1</a:t>
            </a:r>
            <a:r>
              <a:rPr lang="en-US" sz="1600" baseline="30000" dirty="0"/>
              <a:t>st</a:t>
            </a:r>
            <a:r>
              <a:rPr lang="en-US" sz="1600" dirty="0"/>
              <a:t> dimension) major. i.e. all the values of row 0 is scanned first, then the values of row 1, and values of row 2. For each row, value at column 0 is scanned first, then the value at column 1, and value at column 2.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In output,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/>
              <a:t> is used in row major. But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/>
              <a:t> is used in column (2</a:t>
            </a:r>
            <a:r>
              <a:rPr lang="en-US" sz="1600" baseline="30000" dirty="0"/>
              <a:t>nd</a:t>
            </a:r>
            <a:r>
              <a:rPr lang="en-US" sz="1600" dirty="0"/>
              <a:t> dimension) major. i.e. all the values of column 0 is added first, then the values of column 1, and values of column 2. For each column, value at row 0 is added first, then the value at row 1, and value at row 2.</a:t>
            </a:r>
          </a:p>
          <a:p>
            <a:pPr algn="just"/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1076"/>
              </p:ext>
            </p:extLst>
          </p:nvPr>
        </p:nvGraphicFramePr>
        <p:xfrm>
          <a:off x="4134972" y="3160005"/>
          <a:ext cx="4790515" cy="285386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1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8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7144" marR="54864" marT="7144" marB="714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input &amp; output of a 2D array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 (</a:t>
                      </a: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j, a[3][3], b[3][3]={1,3,5,7,9,2,4,6,8};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=0;i&lt;3;i++)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kern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(j=0;j&lt;3;j++)</a:t>
                      </a: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][j];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=0;i&lt;3;i++)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(j=0;j&lt;3;j++)</a:t>
                      </a: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&lt;&lt;a[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][j] + b[j][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7144" marT="7144" marB="714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54864" marT="7144" marB="714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2 4 6 8 1 3 5 7 9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3 11 10 11 10 9 10 9 17</a:t>
                      </a:r>
                      <a:endParaRPr lang="en-US" sz="20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7144" marT="7144" marB="7144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35824" y="1655763"/>
            <a:ext cx="4812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Consider the following example (the dark area at the end consists the input and the output of this program; the yellow colored text represents input given by the user and black colored text represents output):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107029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>
          <a:xfrm>
            <a:off x="110938" y="2569203"/>
            <a:ext cx="4191000" cy="395287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/>
              <a:t>2D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10938" y="3116103"/>
            <a:ext cx="4191000" cy="1759594"/>
          </a:xfrm>
        </p:spPr>
        <p:txBody>
          <a:bodyPr>
            <a:noAutofit/>
          </a:bodyPr>
          <a:lstStyle/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[3][5], H=3, W=5, n, 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(n=0; n&lt;H; n++)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(m=0; m&lt;W; m++)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[n][m]=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803775" y="2569203"/>
            <a:ext cx="4340225" cy="395287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/>
              <a:t>1D array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4598617" y="3064318"/>
            <a:ext cx="4260596" cy="2045184"/>
          </a:xfrm>
        </p:spPr>
        <p:txBody>
          <a:bodyPr>
            <a:noAutofit/>
          </a:bodyPr>
          <a:lstStyle/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 * 5], H=3, W=5, n, 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(n=0; n&lt;H; n++)</a:t>
            </a:r>
          </a:p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(m=0; m&lt;W; m++)</a:t>
            </a:r>
          </a:p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 W * n + m ] =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938" y="1512796"/>
            <a:ext cx="8632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Two-dimensional arrays are just an abstraction for programmers, since we can obtain the same results with a simple array just by putting a factor between its indices: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[3][5];   </a:t>
            </a:r>
            <a:r>
              <a:rPr lang="en-US" dirty="0"/>
              <a:t>is equivalent to (3 * 5 = 15);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[15];</a:t>
            </a:r>
            <a:endParaRPr lang="en-US" sz="135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20534"/>
              </p:ext>
            </p:extLst>
          </p:nvPr>
        </p:nvGraphicFramePr>
        <p:xfrm>
          <a:off x="2848972" y="3427097"/>
          <a:ext cx="1376771" cy="10058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1200" b="1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b="1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1644"/>
              </p:ext>
            </p:extLst>
          </p:nvPr>
        </p:nvGraphicFramePr>
        <p:xfrm>
          <a:off x="4571457" y="5037346"/>
          <a:ext cx="4171693" cy="5791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5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356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145811" y="3605864"/>
            <a:ext cx="971550" cy="201706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4611799" y="5212831"/>
            <a:ext cx="1331257" cy="211790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3149974" y="3810931"/>
            <a:ext cx="971550" cy="201706"/>
          </a:xfrm>
          <a:prstGeom prst="rect">
            <a:avLst/>
          </a:prstGeom>
          <a:solidFill>
            <a:srgbClr val="00206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3149974" y="4023522"/>
            <a:ext cx="971550" cy="201706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5953142" y="5213113"/>
            <a:ext cx="1306532" cy="211508"/>
          </a:xfrm>
          <a:prstGeom prst="rect">
            <a:avLst/>
          </a:prstGeom>
          <a:solidFill>
            <a:srgbClr val="00206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7284402" y="5216333"/>
            <a:ext cx="1317810" cy="208288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5659590" y="5755366"/>
            <a:ext cx="71137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Height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67171" y="5755366"/>
            <a:ext cx="61617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Width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82548" y="5754565"/>
            <a:ext cx="27432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9331" y="5749925"/>
            <a:ext cx="27432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59590" y="6046462"/>
            <a:ext cx="71137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67171" y="6050007"/>
            <a:ext cx="61617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82548" y="6031564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49246" y="6037009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26987" y="5749925"/>
            <a:ext cx="1216163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Width * n + 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22768" y="6038820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40829" y="6038538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14350" y="6040348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48362" y="6043209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21884" y="6045019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82548" y="6032499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40829" y="6034429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14350" y="6036240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4289" y="6036634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49246" y="6041763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22768" y="6043573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17312" y="6041004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18367" y="6037857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21098" y="6045098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12052" y="6046462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21532" y="6037764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12052" y="6046462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26479" y="6042584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13467" y="6037915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22382" y="6040789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22382" y="6042584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14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4827"/>
              </p:ext>
            </p:extLst>
          </p:nvPr>
        </p:nvGraphicFramePr>
        <p:xfrm>
          <a:off x="6982549" y="6065044"/>
          <a:ext cx="1756439" cy="293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33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10938" y="5027311"/>
            <a:ext cx="4407560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50" b="1" i="1" dirty="0"/>
              <a:t>As memory is flat, in both codes the values are actually stored sequentially in the memory (just like the 1D array). The access for the two-dimensional array in that case is just as the indexing of the array,</a:t>
            </a:r>
          </a:p>
          <a:p>
            <a:pPr algn="just"/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Total_column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(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row_index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(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column_index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Memory Access</a:t>
            </a:r>
          </a:p>
        </p:txBody>
      </p:sp>
    </p:spTree>
    <p:extLst>
      <p:ext uri="{BB962C8B-B14F-4D97-AF65-F5344CB8AC3E}">
        <p14:creationId xmlns:p14="http://schemas.microsoft.com/office/powerpoint/2010/main" val="15208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0" grpId="2"/>
      <p:bldP spid="30" grpId="3"/>
      <p:bldP spid="30" grpId="4"/>
      <p:bldP spid="30" grpId="5"/>
      <p:bldP spid="32" grpId="0"/>
      <p:bldP spid="32" grpId="1"/>
      <p:bldP spid="34" grpId="0"/>
      <p:bldP spid="34" grpId="1"/>
      <p:bldP spid="34" grpId="2"/>
      <p:bldP spid="34" grpId="3"/>
      <p:bldP spid="34" grpId="4"/>
      <p:bldP spid="34" grpId="5"/>
      <p:bldP spid="35" grpId="0"/>
      <p:bldP spid="35" grpId="1"/>
      <p:bldP spid="37" grpId="0"/>
      <p:bldP spid="37" grpId="1"/>
      <p:bldP spid="37" grpId="2"/>
      <p:bldP spid="37" grpId="3"/>
      <p:bldP spid="37" grpId="4"/>
      <p:bldP spid="37" grpId="5"/>
      <p:bldP spid="38" grpId="0"/>
      <p:bldP spid="38" grpId="1"/>
      <p:bldP spid="39" grpId="0"/>
      <p:bldP spid="39" grpId="1"/>
      <p:bldP spid="40" grpId="0"/>
      <p:bldP spid="40" grpId="1"/>
      <p:bldP spid="40" grpId="2"/>
      <p:bldP spid="40" grpId="3"/>
      <p:bldP spid="40" grpId="4"/>
      <p:bldP spid="40" grpId="5"/>
      <p:bldP spid="41" grpId="0"/>
      <p:bldP spid="41" grpId="1"/>
      <p:bldP spid="42" grpId="0"/>
      <p:bldP spid="42" grpId="1"/>
      <p:bldP spid="43" grpId="0"/>
      <p:bldP spid="43" grpId="1"/>
      <p:bldP spid="43" grpId="2"/>
      <p:bldP spid="43" grpId="3"/>
      <p:bldP spid="43" grpId="4"/>
      <p:bldP spid="43" grpId="5"/>
      <p:bldP spid="44" grpId="0"/>
      <p:bldP spid="44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7910" y="1500188"/>
            <a:ext cx="8549219" cy="5244644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Memory of each element of an array can be accessed using the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/>
              <a:t> operator.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sz="1800" dirty="0"/>
              <a:t> gives the memory location of the 3</a:t>
            </a:r>
            <a:r>
              <a:rPr lang="en-US" sz="1800" baseline="30000" dirty="0"/>
              <a:t>rd</a:t>
            </a:r>
            <a:r>
              <a:rPr lang="en-US" sz="1800" dirty="0"/>
              <a:t> element of the array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dirty="0"/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If the element is more than a byte, it gives the starting byte of the element.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Let us consider the starting address of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US" sz="1800" dirty="0"/>
              <a:t> is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567</a:t>
            </a:r>
            <a:r>
              <a:rPr lang="en-US" sz="1800" dirty="0"/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q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sz="1800" b="1" dirty="0"/>
              <a:t> </a:t>
            </a:r>
            <a:r>
              <a:rPr lang="en-US" sz="1800" dirty="0"/>
              <a:t>will give us the memory location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575</a:t>
            </a:r>
            <a:r>
              <a:rPr lang="en-US" sz="1800" dirty="0"/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sz="1800" dirty="0"/>
              <a:t> will give us 4 bytes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/>
              <a:t>) of information starting from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575</a:t>
            </a:r>
            <a:r>
              <a:rPr lang="en-US" sz="1800" dirty="0"/>
              <a:t> to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579</a:t>
            </a:r>
            <a:r>
              <a:rPr lang="en-US" sz="1800" dirty="0"/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The name of an array always refer to the starting location of the array. i.e. the first element of the array. So,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sz="1800" dirty="0"/>
              <a:t>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139891"/>
              </p:ext>
            </p:extLst>
          </p:nvPr>
        </p:nvGraphicFramePr>
        <p:xfrm>
          <a:off x="277910" y="3622130"/>
          <a:ext cx="8709691" cy="1000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1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2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89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89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9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92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4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07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82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46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68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402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499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mimo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567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571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579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583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572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584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586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4050304" y="3832039"/>
            <a:ext cx="0" cy="331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50304" y="3830599"/>
            <a:ext cx="1561514" cy="26380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Memory Access</a:t>
            </a:r>
          </a:p>
        </p:txBody>
      </p:sp>
    </p:spTree>
    <p:extLst>
      <p:ext uri="{BB962C8B-B14F-4D97-AF65-F5344CB8AC3E}">
        <p14:creationId xmlns:p14="http://schemas.microsoft.com/office/powerpoint/2010/main" val="5698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Memory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727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b="1" dirty="0"/>
              <a:t> </a:t>
            </a:r>
            <a:r>
              <a:rPr lang="en-US" dirty="0"/>
              <a:t>will give us the memory location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575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dirty="0"/>
              <a:t> will give us 4 bytes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) of information starting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575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579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name of an array always refer to the starting location of the array. i.e. the first element of the array. So,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&amp;array[index]=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start_location_array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index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size_of_data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[ 2 ]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(or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  +  2   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[ 2 ] = 567 + 2 * 4 = 575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3497986"/>
            <a:ext cx="8808506" cy="136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2969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E3D395-87C6-46AD-B337-92140B502F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2D2EF5-401F-43F0-993C-814E5C262D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7240CB-7FE6-46DC-9EA5-C8D8CD585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624</TotalTime>
  <Words>2523</Words>
  <Application>Microsoft Office PowerPoint</Application>
  <PresentationFormat>On-screen Show (4:3)</PresentationFormat>
  <Paragraphs>478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Calibri</vt:lpstr>
      <vt:lpstr>Corbel</vt:lpstr>
      <vt:lpstr>Courier New</vt:lpstr>
      <vt:lpstr>Symbol</vt:lpstr>
      <vt:lpstr>Wingdings</vt:lpstr>
      <vt:lpstr>Spectrum</vt:lpstr>
      <vt:lpstr>Array [2-Dimensional]</vt:lpstr>
      <vt:lpstr>Lecture Outline</vt:lpstr>
      <vt:lpstr>Array [2-Dimensional]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Kishor Morol</cp:lastModifiedBy>
  <cp:revision>326</cp:revision>
  <dcterms:created xsi:type="dcterms:W3CDTF">2018-12-10T17:20:29Z</dcterms:created>
  <dcterms:modified xsi:type="dcterms:W3CDTF">2023-01-22T14:00:43Z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