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9DD02DB-4A85-4706-AA78-564FB00D33A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9DD02DB-4A85-4706-AA78-564FB00D33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1E0583-1C57-4FB7-9465-A4563722CDC1}" type="datetimeFigureOut">
              <a:rPr lang="en-US" smtClean="0"/>
              <a:pPr/>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D02DB-4A85-4706-AA78-564FB00D33AA}"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B1E0583-1C57-4FB7-9465-A4563722CDC1}" type="datetimeFigureOut">
              <a:rPr lang="en-US" smtClean="0"/>
              <a:pPr/>
              <a:t>11/17/2014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9DD02DB-4A85-4706-AA78-564FB00D33A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ransition spd="slow">
    <p:fade/>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57200"/>
            <a:ext cx="9144000" cy="6858000"/>
          </a:xfrm>
        </p:spPr>
        <p:style>
          <a:lnRef idx="0">
            <a:schemeClr val="accent5"/>
          </a:lnRef>
          <a:fillRef idx="3">
            <a:schemeClr val="accent5"/>
          </a:fillRef>
          <a:effectRef idx="3">
            <a:schemeClr val="accent5"/>
          </a:effectRef>
          <a:fontRef idx="minor">
            <a:schemeClr val="lt1"/>
          </a:fontRef>
        </p:style>
        <p:txBody>
          <a:bodyPr/>
          <a:lstStyle/>
          <a:p>
            <a:pPr algn="l"/>
            <a:r>
              <a:rPr lang="en-US" sz="2800" dirty="0" smtClean="0">
                <a:solidFill>
                  <a:schemeClr val="tx1"/>
                </a:solidFill>
                <a:latin typeface="Arial Narrow" pitchFamily="34" charset="0"/>
              </a:rPr>
              <a:t>MATLAB BASED WIRELESS CONVEYOR BELT CONTROL SYSTEM WITH CAMERA MONITRING </a:t>
            </a:r>
            <a:endParaRPr lang="en-US" sz="2800" dirty="0" smtClean="0">
              <a:solidFill>
                <a:schemeClr val="tx1"/>
              </a:solidFill>
              <a:latin typeface="Arial Narrow" pitchFamily="34" charset="0"/>
            </a:endParaRPr>
          </a:p>
          <a:p>
            <a:pPr algn="l"/>
            <a:endParaRPr lang="en-US" dirty="0" smtClean="0">
              <a:latin typeface="Arial Narrow" pitchFamily="34" charset="0"/>
            </a:endParaRPr>
          </a:p>
          <a:p>
            <a:pPr algn="l"/>
            <a:r>
              <a:rPr lang="en-US" sz="2800" dirty="0" smtClean="0">
                <a:solidFill>
                  <a:schemeClr val="tx1"/>
                </a:solidFill>
                <a:latin typeface="Arial Narrow" pitchFamily="34" charset="0"/>
              </a:rPr>
              <a:t>                     Our group Members</a:t>
            </a:r>
          </a:p>
          <a:p>
            <a:pPr algn="l"/>
            <a:endParaRPr lang="en-US" dirty="0" smtClean="0">
              <a:solidFill>
                <a:srgbClr val="0066FF"/>
              </a:solidFill>
              <a:latin typeface="Arial Narrow" pitchFamily="34" charset="0"/>
            </a:endParaRPr>
          </a:p>
          <a:p>
            <a:pPr marL="457200" indent="-457200" algn="l">
              <a:buFont typeface="Wingdings" pitchFamily="2" charset="2"/>
              <a:buChar char="Ø"/>
            </a:pPr>
            <a:r>
              <a:rPr lang="en-US" dirty="0" smtClean="0">
                <a:solidFill>
                  <a:srgbClr val="0066FF"/>
                </a:solidFill>
                <a:latin typeface="Arial Narrow" pitchFamily="34" charset="0"/>
              </a:rPr>
              <a:t>HAIDER ALI                                                                     24543</a:t>
            </a:r>
          </a:p>
          <a:p>
            <a:pPr marL="457200" indent="-457200" algn="l">
              <a:buFont typeface="Wingdings" pitchFamily="2" charset="2"/>
              <a:buChar char="Ø"/>
            </a:pPr>
            <a:r>
              <a:rPr lang="en-US" dirty="0" smtClean="0">
                <a:solidFill>
                  <a:schemeClr val="tx1"/>
                </a:solidFill>
                <a:latin typeface="Arial Narrow" pitchFamily="34" charset="0"/>
              </a:rPr>
              <a:t>SAID WAHID                                                                    24581</a:t>
            </a:r>
            <a:endParaRPr lang="en-AU" dirty="0" smtClean="0">
              <a:solidFill>
                <a:schemeClr val="tx1"/>
              </a:solidFill>
              <a:latin typeface="Arial Narrow" pitchFamily="34" charset="0"/>
            </a:endParaRPr>
          </a:p>
          <a:p>
            <a:pPr marL="457200" indent="-457200" algn="l">
              <a:buFont typeface="Wingdings" pitchFamily="2" charset="2"/>
              <a:buChar char="Ø"/>
            </a:pPr>
            <a:r>
              <a:rPr lang="en-US" dirty="0" smtClean="0">
                <a:solidFill>
                  <a:srgbClr val="00B0F0"/>
                </a:solidFill>
                <a:latin typeface="Arial Narrow" pitchFamily="34" charset="0"/>
              </a:rPr>
              <a:t>IMTIAZ ALI                                                                      24552</a:t>
            </a:r>
            <a:endParaRPr lang="en-AU" dirty="0" smtClean="0">
              <a:solidFill>
                <a:srgbClr val="00B0F0"/>
              </a:solidFill>
              <a:latin typeface="Arial Narrow" pitchFamily="34" charset="0"/>
            </a:endParaRPr>
          </a:p>
          <a:p>
            <a:pPr marL="457200" indent="-457200" algn="l">
              <a:buFont typeface="Wingdings" pitchFamily="2" charset="2"/>
              <a:buChar char="Ø"/>
            </a:pPr>
            <a:r>
              <a:rPr lang="en-US" dirty="0" smtClean="0">
                <a:solidFill>
                  <a:srgbClr val="FFFF00"/>
                </a:solidFill>
                <a:latin typeface="Arial Narrow" pitchFamily="34" charset="0"/>
              </a:rPr>
              <a:t>YASIR ALI                                                                        </a:t>
            </a:r>
            <a:r>
              <a:rPr lang="en-US" dirty="0" smtClean="0">
                <a:solidFill>
                  <a:srgbClr val="FFFF00"/>
                </a:solidFill>
                <a:latin typeface="Arial Narrow" pitchFamily="34" charset="0"/>
              </a:rPr>
              <a:t>24603</a:t>
            </a:r>
          </a:p>
          <a:p>
            <a:pPr marL="457200" indent="-457200" algn="l">
              <a:buFont typeface="Wingdings" pitchFamily="2" charset="2"/>
              <a:buChar char="Ø"/>
            </a:pPr>
            <a:endParaRPr lang="en-US" dirty="0" smtClean="0">
              <a:solidFill>
                <a:srgbClr val="FFFF00"/>
              </a:solidFill>
              <a:latin typeface="Arial Narrow" pitchFamily="34" charset="0"/>
            </a:endParaRPr>
          </a:p>
          <a:p>
            <a:pPr marL="457200" indent="-457200" algn="l">
              <a:buFont typeface="Wingdings" pitchFamily="2" charset="2"/>
              <a:buChar char="Ø"/>
            </a:pPr>
            <a:endParaRPr lang="en-AU" dirty="0" smtClean="0">
              <a:solidFill>
                <a:srgbClr val="FFFF00"/>
              </a:solidFill>
              <a:latin typeface="Arial Narrow" pitchFamily="34" charset="0"/>
            </a:endParaRPr>
          </a:p>
          <a:p>
            <a:pPr algn="l"/>
            <a:endParaRPr lang="en-US" dirty="0"/>
          </a:p>
        </p:txBody>
      </p:sp>
    </p:spTree>
    <p:extLst>
      <p:ext uri="{BB962C8B-B14F-4D97-AF65-F5344CB8AC3E}">
        <p14:creationId xmlns:p14="http://schemas.microsoft.com/office/powerpoint/2010/main" xmlns="" val="1260315170"/>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56263" cy="1054250"/>
          </a:xfrm>
        </p:spPr>
        <p:txBody>
          <a:bodyPr/>
          <a:lstStyle/>
          <a:p>
            <a:pPr algn="l"/>
            <a:r>
              <a:rPr lang="en-US" b="1" u="sng" dirty="0" smtClean="0"/>
              <a:t>Introduction:</a:t>
            </a:r>
            <a:endParaRPr lang="en-US" b="1" u="sng" dirty="0"/>
          </a:p>
        </p:txBody>
      </p:sp>
      <p:sp>
        <p:nvSpPr>
          <p:cNvPr id="3" name="Content Placeholder 2"/>
          <p:cNvSpPr>
            <a:spLocks noGrp="1"/>
          </p:cNvSpPr>
          <p:nvPr>
            <p:ph idx="1"/>
          </p:nvPr>
        </p:nvSpPr>
        <p:spPr>
          <a:xfrm>
            <a:off x="152400" y="1447800"/>
            <a:ext cx="8991600" cy="5257800"/>
          </a:xfrm>
        </p:spPr>
        <p:txBody>
          <a:bodyPr>
            <a:normAutofit lnSpcReduction="10000"/>
          </a:bodyPr>
          <a:lstStyle/>
          <a:p>
            <a:pPr>
              <a:buFont typeface="Wingdings" pitchFamily="2" charset="2"/>
              <a:buChar char="Ø"/>
            </a:pPr>
            <a:r>
              <a:rPr lang="en-US" sz="2800" dirty="0" smtClean="0"/>
              <a:t>As we know matlab is used for different application like </a:t>
            </a:r>
          </a:p>
          <a:p>
            <a:r>
              <a:rPr lang="en-US" sz="2800" dirty="0" smtClean="0"/>
              <a:t>signal processing</a:t>
            </a:r>
          </a:p>
          <a:p>
            <a:r>
              <a:rPr lang="en-US" sz="2800" dirty="0" smtClean="0"/>
              <a:t> image processing</a:t>
            </a:r>
          </a:p>
          <a:p>
            <a:r>
              <a:rPr lang="en-US" sz="2800" dirty="0" smtClean="0"/>
              <a:t> simulation and mathematically equation. </a:t>
            </a:r>
          </a:p>
          <a:p>
            <a:pPr>
              <a:buFont typeface="Wingdings" pitchFamily="2" charset="2"/>
              <a:buChar char="Ø"/>
            </a:pPr>
            <a:r>
              <a:rPr lang="en-US" sz="2800" dirty="0" smtClean="0"/>
              <a:t> </a:t>
            </a:r>
            <a:r>
              <a:rPr lang="en-US" sz="2800" dirty="0"/>
              <a:t>M</a:t>
            </a:r>
            <a:r>
              <a:rPr lang="en-US" sz="2800" dirty="0" smtClean="0"/>
              <a:t>atlab will be include as for Hardware controlling </a:t>
            </a:r>
          </a:p>
          <a:p>
            <a:pPr>
              <a:buFont typeface="Wingdings" pitchFamily="2" charset="2"/>
              <a:buChar char="Ø"/>
            </a:pPr>
            <a:r>
              <a:rPr lang="en-US" sz="2800" dirty="0" smtClean="0"/>
              <a:t>In our project Matlab is use for Wireless hardware controlling </a:t>
            </a:r>
          </a:p>
          <a:p>
            <a:pPr>
              <a:buFont typeface="Wingdings" pitchFamily="2" charset="2"/>
              <a:buChar char="Ø"/>
            </a:pPr>
            <a:r>
              <a:rPr lang="en-US" sz="2800" dirty="0" smtClean="0"/>
              <a:t>It will control conveyer belt by using Matlab GUI application </a:t>
            </a:r>
          </a:p>
          <a:p>
            <a:pPr>
              <a:buFont typeface="Wingdings" pitchFamily="2" charset="2"/>
              <a:buChar char="Ø"/>
            </a:pPr>
            <a:r>
              <a:rPr lang="en-US" sz="2800" dirty="0" smtClean="0"/>
              <a:t>So the belt will be monitor by camera </a:t>
            </a:r>
          </a:p>
          <a:p>
            <a:pPr>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xmlns="" val="1612632172"/>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Problem statement:</a:t>
            </a:r>
            <a:endParaRPr lang="en-US" b="1" u="sng" dirty="0"/>
          </a:p>
        </p:txBody>
      </p:sp>
      <p:sp>
        <p:nvSpPr>
          <p:cNvPr id="3" name="Content Placeholder 2"/>
          <p:cNvSpPr>
            <a:spLocks noGrp="1"/>
          </p:cNvSpPr>
          <p:nvPr>
            <p:ph idx="1"/>
          </p:nvPr>
        </p:nvSpPr>
        <p:spPr/>
        <p:style>
          <a:lnRef idx="0">
            <a:schemeClr val="accent6"/>
          </a:lnRef>
          <a:fillRef idx="3">
            <a:schemeClr val="accent6"/>
          </a:fillRef>
          <a:effectRef idx="3">
            <a:schemeClr val="accent6"/>
          </a:effectRef>
          <a:fontRef idx="minor">
            <a:schemeClr val="lt1"/>
          </a:fontRef>
        </p:style>
        <p:txBody>
          <a:bodyPr/>
          <a:lstStyle/>
          <a:p>
            <a:pPr>
              <a:buFont typeface="Wingdings" pitchFamily="2" charset="2"/>
              <a:buChar char="Ø"/>
            </a:pPr>
            <a:r>
              <a:rPr lang="en-US" dirty="0" smtClean="0"/>
              <a:t>We are not the first one’s working on conveyer belt.</a:t>
            </a:r>
            <a:endParaRPr lang="en-US" dirty="0"/>
          </a:p>
          <a:p>
            <a:pPr>
              <a:buFont typeface="Wingdings" pitchFamily="2" charset="2"/>
              <a:buChar char="Ø"/>
            </a:pPr>
            <a:r>
              <a:rPr lang="en-US" dirty="0" smtClean="0"/>
              <a:t>On conveyor belt controlling by these languages like visual basic,8051 controller atmega.</a:t>
            </a:r>
          </a:p>
          <a:p>
            <a:pPr>
              <a:buFont typeface="Wingdings" pitchFamily="2" charset="2"/>
              <a:buChar char="Ø"/>
            </a:pPr>
            <a:r>
              <a:rPr lang="en-US" dirty="0" smtClean="0"/>
              <a:t>Matlab will interfaced wirelessly</a:t>
            </a:r>
          </a:p>
          <a:p>
            <a:pPr>
              <a:buFont typeface="Wingdings" pitchFamily="2" charset="2"/>
              <a:buChar char="Ø"/>
            </a:pPr>
            <a:r>
              <a:rPr lang="en-US" dirty="0" smtClean="0"/>
              <a:t>With video monitoring  camera </a:t>
            </a:r>
          </a:p>
          <a:p>
            <a:pPr>
              <a:buFont typeface="Wingdings" pitchFamily="2" charset="2"/>
              <a:buChar char="Ø"/>
            </a:pPr>
            <a:endParaRPr lang="en-US" dirty="0"/>
          </a:p>
        </p:txBody>
      </p:sp>
    </p:spTree>
    <p:extLst>
      <p:ext uri="{BB962C8B-B14F-4D97-AF65-F5344CB8AC3E}">
        <p14:creationId xmlns:p14="http://schemas.microsoft.com/office/powerpoint/2010/main" xmlns="" val="2412664056"/>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pPr algn="l"/>
            <a:r>
              <a:rPr lang="en-US" b="1" u="sng" dirty="0" smtClean="0"/>
              <a:t>AIMS:</a:t>
            </a:r>
            <a:endParaRPr lang="en-US" b="1" u="sng" dirty="0"/>
          </a:p>
        </p:txBody>
      </p:sp>
      <p:sp>
        <p:nvSpPr>
          <p:cNvPr id="3" name="Content Placeholder 2"/>
          <p:cNvSpPr>
            <a:spLocks noGrp="1"/>
          </p:cNvSpPr>
          <p:nvPr>
            <p:ph idx="1"/>
          </p:nvPr>
        </p:nvSpPr>
        <p:spPr>
          <a:xfrm>
            <a:off x="609600" y="1752600"/>
            <a:ext cx="8077200" cy="4495800"/>
          </a:xfrm>
        </p:spPr>
        <p:style>
          <a:lnRef idx="0">
            <a:schemeClr val="accent3"/>
          </a:lnRef>
          <a:fillRef idx="3">
            <a:schemeClr val="accent3"/>
          </a:fillRef>
          <a:effectRef idx="3">
            <a:schemeClr val="accent3"/>
          </a:effectRef>
          <a:fontRef idx="minor">
            <a:schemeClr val="lt1"/>
          </a:fontRef>
        </p:style>
        <p:txBody>
          <a:bodyPr/>
          <a:lstStyle/>
          <a:p>
            <a:pPr>
              <a:buFont typeface="Wingdings" pitchFamily="2" charset="2"/>
              <a:buChar char="Ø"/>
            </a:pPr>
            <a:r>
              <a:rPr lang="en-US" dirty="0" smtClean="0"/>
              <a:t>Our idea is using Matlab GUI Application for </a:t>
            </a:r>
            <a:r>
              <a:rPr lang="en-US" dirty="0" smtClean="0"/>
              <a:t>hardware</a:t>
            </a:r>
          </a:p>
          <a:p>
            <a:pPr>
              <a:buFont typeface="Wingdings" pitchFamily="2" charset="2"/>
              <a:buChar char="Ø"/>
            </a:pPr>
            <a:endParaRPr lang="en-US" dirty="0" smtClean="0"/>
          </a:p>
          <a:p>
            <a:pPr>
              <a:buFont typeface="Wingdings" pitchFamily="2" charset="2"/>
              <a:buChar char="Ø"/>
            </a:pPr>
            <a:r>
              <a:rPr lang="en-US" dirty="0" smtClean="0"/>
              <a:t>In our project we will control the direction and speed of the conveyor belt wirelessly </a:t>
            </a:r>
            <a:endParaRPr lang="en-US" dirty="0" smtClean="0"/>
          </a:p>
          <a:p>
            <a:pPr>
              <a:buFont typeface="Wingdings" pitchFamily="2" charset="2"/>
              <a:buChar char="Ø"/>
            </a:pPr>
            <a:endParaRPr lang="en-US" dirty="0" smtClean="0"/>
          </a:p>
          <a:p>
            <a:pPr>
              <a:buFont typeface="Wingdings" pitchFamily="2" charset="2"/>
              <a:buChar char="Ø"/>
            </a:pPr>
            <a:r>
              <a:rPr lang="en-US" dirty="0" smtClean="0"/>
              <a:t>This idea than can be used for any wireless control system</a:t>
            </a:r>
          </a:p>
          <a:p>
            <a:pPr>
              <a:buFont typeface="Wingdings" pitchFamily="2" charset="2"/>
              <a:buChar char="Ø"/>
            </a:pPr>
            <a:endParaRPr lang="en-US" dirty="0"/>
          </a:p>
        </p:txBody>
      </p:sp>
    </p:spTree>
    <p:extLst>
      <p:ext uri="{BB962C8B-B14F-4D97-AF65-F5344CB8AC3E}">
        <p14:creationId xmlns:p14="http://schemas.microsoft.com/office/powerpoint/2010/main" xmlns="" val="3545637206"/>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52400"/>
            <a:ext cx="9144000" cy="6705600"/>
          </a:xfrm>
        </p:spPr>
        <p:style>
          <a:lnRef idx="1">
            <a:schemeClr val="dk1"/>
          </a:lnRef>
          <a:fillRef idx="3">
            <a:schemeClr val="dk1"/>
          </a:fillRef>
          <a:effectRef idx="2">
            <a:schemeClr val="dk1"/>
          </a:effectRef>
          <a:fontRef idx="minor">
            <a:schemeClr val="lt1"/>
          </a:fontRef>
        </p:style>
        <p:txBody>
          <a:bodyPr>
            <a:normAutofit fontScale="85000" lnSpcReduction="10000"/>
          </a:bodyPr>
          <a:lstStyle/>
          <a:p>
            <a:pPr lvl="0">
              <a:buNone/>
            </a:pPr>
            <a:r>
              <a:rPr lang="en-US" sz="4200" b="1" u="sng" dirty="0" smtClean="0">
                <a:solidFill>
                  <a:schemeClr val="tx2"/>
                </a:solidFill>
              </a:rPr>
              <a:t>Methodology:</a:t>
            </a:r>
            <a:endParaRPr lang="en-AU" sz="4200" u="sng" dirty="0" smtClean="0">
              <a:solidFill>
                <a:schemeClr val="tx2"/>
              </a:solidFill>
            </a:endParaRPr>
          </a:p>
          <a:p>
            <a:pPr>
              <a:buNone/>
            </a:pPr>
            <a:endParaRPr lang="en-AU" sz="4200" u="sng" dirty="0" smtClean="0"/>
          </a:p>
          <a:p>
            <a:pPr>
              <a:buFont typeface="Wingdings" pitchFamily="2" charset="2"/>
              <a:buChar char="Ø"/>
            </a:pPr>
            <a:r>
              <a:rPr lang="en-GB" dirty="0" smtClean="0"/>
              <a:t>In this project a GUI application will be designed in MATLAB. Through this GUI application we will control conveyor belt. A specially designed circuit “ interface circuit” will be connected to the computer. The control signals from the computer will be sent to the interface circuit, the interface circuit will then control the transmitter. </a:t>
            </a:r>
            <a:endParaRPr lang="en-AU" dirty="0" smtClean="0"/>
          </a:p>
          <a:p>
            <a:pPr>
              <a:buFont typeface="Wingdings" pitchFamily="2" charset="2"/>
              <a:buChar char="Ø"/>
            </a:pPr>
            <a:r>
              <a:rPr lang="en-GB" dirty="0" smtClean="0"/>
              <a:t>At the receiving end an RF receiver will be connected with the controller which will receive the signals transmitted from the matlab application through the interface circuit. The signal received will be given to the controller and then the controller will give control the conveyor belt. The operation of the conveyor belt will be monitored by the camera. </a:t>
            </a:r>
            <a:endParaRPr lang="en-AU" dirty="0" smtClean="0"/>
          </a:p>
          <a:p>
            <a:pPr>
              <a:buFont typeface="Wingdings" pitchFamily="2" charset="2"/>
              <a:buChar char="Ø"/>
            </a:pPr>
            <a:r>
              <a:rPr lang="en-GB" dirty="0" smtClean="0"/>
              <a:t>On the controller side the C language will be used. </a:t>
            </a:r>
            <a:endParaRPr lang="en-AU" dirty="0" smtClean="0"/>
          </a:p>
          <a:p>
            <a:pPr>
              <a:buFont typeface="Wingdings" pitchFamily="2" charset="2"/>
              <a:buChar char="Ø"/>
            </a:pPr>
            <a:r>
              <a:rPr lang="en-GB" dirty="0" smtClean="0"/>
              <a:t>For PCB designing we will use proteius or any other pcb designing software.</a:t>
            </a:r>
            <a:endParaRPr lang="en-AU" dirty="0" smtClean="0"/>
          </a:p>
          <a:p>
            <a:pPr marL="0" indent="0">
              <a:buNone/>
            </a:pPr>
            <a:endParaRPr lang="en-AU" dirty="0" smtClean="0"/>
          </a:p>
          <a:p>
            <a:endParaRPr lang="en-US" dirty="0"/>
          </a:p>
        </p:txBody>
      </p:sp>
    </p:spTree>
    <p:extLst>
      <p:ext uri="{BB962C8B-B14F-4D97-AF65-F5344CB8AC3E}">
        <p14:creationId xmlns:p14="http://schemas.microsoft.com/office/powerpoint/2010/main" xmlns="" val="4127806095"/>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0"/>
            <a:ext cx="9144000" cy="6858000"/>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sz="2800" b="1" u="sng" dirty="0" smtClean="0">
                <a:ln w="11430"/>
                <a:solidFill>
                  <a:schemeClr val="tx2"/>
                </a:solidFill>
                <a:effectLst>
                  <a:outerShdw blurRad="50800" dist="39000" dir="5460000" algn="tl">
                    <a:srgbClr val="000000">
                      <a:alpha val="38000"/>
                    </a:srgbClr>
                  </a:outerShdw>
                </a:effectLst>
              </a:rPr>
              <a:t>Block diagram:</a:t>
            </a:r>
          </a:p>
          <a:p>
            <a:pPr marL="0" indent="0">
              <a:buNone/>
            </a:pPr>
            <a:endParaRPr lang="en-US" dirty="0" smtClean="0"/>
          </a:p>
          <a:p>
            <a:pPr marL="0" indent="0">
              <a:buNone/>
            </a:pPr>
            <a:endParaRPr lang="en-US" dirty="0"/>
          </a:p>
        </p:txBody>
      </p:sp>
      <p:sp>
        <p:nvSpPr>
          <p:cNvPr id="6" name="Rectangle 5"/>
          <p:cNvSpPr/>
          <p:nvPr/>
        </p:nvSpPr>
        <p:spPr>
          <a:xfrm>
            <a:off x="3372419" y="260648"/>
            <a:ext cx="2808312" cy="504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Computer MATLAB GUI Application</a:t>
            </a:r>
          </a:p>
        </p:txBody>
      </p:sp>
      <p:sp>
        <p:nvSpPr>
          <p:cNvPr id="7" name="Rectangle 6"/>
          <p:cNvSpPr/>
          <p:nvPr/>
        </p:nvSpPr>
        <p:spPr>
          <a:xfrm>
            <a:off x="1259632" y="1052736"/>
            <a:ext cx="280831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Supply</a:t>
            </a:r>
          </a:p>
        </p:txBody>
      </p:sp>
      <p:sp>
        <p:nvSpPr>
          <p:cNvPr id="8" name="Rectangle 7"/>
          <p:cNvSpPr/>
          <p:nvPr/>
        </p:nvSpPr>
        <p:spPr>
          <a:xfrm>
            <a:off x="3320868" y="1960209"/>
            <a:ext cx="2808312" cy="50405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dirty="0"/>
              <a:t>Interface circuit</a:t>
            </a:r>
          </a:p>
        </p:txBody>
      </p:sp>
      <p:sp>
        <p:nvSpPr>
          <p:cNvPr id="9" name="Rectangle 8"/>
          <p:cNvSpPr/>
          <p:nvPr/>
        </p:nvSpPr>
        <p:spPr>
          <a:xfrm>
            <a:off x="3260514" y="2924944"/>
            <a:ext cx="2808312"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dirty="0"/>
              <a:t>Transmitter</a:t>
            </a:r>
          </a:p>
        </p:txBody>
      </p:sp>
      <p:sp>
        <p:nvSpPr>
          <p:cNvPr id="10" name="Rectangle 9"/>
          <p:cNvSpPr/>
          <p:nvPr/>
        </p:nvSpPr>
        <p:spPr>
          <a:xfrm>
            <a:off x="1259632" y="3789040"/>
            <a:ext cx="7272808" cy="2520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t>                                                  Wireless </a:t>
            </a:r>
            <a:r>
              <a:rPr lang="en-US" dirty="0"/>
              <a:t>link</a:t>
            </a:r>
          </a:p>
        </p:txBody>
      </p:sp>
      <p:sp>
        <p:nvSpPr>
          <p:cNvPr id="11" name="Rectangle 10"/>
          <p:cNvSpPr/>
          <p:nvPr/>
        </p:nvSpPr>
        <p:spPr>
          <a:xfrm>
            <a:off x="3235388" y="4221088"/>
            <a:ext cx="2808312" cy="5040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US" dirty="0"/>
              <a:t>Receiver</a:t>
            </a:r>
          </a:p>
        </p:txBody>
      </p:sp>
      <p:sp>
        <p:nvSpPr>
          <p:cNvPr id="12" name="Rectangle 11"/>
          <p:cNvSpPr/>
          <p:nvPr/>
        </p:nvSpPr>
        <p:spPr>
          <a:xfrm>
            <a:off x="3175631" y="5002725"/>
            <a:ext cx="2808312"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dirty="0"/>
              <a:t>Controller</a:t>
            </a:r>
          </a:p>
        </p:txBody>
      </p:sp>
      <p:sp>
        <p:nvSpPr>
          <p:cNvPr id="13" name="Rectangle 12"/>
          <p:cNvSpPr/>
          <p:nvPr/>
        </p:nvSpPr>
        <p:spPr>
          <a:xfrm>
            <a:off x="3164690" y="5783052"/>
            <a:ext cx="2808312" cy="50405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dirty="0"/>
              <a:t>High ampere h-bridge</a:t>
            </a:r>
          </a:p>
        </p:txBody>
      </p:sp>
      <p:sp>
        <p:nvSpPr>
          <p:cNvPr id="14" name="Rectangle 13"/>
          <p:cNvSpPr/>
          <p:nvPr/>
        </p:nvSpPr>
        <p:spPr>
          <a:xfrm>
            <a:off x="3175630" y="6472892"/>
            <a:ext cx="2797371" cy="3822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Conveyor belt</a:t>
            </a:r>
          </a:p>
        </p:txBody>
      </p:sp>
      <p:sp>
        <p:nvSpPr>
          <p:cNvPr id="15" name="Down Arrow 14"/>
          <p:cNvSpPr/>
          <p:nvPr/>
        </p:nvSpPr>
        <p:spPr>
          <a:xfrm>
            <a:off x="4574315" y="764704"/>
            <a:ext cx="321721"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645612" y="2464265"/>
            <a:ext cx="250424" cy="460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449103" y="4772385"/>
            <a:ext cx="250424" cy="2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4449103" y="5506781"/>
            <a:ext cx="250424" cy="2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474600" y="6242552"/>
            <a:ext cx="250424" cy="230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3372419" y="1556792"/>
            <a:ext cx="263477" cy="403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76097536"/>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pPr lvl="0" algn="l"/>
            <a:r>
              <a:rPr lang="en-US" sz="4400" b="1" u="sng" dirty="0" smtClean="0"/>
              <a:t>Components list and tools:</a:t>
            </a:r>
            <a:r>
              <a:rPr lang="en-AU" u="sng" dirty="0" smtClean="0"/>
              <a:t/>
            </a:r>
            <a:br>
              <a:rPr lang="en-AU" u="sng" dirty="0" smtClean="0"/>
            </a:br>
            <a:endParaRPr lang="en-US" u="sng" dirty="0"/>
          </a:p>
        </p:txBody>
      </p:sp>
      <p:sp>
        <p:nvSpPr>
          <p:cNvPr id="3" name="Content Placeholder 2"/>
          <p:cNvSpPr>
            <a:spLocks noGrp="1"/>
          </p:cNvSpPr>
          <p:nvPr>
            <p:ph idx="1"/>
          </p:nvPr>
        </p:nvSpPr>
        <p:spPr>
          <a:xfrm>
            <a:off x="0" y="914400"/>
            <a:ext cx="8686800" cy="5943600"/>
          </a:xfrm>
        </p:spPr>
        <p:style>
          <a:lnRef idx="0">
            <a:schemeClr val="accent2"/>
          </a:lnRef>
          <a:fillRef idx="3">
            <a:schemeClr val="accent2"/>
          </a:fillRef>
          <a:effectRef idx="3">
            <a:schemeClr val="accent2"/>
          </a:effectRef>
          <a:fontRef idx="minor">
            <a:schemeClr val="lt1"/>
          </a:fontRef>
        </p:style>
        <p:txBody>
          <a:bodyPr>
            <a:normAutofit/>
          </a:bodyPr>
          <a:lstStyle/>
          <a:p>
            <a:pPr marL="475488" indent="-457200">
              <a:buFont typeface="Wingdings" pitchFamily="2" charset="2"/>
              <a:buChar char="Ø"/>
            </a:pPr>
            <a:endParaRPr lang="en-AU" sz="1400" dirty="0" smtClean="0"/>
          </a:p>
          <a:p>
            <a:pPr lvl="0">
              <a:buFont typeface="Wingdings" pitchFamily="2" charset="2"/>
              <a:buChar char="Ø"/>
            </a:pPr>
            <a:endParaRPr lang="en-US" sz="2000" b="1" dirty="0" smtClean="0"/>
          </a:p>
          <a:p>
            <a:pPr lvl="0">
              <a:buFont typeface="Wingdings" pitchFamily="2" charset="2"/>
              <a:buChar char="Ø"/>
            </a:pPr>
            <a:r>
              <a:rPr lang="en-US" sz="2000" b="1" dirty="0" smtClean="0"/>
              <a:t>PCB </a:t>
            </a:r>
            <a:endParaRPr lang="en-AU" sz="2000" b="1" dirty="0" smtClean="0"/>
          </a:p>
          <a:p>
            <a:pPr lvl="0">
              <a:buFont typeface="Wingdings" pitchFamily="2" charset="2"/>
              <a:buChar char="Ø"/>
            </a:pPr>
            <a:r>
              <a:rPr lang="en-US" sz="2000" b="1" dirty="0" smtClean="0"/>
              <a:t>Controller </a:t>
            </a:r>
            <a:endParaRPr lang="en-AU" sz="2000" b="1" dirty="0" smtClean="0"/>
          </a:p>
          <a:p>
            <a:pPr lvl="0">
              <a:buFont typeface="Wingdings" pitchFamily="2" charset="2"/>
              <a:buChar char="Ø"/>
            </a:pPr>
            <a:r>
              <a:rPr lang="en-US" sz="2000" b="1" dirty="0" smtClean="0"/>
              <a:t>Relays</a:t>
            </a:r>
            <a:endParaRPr lang="en-AU" sz="2000" b="1" dirty="0" smtClean="0"/>
          </a:p>
          <a:p>
            <a:pPr lvl="0">
              <a:buFont typeface="Wingdings" pitchFamily="2" charset="2"/>
              <a:buChar char="Ø"/>
            </a:pPr>
            <a:r>
              <a:rPr lang="en-US" sz="2000" b="1" dirty="0" smtClean="0"/>
              <a:t>Diodes</a:t>
            </a:r>
            <a:endParaRPr lang="en-AU" sz="2000" b="1" dirty="0" smtClean="0"/>
          </a:p>
          <a:p>
            <a:pPr lvl="0">
              <a:buFont typeface="Wingdings" pitchFamily="2" charset="2"/>
              <a:buChar char="Ø"/>
            </a:pPr>
            <a:r>
              <a:rPr lang="en-US" sz="2000" b="1" dirty="0" smtClean="0"/>
              <a:t>RF transmitter</a:t>
            </a:r>
            <a:endParaRPr lang="en-AU" sz="2000" b="1" dirty="0" smtClean="0"/>
          </a:p>
          <a:p>
            <a:pPr lvl="0">
              <a:buFont typeface="Wingdings" pitchFamily="2" charset="2"/>
              <a:buChar char="Ø"/>
            </a:pPr>
            <a:r>
              <a:rPr lang="en-US" sz="2000" b="1" dirty="0" smtClean="0"/>
              <a:t>RF receiver</a:t>
            </a:r>
            <a:endParaRPr lang="en-AU" sz="2000" b="1" dirty="0" smtClean="0"/>
          </a:p>
          <a:p>
            <a:pPr lvl="0">
              <a:buFont typeface="Wingdings" pitchFamily="2" charset="2"/>
              <a:buChar char="Ø"/>
            </a:pPr>
            <a:r>
              <a:rPr lang="en-US" sz="2000" b="1" dirty="0" smtClean="0"/>
              <a:t>Motor</a:t>
            </a:r>
            <a:endParaRPr lang="en-AU" sz="2000" b="1" dirty="0" smtClean="0"/>
          </a:p>
          <a:p>
            <a:pPr lvl="0">
              <a:buFont typeface="Wingdings" pitchFamily="2" charset="2"/>
              <a:buChar char="Ø"/>
            </a:pPr>
            <a:r>
              <a:rPr lang="en-US" sz="2000" b="1" dirty="0" smtClean="0"/>
              <a:t>Mechanical infrastructure of the conveyor</a:t>
            </a:r>
            <a:endParaRPr lang="en-AU" sz="2000" b="1" dirty="0" smtClean="0"/>
          </a:p>
          <a:p>
            <a:pPr lvl="0">
              <a:buFont typeface="Wingdings" pitchFamily="2" charset="2"/>
              <a:buChar char="Ø"/>
            </a:pPr>
            <a:r>
              <a:rPr lang="en-US" sz="2000" b="1" dirty="0" smtClean="0"/>
              <a:t>Transistors</a:t>
            </a:r>
            <a:endParaRPr lang="en-AU" sz="2000" b="1" dirty="0" smtClean="0"/>
          </a:p>
          <a:p>
            <a:pPr lvl="0">
              <a:buFont typeface="Wingdings" pitchFamily="2" charset="2"/>
              <a:buChar char="Ø"/>
            </a:pPr>
            <a:r>
              <a:rPr lang="en-US" sz="2000" b="1" dirty="0" smtClean="0"/>
              <a:t>Dc sockets</a:t>
            </a:r>
            <a:endParaRPr lang="en-AU" sz="2000" b="1" dirty="0" smtClean="0"/>
          </a:p>
          <a:p>
            <a:pPr lvl="0">
              <a:buFont typeface="Wingdings" pitchFamily="2" charset="2"/>
              <a:buChar char="Ø"/>
            </a:pPr>
            <a:r>
              <a:rPr lang="en-US" sz="2000" b="1" dirty="0" smtClean="0"/>
              <a:t>Supply</a:t>
            </a:r>
            <a:endParaRPr lang="en-AU" sz="2000" b="1" dirty="0" smtClean="0"/>
          </a:p>
          <a:p>
            <a:pPr lvl="0">
              <a:buFont typeface="Wingdings" pitchFamily="2" charset="2"/>
              <a:buChar char="Ø"/>
            </a:pPr>
            <a:r>
              <a:rPr lang="en-US" sz="2000" b="1" dirty="0" smtClean="0"/>
              <a:t>Voltage regulator</a:t>
            </a:r>
            <a:endParaRPr lang="en-AU" sz="2000" b="1" dirty="0" smtClean="0"/>
          </a:p>
          <a:p>
            <a:pPr lvl="0">
              <a:buFont typeface="Wingdings" pitchFamily="2" charset="2"/>
              <a:buChar char="Ø"/>
            </a:pPr>
            <a:r>
              <a:rPr lang="en-US" sz="2000" b="1" dirty="0" smtClean="0"/>
              <a:t>Capacitors</a:t>
            </a:r>
            <a:endParaRPr lang="en-AU" sz="2000" b="1" dirty="0" smtClean="0"/>
          </a:p>
          <a:p>
            <a:pPr lvl="0">
              <a:buFont typeface="Wingdings" pitchFamily="2" charset="2"/>
              <a:buChar char="Ø"/>
            </a:pPr>
            <a:r>
              <a:rPr lang="en-US" sz="2000" b="1" dirty="0" smtClean="0"/>
              <a:t>Resistors</a:t>
            </a:r>
            <a:endParaRPr lang="en-AU" sz="2000" b="1" dirty="0" smtClean="0"/>
          </a:p>
          <a:p>
            <a:pPr>
              <a:buFont typeface="Wingdings" pitchFamily="2" charset="2"/>
              <a:buChar char="Ø"/>
            </a:pPr>
            <a:endParaRPr lang="en-US" sz="1400" dirty="0"/>
          </a:p>
        </p:txBody>
      </p:sp>
    </p:spTree>
    <p:extLst>
      <p:ext uri="{BB962C8B-B14F-4D97-AF65-F5344CB8AC3E}">
        <p14:creationId xmlns:p14="http://schemas.microsoft.com/office/powerpoint/2010/main" xmlns="" val="890537033"/>
      </p:ext>
    </p:extLst>
  </p:cSld>
  <p:clrMapOvr>
    <a:masterClrMapping/>
  </p:clrMapOvr>
  <mc:AlternateContent xmlns:mc="http://schemas.openxmlformats.org/markup-compatibility/2006">
    <mc:Choice xmlns:p14="http://schemas.microsoft.com/office/powerpoint/2010/main" xmlns="" Requires="p14">
      <p:transition spd="slow">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228601"/>
            <a:ext cx="8063752" cy="5897562"/>
          </a:xfrm>
        </p:spPr>
        <p:style>
          <a:lnRef idx="0">
            <a:schemeClr val="accent3"/>
          </a:lnRef>
          <a:fillRef idx="3">
            <a:schemeClr val="accent3"/>
          </a:fillRef>
          <a:effectRef idx="3">
            <a:schemeClr val="accent3"/>
          </a:effectRef>
          <a:fontRef idx="minor">
            <a:schemeClr val="lt1"/>
          </a:fontRef>
        </p:style>
        <p:txBody>
          <a:bodyPr/>
          <a:lstStyle/>
          <a:p>
            <a:r>
              <a:rPr lang="en-US" dirty="0" smtClean="0">
                <a:solidFill>
                  <a:schemeClr val="bg2">
                    <a:lumMod val="60000"/>
                    <a:lumOff val="40000"/>
                  </a:schemeClr>
                </a:solidFill>
              </a:rPr>
              <a:t>         </a:t>
            </a:r>
          </a:p>
          <a:p>
            <a:endParaRPr lang="en-US" dirty="0">
              <a:solidFill>
                <a:schemeClr val="bg2">
                  <a:lumMod val="60000"/>
                  <a:lumOff val="40000"/>
                </a:schemeClr>
              </a:solidFill>
            </a:endParaRPr>
          </a:p>
          <a:p>
            <a:endParaRPr lang="en-US" dirty="0" smtClean="0"/>
          </a:p>
          <a:p>
            <a:endParaRPr lang="en-US" dirty="0"/>
          </a:p>
          <a:p>
            <a:endParaRPr lang="en-US" dirty="0" smtClean="0"/>
          </a:p>
          <a:p>
            <a:r>
              <a:rPr lang="en-US" sz="8000" dirty="0" smtClean="0">
                <a:solidFill>
                  <a:srgbClr val="00B0F0"/>
                </a:solidFill>
              </a:rPr>
              <a:t>THANK YOU                                                                                                            </a:t>
            </a:r>
            <a:endParaRPr lang="en-US" sz="8000" dirty="0">
              <a:solidFill>
                <a:srgbClr val="00B0F0"/>
              </a:solidFill>
            </a:endParaRPr>
          </a:p>
        </p:txBody>
      </p:sp>
    </p:spTree>
    <p:extLst>
      <p:ext uri="{BB962C8B-B14F-4D97-AF65-F5344CB8AC3E}">
        <p14:creationId xmlns:p14="http://schemas.microsoft.com/office/powerpoint/2010/main" xmlns="" val="153267644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79</TotalTime>
  <Words>341</Words>
  <Application>Microsoft Office PowerPoint</Application>
  <PresentationFormat>On-screen Show (4:3)</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Slide 1</vt:lpstr>
      <vt:lpstr>Introduction:</vt:lpstr>
      <vt:lpstr>Problem statement:</vt:lpstr>
      <vt:lpstr>AIMS:</vt:lpstr>
      <vt:lpstr>Slide 5</vt:lpstr>
      <vt:lpstr>Slide 6</vt:lpstr>
      <vt:lpstr>Components list and tools: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dc:creator>
  <cp:lastModifiedBy>Haider MaLaL</cp:lastModifiedBy>
  <cp:revision>10</cp:revision>
  <dcterms:created xsi:type="dcterms:W3CDTF">2014-11-16T23:17:58Z</dcterms:created>
  <dcterms:modified xsi:type="dcterms:W3CDTF">2014-11-17T15:55:35Z</dcterms:modified>
</cp:coreProperties>
</file>