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2" r:id="rId20"/>
    <p:sldId id="274" r:id="rId21"/>
    <p:sldId id="273"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25C59FE-F6BF-4687-A202-D6765CD4B099}" type="datetimeFigureOut">
              <a:rPr lang="en-US" smtClean="0"/>
              <a:t>3/27/2019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C4E840-27C7-42B6-A70E-2176D7AC21A3}"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5C59FE-F6BF-4687-A202-D6765CD4B099}"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4E840-27C7-42B6-A70E-2176D7AC21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5C59FE-F6BF-4687-A202-D6765CD4B099}"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4E840-27C7-42B6-A70E-2176D7AC21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25C59FE-F6BF-4687-A202-D6765CD4B099}"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4E840-27C7-42B6-A70E-2176D7AC21A3}"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25C59FE-F6BF-4687-A202-D6765CD4B099}" type="datetimeFigureOut">
              <a:rPr lang="en-US" smtClean="0"/>
              <a:t>3/27/2019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C4E840-27C7-42B6-A70E-2176D7AC21A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25C59FE-F6BF-4687-A202-D6765CD4B099}"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4E840-27C7-42B6-A70E-2176D7AC21A3}"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25C59FE-F6BF-4687-A202-D6765CD4B099}"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C4E840-27C7-42B6-A70E-2176D7AC21A3}"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5C59FE-F6BF-4687-A202-D6765CD4B099}" type="datetimeFigureOut">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C4E840-27C7-42B6-A70E-2176D7AC21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C59FE-F6BF-4687-A202-D6765CD4B099}" type="datetimeFigureOut">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C4E840-27C7-42B6-A70E-2176D7AC21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5C59FE-F6BF-4687-A202-D6765CD4B099}"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4E840-27C7-42B6-A70E-2176D7AC21A3}"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5C59FE-F6BF-4687-A202-D6765CD4B099}" type="datetimeFigureOut">
              <a:rPr lang="en-US" smtClean="0"/>
              <a:t>3/27/2019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FC4E840-27C7-42B6-A70E-2176D7AC21A3}"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25C59FE-F6BF-4687-A202-D6765CD4B099}" type="datetimeFigureOut">
              <a:rPr lang="en-US" smtClean="0"/>
              <a:t>3/27/2019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C4E840-27C7-42B6-A70E-2176D7AC21A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a:t>
            </a:r>
            <a:r>
              <a:rPr sz="4800" smtClean="0"/>
              <a:t>College Alumni Portal"</a:t>
            </a:r>
            <a:endParaRPr lang="en-US" sz="4800" dirty="0"/>
          </a:p>
        </p:txBody>
      </p:sp>
      <p:sp>
        <p:nvSpPr>
          <p:cNvPr id="5" name="Subtitle 2"/>
          <p:cNvSpPr txBox="1">
            <a:spLocks/>
          </p:cNvSpPr>
          <p:nvPr/>
        </p:nvSpPr>
        <p:spPr>
          <a:xfrm>
            <a:off x="714348" y="3429000"/>
            <a:ext cx="7715304" cy="2643206"/>
          </a:xfrm>
          <a:prstGeom prst="rect">
            <a:avLst/>
          </a:prstGeom>
        </p:spPr>
        <p:txBody>
          <a:bodyPr>
            <a:normAutofit fontScale="85000" lnSpcReduction="20000"/>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600" b="0" i="0" u="none" strike="noStrike" kern="1200" cap="none" spc="0" normalizeH="0" baseline="0" noProof="0" dirty="0" smtClean="0">
                <a:ln>
                  <a:noFill/>
                </a:ln>
                <a:solidFill>
                  <a:schemeClr val="tx2"/>
                </a:solidFill>
                <a:effectLst/>
                <a:uLnTx/>
                <a:uFillTx/>
                <a:latin typeface="+mn-lt"/>
                <a:ea typeface="+mn-ea"/>
                <a:cs typeface="+mn-cs"/>
              </a:rPr>
              <a:t>Presented by</a:t>
            </a: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600" b="0" i="0" u="none" strike="noStrike" kern="1200" cap="none" spc="0" normalizeH="0" baseline="0" noProof="0" dirty="0" smtClean="0">
                <a:ln>
                  <a:noFill/>
                </a:ln>
                <a:solidFill>
                  <a:schemeClr val="tx2"/>
                </a:solidFill>
                <a:effectLst/>
                <a:uLnTx/>
                <a:uFillTx/>
                <a:latin typeface="+mn-lt"/>
                <a:ea typeface="+mn-ea"/>
                <a:cs typeface="+mn-cs"/>
              </a:rPr>
              <a:t> Miss. Vadke</a:t>
            </a:r>
            <a:r>
              <a:rPr kumimoji="0" lang="en-US" sz="2600" b="0" i="0" u="none" strike="noStrike" kern="1200" cap="none" spc="0" normalizeH="0" noProof="0" dirty="0" smtClean="0">
                <a:ln>
                  <a:noFill/>
                </a:ln>
                <a:solidFill>
                  <a:schemeClr val="tx2"/>
                </a:solidFill>
                <a:effectLst/>
                <a:uLnTx/>
                <a:uFillTx/>
                <a:latin typeface="+mn-lt"/>
                <a:ea typeface="+mn-ea"/>
                <a:cs typeface="+mn-cs"/>
              </a:rPr>
              <a:t> Saie Suraj </a:t>
            </a:r>
            <a:r>
              <a:rPr kumimoji="0" lang="en-US" sz="2600" b="0" i="0" u="none" strike="noStrike" kern="1200" cap="none" spc="0" normalizeH="0" baseline="0" noProof="0" dirty="0" smtClean="0">
                <a:ln>
                  <a:noFill/>
                </a:ln>
                <a:solidFill>
                  <a:schemeClr val="tx2"/>
                </a:solidFill>
                <a:effectLst/>
                <a:uLnTx/>
                <a:uFillTx/>
                <a:latin typeface="+mn-lt"/>
                <a:ea typeface="+mn-ea"/>
                <a:cs typeface="+mn-cs"/>
              </a:rPr>
              <a:t>(Exam seat-295029)</a:t>
            </a:r>
          </a:p>
          <a:p>
            <a:pPr algn="ctr">
              <a:spcBef>
                <a:spcPts val="580"/>
              </a:spcBef>
              <a:buClr>
                <a:schemeClr val="accent1"/>
              </a:buClr>
              <a:buSzPct val="85000"/>
            </a:pPr>
            <a:r>
              <a:rPr lang="en-US" sz="2600" dirty="0">
                <a:solidFill>
                  <a:schemeClr val="tx2"/>
                </a:solidFill>
              </a:rPr>
              <a:t> </a:t>
            </a:r>
            <a:r>
              <a:rPr lang="en-US" sz="2600" dirty="0" smtClean="0">
                <a:solidFill>
                  <a:schemeClr val="tx2"/>
                </a:solidFill>
              </a:rPr>
              <a:t>Miss. Vanve Gauri Dhananjay (Exam </a:t>
            </a:r>
            <a:r>
              <a:rPr lang="en-US" sz="2600" dirty="0" smtClean="0">
                <a:solidFill>
                  <a:schemeClr val="tx2"/>
                </a:solidFill>
              </a:rPr>
              <a:t>seat- 295026)</a:t>
            </a:r>
            <a:endParaRPr lang="en-US" sz="2600" dirty="0">
              <a:solidFill>
                <a:schemeClr val="tx2"/>
              </a:solidFill>
            </a:endParaRPr>
          </a:p>
          <a:p>
            <a:pPr algn="ctr">
              <a:spcBef>
                <a:spcPts val="580"/>
              </a:spcBef>
              <a:buClr>
                <a:schemeClr val="accent1"/>
              </a:buClr>
              <a:buSzPct val="85000"/>
            </a:pPr>
            <a:r>
              <a:rPr lang="en-US" sz="2600" dirty="0" smtClean="0">
                <a:solidFill>
                  <a:schemeClr val="tx2"/>
                </a:solidFill>
              </a:rPr>
              <a:t> Miss. Saykar Punam Mahadev (Exam seat-295030)</a:t>
            </a:r>
            <a:endParaRPr lang="en-US" sz="2600" dirty="0">
              <a:solidFill>
                <a:schemeClr val="tx2"/>
              </a:solidFill>
            </a:endParaRP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600" b="0" i="0" u="none" strike="noStrike" kern="1200" cap="none" spc="0" normalizeH="0" baseline="0" noProof="0" dirty="0" smtClean="0">
                <a:ln>
                  <a:noFill/>
                </a:ln>
                <a:solidFill>
                  <a:schemeClr val="tx2"/>
                </a:solidFill>
                <a:effectLst/>
                <a:uLnTx/>
                <a:uFillTx/>
                <a:latin typeface="+mn-lt"/>
                <a:ea typeface="+mn-ea"/>
                <a:cs typeface="+mn-cs"/>
              </a:rPr>
              <a:t>Guided By</a:t>
            </a: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600" b="0" i="0" u="none" strike="noStrike" kern="1200" cap="none" spc="0" normalizeH="0" baseline="0" noProof="0" dirty="0" smtClean="0">
                <a:ln>
                  <a:noFill/>
                </a:ln>
                <a:solidFill>
                  <a:schemeClr val="tx2"/>
                </a:solidFill>
                <a:effectLst/>
                <a:uLnTx/>
                <a:uFillTx/>
                <a:latin typeface="+mn-lt"/>
                <a:ea typeface="+mn-ea"/>
                <a:cs typeface="+mn-cs"/>
              </a:rPr>
              <a:t> Prof Nagare</a:t>
            </a:r>
            <a:r>
              <a:rPr lang="en-US" sz="2600" baseline="0" dirty="0" smtClean="0">
                <a:solidFill>
                  <a:schemeClr val="tx2"/>
                </a:solidFill>
              </a:rPr>
              <a:t>.</a:t>
            </a:r>
            <a:r>
              <a:rPr lang="en-US" sz="2600" dirty="0" smtClean="0">
                <a:solidFill>
                  <a:schemeClr val="tx2"/>
                </a:solidFill>
              </a:rPr>
              <a:t> P. H</a:t>
            </a:r>
            <a:endParaRPr kumimoji="0" lang="en-US" sz="26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IN" sz="2600" b="0" i="0" u="none" strike="noStrike" kern="1200" cap="none" spc="0" normalizeH="0" baseline="0" noProof="0" dirty="0">
              <a:ln>
                <a:noFill/>
              </a:ln>
              <a:solidFill>
                <a:schemeClr val="tx2"/>
              </a:solidFill>
              <a:effectLst/>
              <a:uLnTx/>
              <a:uFillTx/>
              <a:latin typeface="+mn-lt"/>
              <a:ea typeface="+mn-ea"/>
              <a:cs typeface="+mn-cs"/>
            </a:endParaRPr>
          </a:p>
        </p:txBody>
      </p:sp>
      <p:pic>
        <p:nvPicPr>
          <p:cNvPr id="6" name="Picture 3"/>
          <p:cNvPicPr>
            <a:picLocks noChangeAspect="1" noChangeArrowheads="1"/>
          </p:cNvPicPr>
          <p:nvPr/>
        </p:nvPicPr>
        <p:blipFill>
          <a:blip r:embed="rId2"/>
          <a:srcRect/>
          <a:stretch>
            <a:fillRect/>
          </a:stretch>
        </p:blipFill>
        <p:spPr bwMode="auto">
          <a:xfrm>
            <a:off x="7143768" y="142852"/>
            <a:ext cx="1669864" cy="1214446"/>
          </a:xfrm>
          <a:prstGeom prst="rect">
            <a:avLst/>
          </a:prstGeom>
          <a:noFill/>
          <a:ln w="9525">
            <a:noFill/>
            <a:miter lim="800000"/>
            <a:headEnd/>
            <a:tailEnd/>
          </a:ln>
          <a:effectLst/>
        </p:spPr>
      </p:pic>
      <p:pic>
        <p:nvPicPr>
          <p:cNvPr id="7" name="Picture 2" descr="G:\th.jpg"/>
          <p:cNvPicPr>
            <a:picLocks noChangeAspect="1" noChangeArrowheads="1"/>
          </p:cNvPicPr>
          <p:nvPr/>
        </p:nvPicPr>
        <p:blipFill>
          <a:blip r:embed="rId3" cstate="print"/>
          <a:srcRect/>
          <a:stretch>
            <a:fillRect/>
          </a:stretch>
        </p:blipFill>
        <p:spPr bwMode="auto">
          <a:xfrm>
            <a:off x="381000" y="228600"/>
            <a:ext cx="1177738" cy="1066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Software</a:t>
            </a:r>
            <a:r>
              <a:rPr lang="en-US" sz="4800" dirty="0" smtClean="0">
                <a:latin typeface="Times New Roman" pitchFamily="18" charset="0"/>
                <a:cs typeface="Times New Roman" pitchFamily="18" charset="0"/>
              </a:rPr>
              <a:t> </a:t>
            </a:r>
            <a:r>
              <a:rPr lang="en-US" sz="4800" b="1" dirty="0" smtClean="0">
                <a:latin typeface="Times New Roman" pitchFamily="18" charset="0"/>
                <a:cs typeface="Times New Roman" pitchFamily="18" charset="0"/>
              </a:rPr>
              <a:t>Requirements</a:t>
            </a:r>
            <a:endParaRPr lang="en-US" sz="4800" dirty="0"/>
          </a:p>
        </p:txBody>
      </p:sp>
      <p:sp>
        <p:nvSpPr>
          <p:cNvPr id="3" name="Content Placeholder 2"/>
          <p:cNvSpPr>
            <a:spLocks noGrp="1"/>
          </p:cNvSpPr>
          <p:nvPr>
            <p:ph sz="quarter" idx="1"/>
          </p:nvPr>
        </p:nvSpPr>
        <p:spPr/>
        <p:txBody>
          <a:bodyPr>
            <a:normAutofit/>
          </a:bodyPr>
          <a:lstStyle/>
          <a:p>
            <a:pPr>
              <a:lnSpc>
                <a:spcPct val="150000"/>
              </a:lnSpc>
            </a:pPr>
            <a:endParaRPr lang="en-GB" sz="2800" dirty="0" smtClean="0">
              <a:latin typeface="Times New Roman" pitchFamily="18" charset="0"/>
              <a:cs typeface="Times New Roman" pitchFamily="18" charset="0"/>
            </a:endParaRPr>
          </a:p>
          <a:p>
            <a:pPr>
              <a:lnSpc>
                <a:spcPct val="150000"/>
              </a:lnSpc>
              <a:buFont typeface="Wingdings" pitchFamily="2" charset="2"/>
              <a:buChar char="Ø"/>
            </a:pPr>
            <a:r>
              <a:rPr lang="en-GB" sz="2000" dirty="0" smtClean="0">
                <a:latin typeface="Times New Roman" pitchFamily="18" charset="0"/>
                <a:cs typeface="Times New Roman" pitchFamily="18" charset="0"/>
              </a:rPr>
              <a:t>Operating System                 : Windows XP/2003/7/10, or           Linux/Solaris</a:t>
            </a:r>
            <a:endParaRPr lang="en-US" sz="2000" dirty="0" smtClean="0">
              <a:latin typeface="Times New Roman" pitchFamily="18" charset="0"/>
              <a:cs typeface="Times New Roman" pitchFamily="18" charset="0"/>
            </a:endParaRPr>
          </a:p>
          <a:p>
            <a:pPr>
              <a:lnSpc>
                <a:spcPct val="150000"/>
              </a:lnSpc>
              <a:buFont typeface="Wingdings" pitchFamily="2" charset="2"/>
              <a:buChar char="Ø"/>
            </a:pPr>
            <a:r>
              <a:rPr lang="en-GB" sz="2000" dirty="0" smtClean="0">
                <a:latin typeface="Times New Roman" pitchFamily="18" charset="0"/>
                <a:cs typeface="Times New Roman" pitchFamily="18" charset="0"/>
              </a:rPr>
              <a:t>User Interface                       : HTML, CSS, Wamp Server</a:t>
            </a:r>
            <a:endParaRPr lang="en-US" sz="2000" dirty="0" smtClean="0">
              <a:latin typeface="Times New Roman" pitchFamily="18" charset="0"/>
              <a:cs typeface="Times New Roman" pitchFamily="18" charset="0"/>
            </a:endParaRPr>
          </a:p>
          <a:p>
            <a:pPr>
              <a:lnSpc>
                <a:spcPct val="150000"/>
              </a:lnSpc>
              <a:buFont typeface="Wingdings" pitchFamily="2" charset="2"/>
              <a:buChar char="Ø"/>
            </a:pPr>
            <a:r>
              <a:rPr lang="en-GB" sz="2000" dirty="0" smtClean="0">
                <a:latin typeface="Times New Roman" pitchFamily="18" charset="0"/>
                <a:cs typeface="Times New Roman" pitchFamily="18" charset="0"/>
              </a:rPr>
              <a:t>Client-side Scripting             : Java Script</a:t>
            </a:r>
            <a:endParaRPr lang="en-US" sz="2000" dirty="0" smtClean="0">
              <a:latin typeface="Times New Roman" pitchFamily="18" charset="0"/>
              <a:cs typeface="Times New Roman" pitchFamily="18" charset="0"/>
            </a:endParaRPr>
          </a:p>
          <a:p>
            <a:pPr>
              <a:lnSpc>
                <a:spcPct val="150000"/>
              </a:lnSpc>
              <a:buFont typeface="Wingdings" pitchFamily="2" charset="2"/>
              <a:buChar char="Ø"/>
            </a:pPr>
            <a:r>
              <a:rPr lang="en-GB" sz="2000" dirty="0" smtClean="0">
                <a:latin typeface="Times New Roman" pitchFamily="18" charset="0"/>
                <a:cs typeface="Times New Roman" pitchFamily="18" charset="0"/>
              </a:rPr>
              <a:t>Programming Language        : PHP</a:t>
            </a:r>
            <a:endParaRPr lang="en-US" sz="2000" dirty="0" smtClean="0">
              <a:latin typeface="Times New Roman" pitchFamily="18" charset="0"/>
              <a:cs typeface="Times New Roman" pitchFamily="18" charset="0"/>
            </a:endParaRPr>
          </a:p>
          <a:p>
            <a:pPr>
              <a:lnSpc>
                <a:spcPct val="150000"/>
              </a:lnSpc>
              <a:buFont typeface="Wingdings" pitchFamily="2" charset="2"/>
              <a:buChar char="Ø"/>
            </a:pPr>
            <a:r>
              <a:rPr lang="en-GB" sz="2000" dirty="0" smtClean="0">
                <a:latin typeface="Times New Roman" pitchFamily="18" charset="0"/>
                <a:cs typeface="Times New Roman" pitchFamily="18" charset="0"/>
              </a:rPr>
              <a:t>Database                                : MYSQL</a:t>
            </a:r>
            <a:endParaRPr lang="en-US" sz="2000" dirty="0" smtClean="0">
              <a:latin typeface="Times New Roman" pitchFamily="18" charset="0"/>
              <a:cs typeface="Times New Roman" pitchFamily="18" charset="0"/>
            </a:endParaRPr>
          </a:p>
          <a:p>
            <a:pPr>
              <a:lnSpc>
                <a:spcPct val="150000"/>
              </a:lnSpc>
            </a:pP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772400" cy="1143000"/>
          </a:xfrm>
        </p:spPr>
        <p:txBody>
          <a:bodyPr>
            <a:noAutofit/>
          </a:bodyPr>
          <a:lstStyle/>
          <a:p>
            <a:pPr algn="ctr"/>
            <a:r>
              <a:rPr lang="en-US" sz="4800" b="1" dirty="0" smtClean="0">
                <a:latin typeface="Times New Roman" pitchFamily="18" charset="0"/>
                <a:cs typeface="Times New Roman" pitchFamily="18" charset="0"/>
              </a:rPr>
              <a:t>Minimum Hardware Requirements</a:t>
            </a:r>
            <a:endParaRPr lang="en-US" sz="4800" dirty="0"/>
          </a:p>
        </p:txBody>
      </p:sp>
      <p:sp>
        <p:nvSpPr>
          <p:cNvPr id="3" name="Content Placeholder 2"/>
          <p:cNvSpPr>
            <a:spLocks noGrp="1"/>
          </p:cNvSpPr>
          <p:nvPr>
            <p:ph sz="quarter" idx="1"/>
          </p:nvPr>
        </p:nvSpPr>
        <p:spPr/>
        <p:txBody>
          <a:bodyPr/>
          <a:lstStyle/>
          <a:p>
            <a:pPr>
              <a:lnSpc>
                <a:spcPct val="150000"/>
              </a:lnSpc>
            </a:pPr>
            <a:endParaRPr lang="en-GB" sz="2800" dirty="0" smtClean="0">
              <a:latin typeface="Times New Roman" pitchFamily="18" charset="0"/>
              <a:cs typeface="Times New Roman" pitchFamily="18" charset="0"/>
            </a:endParaRPr>
          </a:p>
          <a:p>
            <a:pPr>
              <a:lnSpc>
                <a:spcPct val="150000"/>
              </a:lnSpc>
              <a:buFont typeface="Wingdings" pitchFamily="2" charset="2"/>
              <a:buChar char="Ø"/>
            </a:pPr>
            <a:r>
              <a:rPr lang="en-GB" sz="2000" dirty="0" smtClean="0">
                <a:latin typeface="Times New Roman" pitchFamily="18" charset="0"/>
                <a:cs typeface="Times New Roman" pitchFamily="18" charset="0"/>
              </a:rPr>
              <a:t>Processor : Pentium IV or above</a:t>
            </a:r>
            <a:endParaRPr lang="en-US" sz="2000" dirty="0" smtClean="0">
              <a:latin typeface="Times New Roman" pitchFamily="18" charset="0"/>
              <a:cs typeface="Times New Roman" pitchFamily="18" charset="0"/>
            </a:endParaRPr>
          </a:p>
          <a:p>
            <a:pPr>
              <a:lnSpc>
                <a:spcPct val="150000"/>
              </a:lnSpc>
              <a:buFont typeface="Wingdings" pitchFamily="2" charset="2"/>
              <a:buChar char="Ø"/>
            </a:pPr>
            <a:r>
              <a:rPr lang="en-GB" sz="2000" dirty="0" smtClean="0">
                <a:latin typeface="Times New Roman" pitchFamily="18" charset="0"/>
                <a:cs typeface="Times New Roman" pitchFamily="18" charset="0"/>
              </a:rPr>
              <a:t>Hard Disk : 40GB</a:t>
            </a:r>
            <a:endParaRPr lang="en-US" sz="2000" dirty="0" smtClean="0">
              <a:latin typeface="Times New Roman" pitchFamily="18" charset="0"/>
              <a:cs typeface="Times New Roman" pitchFamily="18" charset="0"/>
            </a:endParaRPr>
          </a:p>
          <a:p>
            <a:pPr>
              <a:lnSpc>
                <a:spcPct val="150000"/>
              </a:lnSpc>
              <a:buFont typeface="Wingdings" pitchFamily="2" charset="2"/>
              <a:buChar char="Ø"/>
            </a:pPr>
            <a:r>
              <a:rPr lang="en-GB" sz="2000" dirty="0" smtClean="0">
                <a:latin typeface="Times New Roman" pitchFamily="18" charset="0"/>
                <a:cs typeface="Times New Roman" pitchFamily="18" charset="0"/>
              </a:rPr>
              <a:t>RAM : 256MB</a:t>
            </a:r>
            <a:endParaRPr lang="en-US" sz="2000" dirty="0" smtClean="0">
              <a:latin typeface="Times New Roman" pitchFamily="18" charset="0"/>
              <a:cs typeface="Times New Roman" pitchFamily="18" charset="0"/>
            </a:endParaRPr>
          </a:p>
          <a:p>
            <a:pPr>
              <a:lnSpc>
                <a:spcPct val="150000"/>
              </a:lnSpc>
            </a:pP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Use Case Diagram </a:t>
            </a:r>
            <a:endParaRPr lang="en-US" sz="4800" dirty="0"/>
          </a:p>
        </p:txBody>
      </p:sp>
      <p:pic>
        <p:nvPicPr>
          <p:cNvPr id="4" name="Content Placeholder 5" descr="C:\Users\comp\Desktop\use case.png"/>
          <p:cNvPicPr>
            <a:picLocks noGrp="1"/>
          </p:cNvPicPr>
          <p:nvPr>
            <p:ph sz="quarter" idx="1"/>
          </p:nvPr>
        </p:nvPicPr>
        <p:blipFill>
          <a:blip r:embed="rId2"/>
          <a:srcRect/>
          <a:stretch>
            <a:fillRect/>
          </a:stretch>
        </p:blipFill>
        <p:spPr bwMode="auto">
          <a:xfrm>
            <a:off x="1828800" y="1447800"/>
            <a:ext cx="5867400" cy="4572000"/>
          </a:xfrm>
          <a:prstGeom prst="rect">
            <a:avLst/>
          </a:prstGeom>
          <a:noFill/>
          <a:ln w="9525">
            <a:noFill/>
            <a:miter lim="800000"/>
            <a:headEnd/>
            <a:tailEnd/>
          </a:ln>
        </p:spPr>
      </p:pic>
      <p:sp>
        <p:nvSpPr>
          <p:cNvPr id="6" name="Rectangle 5"/>
          <p:cNvSpPr/>
          <p:nvPr/>
        </p:nvSpPr>
        <p:spPr>
          <a:xfrm>
            <a:off x="3352800" y="6096000"/>
            <a:ext cx="2403222" cy="369332"/>
          </a:xfrm>
          <a:prstGeom prst="rect">
            <a:avLst/>
          </a:prstGeom>
        </p:spPr>
        <p:txBody>
          <a:bodyPr wrap="none">
            <a:spAutoFit/>
          </a:bodyPr>
          <a:lstStyle/>
          <a:p>
            <a:pPr lvl="0" algn="ctr" fontAlgn="base">
              <a:spcBef>
                <a:spcPct val="0"/>
              </a:spcBef>
              <a:spcAft>
                <a:spcPct val="0"/>
              </a:spcAf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Fig : Use Case Diagram</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Sequence Diagram</a:t>
            </a:r>
            <a:endParaRPr lang="en-US" sz="4800" dirty="0"/>
          </a:p>
        </p:txBody>
      </p:sp>
      <p:pic>
        <p:nvPicPr>
          <p:cNvPr id="4" name="Content Placeholder 5" descr="C:\Users\comp\Desktop\sequence.png"/>
          <p:cNvPicPr>
            <a:picLocks noGrp="1"/>
          </p:cNvPicPr>
          <p:nvPr>
            <p:ph sz="quarter" idx="1"/>
          </p:nvPr>
        </p:nvPicPr>
        <p:blipFill>
          <a:blip r:embed="rId2"/>
          <a:srcRect/>
          <a:stretch>
            <a:fillRect/>
          </a:stretch>
        </p:blipFill>
        <p:spPr bwMode="auto">
          <a:xfrm>
            <a:off x="1447800" y="1676400"/>
            <a:ext cx="6477000" cy="4038600"/>
          </a:xfrm>
          <a:prstGeom prst="rect">
            <a:avLst/>
          </a:prstGeom>
          <a:noFill/>
          <a:ln w="9525">
            <a:noFill/>
            <a:miter lim="800000"/>
            <a:headEnd/>
            <a:tailEnd/>
          </a:ln>
        </p:spPr>
      </p:pic>
      <p:sp>
        <p:nvSpPr>
          <p:cNvPr id="5" name="Rectangle 4"/>
          <p:cNvSpPr/>
          <p:nvPr/>
        </p:nvSpPr>
        <p:spPr>
          <a:xfrm>
            <a:off x="3429000" y="5943600"/>
            <a:ext cx="2422458" cy="369332"/>
          </a:xfrm>
          <a:prstGeom prst="rect">
            <a:avLst/>
          </a:prstGeom>
        </p:spPr>
        <p:txBody>
          <a:bodyPr wrap="none">
            <a:spAutoFit/>
          </a:bodyPr>
          <a:lstStyle/>
          <a:p>
            <a:pPr lvl="0" algn="ctr" fontAlgn="base">
              <a:spcBef>
                <a:spcPct val="0"/>
              </a:spcBef>
              <a:spcAft>
                <a:spcPct val="0"/>
              </a:spcAf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Fig : Sequence Diagram</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Data Flow Diagram </a:t>
            </a:r>
            <a:endParaRPr lang="en-US" sz="4800" dirty="0"/>
          </a:p>
        </p:txBody>
      </p:sp>
      <p:pic>
        <p:nvPicPr>
          <p:cNvPr id="4" name="Content Placeholder 3" descr="C:\Users\comp\Desktop\DFD Level 0.png"/>
          <p:cNvPicPr>
            <a:picLocks noGrp="1"/>
          </p:cNvPicPr>
          <p:nvPr>
            <p:ph sz="quarter" idx="1"/>
          </p:nvPr>
        </p:nvPicPr>
        <p:blipFill>
          <a:blip r:embed="rId2"/>
          <a:srcRect/>
          <a:stretch>
            <a:fillRect/>
          </a:stretch>
        </p:blipFill>
        <p:spPr bwMode="auto">
          <a:xfrm>
            <a:off x="1828800" y="1905000"/>
            <a:ext cx="5943600" cy="3505200"/>
          </a:xfrm>
          <a:prstGeom prst="rect">
            <a:avLst/>
          </a:prstGeom>
          <a:noFill/>
          <a:ln w="9525">
            <a:noFill/>
            <a:miter lim="800000"/>
            <a:headEnd/>
            <a:tailEnd/>
          </a:ln>
        </p:spPr>
      </p:pic>
      <p:sp>
        <p:nvSpPr>
          <p:cNvPr id="5" name="Rectangle 4"/>
          <p:cNvSpPr/>
          <p:nvPr/>
        </p:nvSpPr>
        <p:spPr>
          <a:xfrm>
            <a:off x="2971800" y="5791200"/>
            <a:ext cx="3262432" cy="369332"/>
          </a:xfrm>
          <a:prstGeom prst="rect">
            <a:avLst/>
          </a:prstGeom>
        </p:spPr>
        <p:txBody>
          <a:bodyPr wrap="none">
            <a:spAutoFit/>
          </a:bodyPr>
          <a:lstStyle/>
          <a:p>
            <a:pPr lvl="0" algn="ctr" fontAlgn="base">
              <a:spcBef>
                <a:spcPct val="0"/>
              </a:spcBef>
              <a:spcAft>
                <a:spcPct val="0"/>
              </a:spcAf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Fig : Data Flow Diagram Level 0</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comp\Desktop\DFD level 1.png"/>
          <p:cNvPicPr>
            <a:picLocks noGrp="1"/>
          </p:cNvPicPr>
          <p:nvPr>
            <p:ph sz="quarter" idx="1"/>
          </p:nvPr>
        </p:nvPicPr>
        <p:blipFill>
          <a:blip r:embed="rId2"/>
          <a:srcRect/>
          <a:stretch>
            <a:fillRect/>
          </a:stretch>
        </p:blipFill>
        <p:spPr bwMode="auto">
          <a:xfrm>
            <a:off x="1676400" y="1143000"/>
            <a:ext cx="6172200" cy="3733800"/>
          </a:xfrm>
          <a:prstGeom prst="rect">
            <a:avLst/>
          </a:prstGeom>
          <a:noFill/>
          <a:ln w="9525">
            <a:noFill/>
            <a:miter lim="800000"/>
            <a:headEnd/>
            <a:tailEnd/>
          </a:ln>
        </p:spPr>
      </p:pic>
      <p:sp>
        <p:nvSpPr>
          <p:cNvPr id="5" name="Rectangle 4"/>
          <p:cNvSpPr/>
          <p:nvPr/>
        </p:nvSpPr>
        <p:spPr>
          <a:xfrm>
            <a:off x="2971800" y="5334000"/>
            <a:ext cx="3262432" cy="369332"/>
          </a:xfrm>
          <a:prstGeom prst="rect">
            <a:avLst/>
          </a:prstGeom>
        </p:spPr>
        <p:txBody>
          <a:bodyPr wrap="none">
            <a:spAutoFit/>
          </a:bodyPr>
          <a:lstStyle/>
          <a:p>
            <a:pPr lvl="0" algn="ctr" fontAlgn="base">
              <a:spcBef>
                <a:spcPct val="0"/>
              </a:spcBef>
              <a:spcAft>
                <a:spcPct val="0"/>
              </a:spcAft>
            </a:pPr>
            <a:r>
              <a:rPr lang="en-US" dirty="0" smtClean="0">
                <a:solidFill>
                  <a:srgbClr val="000000"/>
                </a:solidFill>
                <a:latin typeface="Times New Roman" pitchFamily="18" charset="0"/>
                <a:ea typeface="Calibri" pitchFamily="34" charset="0"/>
                <a:cs typeface="Times New Roman" pitchFamily="18" charset="0"/>
              </a:rPr>
              <a:t>Fig : Data Flow Diagram Level 1</a:t>
            </a:r>
            <a:endParaRPr lang="en-US" dirty="0" smtClean="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Entity Relationship Diagram </a:t>
            </a:r>
            <a:endParaRPr lang="en-US" sz="4800" dirty="0"/>
          </a:p>
        </p:txBody>
      </p:sp>
      <p:pic>
        <p:nvPicPr>
          <p:cNvPr id="4" name="Content Placeholder 3" descr="C:\Users\comp\Downloads\er diagram3.png"/>
          <p:cNvPicPr>
            <a:picLocks noGrp="1"/>
          </p:cNvPicPr>
          <p:nvPr>
            <p:ph sz="quarter" idx="1"/>
          </p:nvPr>
        </p:nvPicPr>
        <p:blipFill>
          <a:blip r:embed="rId2"/>
          <a:srcRect/>
          <a:stretch>
            <a:fillRect/>
          </a:stretch>
        </p:blipFill>
        <p:spPr bwMode="auto">
          <a:xfrm>
            <a:off x="1219200" y="1447800"/>
            <a:ext cx="6705600" cy="4038600"/>
          </a:xfrm>
          <a:prstGeom prst="rect">
            <a:avLst/>
          </a:prstGeom>
          <a:noFill/>
          <a:ln w="9525">
            <a:noFill/>
            <a:miter lim="800000"/>
            <a:headEnd/>
            <a:tailEnd/>
          </a:ln>
        </p:spPr>
      </p:pic>
      <p:sp>
        <p:nvSpPr>
          <p:cNvPr id="5" name="Rectangle 4"/>
          <p:cNvSpPr/>
          <p:nvPr/>
        </p:nvSpPr>
        <p:spPr>
          <a:xfrm>
            <a:off x="2819400" y="5715000"/>
            <a:ext cx="3326552" cy="369332"/>
          </a:xfrm>
          <a:prstGeom prst="rect">
            <a:avLst/>
          </a:prstGeom>
        </p:spPr>
        <p:txBody>
          <a:bodyPr wrap="none">
            <a:spAutoFit/>
          </a:bodyPr>
          <a:lstStyle/>
          <a:p>
            <a:pPr lvl="0" algn="ctr" fontAlgn="base">
              <a:spcBef>
                <a:spcPct val="0"/>
              </a:spcBef>
              <a:spcAft>
                <a:spcPct val="0"/>
              </a:spcAf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Fig : Entity Relationship Diagram</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comp\Desktop\Untitled.png"/>
          <p:cNvPicPr>
            <a:picLocks noGrp="1"/>
          </p:cNvPicPr>
          <p:nvPr>
            <p:ph sz="quarter" idx="1"/>
          </p:nvPr>
        </p:nvPicPr>
        <p:blipFill>
          <a:blip r:embed="rId2"/>
          <a:srcRect/>
          <a:stretch>
            <a:fillRect/>
          </a:stretch>
        </p:blipFill>
        <p:spPr bwMode="auto">
          <a:xfrm>
            <a:off x="914400" y="1066800"/>
            <a:ext cx="7772400" cy="487253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rcRect/>
          <a:stretch>
            <a:fillRect/>
          </a:stretch>
        </p:blipFill>
        <p:spPr bwMode="auto">
          <a:xfrm>
            <a:off x="914400" y="990601"/>
            <a:ext cx="7772400" cy="472439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Scope</a:t>
            </a:r>
            <a:endParaRPr lang="en-US" sz="4800" dirty="0"/>
          </a:p>
        </p:txBody>
      </p:sp>
      <p:sp>
        <p:nvSpPr>
          <p:cNvPr id="3" name="Content Placeholder 2"/>
          <p:cNvSpPr>
            <a:spLocks noGrp="1"/>
          </p:cNvSpPr>
          <p:nvPr>
            <p:ph sz="quarter" idx="1"/>
          </p:nvPr>
        </p:nvSpPr>
        <p:spPr/>
        <p:txBody>
          <a:bodyPr>
            <a:normAutofit/>
          </a:bodyPr>
          <a:lstStyle/>
          <a:p>
            <a:pPr lvl="0">
              <a:lnSpc>
                <a:spcPct val="150000"/>
              </a:lnSpc>
              <a:buFont typeface="Wingdings" pitchFamily="2" charset="2"/>
              <a:buChar char="Ø"/>
            </a:pPr>
            <a:r>
              <a:rPr lang="en-US" sz="2200" dirty="0" smtClean="0"/>
              <a:t>To keep a roster of all Alumni of college and their pertinent data.</a:t>
            </a:r>
          </a:p>
          <a:p>
            <a:pPr lvl="0">
              <a:lnSpc>
                <a:spcPct val="150000"/>
              </a:lnSpc>
              <a:buFont typeface="Wingdings" pitchFamily="2" charset="2"/>
              <a:buChar char="Ø"/>
            </a:pPr>
            <a:r>
              <a:rPr lang="en-US" sz="2200" dirty="0" smtClean="0"/>
              <a:t>Maintaining the updated and current information of all Alumni.</a:t>
            </a:r>
          </a:p>
          <a:p>
            <a:pPr lvl="0">
              <a:lnSpc>
                <a:spcPct val="150000"/>
              </a:lnSpc>
              <a:buFont typeface="Wingdings" pitchFamily="2" charset="2"/>
              <a:buChar char="Ø"/>
            </a:pPr>
            <a:r>
              <a:rPr lang="en-US" sz="2200" dirty="0" smtClean="0"/>
              <a:t>To encourage, foster and promote close relations among the alumni themselves.</a:t>
            </a:r>
          </a:p>
          <a:p>
            <a:pPr lvl="0">
              <a:lnSpc>
                <a:spcPct val="150000"/>
              </a:lnSpc>
              <a:buFont typeface="Wingdings" pitchFamily="2" charset="2"/>
              <a:buChar char="Ø"/>
            </a:pPr>
            <a:r>
              <a:rPr lang="en-US" sz="2200" dirty="0" smtClean="0"/>
              <a:t>To promote a sustained sense of belonging to the Alma Mater among the Alumni by  being in regular contact with them.</a:t>
            </a:r>
          </a:p>
          <a:p>
            <a:pPr>
              <a:lnSpc>
                <a:spcPct val="160000"/>
              </a:lnSpc>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pPr algn="ctr"/>
            <a:r>
              <a:rPr lang="en-US" sz="4800" b="1" dirty="0" smtClean="0">
                <a:latin typeface="Times New Roman" pitchFamily="18" charset="0"/>
                <a:cs typeface="Times New Roman" pitchFamily="18" charset="0"/>
              </a:rPr>
              <a:t>Contents</a:t>
            </a:r>
            <a:endParaRPr lang="en-US" sz="4800" dirty="0"/>
          </a:p>
        </p:txBody>
      </p:sp>
      <p:sp>
        <p:nvSpPr>
          <p:cNvPr id="3" name="Content Placeholder 2"/>
          <p:cNvSpPr>
            <a:spLocks noGrp="1"/>
          </p:cNvSpPr>
          <p:nvPr>
            <p:ph sz="quarter" idx="1"/>
          </p:nvPr>
        </p:nvSpPr>
        <p:spPr>
          <a:xfrm>
            <a:off x="914400" y="1295400"/>
            <a:ext cx="7772400" cy="5029200"/>
          </a:xfrm>
        </p:spPr>
        <p:txBody>
          <a:bodyPr>
            <a:noAutofit/>
          </a:bodyPr>
          <a:lstStyle/>
          <a:p>
            <a:pPr>
              <a:lnSpc>
                <a:spcPct val="150000"/>
              </a:lnSpc>
            </a:pPr>
            <a:r>
              <a:rPr lang="en-US" sz="2000" dirty="0" smtClean="0">
                <a:latin typeface="Times New Roman" pitchFamily="18" charset="0"/>
                <a:cs typeface="Times New Roman" pitchFamily="18" charset="0"/>
              </a:rPr>
              <a:t>Introduction </a:t>
            </a:r>
          </a:p>
          <a:p>
            <a:pPr>
              <a:lnSpc>
                <a:spcPct val="150000"/>
              </a:lnSpc>
            </a:pPr>
            <a:r>
              <a:rPr lang="en-US" sz="2000" dirty="0" smtClean="0">
                <a:latin typeface="Times New Roman" pitchFamily="18" charset="0"/>
                <a:cs typeface="Times New Roman" pitchFamily="18" charset="0"/>
              </a:rPr>
              <a:t>Abstract</a:t>
            </a:r>
          </a:p>
          <a:p>
            <a:pPr>
              <a:lnSpc>
                <a:spcPct val="150000"/>
              </a:lnSpc>
            </a:pPr>
            <a:r>
              <a:rPr lang="en-US" sz="2000" dirty="0" smtClean="0">
                <a:latin typeface="Times New Roman" pitchFamily="18" charset="0"/>
                <a:cs typeface="Times New Roman" pitchFamily="18" charset="0"/>
              </a:rPr>
              <a:t>Existing System/Drawbacks</a:t>
            </a:r>
          </a:p>
          <a:p>
            <a:pPr>
              <a:lnSpc>
                <a:spcPct val="150000"/>
              </a:lnSpc>
            </a:pPr>
            <a:r>
              <a:rPr lang="en-US" sz="2000" dirty="0" smtClean="0">
                <a:latin typeface="Times New Roman" pitchFamily="18" charset="0"/>
                <a:cs typeface="Times New Roman" pitchFamily="18" charset="0"/>
              </a:rPr>
              <a:t>Proposed System/Advantages</a:t>
            </a:r>
          </a:p>
          <a:p>
            <a:pPr>
              <a:lnSpc>
                <a:spcPct val="150000"/>
              </a:lnSpc>
            </a:pPr>
            <a:r>
              <a:rPr lang="en-US" sz="2000" dirty="0" smtClean="0">
                <a:latin typeface="Times New Roman" pitchFamily="18" charset="0"/>
                <a:cs typeface="Times New Roman" pitchFamily="18" charset="0"/>
              </a:rPr>
              <a:t>Software Requirements</a:t>
            </a:r>
          </a:p>
          <a:p>
            <a:pPr>
              <a:lnSpc>
                <a:spcPct val="150000"/>
              </a:lnSpc>
            </a:pPr>
            <a:r>
              <a:rPr lang="en-US" sz="2000" dirty="0" smtClean="0">
                <a:latin typeface="Times New Roman" pitchFamily="18" charset="0"/>
                <a:cs typeface="Times New Roman" pitchFamily="18" charset="0"/>
              </a:rPr>
              <a:t>Hardware Requirements</a:t>
            </a:r>
          </a:p>
          <a:p>
            <a:pPr>
              <a:lnSpc>
                <a:spcPct val="150000"/>
              </a:lnSpc>
            </a:pPr>
            <a:r>
              <a:rPr lang="en-US" sz="2000" dirty="0" smtClean="0">
                <a:latin typeface="Times New Roman" pitchFamily="18" charset="0"/>
                <a:cs typeface="Times New Roman" pitchFamily="18" charset="0"/>
              </a:rPr>
              <a:t>Diagrams</a:t>
            </a:r>
          </a:p>
          <a:p>
            <a:pPr>
              <a:lnSpc>
                <a:spcPct val="150000"/>
              </a:lnSpc>
            </a:pPr>
            <a:r>
              <a:rPr lang="en-US" sz="2000" dirty="0" smtClean="0">
                <a:latin typeface="Times New Roman" pitchFamily="18" charset="0"/>
                <a:cs typeface="Times New Roman" pitchFamily="18" charset="0"/>
              </a:rPr>
              <a:t>Future Scope</a:t>
            </a:r>
          </a:p>
          <a:p>
            <a:pPr>
              <a:lnSpc>
                <a:spcPct val="150000"/>
              </a:lnSpc>
            </a:pPr>
            <a:r>
              <a:rPr lang="en-US" sz="2000" dirty="0" smtClean="0">
                <a:latin typeface="Times New Roman" pitchFamily="18" charset="0"/>
                <a:cs typeface="Times New Roman" pitchFamily="18" charset="0"/>
              </a:rPr>
              <a:t>Conclusion</a:t>
            </a:r>
          </a:p>
          <a:p>
            <a:pPr>
              <a:lnSpc>
                <a:spcPct val="150000"/>
              </a:lnSpc>
            </a:pPr>
            <a:r>
              <a:rPr lang="en-IN" sz="2000" dirty="0" smtClean="0">
                <a:latin typeface="Times New Roman" pitchFamily="18" charset="0"/>
                <a:cs typeface="Times New Roman" pitchFamily="18" charset="0"/>
              </a:rPr>
              <a:t>Reference</a:t>
            </a:r>
            <a:endParaRPr lang="en-US" sz="2000" dirty="0" smtClean="0">
              <a:latin typeface="Times New Roman" pitchFamily="18" charset="0"/>
              <a:cs typeface="Times New Roman" pitchFamily="18" charset="0"/>
            </a:endParaRPr>
          </a:p>
          <a:p>
            <a:endParaRPr lang="en-US" sz="2000" dirty="0" smtClean="0"/>
          </a:p>
          <a:p>
            <a:endParaRPr lang="en-US" sz="2000" dirty="0" smtClean="0"/>
          </a:p>
          <a:p>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Conclusion</a:t>
            </a:r>
            <a:endParaRPr lang="en-US" sz="4800" dirty="0"/>
          </a:p>
        </p:txBody>
      </p:sp>
      <p:sp>
        <p:nvSpPr>
          <p:cNvPr id="3" name="Content Placeholder 2"/>
          <p:cNvSpPr>
            <a:spLocks noGrp="1"/>
          </p:cNvSpPr>
          <p:nvPr>
            <p:ph sz="quarter" idx="1"/>
          </p:nvPr>
        </p:nvSpPr>
        <p:spPr/>
        <p:txBody>
          <a:bodyPr>
            <a:normAutofit/>
          </a:bodyPr>
          <a:lstStyle/>
          <a:p>
            <a:pPr algn="just">
              <a:lnSpc>
                <a:spcPct val="150000"/>
              </a:lnSpc>
              <a:buNone/>
            </a:pPr>
            <a:r>
              <a:rPr lang="en-US" sz="2000" dirty="0" smtClean="0">
                <a:latin typeface="Times New Roman" pitchFamily="18" charset="0"/>
                <a:cs typeface="Times New Roman" pitchFamily="18" charset="0"/>
              </a:rPr>
              <a:t>    The Alumni Information Database is mainly used to share the views between the users of the application which is very useful to upgrade the knowledge of everyone. The application is also serve as a useful site to know what is going on in our in our college and can also know about the various opportunities of the outer world. The application can be further expanded by following the future Enhancements mentioned above.</a:t>
            </a:r>
          </a:p>
          <a:p>
            <a:pPr algn="just">
              <a:lnSpc>
                <a:spcPct val="150000"/>
              </a:lnSpc>
              <a:buNone/>
            </a:pPr>
            <a:r>
              <a:rPr lang="en-US" sz="2200" b="1" dirty="0" smtClean="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smtClean="0">
                <a:latin typeface="Times New Roman" pitchFamily="18" charset="0"/>
                <a:cs typeface="Times New Roman" pitchFamily="18" charset="0"/>
              </a:rPr>
              <a:t>Reference</a:t>
            </a:r>
            <a:endParaRPr lang="en-US" sz="4800" dirty="0"/>
          </a:p>
        </p:txBody>
      </p:sp>
      <p:sp>
        <p:nvSpPr>
          <p:cNvPr id="3" name="Content Placeholder 2"/>
          <p:cNvSpPr>
            <a:spLocks noGrp="1"/>
          </p:cNvSpPr>
          <p:nvPr>
            <p:ph sz="quarter" idx="1"/>
          </p:nvPr>
        </p:nvSpPr>
        <p:spPr/>
        <p:txBody>
          <a:bodyPr>
            <a:normAutofit/>
          </a:bodyPr>
          <a:lstStyle/>
          <a:p>
            <a:pPr lvl="0">
              <a:lnSpc>
                <a:spcPct val="150000"/>
              </a:lnSpc>
              <a:buFont typeface="Wingdings" pitchFamily="2" charset="2"/>
              <a:buChar char="Ø"/>
            </a:pPr>
            <a:r>
              <a:rPr lang="en-IN" sz="2000" b="1" dirty="0" smtClean="0"/>
              <a:t>HTML &amp; CSS: </a:t>
            </a:r>
            <a:r>
              <a:rPr lang="en-IN" sz="2000" dirty="0" smtClean="0"/>
              <a:t>The Complete Reference, Fifth Edition (Complete Reference Series) 5th Edition by Thomas A. Powell (Author)</a:t>
            </a:r>
            <a:endParaRPr lang="en-US" sz="2000" dirty="0" smtClean="0"/>
          </a:p>
          <a:p>
            <a:pPr lvl="0">
              <a:lnSpc>
                <a:spcPct val="150000"/>
              </a:lnSpc>
              <a:buFont typeface="Wingdings" pitchFamily="2" charset="2"/>
              <a:buChar char="Ø"/>
            </a:pPr>
            <a:r>
              <a:rPr lang="en-IN" sz="2000" b="1" dirty="0" smtClean="0"/>
              <a:t>PHP Tutorial</a:t>
            </a:r>
            <a:r>
              <a:rPr lang="en-IN" sz="2000" dirty="0" smtClean="0"/>
              <a:t>:- Programming PHP    by </a:t>
            </a:r>
            <a:r>
              <a:rPr lang="en-IN" sz="2000" dirty="0" err="1" smtClean="0"/>
              <a:t>Rasmus</a:t>
            </a:r>
            <a:r>
              <a:rPr lang="en-IN" sz="2000" dirty="0" smtClean="0"/>
              <a:t> </a:t>
            </a:r>
            <a:r>
              <a:rPr lang="en-IN" sz="2000" dirty="0" err="1" smtClean="0"/>
              <a:t>Lerdorf</a:t>
            </a:r>
            <a:r>
              <a:rPr lang="en-IN" sz="2000" dirty="0" smtClean="0"/>
              <a:t>, Kevin </a:t>
            </a:r>
            <a:r>
              <a:rPr lang="en-IN" sz="2000" dirty="0" err="1" smtClean="0"/>
              <a:t>Tatroe</a:t>
            </a:r>
            <a:r>
              <a:rPr lang="en-IN" sz="2000" dirty="0" smtClean="0"/>
              <a:t>, Peter </a:t>
            </a:r>
            <a:r>
              <a:rPr lang="en-IN" sz="2000" dirty="0" err="1" smtClean="0"/>
              <a:t>MacIntyre</a:t>
            </a:r>
            <a:endParaRPr lang="en-US" sz="2000" dirty="0" smtClean="0"/>
          </a:p>
          <a:p>
            <a:pPr lvl="0">
              <a:lnSpc>
                <a:spcPct val="150000"/>
              </a:lnSpc>
              <a:buFont typeface="Wingdings" pitchFamily="2" charset="2"/>
              <a:buChar char="Ø"/>
            </a:pPr>
            <a:r>
              <a:rPr lang="en-IN" sz="2000" b="1" dirty="0" smtClean="0"/>
              <a:t>HTML Tutorial</a:t>
            </a:r>
            <a:r>
              <a:rPr lang="en-IN" sz="2000" dirty="0" smtClean="0"/>
              <a:t> :-  Head First HTML with CSS &amp; HTML (Head First Series) by Elisabeth Robson</a:t>
            </a:r>
            <a:endParaRPr lang="en-US" sz="2000" dirty="0" smtClean="0"/>
          </a:p>
          <a:p>
            <a:pPr lvl="0">
              <a:lnSpc>
                <a:spcPct val="150000"/>
              </a:lnSpc>
              <a:buFont typeface="Wingdings" pitchFamily="2" charset="2"/>
              <a:buChar char="Ø"/>
            </a:pPr>
            <a:r>
              <a:rPr lang="en-IN" sz="2000" b="1" dirty="0" smtClean="0"/>
              <a:t>Bootstrap:- </a:t>
            </a:r>
            <a:r>
              <a:rPr lang="en-IN" sz="2000" dirty="0" smtClean="0"/>
              <a:t>Bootstrap by Jake Spurlock</a:t>
            </a:r>
            <a:endParaRPr lang="en-US" sz="2000" dirty="0" smtClean="0"/>
          </a:p>
          <a:p>
            <a:pPr>
              <a:lnSpc>
                <a:spcPct val="150000"/>
              </a:lnSpc>
              <a:buFont typeface="Wingdings" pitchFamily="2" charset="2"/>
              <a:buChar char="Ø"/>
            </a:pPr>
            <a:r>
              <a:rPr lang="en-IN" sz="2000" dirty="0" smtClean="0"/>
              <a:t>The Joy of PHP Programming: A Beginner's Guide – by Alan Forbes. ...</a:t>
            </a:r>
            <a:endParaRPr lang="en-US" sz="2000" dirty="0" smtClean="0"/>
          </a:p>
          <a:p>
            <a:endParaRPr lang="en-US" sz="2000" dirty="0" smtClean="0"/>
          </a:p>
          <a:p>
            <a:pPr>
              <a:buNone/>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0" y="2514600"/>
            <a:ext cx="4876800" cy="1107996"/>
          </a:xfrm>
          <a:prstGeom prst="rect">
            <a:avLst/>
          </a:prstGeom>
        </p:spPr>
        <p:txBody>
          <a:bodyPr wrap="square">
            <a:spAutoFit/>
          </a:bodyPr>
          <a:lstStyle/>
          <a:p>
            <a:r>
              <a:rPr lang="en-CA" sz="6600" b="1" dirty="0" smtClean="0"/>
              <a:t>Thank You....</a:t>
            </a:r>
            <a:endParaRPr lang="en-US" sz="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Introduction</a:t>
            </a:r>
            <a:endParaRPr lang="en-US" sz="4800" dirty="0"/>
          </a:p>
        </p:txBody>
      </p:sp>
      <p:sp>
        <p:nvSpPr>
          <p:cNvPr id="3" name="Content Placeholder 2"/>
          <p:cNvSpPr>
            <a:spLocks noGrp="1"/>
          </p:cNvSpPr>
          <p:nvPr>
            <p:ph sz="quarter" idx="1"/>
          </p:nvPr>
        </p:nvSpPr>
        <p:spPr/>
        <p:txBody>
          <a:bodyPr>
            <a:normAutofit/>
          </a:bodyPr>
          <a:lstStyle/>
          <a:p>
            <a:pPr algn="just">
              <a:lnSpc>
                <a:spcPct val="150000"/>
              </a:lnSpc>
              <a:buFont typeface="Wingdings" pitchFamily="2" charset="2"/>
              <a:buChar char="Ø"/>
            </a:pPr>
            <a:endParaRPr lang="en-IN" sz="2000" dirty="0" smtClean="0">
              <a:latin typeface="Times New Roman" pitchFamily="18" charset="0"/>
              <a:cs typeface="Times New Roman" pitchFamily="18" charset="0"/>
            </a:endParaRPr>
          </a:p>
          <a:p>
            <a:pPr algn="just">
              <a:lnSpc>
                <a:spcPct val="150000"/>
              </a:lnSpc>
              <a:buFont typeface="Wingdings" pitchFamily="2" charset="2"/>
              <a:buChar char="Ø"/>
            </a:pPr>
            <a:r>
              <a:rPr lang="en-IN" sz="2000" dirty="0" smtClean="0">
                <a:latin typeface="Times New Roman" pitchFamily="18" charset="0"/>
                <a:cs typeface="Times New Roman" pitchFamily="18" charset="0"/>
              </a:rPr>
              <a:t>We are formulating the best alumni web portal which will facilitate effective communication platform through online chatting and profile viewing within three stakeholders of the institute </a:t>
            </a:r>
            <a:r>
              <a:rPr lang="en-IN" sz="2000" dirty="0" err="1" smtClean="0">
                <a:latin typeface="Times New Roman" pitchFamily="18" charset="0"/>
                <a:cs typeface="Times New Roman" pitchFamily="18" charset="0"/>
              </a:rPr>
              <a:t>viz</a:t>
            </a:r>
            <a:r>
              <a:rPr lang="en-IN" sz="2000" dirty="0" smtClean="0">
                <a:latin typeface="Times New Roman" pitchFamily="18" charset="0"/>
                <a:cs typeface="Times New Roman" pitchFamily="18" charset="0"/>
              </a:rPr>
              <a:t>- Admin, College students , Alumni Students.</a:t>
            </a:r>
          </a:p>
          <a:p>
            <a:pPr algn="just">
              <a:lnSpc>
                <a:spcPct val="150000"/>
              </a:lnSpc>
              <a:buFont typeface="Wingdings" pitchFamily="2" charset="2"/>
              <a:buChar char="Ø"/>
            </a:pPr>
            <a:r>
              <a:rPr lang="en-IN" sz="2000" dirty="0" smtClean="0">
                <a:latin typeface="Times New Roman" pitchFamily="18" charset="0"/>
                <a:cs typeface="Times New Roman" pitchFamily="18" charset="0"/>
              </a:rPr>
              <a:t>This portal will be providing direct contact of the alumni with the students as well as the staff members. This keeps the students updated with the current updates and demands of the industrial market. </a:t>
            </a:r>
            <a:endParaRPr lang="en-US" sz="2000" dirty="0" smtClean="0">
              <a:latin typeface="Times New Roman" pitchFamily="18" charset="0"/>
              <a:cs typeface="Times New Roman" pitchFamily="18" charset="0"/>
            </a:endParaRPr>
          </a:p>
          <a:p>
            <a:pPr algn="just">
              <a:lnSpc>
                <a:spcPct val="150000"/>
              </a:lnSpc>
              <a:buFont typeface="Wingdings" pitchFamily="2" charset="2"/>
              <a:buChar char="Ø"/>
            </a:pPr>
            <a:endParaRPr lang="en-IN" sz="2800" dirty="0" smtClean="0">
              <a:latin typeface="Times New Roman" pitchFamily="18" charset="0"/>
              <a:cs typeface="Times New Roman" pitchFamily="18" charset="0"/>
            </a:endParaRPr>
          </a:p>
          <a:p>
            <a:pPr algn="just">
              <a:lnSpc>
                <a:spcPct val="150000"/>
              </a:lnSpc>
              <a:buFont typeface="Wingdings" pitchFamily="2" charset="2"/>
              <a:buChar char="Ø"/>
            </a:pPr>
            <a:endParaRPr lang="en-IN" sz="2800" dirty="0" smtClean="0">
              <a:latin typeface="Times New Roman" pitchFamily="18" charset="0"/>
              <a:cs typeface="Times New Roman" pitchFamily="18" charset="0"/>
            </a:endParaRPr>
          </a:p>
          <a:p>
            <a:pPr algn="just">
              <a:lnSpc>
                <a:spcPct val="150000"/>
              </a:lnSpc>
              <a:buNone/>
            </a:pPr>
            <a:endParaRPr lang="en-IN" sz="2800" dirty="0" smtClean="0">
              <a:latin typeface="Times New Roman" pitchFamily="18" charset="0"/>
              <a:cs typeface="Times New Roman" pitchFamily="18" charset="0"/>
            </a:endParaRPr>
          </a:p>
          <a:p>
            <a:pPr algn="just">
              <a:lnSpc>
                <a:spcPct val="150000"/>
              </a:lnSpc>
              <a:buNone/>
            </a:pP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Abstract</a:t>
            </a:r>
            <a:endParaRPr lang="en-US" sz="4800" dirty="0"/>
          </a:p>
        </p:txBody>
      </p:sp>
      <p:sp>
        <p:nvSpPr>
          <p:cNvPr id="3" name="Content Placeholder 2"/>
          <p:cNvSpPr>
            <a:spLocks noGrp="1"/>
          </p:cNvSpPr>
          <p:nvPr>
            <p:ph sz="quarter" idx="1"/>
          </p:nvPr>
        </p:nvSpPr>
        <p:spPr/>
        <p:txBody>
          <a:bodyPr>
            <a:normAutofit fontScale="70000" lnSpcReduction="20000"/>
          </a:bodyPr>
          <a:lstStyle/>
          <a:p>
            <a:pPr algn="just">
              <a:lnSpc>
                <a:spcPct val="170000"/>
              </a:lnSpc>
              <a:buFont typeface="Wingdings" pitchFamily="2" charset="2"/>
              <a:buChar char="Ø"/>
            </a:pPr>
            <a:endParaRPr lang="en-IN" dirty="0" smtClean="0">
              <a:latin typeface="Times New Roman" pitchFamily="18" charset="0"/>
              <a:cs typeface="Times New Roman" pitchFamily="18" charset="0"/>
            </a:endParaRPr>
          </a:p>
          <a:p>
            <a:pPr algn="just">
              <a:lnSpc>
                <a:spcPct val="170000"/>
              </a:lnSpc>
              <a:buFont typeface="Wingdings" pitchFamily="2" charset="2"/>
              <a:buChar char="Ø"/>
            </a:pPr>
            <a:r>
              <a:rPr lang="en-IN" dirty="0" smtClean="0">
                <a:latin typeface="Times New Roman" pitchFamily="18" charset="0"/>
                <a:cs typeface="Times New Roman" pitchFamily="18" charset="0"/>
              </a:rPr>
              <a:t>Alumni portals is providing common platform for every institute. Owing to the need to have all the Alumni (already passed out students) must be connected to the Institute, resulted in sharing their experiences, views, ideas, guidance, motivations and strategies.</a:t>
            </a:r>
          </a:p>
          <a:p>
            <a:pPr algn="just">
              <a:lnSpc>
                <a:spcPct val="170000"/>
              </a:lnSpc>
              <a:buFont typeface="Wingdings" pitchFamily="2" charset="2"/>
              <a:buChar char="Ø"/>
            </a:pPr>
            <a:r>
              <a:rPr lang="en-IN" dirty="0" smtClean="0">
                <a:latin typeface="Times New Roman" pitchFamily="18" charset="0"/>
                <a:cs typeface="Times New Roman" pitchFamily="18" charset="0"/>
              </a:rPr>
              <a:t>The objective Of Alumni portal application is to allow old and new students of the college to communicate with each other. </a:t>
            </a:r>
          </a:p>
          <a:p>
            <a:pPr algn="just">
              <a:lnSpc>
                <a:spcPct val="150000"/>
              </a:lnSpc>
              <a:buNone/>
            </a:pPr>
            <a:endParaRPr lang="en-IN" sz="2000" dirty="0" smtClean="0">
              <a:latin typeface="Times New Roman" pitchFamily="18" charset="0"/>
              <a:cs typeface="Times New Roman" pitchFamily="18" charset="0"/>
            </a:endParaRPr>
          </a:p>
          <a:p>
            <a:pPr algn="just">
              <a:lnSpc>
                <a:spcPct val="150000"/>
              </a:lnSpc>
              <a:buFont typeface="Wingdings" pitchFamily="2" charset="2"/>
              <a:buChar char="Ø"/>
            </a:pPr>
            <a:endParaRPr lang="en-IN" sz="2000" dirty="0" smtClean="0">
              <a:latin typeface="Times New Roman" pitchFamily="18" charset="0"/>
              <a:cs typeface="Times New Roman" pitchFamily="18" charset="0"/>
            </a:endParaRPr>
          </a:p>
          <a:p>
            <a:pPr algn="just">
              <a:lnSpc>
                <a:spcPct val="150000"/>
              </a:lnSpc>
              <a:buNone/>
            </a:pPr>
            <a:endParaRPr lang="en-IN" sz="2000" dirty="0" smtClean="0">
              <a:latin typeface="Times New Roman" pitchFamily="18" charset="0"/>
              <a:cs typeface="Times New Roman" pitchFamily="18" charset="0"/>
            </a:endParaRPr>
          </a:p>
          <a:p>
            <a:pPr algn="just">
              <a:lnSpc>
                <a:spcPct val="150000"/>
              </a:lnSpc>
              <a:buNone/>
            </a:pPr>
            <a:r>
              <a:rPr lang="en-IN"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Existing System</a:t>
            </a:r>
            <a:endParaRPr lang="en-US" sz="4800" dirty="0"/>
          </a:p>
        </p:txBody>
      </p:sp>
      <p:sp>
        <p:nvSpPr>
          <p:cNvPr id="3" name="Content Placeholder 2"/>
          <p:cNvSpPr>
            <a:spLocks noGrp="1"/>
          </p:cNvSpPr>
          <p:nvPr>
            <p:ph sz="quarter" idx="1"/>
          </p:nvPr>
        </p:nvSpPr>
        <p:spPr/>
        <p:txBody>
          <a:bodyPr>
            <a:normAutofit/>
          </a:bodyPr>
          <a:lstStyle/>
          <a:p>
            <a:pPr algn="just">
              <a:lnSpc>
                <a:spcPct val="150000"/>
              </a:lnSpc>
            </a:pPr>
            <a:endParaRPr lang="en-IN" sz="2000" dirty="0" smtClean="0">
              <a:latin typeface="Times New Roman" pitchFamily="18" charset="0"/>
              <a:cs typeface="Times New Roman" pitchFamily="18" charset="0"/>
            </a:endParaRPr>
          </a:p>
          <a:p>
            <a:pPr algn="just">
              <a:lnSpc>
                <a:spcPct val="150000"/>
              </a:lnSpc>
              <a:buFont typeface="Wingdings" pitchFamily="2" charset="2"/>
              <a:buChar char="Ø"/>
            </a:pPr>
            <a:r>
              <a:rPr lang="en-IN" sz="2000" dirty="0" smtClean="0">
                <a:latin typeface="Times New Roman" pitchFamily="18" charset="0"/>
                <a:cs typeface="Times New Roman" pitchFamily="18" charset="0"/>
              </a:rPr>
              <a:t>The existing system is built with number less excel sheets that are created by each user.</a:t>
            </a:r>
          </a:p>
          <a:p>
            <a:pPr algn="just">
              <a:lnSpc>
                <a:spcPct val="150000"/>
              </a:lnSpc>
              <a:buFont typeface="Wingdings" pitchFamily="2" charset="2"/>
              <a:buChar char="Ø"/>
            </a:pPr>
            <a:r>
              <a:rPr lang="en-IN" sz="2000" dirty="0" smtClean="0">
                <a:latin typeface="Times New Roman" pitchFamily="18" charset="0"/>
                <a:cs typeface="Times New Roman" pitchFamily="18" charset="0"/>
              </a:rPr>
              <a:t>These sheets may be collated by an alumni organization and shared with all the alumni but this activity may not be frequent. The system is difficult to maintain on a regular process and it also have a privacy issues. </a:t>
            </a:r>
          </a:p>
          <a:p>
            <a:pPr algn="just">
              <a:lnSpc>
                <a:spcPct val="150000"/>
              </a:lnSpc>
            </a:pPr>
            <a:endParaRPr lang="en-IN" sz="2800" dirty="0" smtClean="0">
              <a:latin typeface="Times New Roman" pitchFamily="18" charset="0"/>
              <a:cs typeface="Times New Roman" pitchFamily="18" charset="0"/>
            </a:endParaRPr>
          </a:p>
          <a:p>
            <a:pPr algn="just">
              <a:lnSpc>
                <a:spcPct val="150000"/>
              </a:lnSpc>
            </a:pPr>
            <a:endParaRPr lang="en-IN" sz="2800" dirty="0" smtClean="0">
              <a:latin typeface="Times New Roman" pitchFamily="18" charset="0"/>
              <a:cs typeface="Times New Roman" pitchFamily="18" charset="0"/>
            </a:endParaRPr>
          </a:p>
          <a:p>
            <a:pPr algn="just">
              <a:lnSpc>
                <a:spcPct val="150000"/>
              </a:lnSpc>
              <a:buFont typeface="Arial" pitchFamily="34" charset="0"/>
              <a:buChar char="•"/>
            </a:pP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Drawbacks</a:t>
            </a:r>
            <a:endParaRPr lang="en-US" sz="4800" dirty="0"/>
          </a:p>
        </p:txBody>
      </p:sp>
      <p:sp>
        <p:nvSpPr>
          <p:cNvPr id="3" name="Content Placeholder 2"/>
          <p:cNvSpPr>
            <a:spLocks noGrp="1"/>
          </p:cNvSpPr>
          <p:nvPr>
            <p:ph sz="quarter" idx="1"/>
          </p:nvPr>
        </p:nvSpPr>
        <p:spPr/>
        <p:txBody>
          <a:bodyPr/>
          <a:lstStyle/>
          <a:p>
            <a:pPr>
              <a:lnSpc>
                <a:spcPct val="150000"/>
              </a:lnSpc>
            </a:pPr>
            <a:endParaRPr lang="en-IN" sz="2000" dirty="0" smtClean="0">
              <a:latin typeface="Times New Roman" pitchFamily="18" charset="0"/>
              <a:cs typeface="Times New Roman" pitchFamily="18" charset="0"/>
            </a:endParaRPr>
          </a:p>
          <a:p>
            <a:pPr>
              <a:lnSpc>
                <a:spcPct val="150000"/>
              </a:lnSpc>
              <a:buFont typeface="Wingdings" pitchFamily="2" charset="2"/>
              <a:buChar char="Ø"/>
            </a:pPr>
            <a:r>
              <a:rPr lang="en-IN" sz="2000" dirty="0" smtClean="0">
                <a:latin typeface="Times New Roman" pitchFamily="18" charset="0"/>
                <a:cs typeface="Times New Roman" pitchFamily="18" charset="0"/>
              </a:rPr>
              <a:t>It cannot be used frequently.</a:t>
            </a:r>
            <a:endParaRPr lang="en-US" sz="2000" dirty="0" smtClean="0">
              <a:latin typeface="Times New Roman" pitchFamily="18" charset="0"/>
              <a:cs typeface="Times New Roman" pitchFamily="18" charset="0"/>
            </a:endParaRPr>
          </a:p>
          <a:p>
            <a:pPr lvl="0">
              <a:lnSpc>
                <a:spcPct val="150000"/>
              </a:lnSpc>
              <a:buFont typeface="Wingdings" pitchFamily="2" charset="2"/>
              <a:buChar char="Ø"/>
            </a:pPr>
            <a:r>
              <a:rPr lang="en-IN" sz="2000" dirty="0" smtClean="0">
                <a:latin typeface="Times New Roman" pitchFamily="18" charset="0"/>
                <a:cs typeface="Times New Roman" pitchFamily="18" charset="0"/>
              </a:rPr>
              <a:t>Data can be losses.</a:t>
            </a:r>
            <a:endParaRPr lang="en-US" sz="2000" dirty="0" smtClean="0">
              <a:latin typeface="Times New Roman" pitchFamily="18" charset="0"/>
              <a:cs typeface="Times New Roman" pitchFamily="18" charset="0"/>
            </a:endParaRPr>
          </a:p>
          <a:p>
            <a:pPr lvl="0">
              <a:lnSpc>
                <a:spcPct val="150000"/>
              </a:lnSpc>
              <a:buFont typeface="Wingdings" pitchFamily="2" charset="2"/>
              <a:buChar char="Ø"/>
            </a:pPr>
            <a:r>
              <a:rPr lang="en-IN" sz="2000" dirty="0" smtClean="0">
                <a:latin typeface="Times New Roman" pitchFamily="18" charset="0"/>
                <a:cs typeface="Times New Roman" pitchFamily="18" charset="0"/>
              </a:rPr>
              <a:t>This system cannot maintain regularly.</a:t>
            </a:r>
            <a:endParaRPr lang="en-US" sz="2000" dirty="0" smtClean="0">
              <a:latin typeface="Times New Roman" pitchFamily="18" charset="0"/>
              <a:cs typeface="Times New Roman" pitchFamily="18" charset="0"/>
            </a:endParaRPr>
          </a:p>
          <a:p>
            <a:pPr lvl="0">
              <a:lnSpc>
                <a:spcPct val="150000"/>
              </a:lnSpc>
              <a:buFont typeface="Wingdings" pitchFamily="2" charset="2"/>
              <a:buChar char="Ø"/>
            </a:pPr>
            <a:r>
              <a:rPr lang="en-IN" sz="2000" dirty="0" smtClean="0">
                <a:latin typeface="Times New Roman" pitchFamily="18" charset="0"/>
                <a:cs typeface="Times New Roman" pitchFamily="18" charset="0"/>
              </a:rPr>
              <a:t>There is security and privacy problem  may occur.</a:t>
            </a:r>
            <a:endParaRPr lang="en-US" sz="2000" dirty="0" smtClean="0">
              <a:latin typeface="Times New Roman" pitchFamily="18" charset="0"/>
              <a:cs typeface="Times New Roman" pitchFamily="18" charset="0"/>
            </a:endParaRPr>
          </a:p>
          <a:p>
            <a:pPr lvl="0">
              <a:lnSpc>
                <a:spcPct val="150000"/>
              </a:lnSpc>
              <a:buFont typeface="Wingdings" pitchFamily="2" charset="2"/>
              <a:buChar char="Ø"/>
            </a:pPr>
            <a:r>
              <a:rPr lang="en-IN" sz="2000" dirty="0" smtClean="0">
                <a:latin typeface="Times New Roman" pitchFamily="18" charset="0"/>
                <a:cs typeface="Times New Roman" pitchFamily="18" charset="0"/>
              </a:rPr>
              <a:t>This is a large process to maintain all user details.</a:t>
            </a:r>
            <a:endParaRPr lang="en-US" sz="2000" dirty="0" smtClean="0">
              <a:latin typeface="Times New Roman" pitchFamily="18" charset="0"/>
              <a:cs typeface="Times New Roman" pitchFamily="18" charset="0"/>
            </a:endParaRPr>
          </a:p>
          <a:p>
            <a:pPr>
              <a:lnSpc>
                <a:spcPct val="150000"/>
              </a:lnSpc>
              <a:buNone/>
            </a:pP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Proposed System</a:t>
            </a:r>
            <a:endParaRPr lang="en-US" sz="4800" dirty="0"/>
          </a:p>
        </p:txBody>
      </p:sp>
      <p:sp>
        <p:nvSpPr>
          <p:cNvPr id="3" name="Content Placeholder 2"/>
          <p:cNvSpPr>
            <a:spLocks noGrp="1"/>
          </p:cNvSpPr>
          <p:nvPr>
            <p:ph sz="quarter" idx="1"/>
          </p:nvPr>
        </p:nvSpPr>
        <p:spPr/>
        <p:txBody>
          <a:bodyPr>
            <a:normAutofit/>
          </a:bodyPr>
          <a:lstStyle/>
          <a:p>
            <a:pPr>
              <a:lnSpc>
                <a:spcPct val="150000"/>
              </a:lnSpc>
            </a:pPr>
            <a:endParaRPr lang="en-US" sz="2000" dirty="0" smtClean="0">
              <a:latin typeface="Times New Roman" pitchFamily="18" charset="0"/>
              <a:cs typeface="Times New Roman" pitchFamily="18" charset="0"/>
            </a:endParaRPr>
          </a:p>
          <a:p>
            <a:pPr>
              <a:lnSpc>
                <a:spcPct val="150000"/>
              </a:lnSpc>
              <a:buFont typeface="Wingdings" pitchFamily="2" charset="2"/>
              <a:buChar char="Ø"/>
            </a:pPr>
            <a:r>
              <a:rPr lang="en-US" sz="2000" dirty="0" smtClean="0">
                <a:latin typeface="Times New Roman" pitchFamily="18" charset="0"/>
                <a:cs typeface="Times New Roman" pitchFamily="18" charset="0"/>
              </a:rPr>
              <a:t>The application allow to student to register and then search the Database on different criteria. also it has benefit of having a centralize database and up to date information</a:t>
            </a:r>
          </a:p>
          <a:p>
            <a:pPr>
              <a:lnSpc>
                <a:spcPct val="150000"/>
              </a:lnSpc>
              <a:buFont typeface="Wingdings" pitchFamily="2" charset="2"/>
              <a:buChar char="Ø"/>
            </a:pPr>
            <a:r>
              <a:rPr lang="en-US" sz="2000" dirty="0" smtClean="0">
                <a:latin typeface="Times New Roman" pitchFamily="18" charset="0"/>
                <a:cs typeface="Times New Roman" pitchFamily="18" charset="0"/>
              </a:rPr>
              <a:t>A user can easily obtain information about other registered user</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Advantages</a:t>
            </a:r>
            <a:endParaRPr lang="en-US" sz="4800" dirty="0"/>
          </a:p>
        </p:txBody>
      </p:sp>
      <p:sp>
        <p:nvSpPr>
          <p:cNvPr id="3" name="Content Placeholder 2"/>
          <p:cNvSpPr>
            <a:spLocks noGrp="1"/>
          </p:cNvSpPr>
          <p:nvPr>
            <p:ph sz="quarter" idx="1"/>
          </p:nvPr>
        </p:nvSpPr>
        <p:spPr/>
        <p:txBody>
          <a:bodyPr>
            <a:normAutofit/>
          </a:bodyPr>
          <a:lstStyle/>
          <a:p>
            <a:pPr lvl="0" algn="just">
              <a:lnSpc>
                <a:spcPct val="150000"/>
              </a:lnSpc>
            </a:pPr>
            <a:endParaRPr lang="en-US" sz="2000" dirty="0" smtClean="0">
              <a:latin typeface="Times New Roman" pitchFamily="18" charset="0"/>
              <a:cs typeface="Times New Roman" pitchFamily="18" charset="0"/>
            </a:endParaRPr>
          </a:p>
          <a:p>
            <a:pPr lvl="0" algn="just">
              <a:lnSpc>
                <a:spcPct val="150000"/>
              </a:lnSpc>
              <a:buFont typeface="Wingdings" pitchFamily="2" charset="2"/>
              <a:buChar char="Ø"/>
            </a:pPr>
            <a:r>
              <a:rPr lang="en-US" sz="2000" dirty="0" smtClean="0">
                <a:latin typeface="Times New Roman" pitchFamily="18" charset="0"/>
                <a:cs typeface="Times New Roman" pitchFamily="18" charset="0"/>
              </a:rPr>
              <a:t>To keep a roster of all Alumni of college and their pertinent data.</a:t>
            </a:r>
          </a:p>
          <a:p>
            <a:pPr lvl="0" algn="just">
              <a:lnSpc>
                <a:spcPct val="150000"/>
              </a:lnSpc>
              <a:buFont typeface="Wingdings" pitchFamily="2" charset="2"/>
              <a:buChar char="Ø"/>
            </a:pPr>
            <a:r>
              <a:rPr lang="en-US" sz="2000" dirty="0" smtClean="0">
                <a:latin typeface="Times New Roman" pitchFamily="18" charset="0"/>
                <a:cs typeface="Times New Roman" pitchFamily="18" charset="0"/>
              </a:rPr>
              <a:t>Maintaining the updated and current information of all Alumni.</a:t>
            </a:r>
          </a:p>
          <a:p>
            <a:pPr algn="just">
              <a:lnSpc>
                <a:spcPct val="150000"/>
              </a:lnSpc>
              <a:buFont typeface="Wingdings" pitchFamily="2" charset="2"/>
              <a:buChar char="Ø"/>
            </a:pPr>
            <a:r>
              <a:rPr lang="en-US" sz="2000" dirty="0" smtClean="0">
                <a:latin typeface="Times New Roman" pitchFamily="18" charset="0"/>
                <a:cs typeface="Times New Roman" pitchFamily="18" charset="0"/>
              </a:rPr>
              <a:t>To encourage, foster and promote close relations among the alumni themselves.</a:t>
            </a:r>
          </a:p>
          <a:p>
            <a:pPr algn="just">
              <a:lnSpc>
                <a:spcPct val="150000"/>
              </a:lnSpc>
              <a:buFont typeface="Wingdings" pitchFamily="2" charset="2"/>
              <a:buChar char="Ø"/>
            </a:pPr>
            <a:r>
              <a:rPr lang="en-US" sz="2000" dirty="0" smtClean="0">
                <a:latin typeface="Times New Roman" pitchFamily="18" charset="0"/>
                <a:cs typeface="Times New Roman" pitchFamily="18" charset="0"/>
              </a:rPr>
              <a:t>To guide and assist Alumni who have recently completed their courses of study</a:t>
            </a:r>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Proposed System Diagram</a:t>
            </a:r>
            <a:endParaRPr lang="en-US" sz="4800" dirty="0"/>
          </a:p>
        </p:txBody>
      </p:sp>
      <p:pic>
        <p:nvPicPr>
          <p:cNvPr id="4" name="Content Placeholder 3"/>
          <p:cNvPicPr>
            <a:picLocks noGrp="1"/>
          </p:cNvPicPr>
          <p:nvPr>
            <p:ph sz="quarter" idx="1"/>
          </p:nvPr>
        </p:nvPicPr>
        <p:blipFill>
          <a:blip r:embed="rId2"/>
          <a:srcRect/>
          <a:stretch>
            <a:fillRect/>
          </a:stretch>
        </p:blipFill>
        <p:spPr bwMode="auto">
          <a:xfrm>
            <a:off x="914400" y="1731013"/>
            <a:ext cx="7772400" cy="400557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TotalTime>
  <Words>706</Words>
  <Application>Microsoft Office PowerPoint</Application>
  <PresentationFormat>On-screen Show (4:3)</PresentationFormat>
  <Paragraphs>95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Franklin Gothic Book</vt:lpstr>
      <vt:lpstr>Perpetua</vt:lpstr>
      <vt:lpstr>Times New Roman</vt:lpstr>
      <vt:lpstr>Wingdings</vt:lpstr>
      <vt:lpstr>Wingdings 2</vt:lpstr>
      <vt:lpstr>Equity</vt:lpstr>
      <vt:lpstr>"College Alumni Portal"</vt:lpstr>
      <vt:lpstr>Contents</vt:lpstr>
      <vt:lpstr>Introduction</vt:lpstr>
      <vt:lpstr>Abstract</vt:lpstr>
      <vt:lpstr>Existing System</vt:lpstr>
      <vt:lpstr>Drawbacks</vt:lpstr>
      <vt:lpstr>Proposed System</vt:lpstr>
      <vt:lpstr>Advantages</vt:lpstr>
      <vt:lpstr>Proposed System Diagram</vt:lpstr>
      <vt:lpstr>Software Requirements</vt:lpstr>
      <vt:lpstr>Minimum Hardware Requirements</vt:lpstr>
      <vt:lpstr>Use Case Diagram </vt:lpstr>
      <vt:lpstr>Sequence Diagram</vt:lpstr>
      <vt:lpstr>Data Flow Diagram </vt:lpstr>
      <vt:lpstr>PowerPoint Presentation</vt:lpstr>
      <vt:lpstr>Entity Relationship Diagram </vt:lpstr>
      <vt:lpstr>PowerPoint Presentation</vt:lpstr>
      <vt:lpstr>PowerPoint Presentation</vt:lpstr>
      <vt:lpstr>Scope</vt:lpstr>
      <vt:lpstr>Conclusion</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Alumni Portal"</dc:title>
  <dc:creator>comp</dc:creator>
  <cp:lastModifiedBy>Saie Vadke</cp:lastModifiedBy>
  <cp:revision>35</cp:revision>
  <dcterms:created xsi:type="dcterms:W3CDTF">2019-03-23T05:58:25Z</dcterms:created>
  <dcterms:modified xsi:type="dcterms:W3CDTF">2019-03-27T04:44:48Z</dcterms:modified>
</cp:coreProperties>
</file>