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26" r:id="rId1"/>
  </p:sldMasterIdLst>
  <p:sldIdLst>
    <p:sldId id="257" r:id="rId2"/>
    <p:sldId id="276" r:id="rId3"/>
    <p:sldId id="259" r:id="rId4"/>
    <p:sldId id="260" r:id="rId5"/>
    <p:sldId id="262" r:id="rId6"/>
    <p:sldId id="263" r:id="rId7"/>
    <p:sldId id="265" r:id="rId8"/>
    <p:sldId id="278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834B-8156-4E21-860A-E1D7C91AD748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5A68-7CE9-4C89-8EDE-E420E1F27F1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832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834B-8156-4E21-860A-E1D7C91AD748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5A68-7CE9-4C89-8EDE-E420E1F27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456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834B-8156-4E21-860A-E1D7C91AD748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5A68-7CE9-4C89-8EDE-E420E1F27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8953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834B-8156-4E21-860A-E1D7C91AD748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5A68-7CE9-4C89-8EDE-E420E1F27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1180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834B-8156-4E21-860A-E1D7C91AD748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5A68-7CE9-4C89-8EDE-E420E1F27F1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4525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834B-8156-4E21-860A-E1D7C91AD748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5A68-7CE9-4C89-8EDE-E420E1F27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212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834B-8156-4E21-860A-E1D7C91AD748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5A68-7CE9-4C89-8EDE-E420E1F27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1428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834B-8156-4E21-860A-E1D7C91AD748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5A68-7CE9-4C89-8EDE-E420E1F27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750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834B-8156-4E21-860A-E1D7C91AD748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5A68-7CE9-4C89-8EDE-E420E1F27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020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F32834B-8156-4E21-860A-E1D7C91AD748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605A68-7CE9-4C89-8EDE-E420E1F27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06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834B-8156-4E21-860A-E1D7C91AD748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5A68-7CE9-4C89-8EDE-E420E1F27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3327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32834B-8156-4E21-860A-E1D7C91AD748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605A68-7CE9-4C89-8EDE-E420E1F27F1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65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27" r:id="rId1"/>
    <p:sldLayoutId id="2147484928" r:id="rId2"/>
    <p:sldLayoutId id="2147484929" r:id="rId3"/>
    <p:sldLayoutId id="2147484930" r:id="rId4"/>
    <p:sldLayoutId id="2147484931" r:id="rId5"/>
    <p:sldLayoutId id="2147484932" r:id="rId6"/>
    <p:sldLayoutId id="2147484933" r:id="rId7"/>
    <p:sldLayoutId id="2147484934" r:id="rId8"/>
    <p:sldLayoutId id="2147484935" r:id="rId9"/>
    <p:sldLayoutId id="2147484936" r:id="rId10"/>
    <p:sldLayoutId id="2147484937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w3css/w3css_slideshow.asp" TargetMode="External"/><Relationship Id="rId2" Type="http://schemas.openxmlformats.org/officeDocument/2006/relationships/hyperlink" Target="https://w3layouts.com/electronic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howto/howto_css_checkout_form.asp" TargetMode="External"/><Relationship Id="rId4" Type="http://schemas.openxmlformats.org/officeDocument/2006/relationships/hyperlink" Target="https://www.w3schools.com/howto/howto_css_register_form.asp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A0EE12C-139C-48AC-80DD-55819AEB03FE}"/>
              </a:ext>
            </a:extLst>
          </p:cNvPr>
          <p:cNvSpPr txBox="1"/>
          <p:nvPr/>
        </p:nvSpPr>
        <p:spPr>
          <a:xfrm>
            <a:off x="3230723" y="3258171"/>
            <a:ext cx="7536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   </a:t>
            </a:r>
            <a:r>
              <a:rPr lang="en-I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“STUDENT GRIEVANCE”</a:t>
            </a:r>
            <a:r>
              <a:rPr lang="en-I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/>
            </a:r>
            <a:br>
              <a:rPr lang="en-I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</a:br>
            <a:endParaRPr lang="en-IN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A67AA2B-386D-47FB-A4C0-C6ED26559F78}"/>
              </a:ext>
            </a:extLst>
          </p:cNvPr>
          <p:cNvSpPr txBox="1"/>
          <p:nvPr/>
        </p:nvSpPr>
        <p:spPr>
          <a:xfrm flipH="1">
            <a:off x="1780372" y="2823129"/>
            <a:ext cx="7858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2060"/>
                </a:solidFill>
              </a:rPr>
              <a:t>                                    </a:t>
            </a:r>
            <a:r>
              <a:rPr lang="en-IN" sz="3200" b="1" dirty="0">
                <a:solidFill>
                  <a:srgbClr val="002060"/>
                </a:solidFill>
                <a:latin typeface="Agency FB" panose="020B0503020202020204" pitchFamily="34" charset="0"/>
              </a:rPr>
              <a:t>A PROJECT </a:t>
            </a:r>
            <a:r>
              <a:rPr lang="en-IN" sz="3200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ON</a:t>
            </a:r>
            <a:endParaRPr lang="en-IN" sz="3200" b="1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825251F-0E10-4BED-A80E-CFC447D06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7" y="150275"/>
            <a:ext cx="1579920" cy="15610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65492" y="1899799"/>
            <a:ext cx="58741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Pune District Education Association's College of Engineering</a:t>
            </a:r>
          </a:p>
          <a:p>
            <a:r>
              <a:rPr lang="en-IN" dirty="0" smtClean="0"/>
              <a:t>                       </a:t>
            </a:r>
            <a:r>
              <a:rPr lang="en-GB" dirty="0"/>
              <a:t>Hadapsar Rd, Manjari Budruk, Pune, 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                                Maharashtra 412307.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07034" y="4252823"/>
            <a:ext cx="34930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  <a:latin typeface="Agency FB" panose="020B0503020202020204" pitchFamily="34" charset="0"/>
              </a:rPr>
              <a:t>Submitted </a:t>
            </a:r>
            <a:r>
              <a:rPr lang="en-IN" sz="2400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By</a:t>
            </a:r>
            <a:r>
              <a:rPr lang="en-GB" sz="2400" dirty="0" smtClean="0"/>
              <a:t>:</a:t>
            </a:r>
          </a:p>
          <a:p>
            <a:r>
              <a:rPr lang="en-IN" sz="2000" dirty="0" smtClean="0"/>
              <a:t>     -VADKE SAIE   [CO-13]</a:t>
            </a:r>
            <a:endParaRPr lang="en-IN" sz="2000" dirty="0"/>
          </a:p>
          <a:p>
            <a:r>
              <a:rPr lang="en-IN" sz="2000" dirty="0" smtClean="0"/>
              <a:t>      -SABLE PALLAVI  [CO-11]</a:t>
            </a:r>
            <a:endParaRPr lang="en-IN" sz="2000" dirty="0"/>
          </a:p>
          <a:p>
            <a:r>
              <a:rPr lang="en-IN" sz="2000" dirty="0" smtClean="0"/>
              <a:t>      -JANGALE NATASHA  [CO-21]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529981" y="5236234"/>
            <a:ext cx="3253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            Guided By:</a:t>
            </a:r>
            <a:endParaRPr lang="en-IN" sz="2400" b="1" dirty="0">
              <a:solidFill>
                <a:srgbClr val="002060"/>
              </a:solidFill>
              <a:latin typeface="Agency FB" panose="020B0503020202020204" pitchFamily="34" charset="0"/>
            </a:endParaRPr>
          </a:p>
          <a:p>
            <a:r>
              <a:rPr lang="en-IN" sz="2400" dirty="0" smtClean="0">
                <a:solidFill>
                  <a:srgbClr val="002060"/>
                </a:solidFill>
              </a:rPr>
              <a:t>                    -</a:t>
            </a:r>
            <a:r>
              <a:rPr lang="en-IN" sz="2000" dirty="0" smtClean="0"/>
              <a:t>S</a:t>
            </a:r>
            <a:r>
              <a:rPr lang="en-IN" sz="2000" dirty="0"/>
              <a:t>. V. PHULARI</a:t>
            </a:r>
            <a:r>
              <a:rPr lang="en-IN" sz="2400" dirty="0"/>
              <a:t>  </a:t>
            </a:r>
            <a:r>
              <a:rPr lang="en-IN" dirty="0"/>
              <a:t>           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486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18616"/>
            <a:ext cx="10058400" cy="1450757"/>
          </a:xfrm>
        </p:spPr>
        <p:txBody>
          <a:bodyPr>
            <a:normAutofit/>
          </a:bodyPr>
          <a:lstStyle/>
          <a:p>
            <a:r>
              <a:rPr lang="en-IN" sz="6000" i="1" dirty="0">
                <a:solidFill>
                  <a:schemeClr val="bg1"/>
                </a:solidFill>
              </a:rPr>
              <a:t>HJT</a:t>
            </a:r>
            <a:r>
              <a:rPr lang="en-IN" sz="6000" dirty="0">
                <a:solidFill>
                  <a:schemeClr val="bg1"/>
                </a:solidFill>
              </a:rPr>
              <a:t>FY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38945" y="2512977"/>
            <a:ext cx="5177703" cy="273789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C368900-F1DC-49B1-BB8E-C1E2C9DE872D}"/>
              </a:ext>
            </a:extLst>
          </p:cNvPr>
          <p:cNvSpPr txBox="1"/>
          <p:nvPr/>
        </p:nvSpPr>
        <p:spPr>
          <a:xfrm>
            <a:off x="1299975" y="731952"/>
            <a:ext cx="7841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Homepage:</a:t>
            </a:r>
            <a:endParaRPr lang="en-IN" sz="4000" b="1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84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52" y="-83436"/>
            <a:ext cx="9905998" cy="1484027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002060"/>
                </a:solidFill>
                <a:latin typeface="Agency FB" panose="020B0503020202020204" pitchFamily="34" charset="0"/>
              </a:rPr>
              <a:t>   </a:t>
            </a:r>
            <a:r>
              <a:rPr lang="en-IN" sz="4000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Member Login:</a:t>
            </a:r>
            <a:endParaRPr lang="en-IN" sz="4000" b="1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50407" y="1846263"/>
            <a:ext cx="7151511" cy="402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042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9705" y="188687"/>
            <a:ext cx="10597706" cy="1248228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chemeClr val="bg1"/>
                </a:solidFill>
              </a:rPr>
              <a:t>  login p</a:t>
            </a:r>
          </a:p>
        </p:txBody>
      </p:sp>
      <p:pic>
        <p:nvPicPr>
          <p:cNvPr id="7" name="Content Placeholder 6"/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98116" y="2273465"/>
            <a:ext cx="5060773" cy="3127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/>
          <p:cNvPicPr>
            <a:picLocks noGrp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8227" y="2273464"/>
            <a:ext cx="5060773" cy="30819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A5914FC-1954-4AAA-BE16-5BC690CA97CE}"/>
              </a:ext>
            </a:extLst>
          </p:cNvPr>
          <p:cNvSpPr txBox="1"/>
          <p:nvPr/>
        </p:nvSpPr>
        <p:spPr>
          <a:xfrm>
            <a:off x="-95413" y="637049"/>
            <a:ext cx="52803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002060"/>
                </a:solidFill>
                <a:latin typeface="Agency FB" panose="020B0503020202020204" pitchFamily="34" charset="0"/>
              </a:rPr>
              <a:t>      </a:t>
            </a:r>
            <a:r>
              <a:rPr lang="en-IN" sz="4000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Admin Logic:</a:t>
            </a:r>
            <a:endParaRPr lang="en-IN" sz="4000" b="1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18EB3C6-F02A-4BCF-BE8C-D47C6CCE7D3F}"/>
              </a:ext>
            </a:extLst>
          </p:cNvPr>
          <p:cNvSpPr txBox="1"/>
          <p:nvPr/>
        </p:nvSpPr>
        <p:spPr>
          <a:xfrm>
            <a:off x="5730050" y="637049"/>
            <a:ext cx="4502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002060"/>
                </a:solidFill>
                <a:latin typeface="Agency FB" panose="020B0503020202020204" pitchFamily="34" charset="0"/>
              </a:rPr>
              <a:t>  </a:t>
            </a:r>
            <a:r>
              <a:rPr lang="en-IN" sz="4000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Add Members:  </a:t>
            </a:r>
            <a:endParaRPr lang="en-IN" sz="4000" b="1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3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153" y="316594"/>
            <a:ext cx="4605456" cy="1165312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Grievance Status:</a:t>
            </a:r>
            <a:endParaRPr lang="en-IN" sz="4000" b="1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605" y="1990936"/>
            <a:ext cx="5481306" cy="308323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7395" y="1990937"/>
            <a:ext cx="5046762" cy="308323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A1C500D-92C4-4F31-8370-0D16ADB65C65}"/>
              </a:ext>
            </a:extLst>
          </p:cNvPr>
          <p:cNvSpPr txBox="1"/>
          <p:nvPr/>
        </p:nvSpPr>
        <p:spPr>
          <a:xfrm>
            <a:off x="5818911" y="774020"/>
            <a:ext cx="5296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View Grievance:</a:t>
            </a:r>
            <a:endParaRPr lang="en-IN" sz="4000" b="1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19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016" y="-118839"/>
            <a:ext cx="10058400" cy="1450757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Add Grievance:</a:t>
            </a:r>
            <a:endParaRPr lang="en-IN" sz="4000" b="1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0407" y="1846263"/>
            <a:ext cx="7151511" cy="4022725"/>
          </a:xfrm>
        </p:spPr>
      </p:pic>
    </p:spTree>
    <p:extLst>
      <p:ext uri="{BB962C8B-B14F-4D97-AF65-F5344CB8AC3E}">
        <p14:creationId xmlns:p14="http://schemas.microsoft.com/office/powerpoint/2010/main" val="292327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3511" y="1436915"/>
            <a:ext cx="10118497" cy="505800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dirty="0"/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IN" dirty="0"/>
              <a:t>  It includes terms like admin, teachers and students</a:t>
            </a:r>
          </a:p>
          <a:p>
            <a:pPr lvl="0">
              <a:buClrTx/>
              <a:buFont typeface="Wingdings" panose="05000000000000000000" pitchFamily="2" charset="2"/>
              <a:buChar char="§"/>
            </a:pPr>
            <a:r>
              <a:rPr lang="en-IN" dirty="0"/>
              <a:t>Admin: Admin is the person who controls monitors and keeps the whole flow of the system. </a:t>
            </a:r>
          </a:p>
          <a:p>
            <a:pPr lvl="0">
              <a:buClrTx/>
              <a:buFont typeface="Wingdings" panose="05000000000000000000" pitchFamily="2" charset="2"/>
              <a:buChar char="§"/>
            </a:pPr>
            <a:r>
              <a:rPr lang="en-IN" dirty="0"/>
              <a:t>Students: Students are those who add their complaints in system</a:t>
            </a:r>
          </a:p>
          <a:p>
            <a:pPr lvl="0">
              <a:buClrTx/>
              <a:buFont typeface="Wingdings" panose="05000000000000000000" pitchFamily="2" charset="2"/>
              <a:buChar char="§"/>
            </a:pPr>
            <a:r>
              <a:rPr lang="en-IN" dirty="0"/>
              <a:t>Teacher: Teacher are the person who understands the students complaints and gives the solution.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897CFBE-D8E0-4723-8ED4-3B925F741DAE}"/>
              </a:ext>
            </a:extLst>
          </p:cNvPr>
          <p:cNvSpPr txBox="1"/>
          <p:nvPr/>
        </p:nvSpPr>
        <p:spPr>
          <a:xfrm>
            <a:off x="1177899" y="729029"/>
            <a:ext cx="7218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Terms </a:t>
            </a:r>
            <a:r>
              <a:rPr lang="en-IN" sz="4000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of</a:t>
            </a:r>
            <a:r>
              <a:rPr lang="en-IN" sz="4000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 Project</a:t>
            </a:r>
            <a:endParaRPr lang="en-IN" sz="4000" b="1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00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085" y="554182"/>
            <a:ext cx="10224653" cy="1967345"/>
          </a:xfrm>
        </p:spPr>
        <p:txBody>
          <a:bodyPr>
            <a:normAutofit/>
          </a:bodyPr>
          <a:lstStyle/>
          <a:p>
            <a:pPr algn="r"/>
            <a:r>
              <a:rPr lang="en-IN" sz="6000" dirty="0">
                <a:solidFill>
                  <a:srgbClr val="002060"/>
                </a:solidFill>
              </a:rPr>
              <a:t/>
            </a:r>
            <a:br>
              <a:rPr lang="en-IN" sz="6000" dirty="0">
                <a:solidFill>
                  <a:srgbClr val="002060"/>
                </a:solidFill>
              </a:rPr>
            </a:br>
            <a:endParaRPr lang="en-IN" sz="6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44914"/>
            <a:ext cx="9905999" cy="4767717"/>
          </a:xfrm>
        </p:spPr>
        <p:txBody>
          <a:bodyPr>
            <a:no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IN" dirty="0"/>
              <a:t>Grievance system provides solution by offering ability to share information about complaints between teacher and students. 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IN" dirty="0"/>
              <a:t>It act as a mediator between teacher and students. Admin can add  members, grievance information and students can check the status. 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IN" dirty="0"/>
              <a:t>It saves time and wastage of paper. Our main focus is to provide the efficiency and systematically provide solution to grievance. 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ClrTx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0387AB9-BE37-4885-BDD7-2ACCA4F71E98}"/>
              </a:ext>
            </a:extLst>
          </p:cNvPr>
          <p:cNvSpPr txBox="1"/>
          <p:nvPr/>
        </p:nvSpPr>
        <p:spPr>
          <a:xfrm>
            <a:off x="1141413" y="829968"/>
            <a:ext cx="5836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Relevance</a:t>
            </a:r>
            <a:endParaRPr lang="en-IN" sz="4000" b="1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28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115" y="131948"/>
            <a:ext cx="11175999" cy="1446549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002060"/>
                </a:solidFill>
                <a:latin typeface="Agency FB" panose="020B0503020202020204" pitchFamily="34" charset="0"/>
              </a:rPr>
              <a:t>Reference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85" y="741873"/>
            <a:ext cx="9499252" cy="425961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en-IN" sz="2600" dirty="0">
              <a:solidFill>
                <a:schemeClr val="bg1"/>
              </a:solidFill>
            </a:endParaRPr>
          </a:p>
          <a:p>
            <a:pPr marL="201168" lvl="1" indent="0">
              <a:buClrTx/>
              <a:buNone/>
            </a:pPr>
            <a:endParaRPr lang="en-IN" dirty="0">
              <a:hlinkClick r:id="rId2"/>
            </a:endParaRPr>
          </a:p>
          <a:p>
            <a:pPr marL="201168" lvl="1" indent="0">
              <a:buClrTx/>
              <a:buNone/>
            </a:pPr>
            <a:endParaRPr lang="en-IN" sz="2000" dirty="0">
              <a:hlinkClick r:id="rId2"/>
            </a:endParaRPr>
          </a:p>
          <a:p>
            <a:pPr marL="201168" lvl="1" indent="0">
              <a:buClrTx/>
              <a:buNone/>
            </a:pPr>
            <a:r>
              <a:rPr lang="en-IN" sz="2000" dirty="0" smtClean="0">
                <a:hlinkClick r:id="rId2"/>
              </a:rPr>
              <a:t>https</a:t>
            </a:r>
            <a:r>
              <a:rPr lang="en-IN" sz="2000" dirty="0">
                <a:hlinkClick r:id="rId2"/>
              </a:rPr>
              <a:t>://</a:t>
            </a:r>
            <a:r>
              <a:rPr lang="en-IN" sz="2000" dirty="0" smtClean="0">
                <a:hlinkClick r:id="rId2"/>
              </a:rPr>
              <a:t>w3layouts.com/electronics</a:t>
            </a:r>
            <a:endParaRPr lang="en-IN" sz="2000" dirty="0" smtClean="0"/>
          </a:p>
          <a:p>
            <a:pPr marL="0" indent="0" algn="just">
              <a:buClrTx/>
              <a:buNone/>
            </a:pPr>
            <a:r>
              <a:rPr lang="en-IN" u="sng" dirty="0" smtClean="0">
                <a:solidFill>
                  <a:srgbClr val="00B0F0"/>
                </a:solidFill>
                <a:hlinkClick r:id="rId3"/>
              </a:rPr>
              <a:t>   https://www.w3schools.com/w3css/w3css_slideshow.asp</a:t>
            </a:r>
            <a:endParaRPr lang="en-IN" u="sng" dirty="0" smtClean="0">
              <a:solidFill>
                <a:srgbClr val="00B0F0"/>
              </a:solidFill>
            </a:endParaRPr>
          </a:p>
          <a:p>
            <a:pPr marL="0" lvl="0" indent="0" algn="just">
              <a:buClrTx/>
              <a:buNone/>
            </a:pPr>
            <a:r>
              <a:rPr lang="en-IN" dirty="0" smtClean="0">
                <a:hlinkClick r:id="rId4"/>
              </a:rPr>
              <a:t>   https</a:t>
            </a:r>
            <a:r>
              <a:rPr lang="en-IN" dirty="0">
                <a:hlinkClick r:id="rId4"/>
              </a:rPr>
              <a:t>://www.w3schools.com/howto/howto_css_register_form.asp</a:t>
            </a:r>
            <a:endParaRPr lang="en-IN" dirty="0"/>
          </a:p>
          <a:p>
            <a:pPr marL="0" lvl="0" indent="0" algn="just">
              <a:buClrTx/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dirty="0" smtClean="0">
                <a:hlinkClick r:id="rId5"/>
              </a:rPr>
              <a:t>https</a:t>
            </a:r>
            <a:r>
              <a:rPr lang="en-IN" dirty="0">
                <a:hlinkClick r:id="rId5"/>
              </a:rPr>
              <a:t>://</a:t>
            </a:r>
            <a:r>
              <a:rPr lang="en-IN" dirty="0" smtClean="0">
                <a:hlinkClick r:id="rId5"/>
              </a:rPr>
              <a:t>www.w3schools.com/howto/howto_css_checkout_form.asp</a:t>
            </a:r>
            <a:endParaRPr lang="en-IN" dirty="0" smtClean="0"/>
          </a:p>
          <a:p>
            <a:pPr marL="0" lvl="0" indent="0" algn="just">
              <a:buClrTx/>
              <a:buNone/>
            </a:pPr>
            <a:r>
              <a:rPr lang="en-IN" dirty="0"/>
              <a:t>  </a:t>
            </a:r>
            <a:r>
              <a:rPr lang="en-IN" dirty="0" smtClean="0"/>
              <a:t> </a:t>
            </a:r>
            <a:r>
              <a:rPr lang="en-IN" u="sng" dirty="0" smtClean="0">
                <a:solidFill>
                  <a:srgbClr val="00B0F0"/>
                </a:solidFill>
              </a:rPr>
              <a:t>https</a:t>
            </a:r>
            <a:r>
              <a:rPr lang="en-IN" u="sng" dirty="0">
                <a:solidFill>
                  <a:srgbClr val="00B0F0"/>
                </a:solidFill>
              </a:rPr>
              <a:t>://google.com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522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359C226-5303-4419-8F52-380F051BAF90}"/>
              </a:ext>
            </a:extLst>
          </p:cNvPr>
          <p:cNvSpPr txBox="1"/>
          <p:nvPr/>
        </p:nvSpPr>
        <p:spPr>
          <a:xfrm>
            <a:off x="7102937" y="4376468"/>
            <a:ext cx="43701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solidFill>
                  <a:srgbClr val="002060"/>
                </a:solidFill>
                <a:latin typeface="Agency FB" panose="020B0503020202020204" pitchFamily="34" charset="0"/>
              </a:rPr>
              <a:t>THANK </a:t>
            </a:r>
            <a:r>
              <a:rPr lang="en-IN" sz="6000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YOU… </a:t>
            </a:r>
            <a:endParaRPr lang="en-IN" sz="6000" b="1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070" y="1204201"/>
            <a:ext cx="114676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Conclusion:</a:t>
            </a:r>
          </a:p>
          <a:p>
            <a:r>
              <a:rPr lang="en-IN" sz="2800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			</a:t>
            </a:r>
            <a:r>
              <a:rPr lang="en-IN" sz="2000" dirty="0" smtClean="0"/>
              <a:t>The project was developed successfully by the valuable guidance and support of team members</a:t>
            </a:r>
          </a:p>
          <a:p>
            <a:r>
              <a:rPr lang="en-IN" sz="2000" dirty="0"/>
              <a:t>The system can be designed for further </a:t>
            </a:r>
            <a:r>
              <a:rPr lang="en-IN" sz="2000" dirty="0" smtClean="0"/>
              <a:t>enhancement. This </a:t>
            </a:r>
            <a:r>
              <a:rPr lang="en-IN" sz="2000" dirty="0"/>
              <a:t>could also be developed according to the growing needs of the </a:t>
            </a:r>
            <a:r>
              <a:rPr lang="en-IN" sz="2000" dirty="0" smtClean="0"/>
              <a:t>students.</a:t>
            </a:r>
            <a:endParaRPr lang="en-GB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6939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643" y="330406"/>
            <a:ext cx="9905998" cy="1117600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rgbClr val="FFFF00"/>
                </a:solidFill>
                <a:latin typeface="Agency FB" panose="020B0503020202020204" pitchFamily="34" charset="0"/>
              </a:rPr>
              <a:t/>
            </a:r>
            <a:br>
              <a:rPr lang="en-IN" sz="4000" b="1" dirty="0">
                <a:solidFill>
                  <a:srgbClr val="FFFF00"/>
                </a:solidFill>
                <a:latin typeface="Agency FB" panose="020B0503020202020204" pitchFamily="34" charset="0"/>
              </a:rPr>
            </a:br>
            <a:r>
              <a:rPr lang="en-IN" sz="4000" b="1" dirty="0">
                <a:solidFill>
                  <a:srgbClr val="FFFF00"/>
                </a:solidFill>
                <a:latin typeface="Agency FB" panose="020B0503020202020204" pitchFamily="34" charset="0"/>
              </a:rPr>
              <a:t/>
            </a:r>
            <a:br>
              <a:rPr lang="en-IN" sz="4000" b="1" dirty="0">
                <a:solidFill>
                  <a:srgbClr val="FFFF00"/>
                </a:solidFill>
                <a:latin typeface="Agency FB" panose="020B0503020202020204" pitchFamily="34" charset="0"/>
              </a:rPr>
            </a:br>
            <a:r>
              <a:rPr lang="en-IN" sz="4000" b="1" dirty="0">
                <a:solidFill>
                  <a:srgbClr val="FFFF00"/>
                </a:solidFill>
                <a:latin typeface="Agency FB" panose="020B0503020202020204" pitchFamily="34" charset="0"/>
              </a:rPr>
              <a:t/>
            </a:r>
            <a:br>
              <a:rPr lang="en-IN" sz="4000" b="1" dirty="0">
                <a:solidFill>
                  <a:srgbClr val="FFFF00"/>
                </a:solidFill>
                <a:latin typeface="Agency FB" panose="020B0503020202020204" pitchFamily="34" charset="0"/>
              </a:rPr>
            </a:br>
            <a:r>
              <a:rPr lang="en-IN" sz="4000" b="1" dirty="0">
                <a:solidFill>
                  <a:srgbClr val="FFFF00"/>
                </a:solidFill>
                <a:latin typeface="Agency FB" panose="020B0503020202020204" pitchFamily="34" charset="0"/>
              </a:rPr>
              <a:t/>
            </a:r>
            <a:br>
              <a:rPr lang="en-IN" sz="4000" b="1" dirty="0">
                <a:solidFill>
                  <a:srgbClr val="FFFF00"/>
                </a:solidFill>
                <a:latin typeface="Agency FB" panose="020B0503020202020204" pitchFamily="34" charset="0"/>
              </a:rPr>
            </a:br>
            <a:r>
              <a:rPr lang="en-IN" sz="4000" b="1" dirty="0">
                <a:solidFill>
                  <a:srgbClr val="FFFF00"/>
                </a:solidFill>
                <a:latin typeface="Agency FB" panose="020B0503020202020204" pitchFamily="34" charset="0"/>
              </a:rPr>
              <a:t/>
            </a:r>
            <a:br>
              <a:rPr lang="en-IN" sz="4000" b="1" dirty="0">
                <a:solidFill>
                  <a:srgbClr val="FFFF00"/>
                </a:solidFill>
                <a:latin typeface="Agency FB" panose="020B0503020202020204" pitchFamily="34" charset="0"/>
              </a:rPr>
            </a:br>
            <a:r>
              <a:rPr lang="en-IN" sz="4000" b="1" dirty="0">
                <a:solidFill>
                  <a:srgbClr val="FFFF00"/>
                </a:solidFill>
                <a:latin typeface="Agency FB" panose="020B0503020202020204" pitchFamily="34" charset="0"/>
              </a:rPr>
              <a:t/>
            </a:r>
            <a:br>
              <a:rPr lang="en-IN" sz="4000" b="1" dirty="0">
                <a:solidFill>
                  <a:srgbClr val="FFFF00"/>
                </a:solidFill>
                <a:latin typeface="Agency FB" panose="020B0503020202020204" pitchFamily="34" charset="0"/>
              </a:rPr>
            </a:br>
            <a:r>
              <a:rPr lang="en-IN" sz="4000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Problem Statement </a:t>
            </a:r>
            <a:r>
              <a:rPr lang="en-IN" sz="4000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of</a:t>
            </a:r>
            <a:r>
              <a:rPr lang="en-IN" sz="4000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 Project</a:t>
            </a:r>
            <a:endParaRPr lang="en-IN" sz="4000" b="1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86971"/>
            <a:ext cx="9905999" cy="574765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IN" sz="2000" dirty="0">
              <a:solidFill>
                <a:srgbClr val="FFFF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3600" b="1" dirty="0">
              <a:solidFill>
                <a:srgbClr val="FFFF00"/>
              </a:solidFill>
            </a:endParaRP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/>
                </a:solidFill>
              </a:rPr>
              <a:t> </a:t>
            </a:r>
            <a:r>
              <a:rPr lang="en-IN" sz="2000" dirty="0" smtClean="0">
                <a:solidFill>
                  <a:schemeClr val="tx1"/>
                </a:solidFill>
              </a:rPr>
              <a:t>Project profile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chemeClr val="tx1"/>
                </a:solidFill>
              </a:rPr>
              <a:t>Functions to be provided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chemeClr val="tx1"/>
                </a:solidFill>
              </a:rPr>
              <a:t>Diagrams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chemeClr val="tx1"/>
                </a:solidFill>
              </a:rPr>
              <a:t>Functional </a:t>
            </a:r>
            <a:r>
              <a:rPr lang="en-IN" sz="2000" dirty="0" err="1" smtClean="0">
                <a:solidFill>
                  <a:schemeClr val="tx1"/>
                </a:solidFill>
              </a:rPr>
              <a:t>specificaion</a:t>
            </a:r>
            <a:endParaRPr lang="en-IN" sz="2000" dirty="0" smtClean="0">
              <a:solidFill>
                <a:schemeClr val="tx1"/>
              </a:solidFill>
            </a:endParaRP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chemeClr val="tx1"/>
                </a:solidFill>
              </a:rPr>
              <a:t>Page </a:t>
            </a:r>
            <a:r>
              <a:rPr lang="en-IN" sz="2000" dirty="0" err="1" smtClean="0">
                <a:solidFill>
                  <a:schemeClr val="tx1"/>
                </a:solidFill>
              </a:rPr>
              <a:t>desigining</a:t>
            </a:r>
            <a:endParaRPr lang="en-IN" sz="2000" dirty="0" smtClean="0">
              <a:solidFill>
                <a:schemeClr val="tx1"/>
              </a:solidFill>
            </a:endParaRP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chemeClr val="tx1"/>
                </a:solidFill>
              </a:rPr>
              <a:t>Terms of project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chemeClr val="tx1"/>
                </a:solidFill>
              </a:rPr>
              <a:t>Functional </a:t>
            </a:r>
            <a:r>
              <a:rPr lang="en-IN" sz="2000" dirty="0" err="1" smtClean="0">
                <a:solidFill>
                  <a:schemeClr val="tx1"/>
                </a:solidFill>
              </a:rPr>
              <a:t>decsription</a:t>
            </a:r>
            <a:endParaRPr lang="en-IN" sz="2000" dirty="0" smtClean="0">
              <a:solidFill>
                <a:schemeClr val="tx1"/>
              </a:solidFill>
            </a:endParaRP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chemeClr val="tx1"/>
                </a:solidFill>
              </a:rPr>
              <a:t>Relevance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chemeClr val="tx1"/>
                </a:solidFill>
              </a:rPr>
              <a:t>Reference and conclusion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000" dirty="0">
              <a:solidFill>
                <a:srgbClr val="FFFF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000" dirty="0">
              <a:solidFill>
                <a:srgbClr val="FFFF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50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674" y="0"/>
            <a:ext cx="11667243" cy="1478570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Project Profile</a:t>
            </a:r>
            <a:endParaRPr lang="en-IN" sz="4000" b="1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248" y="1642269"/>
            <a:ext cx="10063617" cy="4934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600" dirty="0">
                <a:solidFill>
                  <a:schemeClr val="bg1"/>
                </a:solidFill>
              </a:rPr>
              <a:t>NBJV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5C2108C-9882-425D-AAB7-2D4EFBEF4192}"/>
              </a:ext>
            </a:extLst>
          </p:cNvPr>
          <p:cNvSpPr txBox="1"/>
          <p:nvPr/>
        </p:nvSpPr>
        <p:spPr>
          <a:xfrm>
            <a:off x="899248" y="1763039"/>
            <a:ext cx="89940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>
                    <a:lumMod val="50000"/>
                  </a:schemeClr>
                </a:solidFill>
              </a:rPr>
              <a:t> 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10000"/>
                  </a:schemeClr>
                </a:solidFill>
              </a:rPr>
              <a:t>Student Grievance System provides services for arrived grievance of students</a:t>
            </a:r>
            <a:r>
              <a:rPr lang="en-IN" sz="200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IN" sz="2000" dirty="0">
              <a:solidFill>
                <a:schemeClr val="bg2">
                  <a:lumMod val="1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10000"/>
                  </a:schemeClr>
                </a:solidFill>
              </a:rPr>
              <a:t>Students can also know the status of their complaints</a:t>
            </a:r>
            <a:r>
              <a:rPr lang="en-IN" sz="200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IN" sz="2000" dirty="0">
              <a:solidFill>
                <a:schemeClr val="bg2">
                  <a:lumMod val="1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10000"/>
                  </a:schemeClr>
                </a:solidFill>
              </a:rPr>
              <a:t>All the complaints arrived from students are seen by the teacher and valid complaints are solved by teacher and status of replied complaints is changed to success</a:t>
            </a:r>
            <a:r>
              <a:rPr lang="en-IN" sz="200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IN" sz="2000" dirty="0">
              <a:solidFill>
                <a:schemeClr val="bg2">
                  <a:lumMod val="1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10000"/>
                  </a:schemeClr>
                </a:solidFill>
              </a:rPr>
              <a:t>Admin can see all the Grievance and access to add members is given to admin.</a:t>
            </a:r>
          </a:p>
        </p:txBody>
      </p:sp>
    </p:spTree>
    <p:extLst>
      <p:ext uri="{BB962C8B-B14F-4D97-AF65-F5344CB8AC3E}">
        <p14:creationId xmlns:p14="http://schemas.microsoft.com/office/powerpoint/2010/main" val="406312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74560" y="1745597"/>
            <a:ext cx="10538085" cy="5001392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GB" dirty="0"/>
              <a:t>The current complaint box system is manual as all the work is done and kept in the form of paper. 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GB" dirty="0"/>
              <a:t>As existing system needs to manually solve the complaints. 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GB" dirty="0"/>
              <a:t>All the necessary information is in the form of hard copy. 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GB" dirty="0"/>
              <a:t>So it became much difficult for staffs to keep the records and understand the complaints from the specific students .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GB" dirty="0"/>
              <a:t> Using this system students can directly upload their complaints.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GB" dirty="0"/>
              <a:t>Teacher can response immediately to the complaints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2074113-3953-49A8-BEBA-3277F51F42D8}"/>
              </a:ext>
            </a:extLst>
          </p:cNvPr>
          <p:cNvSpPr txBox="1"/>
          <p:nvPr/>
        </p:nvSpPr>
        <p:spPr>
          <a:xfrm>
            <a:off x="874560" y="721566"/>
            <a:ext cx="84394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Functions To Be Provided</a:t>
            </a:r>
          </a:p>
          <a:p>
            <a:endParaRPr lang="en-IN" sz="4000" b="1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07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1" y="0"/>
            <a:ext cx="10058400" cy="1450757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002060"/>
                </a:solidFill>
                <a:latin typeface="Agency FB" panose="020B0503020202020204" pitchFamily="34" charset="0"/>
              </a:rPr>
              <a:t>Objectives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011" y="1763259"/>
            <a:ext cx="9905999" cy="5094741"/>
          </a:xfrm>
        </p:spPr>
        <p:txBody>
          <a:bodyPr>
            <a:noAutofit/>
          </a:bodyPr>
          <a:lstStyle/>
          <a:p>
            <a:pPr marL="800100" lvl="1" indent="-342900">
              <a:buClrTx/>
              <a:buFont typeface="Wingdings" panose="05000000000000000000" pitchFamily="2" charset="2"/>
              <a:buChar char="§"/>
            </a:pPr>
            <a:endParaRPr lang="en-IN" sz="2000" dirty="0">
              <a:solidFill>
                <a:schemeClr val="tx1"/>
              </a:solidFill>
            </a:endParaRPr>
          </a:p>
          <a:p>
            <a:pPr lvl="0">
              <a:buClrTx/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Improved services for the students and teachers/staff. </a:t>
            </a:r>
          </a:p>
          <a:p>
            <a:pPr lvl="0">
              <a:buClrTx/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Reduce use of papers. </a:t>
            </a:r>
          </a:p>
          <a:p>
            <a:pPr lvl="0">
              <a:buClrTx/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From the proposed system we can save a lot of time is a major factor. </a:t>
            </a:r>
          </a:p>
          <a:p>
            <a:pPr lvl="0">
              <a:buClrTx/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The login and password page also secures your system property</a:t>
            </a:r>
          </a:p>
          <a:p>
            <a:pPr lvl="0">
              <a:buClrTx/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The college can easily understand the complaints of the Students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82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4932"/>
            <a:ext cx="9905998" cy="1064302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chemeClr val="bg1"/>
                </a:solidFill>
              </a:rPr>
              <a:t>       Use case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911" y="743857"/>
            <a:ext cx="10767089" cy="6208639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Use Case Diagram</a:t>
            </a:r>
            <a:endParaRPr lang="en-IN" sz="4000" b="1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177915" y="67238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  <p:pic>
        <p:nvPicPr>
          <p:cNvPr id="1028" name="Picture 6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21708" y="1764060"/>
            <a:ext cx="4829563" cy="450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44292" y="5719239"/>
            <a:ext cx="132477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mr-IN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/>
              </a:rPr>
              <a:t/>
            </a:r>
            <a:br>
              <a:rPr kumimoji="0" lang="mr-IN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/>
              </a:rPr>
            </a:br>
            <a:endParaRPr kumimoji="0" lang="mr-I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56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552" y="0"/>
            <a:ext cx="10058400" cy="1450757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002060"/>
                </a:solidFill>
                <a:latin typeface="Agency FB" panose="020B0503020202020204" pitchFamily="34" charset="0"/>
              </a:rPr>
              <a:t>       Data flow diagram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64658" y="2414339"/>
            <a:ext cx="6698188" cy="2796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453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05" y="235553"/>
            <a:ext cx="5519570" cy="1165312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Sequence Diagram</a:t>
            </a:r>
            <a:endParaRPr lang="en-IN" sz="4000" b="1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835" y="1990936"/>
            <a:ext cx="4843524" cy="3893698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57175" y="1990936"/>
            <a:ext cx="5554370" cy="362798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A1C500D-92C4-4F31-8370-0D16ADB65C65}"/>
              </a:ext>
            </a:extLst>
          </p:cNvPr>
          <p:cNvSpPr txBox="1"/>
          <p:nvPr/>
        </p:nvSpPr>
        <p:spPr>
          <a:xfrm>
            <a:off x="5985869" y="692979"/>
            <a:ext cx="5296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002060"/>
                </a:solidFill>
                <a:latin typeface="Agency FB" panose="020B0503020202020204" pitchFamily="34" charset="0"/>
              </a:rPr>
              <a:t>ER </a:t>
            </a:r>
            <a:r>
              <a:rPr lang="en-IN" sz="4000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Diagram</a:t>
            </a:r>
            <a:endParaRPr lang="en-IN" sz="4000" b="1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84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980" y="175815"/>
            <a:ext cx="9905998" cy="1255169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002060"/>
                </a:solidFill>
                <a:latin typeface="Agency FB" panose="020B0503020202020204" pitchFamily="34" charset="0"/>
              </a:rPr>
              <a:t>Functional specification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980" y="1555379"/>
            <a:ext cx="9805507" cy="491443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sz="5500" dirty="0"/>
          </a:p>
          <a:p>
            <a:pPr marL="0" indent="0">
              <a:buNone/>
            </a:pPr>
            <a:r>
              <a:rPr lang="en-IN" sz="5500" b="1" dirty="0"/>
              <a:t> </a:t>
            </a:r>
            <a:r>
              <a:rPr lang="en-IN" sz="8600" b="1" dirty="0"/>
              <a:t>Hardware Specification:</a:t>
            </a:r>
            <a:endParaRPr lang="en-IN" sz="8600" dirty="0"/>
          </a:p>
          <a:p>
            <a:pPr lvl="0"/>
            <a:r>
              <a:rPr lang="en-IN" sz="6200" dirty="0"/>
              <a:t>Processor   :      Intel i5</a:t>
            </a:r>
          </a:p>
          <a:p>
            <a:pPr lvl="0"/>
            <a:r>
              <a:rPr lang="en-IN" sz="6200" dirty="0"/>
              <a:t>RAM            :      3 GB</a:t>
            </a:r>
          </a:p>
          <a:p>
            <a:pPr lvl="0"/>
            <a:r>
              <a:rPr lang="en-IN" sz="6200" dirty="0"/>
              <a:t>Hard Disk    :      50GB</a:t>
            </a:r>
          </a:p>
          <a:p>
            <a:pPr marL="0" indent="0" algn="ctr">
              <a:buNone/>
            </a:pPr>
            <a:r>
              <a:rPr lang="en-IN" sz="7400" b="1" dirty="0"/>
              <a:t>Software Specification:</a:t>
            </a:r>
            <a:endParaRPr lang="en-IN" sz="7400" dirty="0"/>
          </a:p>
          <a:p>
            <a:pPr lvl="0" algn="ctr"/>
            <a:r>
              <a:rPr lang="en-IN" sz="6000" dirty="0"/>
              <a:t>Sublime Text 3</a:t>
            </a:r>
          </a:p>
          <a:p>
            <a:pPr lvl="0" algn="ctr"/>
            <a:r>
              <a:rPr lang="en-IN" sz="6000" dirty="0"/>
              <a:t>Apache </a:t>
            </a:r>
            <a:r>
              <a:rPr lang="en-IN" sz="6000" dirty="0" smtClean="0"/>
              <a:t>Tomcat , Wamp </a:t>
            </a:r>
            <a:r>
              <a:rPr lang="en-IN" sz="6000" dirty="0"/>
              <a:t>server</a:t>
            </a:r>
          </a:p>
          <a:p>
            <a:pPr lvl="0" algn="ctr"/>
            <a:r>
              <a:rPr lang="en-IN" sz="6000" dirty="0"/>
              <a:t>Oracle</a:t>
            </a:r>
          </a:p>
          <a:p>
            <a:pPr marL="0" indent="0" algn="r">
              <a:buNone/>
            </a:pPr>
            <a:r>
              <a:rPr lang="en-IN" sz="7400" b="1" dirty="0"/>
              <a:t>Platform Specification:</a:t>
            </a:r>
            <a:endParaRPr lang="en-IN" sz="7400" dirty="0"/>
          </a:p>
          <a:p>
            <a:pPr lvl="0" algn="r"/>
            <a:r>
              <a:rPr lang="en-IN" sz="6200" dirty="0"/>
              <a:t>Operating System  :      Windows 10</a:t>
            </a:r>
          </a:p>
          <a:p>
            <a:pPr lvl="0" algn="r"/>
            <a:r>
              <a:rPr lang="en-IN" sz="6200" dirty="0"/>
              <a:t>Front End  :     JSP, HTML, PHP</a:t>
            </a:r>
          </a:p>
          <a:p>
            <a:pPr lvl="0" algn="r"/>
            <a:r>
              <a:rPr lang="en-IN" sz="6200" dirty="0"/>
              <a:t>Back End :     MySQL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2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671</TotalTime>
  <Words>535</Words>
  <Application>Microsoft Office PowerPoint</Application>
  <PresentationFormat>Widescreen</PresentationFormat>
  <Paragraphs>102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Agency FB</vt:lpstr>
      <vt:lpstr>Arial</vt:lpstr>
      <vt:lpstr>Calibri</vt:lpstr>
      <vt:lpstr>Calibri Light</vt:lpstr>
      <vt:lpstr>Mangal</vt:lpstr>
      <vt:lpstr>Times New Roman</vt:lpstr>
      <vt:lpstr>Wingdings</vt:lpstr>
      <vt:lpstr>Retrospect</vt:lpstr>
      <vt:lpstr>PowerPoint Presentation</vt:lpstr>
      <vt:lpstr>      Problem Statement of Project</vt:lpstr>
      <vt:lpstr>Project Profile</vt:lpstr>
      <vt:lpstr>PowerPoint Presentation</vt:lpstr>
      <vt:lpstr>Objectives of project</vt:lpstr>
      <vt:lpstr>       Use case diagram</vt:lpstr>
      <vt:lpstr>       Data flow diagram</vt:lpstr>
      <vt:lpstr>Sequence Diagram</vt:lpstr>
      <vt:lpstr>Functional specification of project</vt:lpstr>
      <vt:lpstr>HJTFY</vt:lpstr>
      <vt:lpstr>   Member Login:</vt:lpstr>
      <vt:lpstr>  login p</vt:lpstr>
      <vt:lpstr>Grievance Status:</vt:lpstr>
      <vt:lpstr>Add Grievance:</vt:lpstr>
      <vt:lpstr>PowerPoint Presentation</vt:lpstr>
      <vt:lpstr> </vt:lpstr>
      <vt:lpstr>Reference and 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IN THE PROJECT PRESENTATION</dc:title>
  <dc:creator>Natasha Jangale</dc:creator>
  <cp:lastModifiedBy>Saie Vadke</cp:lastModifiedBy>
  <cp:revision>100</cp:revision>
  <dcterms:created xsi:type="dcterms:W3CDTF">2019-03-31T16:14:38Z</dcterms:created>
  <dcterms:modified xsi:type="dcterms:W3CDTF">2021-05-02T19:18:14Z</dcterms:modified>
</cp:coreProperties>
</file>