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9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0080625" cy="7559675"/>
  <p:notesSz cx="7559675" cy="10691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showAnimation="0">
    <p:kiosk restart="2147483647"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998" y="-8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9775" cy="534988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Arial" pitchFamily="18"/>
                <a:ea typeface="Lucida Sans Unicode" pitchFamily="2"/>
                <a:cs typeface="Lucida Sans Unicode" pitchFamily="2"/>
              </a:defRPr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>
              <a:defRPr sz="1400"/>
            </a:pPr>
            <a:endParaRPr lang="en-US"/>
          </a:p>
        </p:txBody>
      </p:sp>
      <p:sp>
        <p:nvSpPr>
          <p:cNvPr id="3" name="Päivämäärän paikkamerkki 2"/>
          <p:cNvSpPr txBox="1">
            <a:spLocks noGrp="1"/>
          </p:cNvSpPr>
          <p:nvPr>
            <p:ph type="dt" sz="quarter" idx="1"/>
          </p:nvPr>
        </p:nvSpPr>
        <p:spPr>
          <a:xfrm>
            <a:off x="4279900" y="0"/>
            <a:ext cx="3279775" cy="534988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 algn="r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Arial" pitchFamily="18"/>
                <a:ea typeface="Lucida Sans Unicode" pitchFamily="2"/>
                <a:cs typeface="Lucida Sans Unicode" pitchFamily="2"/>
              </a:defRPr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>
              <a:defRPr sz="1400"/>
            </a:pPr>
            <a:endParaRPr lang="en-US"/>
          </a:p>
        </p:txBody>
      </p:sp>
      <p:sp>
        <p:nvSpPr>
          <p:cNvPr id="4" name="Alatunnisteen paikkamerkki 3"/>
          <p:cNvSpPr txBox="1">
            <a:spLocks noGrp="1"/>
          </p:cNvSpPr>
          <p:nvPr>
            <p:ph type="ftr" sz="quarter" idx="2"/>
          </p:nvPr>
        </p:nvSpPr>
        <p:spPr>
          <a:xfrm>
            <a:off x="0" y="10156825"/>
            <a:ext cx="3279775" cy="534988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Arial" pitchFamily="18"/>
                <a:ea typeface="Lucida Sans Unicode" pitchFamily="2"/>
                <a:cs typeface="Lucida Sans Unicode" pitchFamily="2"/>
              </a:defRPr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>
              <a:defRPr sz="1400"/>
            </a:pPr>
            <a:endParaRPr lang="en-US"/>
          </a:p>
        </p:txBody>
      </p:sp>
      <p:sp>
        <p:nvSpPr>
          <p:cNvPr id="5" name="Dian numeron paikkamerkki 4"/>
          <p:cNvSpPr txBox="1"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9775" cy="534988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 algn="r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Arial" pitchFamily="18"/>
                <a:ea typeface="Lucida Sans Unicode" pitchFamily="2"/>
                <a:cs typeface="Lucida Sans Unicode" pitchFamily="2"/>
              </a:defRPr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>
              <a:defRPr sz="1400"/>
            </a:pPr>
            <a:fld id="{25C7ED88-86E4-4593-A80E-385A0E807AE0}" type="slidenum">
              <a:rPr lang="en-US"/>
              <a:pPr>
                <a:defRPr sz="14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66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>
            <a:spLocks noMove="1" noResize="1"/>
          </p:cNvSpPr>
          <p:nvPr/>
        </p:nvSpPr>
        <p:spPr>
          <a:xfrm>
            <a:off x="0" y="0"/>
            <a:ext cx="7559675" cy="10691813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lIns="90000" tIns="45000" rIns="90000" bIns="4500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 pitchFamily="18"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>
              <a:solidFill>
                <a:srgbClr val="FFFFFF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Puolivapaa piirto 2"/>
          <p:cNvSpPr/>
          <p:nvPr/>
        </p:nvSpPr>
        <p:spPr>
          <a:xfrm>
            <a:off x="0" y="0"/>
            <a:ext cx="7559675" cy="10691813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 pitchFamily="18"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>
              <a:solidFill>
                <a:srgbClr val="FFFFFF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Puolivapaa piirto 3"/>
          <p:cNvSpPr/>
          <p:nvPr/>
        </p:nvSpPr>
        <p:spPr>
          <a:xfrm>
            <a:off x="0" y="0"/>
            <a:ext cx="7559675" cy="10691813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 pitchFamily="18"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>
              <a:solidFill>
                <a:srgbClr val="FFFFFF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5" name="Puolivapaa piirto 4"/>
          <p:cNvSpPr/>
          <p:nvPr/>
        </p:nvSpPr>
        <p:spPr>
          <a:xfrm>
            <a:off x="0" y="0"/>
            <a:ext cx="7559675" cy="10691813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 pitchFamily="18"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>
              <a:solidFill>
                <a:srgbClr val="FFFFFF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6" name="Puolivapaa piirto 5"/>
          <p:cNvSpPr/>
          <p:nvPr/>
        </p:nvSpPr>
        <p:spPr>
          <a:xfrm>
            <a:off x="0" y="0"/>
            <a:ext cx="7559675" cy="10691813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 pitchFamily="18"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>
              <a:solidFill>
                <a:srgbClr val="FFFFFF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12295" name="Dian kuvan paikkamerkki 6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06488" y="812800"/>
            <a:ext cx="53371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2296" name="Huomautusten paikkamerkki 7"/>
          <p:cNvSpPr txBox="1">
            <a:spLocks noGrp="1"/>
          </p:cNvSpPr>
          <p:nvPr>
            <p:ph type="body" sz="quarter" idx="3"/>
          </p:nvPr>
        </p:nvSpPr>
        <p:spPr bwMode="auto">
          <a:xfrm>
            <a:off x="755650" y="5078413"/>
            <a:ext cx="6040438" cy="480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" name="Puolivapaa piirto 8"/>
          <p:cNvSpPr/>
          <p:nvPr/>
        </p:nvSpPr>
        <p:spPr>
          <a:xfrm>
            <a:off x="0" y="0"/>
            <a:ext cx="3278188" cy="53181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ctr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 pitchFamily="18"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>
              <a:solidFill>
                <a:srgbClr val="FFFFFF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10" name="Puolivapaa piirto 9"/>
          <p:cNvSpPr/>
          <p:nvPr/>
        </p:nvSpPr>
        <p:spPr>
          <a:xfrm>
            <a:off x="4278313" y="0"/>
            <a:ext cx="3278187" cy="53181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ctr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 pitchFamily="18"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>
              <a:solidFill>
                <a:srgbClr val="FFFFFF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11" name="Puolivapaa piirto 10"/>
          <p:cNvSpPr/>
          <p:nvPr/>
        </p:nvSpPr>
        <p:spPr>
          <a:xfrm>
            <a:off x="0" y="10156825"/>
            <a:ext cx="3278188" cy="53181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ctr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 pitchFamily="18"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>
              <a:solidFill>
                <a:srgbClr val="FFFFFF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12" name="Dian numeron paikkamerkki 11"/>
          <p:cNvSpPr txBox="1">
            <a:spLocks noGrp="1"/>
          </p:cNvSpPr>
          <p:nvPr>
            <p:ph type="sldNum" sz="quarter" idx="5"/>
          </p:nvPr>
        </p:nvSpPr>
        <p:spPr>
          <a:xfrm>
            <a:off x="4278313" y="10155238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/>
          <a:lstStyle>
            <a:lvl1pPr marL="0" marR="0" lvl="0" indent="0" algn="r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GB" sz="1400" b="0" i="0" u="none" strike="noStrike" baseline="0" smtClean="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Lucida Sans Unicode" pitchFamily="2"/>
              </a:defRPr>
            </a:lvl1pPr>
          </a:lstStyle>
          <a:p>
            <a:pPr>
              <a:defRPr/>
            </a:pPr>
            <a:fld id="{2999C5C5-0B9F-4E77-9FAC-1F4206D23D3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50"/>
      </a:spcBef>
      <a:spcAft>
        <a:spcPct val="0"/>
      </a:spcAft>
      <a:tabLst>
        <a:tab pos="0" algn="l"/>
        <a:tab pos="457200" algn="l"/>
        <a:tab pos="914400" algn="l"/>
        <a:tab pos="1370013" algn="l"/>
        <a:tab pos="1828800" algn="l"/>
        <a:tab pos="2286000" algn="l"/>
        <a:tab pos="2741613" algn="l"/>
        <a:tab pos="3200400" algn="l"/>
        <a:tab pos="3657600" algn="l"/>
        <a:tab pos="4114800" algn="l"/>
        <a:tab pos="4572000" algn="l"/>
        <a:tab pos="5029200" algn="l"/>
        <a:tab pos="5484813" algn="l"/>
        <a:tab pos="5943600" algn="l"/>
        <a:tab pos="6399213" algn="l"/>
        <a:tab pos="6858000" algn="l"/>
        <a:tab pos="7315200" algn="l"/>
        <a:tab pos="7772400" algn="l"/>
        <a:tab pos="8229600" algn="l"/>
        <a:tab pos="8686800" algn="l"/>
        <a:tab pos="9144000" algn="l"/>
      </a:tabLst>
      <a:defRPr lang="en-US" sz="1200">
        <a:solidFill>
          <a:srgbClr val="000000"/>
        </a:solidFill>
        <a:latin typeface="Times New Roman" pitchFamily="18"/>
        <a:ea typeface="DejaVu Sans" pitchFamily="2"/>
        <a:cs typeface="DejaVu Sans" pitchFamily="2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jaVu Sans" pitchFamily="34" charset="0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jaVu Sans" pitchFamily="34" charset="0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jaVu Sans" pitchFamily="34" charset="0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jaVu Sans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Puolivapaa piirto 1"/>
          <p:cNvSpPr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custGeom>
            <a:avLst/>
            <a:gdLst>
              <a:gd name="T0" fmla="*/ 1639080 w 21600"/>
              <a:gd name="T1" fmla="*/ 0 h 21600"/>
              <a:gd name="T2" fmla="*/ 3278160 w 21600"/>
              <a:gd name="T3" fmla="*/ 266040 h 21600"/>
              <a:gd name="T4" fmla="*/ 1639080 w 21600"/>
              <a:gd name="T5" fmla="*/ 532080 h 21600"/>
              <a:gd name="T6" fmla="*/ 0 w 21600"/>
              <a:gd name="T7" fmla="*/ 26604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0" tIns="21240" rIns="0" bIns="0" anchor="b"/>
          <a:lstStyle/>
          <a:p>
            <a: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A4B3A4D-BCA0-4A71-A4AF-BD129AF13722}" type="slidenum">
              <a:rPr lang="en-GB" sz="1400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rPr>
              <a:pPr algn="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4813" algn="l"/>
                  <a:tab pos="5943600" algn="l"/>
                  <a:tab pos="6399213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13315" name="Puolivapaa piirto 2"/>
          <p:cNvSpPr>
            <a:spLocks/>
          </p:cNvSpPr>
          <p:nvPr/>
        </p:nvSpPr>
        <p:spPr bwMode="auto">
          <a:xfrm>
            <a:off x="1106488" y="812800"/>
            <a:ext cx="5345112" cy="4008438"/>
          </a:xfrm>
          <a:custGeom>
            <a:avLst/>
            <a:gdLst>
              <a:gd name="T0" fmla="*/ 2672460 w 21600"/>
              <a:gd name="T1" fmla="*/ 0 h 21600"/>
              <a:gd name="T2" fmla="*/ 5344920 w 21600"/>
              <a:gd name="T3" fmla="*/ 2004120 h 21600"/>
              <a:gd name="T4" fmla="*/ 2672460 w 21600"/>
              <a:gd name="T5" fmla="*/ 4008239 h 21600"/>
              <a:gd name="T6" fmla="*/ 0 w 21600"/>
              <a:gd name="T7" fmla="*/ 200412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3316" name="Huomautusten paikkamerkki 3"/>
          <p:cNvSpPr txBox="1">
            <a:spLocks noGrp="1"/>
          </p:cNvSpPr>
          <p:nvPr>
            <p:ph type="body" sz="quarter" idx="1"/>
          </p:nvPr>
        </p:nvSpPr>
        <p:spPr>
          <a:xfrm>
            <a:off x="755650" y="5078413"/>
            <a:ext cx="6040438" cy="4805362"/>
          </a:xfrm>
          <a:ln/>
        </p:spPr>
        <p:txBody>
          <a:bodyPr>
            <a:spAutoFit/>
          </a:bodyPr>
          <a:lstStyle/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endParaRPr smtClean="0">
              <a:latin typeface="Times New Roman" pitchFamily="18" charset="0"/>
              <a:cs typeface="DejaVu Sans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1106488" y="812800"/>
            <a:ext cx="5338762" cy="400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39" name="Huomautusten paikkamerkki 2"/>
          <p:cNvSpPr txBox="1">
            <a:spLocks noGrp="1"/>
          </p:cNvSpPr>
          <p:nvPr>
            <p:ph type="body" sz="quarter" idx="1"/>
          </p:nvPr>
        </p:nvSpPr>
        <p:spPr>
          <a:xfrm>
            <a:off x="755650" y="5078413"/>
            <a:ext cx="6040438" cy="4805362"/>
          </a:xfrm>
          <a:ln/>
        </p:spPr>
        <p:txBody>
          <a:bodyPr>
            <a:spAutoFit/>
          </a:bodyPr>
          <a:lstStyle/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endParaRPr smtClean="0">
              <a:latin typeface="Times New Roman" pitchFamily="18" charset="0"/>
              <a:cs typeface="DejaVu Sans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en-US"/>
          </a:p>
        </p:txBody>
      </p:sp>
      <p:sp>
        <p:nvSpPr>
          <p:cNvPr id="4" name="Dian numeron paikkamerkki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04176-D3AC-48C7-A613-7AAF120AC72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Dian numeron paikkamerkki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AB182-94D9-4198-A81E-97BDB220AAD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7300913" y="301625"/>
            <a:ext cx="2265362" cy="64484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5275" cy="64484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Dian numeron paikkamerkki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B6FCA-AB63-4084-82C8-A6AE9964BED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Dian numeron paikkamerkki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30D1C-2BDC-42E5-B5D5-73523D78F19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ian numeron paikkamerkki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B6AE9-482A-4B6C-AFB0-448B9E1B4EE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4525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5110163" y="1768475"/>
            <a:ext cx="4456112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5" name="Dian numeron paikkamerkki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C5DA8-D4BC-4DDA-A151-A23A8A904A8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7" name="Dian numeron paikkamerkki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4CBE5-D9E7-4FD2-A368-DB643C18EB13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Dian numeron paikkamerkki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9D721-E182-4E09-BAC4-6540467C535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numeron paikkamerkki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7DBE5-2E8F-4F5C-B092-14906ACBC95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ian numeron paikkamerkki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5511E-78B2-4131-93C5-5DA7AD8B8D5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ian numeron paikkamerkki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7DBED-CA22-4C8E-B9BB-17735E0C0FB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 txBox="1">
            <a:spLocks noGrp="1"/>
          </p:cNvSpPr>
          <p:nvPr>
            <p:ph type="title"/>
          </p:nvPr>
        </p:nvSpPr>
        <p:spPr bwMode="auto">
          <a:xfrm>
            <a:off x="503238" y="301625"/>
            <a:ext cx="9063037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7" name="Tekstin paikkamerkki 2"/>
          <p:cNvSpPr txBox="1">
            <a:spLocks noGrp="1"/>
          </p:cNvSpPr>
          <p:nvPr>
            <p:ph type="body" idx="1"/>
          </p:nvPr>
        </p:nvSpPr>
        <p:spPr bwMode="auto">
          <a:xfrm>
            <a:off x="503238" y="1768475"/>
            <a:ext cx="9063037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smtClean="0"/>
          </a:p>
        </p:txBody>
      </p:sp>
      <p:sp>
        <p:nvSpPr>
          <p:cNvPr id="4" name="Puolivapaa piirto 3"/>
          <p:cNvSpPr/>
          <p:nvPr/>
        </p:nvSpPr>
        <p:spPr>
          <a:xfrm>
            <a:off x="503238" y="6886575"/>
            <a:ext cx="2344737" cy="5175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ctr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 pitchFamily="18"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>
              <a:solidFill>
                <a:srgbClr val="FFFFFF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5" name="Puolivapaa piirto 4"/>
          <p:cNvSpPr/>
          <p:nvPr/>
        </p:nvSpPr>
        <p:spPr>
          <a:xfrm>
            <a:off x="3448050" y="6886575"/>
            <a:ext cx="3192463" cy="5175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ctr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 pitchFamily="18"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>
              <a:solidFill>
                <a:srgbClr val="FFFFFF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6" name="Dian numeron paikkamerkki 5"/>
          <p:cNvSpPr txBox="1">
            <a:spLocks noGrp="1"/>
          </p:cNvSpPr>
          <p:nvPr>
            <p:ph type="sldNum" sz="quarter" idx="4"/>
          </p:nvPr>
        </p:nvSpPr>
        <p:spPr>
          <a:xfrm>
            <a:off x="7227888" y="6886575"/>
            <a:ext cx="2339975" cy="5127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/>
          <a:lstStyle>
            <a:lvl1pPr marL="0" marR="0" lvl="0" indent="0" algn="r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GB" sz="1400" b="0" i="0" u="none" strike="noStrike" baseline="0" smtClean="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Lucida Sans Unicode" pitchFamily="2"/>
              </a:defRPr>
            </a:lvl1pPr>
          </a:lstStyle>
          <a:p>
            <a:pPr>
              <a:defRPr/>
            </a:pPr>
            <a:fld id="{ABCED5FE-FFD0-4C79-86DE-E923E59A999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400">
          <a:solidFill>
            <a:srgbClr val="000000"/>
          </a:solidFill>
          <a:latin typeface="Arial" pitchFamily="18"/>
          <a:cs typeface="Lucida Sans Unicode" pitchFamily="2"/>
        </a:defRPr>
      </a:lvl1pPr>
      <a:lvl2pPr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Arial" charset="0"/>
          <a:cs typeface="Lucida Sans Unicode" pitchFamily="34" charset="0"/>
        </a:defRPr>
      </a:lvl2pPr>
      <a:lvl3pPr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Arial" charset="0"/>
          <a:cs typeface="Lucida Sans Unicode" pitchFamily="34" charset="0"/>
        </a:defRPr>
      </a:lvl3pPr>
      <a:lvl4pPr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Arial" charset="0"/>
          <a:cs typeface="Lucida Sans Unicode" pitchFamily="34" charset="0"/>
        </a:defRPr>
      </a:lvl4pPr>
      <a:lvl5pPr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Arial" charset="0"/>
          <a:cs typeface="Lucida Sans Unicode" pitchFamily="34" charset="0"/>
        </a:defRPr>
      </a:lvl5pPr>
      <a:lvl6pPr marL="457200"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Arial" charset="0"/>
          <a:cs typeface="Lucida Sans Unicode" pitchFamily="34" charset="0"/>
        </a:defRPr>
      </a:lvl6pPr>
      <a:lvl7pPr marL="914400"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Arial" charset="0"/>
          <a:cs typeface="Lucida Sans Unicode" pitchFamily="34" charset="0"/>
        </a:defRPr>
      </a:lvl7pPr>
      <a:lvl8pPr marL="1371600"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Arial" charset="0"/>
          <a:cs typeface="Lucida Sans Unicode" pitchFamily="34" charset="0"/>
        </a:defRPr>
      </a:lvl8pPr>
      <a:lvl9pPr marL="1828800"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Arial" charset="0"/>
          <a:cs typeface="Lucida Sans Unicode" pitchFamily="34" charset="0"/>
        </a:defRPr>
      </a:lvl9pPr>
    </p:titleStyle>
    <p:bodyStyle>
      <a:lvl1pPr marL="341313" indent="-341313" algn="l" rtl="0" eaLnBrk="0" fontAlgn="base" hangingPunct="0">
        <a:lnSpc>
          <a:spcPct val="93000"/>
        </a:lnSpc>
        <a:spcBef>
          <a:spcPct val="0"/>
        </a:spcBef>
        <a:spcAft>
          <a:spcPts val="1425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en-US" sz="3200">
          <a:solidFill>
            <a:srgbClr val="000000"/>
          </a:solidFill>
          <a:latin typeface="Arial" pitchFamily="18"/>
          <a:cs typeface="Lucida Sans Unicode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cs typeface="Lucida Sans Unicode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cs typeface="Lucida Sans Unicode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cs typeface="Lucida Sans Unicode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Lucida Sans Unicode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Lucida Sans Unicode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Lucida Sans Unicode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Lucida Sans Unicode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Lucida Sans Unicode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jp.paalassalo@turkuamk.fi" TargetMode="External"/><Relationship Id="rId2" Type="http://schemas.openxmlformats.org/officeDocument/2006/relationships/hyperlink" Target="http://www.elfa.s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ictshowroom" TargetMode="External"/><Relationship Id="rId2" Type="http://schemas.openxmlformats.org/officeDocument/2006/relationships/hyperlink" Target="http://www.balticrobotsum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prog28.cs.abo.fi/register.nsf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uolivapaa piirto 1"/>
          <p:cNvSpPr>
            <a:spLocks/>
          </p:cNvSpPr>
          <p:nvPr/>
        </p:nvSpPr>
        <p:spPr bwMode="auto">
          <a:xfrm>
            <a:off x="8683625" y="0"/>
            <a:ext cx="1397000" cy="7559675"/>
          </a:xfrm>
          <a:custGeom>
            <a:avLst/>
            <a:gdLst>
              <a:gd name="T0" fmla="*/ 698580 w 21600"/>
              <a:gd name="T1" fmla="*/ 0 h 21600"/>
              <a:gd name="T2" fmla="*/ 1397160 w 21600"/>
              <a:gd name="T3" fmla="*/ 3779820 h 21600"/>
              <a:gd name="T4" fmla="*/ 698580 w 21600"/>
              <a:gd name="T5" fmla="*/ 7559640 h 21600"/>
              <a:gd name="T6" fmla="*/ 0 w 21600"/>
              <a:gd name="T7" fmla="*/ 377982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051" name="Puolivapaa piirto 2"/>
          <p:cNvSpPr>
            <a:spLocks/>
          </p:cNvSpPr>
          <p:nvPr/>
        </p:nvSpPr>
        <p:spPr bwMode="auto">
          <a:xfrm>
            <a:off x="0" y="0"/>
            <a:ext cx="1468438" cy="7559675"/>
          </a:xfrm>
          <a:custGeom>
            <a:avLst/>
            <a:gdLst>
              <a:gd name="T0" fmla="*/ 734220 w 21600"/>
              <a:gd name="T1" fmla="*/ 0 h 21600"/>
              <a:gd name="T2" fmla="*/ 1468440 w 21600"/>
              <a:gd name="T3" fmla="*/ 3779820 h 21600"/>
              <a:gd name="T4" fmla="*/ 734220 w 21600"/>
              <a:gd name="T5" fmla="*/ 7559640 h 21600"/>
              <a:gd name="T6" fmla="*/ 0 w 21600"/>
              <a:gd name="T7" fmla="*/ 377982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pic>
        <p:nvPicPr>
          <p:cNvPr id="2052" name="Kuva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3713"/>
            <a:ext cx="13970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Kuva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88" y="1882775"/>
            <a:ext cx="1319212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Kuva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41675"/>
            <a:ext cx="13970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Kuva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88" y="4630738"/>
            <a:ext cx="1319212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Kuva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69000"/>
            <a:ext cx="13970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Kuva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25" y="493713"/>
            <a:ext cx="13970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Kuva 9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83625" y="1882775"/>
            <a:ext cx="1319213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Kuva 10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25" y="3241675"/>
            <a:ext cx="13970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Kuva 1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83625" y="4630738"/>
            <a:ext cx="1319213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Kuva 1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25" y="5969000"/>
            <a:ext cx="13970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Kuva 1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17638" y="111125"/>
            <a:ext cx="7215187" cy="721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3" name="Puolivapaa piirto 14"/>
          <p:cNvSpPr>
            <a:spLocks noChangeArrowheads="1"/>
          </p:cNvSpPr>
          <p:nvPr/>
        </p:nvSpPr>
        <p:spPr bwMode="auto">
          <a:xfrm>
            <a:off x="2112963" y="725488"/>
            <a:ext cx="5961062" cy="4953000"/>
          </a:xfrm>
          <a:custGeom>
            <a:avLst/>
            <a:gdLst>
              <a:gd name="T0" fmla="*/ 2980388 w 21600"/>
              <a:gd name="T1" fmla="*/ 0 h 21600"/>
              <a:gd name="T2" fmla="*/ 5960776 w 21600"/>
              <a:gd name="T3" fmla="*/ 2476752 h 21600"/>
              <a:gd name="T4" fmla="*/ 2980388 w 21600"/>
              <a:gd name="T5" fmla="*/ 4953504 h 21600"/>
              <a:gd name="T6" fmla="*/ 0 w 21600"/>
              <a:gd name="T7" fmla="*/ 247675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wrap="none" lIns="90000" tIns="68040" rIns="90000" bIns="46800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i-FI" sz="2400" dirty="0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In association with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i-FI" sz="2400" dirty="0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ICT </a:t>
            </a:r>
            <a:r>
              <a:rPr lang="fi-FI" sz="2400" dirty="0" err="1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ShowRoom</a:t>
            </a:r>
            <a:endParaRPr lang="fi-FI" sz="2400" dirty="0">
              <a:solidFill>
                <a:srgbClr val="FFFFFF"/>
              </a:solidFill>
              <a:latin typeface="Times New Roman" pitchFamily="18" charset="0"/>
              <a:cs typeface="Lucida Sans Unicode" pitchFamily="34" charset="0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i-FI" sz="2400" dirty="0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8</a:t>
            </a:r>
            <a:r>
              <a:rPr lang="fi-FI" sz="2400" dirty="0" smtClean="0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th </a:t>
            </a:r>
            <a:r>
              <a:rPr lang="fi-FI" sz="2400" dirty="0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of </a:t>
            </a:r>
            <a:r>
              <a:rPr lang="fi-FI" sz="2400" dirty="0" err="1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March</a:t>
            </a:r>
            <a:r>
              <a:rPr lang="fi-FI" sz="2400" dirty="0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 </a:t>
            </a:r>
            <a:r>
              <a:rPr lang="fi-FI" sz="2400" dirty="0" smtClean="0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2012</a:t>
            </a:r>
            <a:endParaRPr lang="fi-FI" sz="2400" dirty="0">
              <a:solidFill>
                <a:srgbClr val="FFFFFF"/>
              </a:solidFill>
              <a:latin typeface="Times New Roman" pitchFamily="18" charset="0"/>
              <a:cs typeface="Lucida Sans Unicode" pitchFamily="34" charset="0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fi-FI" sz="2400" dirty="0">
              <a:solidFill>
                <a:srgbClr val="FFFFFF"/>
              </a:solidFill>
              <a:latin typeface="Times New Roman" pitchFamily="18" charset="0"/>
              <a:cs typeface="Lucida Sans Unicode" pitchFamily="34" charset="0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i-FI" sz="2400" dirty="0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A </a:t>
            </a:r>
            <a:r>
              <a:rPr lang="fi-FI" sz="2400" dirty="0" err="1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tournament</a:t>
            </a:r>
            <a:r>
              <a:rPr lang="fi-FI" sz="2400" dirty="0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 of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i-FI" sz="2400" dirty="0" err="1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Autonomous</a:t>
            </a:r>
            <a:endParaRPr lang="fi-FI" sz="2400" dirty="0">
              <a:solidFill>
                <a:srgbClr val="FFFFFF"/>
              </a:solidFill>
              <a:latin typeface="Times New Roman" pitchFamily="18" charset="0"/>
              <a:cs typeface="Lucida Sans Unicode" pitchFamily="34" charset="0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fi-FI" dirty="0">
              <a:solidFill>
                <a:srgbClr val="FFFFFF"/>
              </a:solidFill>
              <a:latin typeface="Times New Roman" pitchFamily="18" charset="0"/>
              <a:cs typeface="Lucida Sans Unicode" pitchFamily="34" charset="0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fi-FI" dirty="0">
              <a:solidFill>
                <a:srgbClr val="FFFFFF"/>
              </a:solidFill>
              <a:latin typeface="Times New Roman" pitchFamily="18" charset="0"/>
              <a:cs typeface="Lucida Sans Unicode" pitchFamily="34" charset="0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i-FI" sz="4400" dirty="0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Sumo </a:t>
            </a:r>
            <a:r>
              <a:rPr lang="fi-FI" sz="4400" dirty="0" err="1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Robots</a:t>
            </a:r>
            <a:endParaRPr lang="fi-FI" sz="4400" dirty="0">
              <a:solidFill>
                <a:srgbClr val="FFFFFF"/>
              </a:solidFill>
              <a:latin typeface="Times New Roman" pitchFamily="18" charset="0"/>
              <a:cs typeface="Lucida Sans Unicode" pitchFamily="34" charset="0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fi-FI" dirty="0">
              <a:solidFill>
                <a:srgbClr val="FFFFFF"/>
              </a:solidFill>
              <a:latin typeface="Times New Roman" pitchFamily="18" charset="0"/>
              <a:cs typeface="Lucida Sans Unicode" pitchFamily="34" charset="0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fi-FI" sz="2400" dirty="0">
              <a:solidFill>
                <a:srgbClr val="FFFFFF"/>
              </a:solidFill>
              <a:latin typeface="Times New Roman" pitchFamily="18" charset="0"/>
              <a:cs typeface="Lucida Sans Unicode" pitchFamily="34" charset="0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i-FI" sz="2400" dirty="0" err="1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Students</a:t>
            </a:r>
            <a:r>
              <a:rPr lang="fi-FI" sz="2400" dirty="0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 of ”Embedded Systems 1” –</a:t>
            </a:r>
            <a:r>
              <a:rPr lang="fi-FI" sz="2400" dirty="0" err="1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course</a:t>
            </a:r>
            <a:endParaRPr lang="fi-FI" sz="2400" dirty="0">
              <a:solidFill>
                <a:srgbClr val="FFFFFF"/>
              </a:solidFill>
              <a:latin typeface="Times New Roman" pitchFamily="18" charset="0"/>
              <a:cs typeface="Lucida Sans Unicode" pitchFamily="34" charset="0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i-FI" sz="2400" dirty="0" err="1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Degree</a:t>
            </a:r>
            <a:r>
              <a:rPr lang="fi-FI" sz="2400" dirty="0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 </a:t>
            </a:r>
            <a:r>
              <a:rPr lang="fi-FI" sz="2400" dirty="0" err="1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Programme</a:t>
            </a:r>
            <a:r>
              <a:rPr lang="fi-FI" sz="2400" dirty="0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 in </a:t>
            </a:r>
            <a:r>
              <a:rPr lang="fi-FI" sz="2400" dirty="0" err="1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Information</a:t>
            </a:r>
            <a:r>
              <a:rPr lang="fi-FI" sz="2400" dirty="0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 Technology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i-FI" sz="2400" dirty="0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Turku </a:t>
            </a:r>
            <a:r>
              <a:rPr lang="fi-FI" sz="2400" dirty="0" err="1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University</a:t>
            </a:r>
            <a:r>
              <a:rPr lang="fi-FI" sz="2400" dirty="0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 of </a:t>
            </a:r>
            <a:r>
              <a:rPr lang="fi-FI" sz="2400" dirty="0" err="1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Applied</a:t>
            </a:r>
            <a:r>
              <a:rPr lang="fi-FI" sz="2400" dirty="0">
                <a:solidFill>
                  <a:srgbClr val="FFFFFF"/>
                </a:solidFill>
                <a:latin typeface="Times New Roman" pitchFamily="18" charset="0"/>
                <a:cs typeface="Lucida Sans Unicode" pitchFamily="34" charset="0"/>
              </a:rPr>
              <a:t> Sciences</a:t>
            </a: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tsikk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>
              <a:buClr>
                <a:srgbClr val="000000"/>
              </a:buClr>
              <a:buFont typeface="Times New Roman" pitchFamily="18" charset="0"/>
              <a:buNone/>
            </a:pPr>
            <a:r>
              <a:rPr lang="fi-FI" smtClean="0">
                <a:latin typeface="Arial" charset="0"/>
                <a:cs typeface="Lucida Sans Unicode" pitchFamily="34" charset="0"/>
              </a:rPr>
              <a:t>”Things that are appreciated” (2/2)</a:t>
            </a:r>
            <a:endParaRPr smtClean="0">
              <a:latin typeface="Arial" charset="0"/>
              <a:cs typeface="Lucida Sans Unicode" pitchFamily="34" charset="0"/>
            </a:endParaRPr>
          </a:p>
        </p:txBody>
      </p:sp>
      <p:sp>
        <p:nvSpPr>
          <p:cNvPr id="10243" name="Sisällön paikkamerkki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err="1" smtClean="0">
                <a:latin typeface="Arial" charset="0"/>
                <a:cs typeface="Lucida Sans Unicode" pitchFamily="34" charset="0"/>
              </a:rPr>
              <a:t>Special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technical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challenge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: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usage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of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extra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components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,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real-time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considerations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,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etc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</a:p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err="1" smtClean="0">
                <a:latin typeface="Arial" charset="0"/>
                <a:cs typeface="Lucida Sans Unicode" pitchFamily="34" charset="0"/>
              </a:rPr>
              <a:t>Well-managed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software and hardware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testing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</a:p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smtClean="0">
                <a:latin typeface="Arial" charset="0"/>
                <a:cs typeface="Lucida Sans Unicode" pitchFamily="34" charset="0"/>
              </a:rPr>
              <a:t>Active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participation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, and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presence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in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class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room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</a:p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err="1" smtClean="0">
                <a:latin typeface="Arial" charset="0"/>
                <a:cs typeface="Lucida Sans Unicode" pitchFamily="34" charset="0"/>
              </a:rPr>
              <a:t>Intelligent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playing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strategy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</a:p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err="1" smtClean="0">
                <a:latin typeface="Arial" charset="0"/>
                <a:cs typeface="Lucida Sans Unicode" pitchFamily="34" charset="0"/>
              </a:rPr>
              <a:t>Clear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,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short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,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high-quality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code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(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e.g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.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several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implementations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of the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same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functionality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Support</a:t>
            </a:r>
            <a:r>
              <a:rPr lang="fi-FI" dirty="0" smtClean="0"/>
              <a:t> </a:t>
            </a:r>
            <a:r>
              <a:rPr lang="fi-FI" dirty="0" err="1" smtClean="0"/>
              <a:t>lectures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fi-FI" dirty="0" smtClean="0"/>
              <a:t>19.1. at 12.30</a:t>
            </a:r>
          </a:p>
          <a:p>
            <a:pPr marL="858837" lvl="1" indent="-457200">
              <a:buFont typeface="Arial" pitchFamily="34" charset="0"/>
              <a:buChar char="•"/>
            </a:pPr>
            <a:r>
              <a:rPr lang="fi-FI" dirty="0" smtClean="0"/>
              <a:t>JP Paalassalo: ”Debugging and </a:t>
            </a:r>
            <a:r>
              <a:rPr lang="fi-FI" dirty="0" err="1" smtClean="0"/>
              <a:t>test</a:t>
            </a:r>
            <a:r>
              <a:rPr lang="fi-FI" dirty="0" smtClean="0"/>
              <a:t> design”</a:t>
            </a:r>
          </a:p>
          <a:p>
            <a:pPr marL="401637" lvl="1" indent="0">
              <a:buNone/>
            </a:pPr>
            <a:endParaRPr lang="fi-FI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fi-FI" dirty="0" smtClean="0"/>
              <a:t>26.1. at 8.15 </a:t>
            </a:r>
          </a:p>
          <a:p>
            <a:pPr marL="858837" lvl="1" indent="-457200">
              <a:buFont typeface="Arial" pitchFamily="34" charset="0"/>
              <a:buChar char="•"/>
            </a:pPr>
            <a:r>
              <a:rPr lang="fi-FI" dirty="0" smtClean="0"/>
              <a:t>Vesa Torvinen: ”Using </a:t>
            </a:r>
            <a:r>
              <a:rPr lang="fi-FI" dirty="0"/>
              <a:t>v</a:t>
            </a:r>
            <a:r>
              <a:rPr lang="fi-FI" dirty="0" smtClean="0"/>
              <a:t>ersion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” </a:t>
            </a:r>
          </a:p>
          <a:p>
            <a:pPr marL="401637" lvl="1" indent="0">
              <a:buNone/>
            </a:pPr>
            <a:endParaRPr lang="fi-FI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fi-FI" dirty="0" smtClean="0"/>
              <a:t>2.2. at 12.30 </a:t>
            </a:r>
          </a:p>
          <a:p>
            <a:pPr marL="858837" lvl="1" indent="-457200">
              <a:buFont typeface="Arial" pitchFamily="34" charset="0"/>
              <a:buChar char="•"/>
            </a:pPr>
            <a:r>
              <a:rPr lang="fi-FI" dirty="0" smtClean="0"/>
              <a:t>JP Paalassalo: ”</a:t>
            </a:r>
            <a:r>
              <a:rPr lang="fi-FI" dirty="0" err="1" smtClean="0"/>
              <a:t>Poster</a:t>
            </a:r>
            <a:r>
              <a:rPr lang="fi-FI" dirty="0" smtClean="0"/>
              <a:t> design” </a:t>
            </a:r>
          </a:p>
          <a:p>
            <a:pPr marL="0" indent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6238673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tsikk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>
              <a:buClr>
                <a:srgbClr val="000000"/>
              </a:buClr>
              <a:buFont typeface="Times New Roman" pitchFamily="18" charset="0"/>
              <a:buNone/>
            </a:pPr>
            <a:r>
              <a:rPr lang="fi-FI" smtClean="0">
                <a:latin typeface="Arial" charset="0"/>
                <a:cs typeface="Lucida Sans Unicode" pitchFamily="34" charset="0"/>
              </a:rPr>
              <a:t>Purchase Orders </a:t>
            </a:r>
            <a:endParaRPr smtClean="0">
              <a:latin typeface="Arial" charset="0"/>
              <a:cs typeface="Lucida Sans Unicode" pitchFamily="34" charset="0"/>
            </a:endParaRPr>
          </a:p>
        </p:txBody>
      </p:sp>
      <p:sp>
        <p:nvSpPr>
          <p:cNvPr id="11267" name="Sisällön paikkamerkki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smtClean="0">
                <a:latin typeface="Arial" charset="0"/>
                <a:cs typeface="Lucida Sans Unicode" pitchFamily="34" charset="0"/>
              </a:rPr>
              <a:t>If you need extra components, sensors or actuators for your design </a:t>
            </a:r>
          </a:p>
          <a:p>
            <a:pPr marL="741363" lvl="1" indent="-284163" eaLnBrk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>
                <a:solidFill>
                  <a:srgbClr val="000000"/>
                </a:solidFill>
              </a:rPr>
              <a:t>Check available parts in </a:t>
            </a:r>
            <a:r>
              <a:rPr lang="fi-FI">
                <a:solidFill>
                  <a:srgbClr val="000000"/>
                </a:solidFill>
                <a:hlinkClick r:id="rId2"/>
              </a:rPr>
              <a:t>www.elfa.se</a:t>
            </a:r>
            <a:r>
              <a:rPr lang="fi-FI">
                <a:solidFill>
                  <a:srgbClr val="000000"/>
                </a:solidFill>
              </a:rPr>
              <a:t> </a:t>
            </a:r>
          </a:p>
          <a:p>
            <a:pPr marL="741363" lvl="1" indent="-284163" eaLnBrk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>
                <a:solidFill>
                  <a:srgbClr val="000000"/>
                </a:solidFill>
              </a:rPr>
              <a:t>Send shopping cart information to </a:t>
            </a:r>
            <a:r>
              <a:rPr lang="fi-FI">
                <a:solidFill>
                  <a:srgbClr val="000000"/>
                </a:solidFill>
                <a:hlinkClick r:id="rId3"/>
              </a:rPr>
              <a:t>jp.paalassalo@turkuamk.fi</a:t>
            </a:r>
            <a:r>
              <a:rPr lang="fi-FI">
                <a:solidFill>
                  <a:srgbClr val="000000"/>
                </a:solidFill>
              </a:rPr>
              <a:t> </a:t>
            </a:r>
          </a:p>
          <a:p>
            <a:pPr marL="741363" lvl="1" indent="-284163" eaLnBrk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>
                <a:solidFill>
                  <a:srgbClr val="000000"/>
                </a:solidFill>
              </a:rPr>
              <a:t>In the best case, the parts arrive the next day </a:t>
            </a:r>
          </a:p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smtClean="0">
                <a:latin typeface="Arial" charset="0"/>
                <a:cs typeface="Lucida Sans Unicode" pitchFamily="34" charset="0"/>
              </a:rPr>
              <a:t>Other distributors and vendors may take longer time </a:t>
            </a:r>
          </a:p>
          <a:p>
            <a:pPr marL="741363" lvl="1" indent="-284163" eaLnBrk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>
                <a:solidFill>
                  <a:srgbClr val="000000"/>
                </a:solidFill>
              </a:rPr>
              <a:t>Especially non-EU purchases may take several weeks 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Teams</a:t>
            </a:r>
            <a:r>
              <a:rPr lang="fi-FI" dirty="0" smtClean="0"/>
              <a:t> and tutor </a:t>
            </a:r>
            <a:r>
              <a:rPr lang="fi-FI" dirty="0" err="1" smtClean="0"/>
              <a:t>teachers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fi-FI" dirty="0" smtClean="0"/>
              <a:t>Jules </a:t>
            </a:r>
            <a:r>
              <a:rPr lang="fi-FI" dirty="0" err="1" smtClean="0"/>
              <a:t>Debra</a:t>
            </a:r>
            <a:r>
              <a:rPr lang="fi-FI" dirty="0" smtClean="0"/>
              <a:t> and Julien </a:t>
            </a:r>
            <a:r>
              <a:rPr lang="fi-FI" dirty="0" err="1" smtClean="0"/>
              <a:t>Meichelbeck</a:t>
            </a:r>
            <a:r>
              <a:rPr lang="fi-FI" dirty="0" smtClean="0"/>
              <a:t> (JP)</a:t>
            </a:r>
            <a:endParaRPr lang="fi-FI" dirty="0" smtClean="0"/>
          </a:p>
          <a:p>
            <a:pPr>
              <a:buFont typeface="Arial" pitchFamily="34" charset="0"/>
              <a:buChar char="•"/>
            </a:pPr>
            <a:r>
              <a:rPr lang="fi-FI" dirty="0" err="1" smtClean="0"/>
              <a:t>Davide</a:t>
            </a:r>
            <a:r>
              <a:rPr lang="fi-FI" dirty="0" smtClean="0"/>
              <a:t> </a:t>
            </a:r>
            <a:r>
              <a:rPr lang="fi-FI" dirty="0" err="1" smtClean="0"/>
              <a:t>Berdin</a:t>
            </a:r>
            <a:r>
              <a:rPr lang="fi-FI" dirty="0" smtClean="0"/>
              <a:t> and </a:t>
            </a:r>
            <a:r>
              <a:rPr lang="fi-FI" dirty="0" err="1" smtClean="0"/>
              <a:t>Till</a:t>
            </a:r>
            <a:r>
              <a:rPr lang="fi-FI" dirty="0" smtClean="0"/>
              <a:t> </a:t>
            </a:r>
            <a:r>
              <a:rPr lang="fi-FI" dirty="0" err="1" smtClean="0"/>
              <a:t>Riemer</a:t>
            </a:r>
            <a:r>
              <a:rPr lang="fi-FI" dirty="0" smtClean="0"/>
              <a:t> </a:t>
            </a:r>
            <a:r>
              <a:rPr lang="fi-FI" dirty="0" smtClean="0"/>
              <a:t>(Vesa)</a:t>
            </a:r>
            <a:endParaRPr lang="fi-FI" dirty="0" smtClean="0"/>
          </a:p>
          <a:p>
            <a:pPr>
              <a:buFont typeface="Arial" pitchFamily="34" charset="0"/>
              <a:buChar char="•"/>
            </a:pPr>
            <a:r>
              <a:rPr lang="fi-FI" dirty="0" smtClean="0"/>
              <a:t>Lukas </a:t>
            </a:r>
            <a:r>
              <a:rPr lang="fi-FI" dirty="0" err="1" smtClean="0"/>
              <a:t>Kern</a:t>
            </a:r>
            <a:r>
              <a:rPr lang="fi-FI" dirty="0" smtClean="0"/>
              <a:t> and Niko </a:t>
            </a:r>
            <a:r>
              <a:rPr lang="fi-FI" dirty="0" smtClean="0"/>
              <a:t>Nieminen (JP)</a:t>
            </a:r>
            <a:endParaRPr lang="fi-FI" dirty="0" smtClean="0"/>
          </a:p>
          <a:p>
            <a:pPr>
              <a:buFont typeface="Arial" pitchFamily="34" charset="0"/>
              <a:buChar char="•"/>
            </a:pPr>
            <a:r>
              <a:rPr lang="fi-FI" dirty="0" smtClean="0"/>
              <a:t>Jere Sinisalo and Joonas </a:t>
            </a:r>
            <a:r>
              <a:rPr lang="fi-FI" dirty="0" smtClean="0"/>
              <a:t>Kuusela (Vesa)</a:t>
            </a:r>
            <a:endParaRPr lang="fi-FI" dirty="0" smtClean="0"/>
          </a:p>
          <a:p>
            <a:pPr>
              <a:buFont typeface="Arial" pitchFamily="34" charset="0"/>
              <a:buChar char="•"/>
            </a:pPr>
            <a:r>
              <a:rPr lang="fi-FI" dirty="0" err="1" smtClean="0"/>
              <a:t>Tomohito</a:t>
            </a:r>
            <a:r>
              <a:rPr lang="fi-FI" dirty="0" smtClean="0"/>
              <a:t> Kato and Tomi </a:t>
            </a:r>
            <a:r>
              <a:rPr lang="fi-FI" dirty="0" smtClean="0"/>
              <a:t>Leppälehto (JP)</a:t>
            </a:r>
            <a:endParaRPr lang="fi-FI" dirty="0" smtClean="0"/>
          </a:p>
          <a:p>
            <a:pPr>
              <a:buFont typeface="Arial" pitchFamily="34" charset="0"/>
              <a:buChar char="•"/>
            </a:pPr>
            <a:r>
              <a:rPr lang="fi-FI" dirty="0" smtClean="0"/>
              <a:t>Juha Mäkelä, Raine Kuusisto and Jari </a:t>
            </a:r>
            <a:r>
              <a:rPr lang="fi-FI" dirty="0" smtClean="0"/>
              <a:t>Knuutila (Vesa) </a:t>
            </a:r>
            <a:endParaRPr lang="fi-FI" dirty="0" smtClean="0"/>
          </a:p>
          <a:p>
            <a:pPr>
              <a:buFont typeface="Arial" pitchFamily="34" charset="0"/>
              <a:buChar char="•"/>
            </a:pPr>
            <a:r>
              <a:rPr lang="fi-FI" dirty="0" smtClean="0"/>
              <a:t>Vesa </a:t>
            </a:r>
            <a:r>
              <a:rPr lang="fi-FI" dirty="0" smtClean="0"/>
              <a:t>Torvinen and Tapani </a:t>
            </a:r>
            <a:r>
              <a:rPr lang="fi-FI" dirty="0" smtClean="0"/>
              <a:t>Männistö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tsikko 1"/>
          <p:cNvSpPr txBox="1">
            <a:spLocks noGrp="1"/>
          </p:cNvSpPr>
          <p:nvPr>
            <p:ph type="title"/>
          </p:nvPr>
        </p:nvSpPr>
        <p:spPr>
          <a:xfrm>
            <a:off x="503238" y="-36587"/>
            <a:ext cx="9063037" cy="1254125"/>
          </a:xfrm>
        </p:spPr>
        <p:txBody>
          <a:bodyPr/>
          <a:lstStyle/>
          <a:p>
            <a:pPr eaLnBrk="1">
              <a:buClr>
                <a:srgbClr val="000000"/>
              </a:buClr>
              <a:buFont typeface="Times New Roman" pitchFamily="18" charset="0"/>
              <a:buNone/>
            </a:pPr>
            <a:r>
              <a:rPr lang="fi-FI" smtClean="0">
                <a:latin typeface="Arial" charset="0"/>
                <a:cs typeface="Lucida Sans Unicode" pitchFamily="34" charset="0"/>
              </a:rPr>
              <a:t>Organization</a:t>
            </a:r>
            <a:endParaRPr smtClean="0">
              <a:latin typeface="Arial" charset="0"/>
              <a:cs typeface="Lucida Sans Unicode" pitchFamily="34" charset="0"/>
            </a:endParaRPr>
          </a:p>
        </p:txBody>
      </p:sp>
      <p:sp>
        <p:nvSpPr>
          <p:cNvPr id="4099" name="Sisällön paikkamerkki 2"/>
          <p:cNvSpPr txBox="1">
            <a:spLocks noGrp="1"/>
          </p:cNvSpPr>
          <p:nvPr>
            <p:ph idx="1"/>
          </p:nvPr>
        </p:nvSpPr>
        <p:spPr>
          <a:xfrm>
            <a:off x="503238" y="1373013"/>
            <a:ext cx="9063037" cy="4927104"/>
          </a:xfrm>
        </p:spPr>
        <p:txBody>
          <a:bodyPr/>
          <a:lstStyle/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err="1" smtClean="0">
                <a:latin typeface="Arial" charset="0"/>
                <a:cs typeface="Lucida Sans Unicode" pitchFamily="34" charset="0"/>
              </a:rPr>
              <a:t>Student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driven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project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work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</a:p>
          <a:p>
            <a:pPr marL="741363" lvl="1" indent="-284163" eaLnBrk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 dirty="0">
                <a:solidFill>
                  <a:srgbClr val="000000"/>
                </a:solidFill>
              </a:rPr>
              <a:t>No </a:t>
            </a:r>
            <a:r>
              <a:rPr lang="fi-FI" dirty="0" err="1">
                <a:solidFill>
                  <a:srgbClr val="000000"/>
                </a:solidFill>
              </a:rPr>
              <a:t>lectures</a:t>
            </a:r>
            <a:r>
              <a:rPr lang="fi-FI" dirty="0">
                <a:solidFill>
                  <a:srgbClr val="000000"/>
                </a:solidFill>
              </a:rPr>
              <a:t>, and no </a:t>
            </a:r>
            <a:r>
              <a:rPr lang="fi-FI" dirty="0" err="1">
                <a:solidFill>
                  <a:srgbClr val="000000"/>
                </a:solidFill>
              </a:rPr>
              <a:t>exam</a:t>
            </a:r>
            <a:endParaRPr lang="fi-FI" dirty="0">
              <a:solidFill>
                <a:srgbClr val="000000"/>
              </a:solidFill>
            </a:endParaRPr>
          </a:p>
          <a:p>
            <a:pPr marL="741363" lvl="1" indent="-284163" eaLnBrk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 dirty="0">
                <a:solidFill>
                  <a:srgbClr val="000000"/>
                </a:solidFill>
              </a:rPr>
              <a:t>5 </a:t>
            </a:r>
            <a:r>
              <a:rPr lang="fi-FI" dirty="0" err="1">
                <a:solidFill>
                  <a:srgbClr val="000000"/>
                </a:solidFill>
              </a:rPr>
              <a:t>credits</a:t>
            </a:r>
            <a:r>
              <a:rPr lang="fi-FI" dirty="0">
                <a:solidFill>
                  <a:srgbClr val="000000"/>
                </a:solidFill>
              </a:rPr>
              <a:t> = 5 * 27 h = 135 h </a:t>
            </a:r>
            <a:r>
              <a:rPr lang="fi-FI" dirty="0" err="1">
                <a:solidFill>
                  <a:srgbClr val="000000"/>
                </a:solidFill>
              </a:rPr>
              <a:t>work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load</a:t>
            </a:r>
            <a:r>
              <a:rPr lang="fi-FI" dirty="0">
                <a:solidFill>
                  <a:srgbClr val="000000"/>
                </a:solidFill>
              </a:rPr>
              <a:t> </a:t>
            </a:r>
            <a:endParaRPr lang="fi-FI" dirty="0" smtClean="0">
              <a:solidFill>
                <a:srgbClr val="000000"/>
              </a:solidFill>
            </a:endParaRPr>
          </a:p>
          <a:p>
            <a:pPr marL="741363" lvl="1" indent="-284163" eaLnBrk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 dirty="0" smtClean="0">
                <a:solidFill>
                  <a:srgbClr val="000000"/>
                </a:solidFill>
              </a:rPr>
              <a:t>Class </a:t>
            </a:r>
            <a:r>
              <a:rPr lang="fi-FI" dirty="0" err="1" smtClean="0">
                <a:solidFill>
                  <a:srgbClr val="000000"/>
                </a:solidFill>
              </a:rPr>
              <a:t>room</a:t>
            </a:r>
            <a:r>
              <a:rPr lang="fi-FI" dirty="0" smtClean="0">
                <a:solidFill>
                  <a:srgbClr val="000000"/>
                </a:solidFill>
              </a:rPr>
              <a:t> </a:t>
            </a:r>
            <a:r>
              <a:rPr lang="fi-FI" dirty="0" err="1" smtClean="0">
                <a:solidFill>
                  <a:srgbClr val="000000"/>
                </a:solidFill>
              </a:rPr>
              <a:t>reservations</a:t>
            </a:r>
            <a:r>
              <a:rPr lang="fi-FI" dirty="0" smtClean="0">
                <a:solidFill>
                  <a:srgbClr val="000000"/>
                </a:solidFill>
              </a:rPr>
              <a:t>;</a:t>
            </a:r>
          </a:p>
          <a:p>
            <a:pPr marL="1141413" lvl="2" indent="-284163" eaLnBrk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 dirty="0" err="1" smtClean="0">
                <a:solidFill>
                  <a:srgbClr val="000000"/>
                </a:solidFill>
              </a:rPr>
              <a:t>Monday</a:t>
            </a:r>
            <a:r>
              <a:rPr lang="fi-FI" dirty="0" smtClean="0">
                <a:solidFill>
                  <a:srgbClr val="000000"/>
                </a:solidFill>
              </a:rPr>
              <a:t>: 13.15 – 16.00</a:t>
            </a:r>
          </a:p>
          <a:p>
            <a:pPr marL="1141413" lvl="2" indent="-284163" eaLnBrk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 dirty="0" err="1" smtClean="0">
                <a:solidFill>
                  <a:srgbClr val="000000"/>
                </a:solidFill>
              </a:rPr>
              <a:t>Thursday</a:t>
            </a:r>
            <a:r>
              <a:rPr lang="fi-FI" dirty="0" smtClean="0">
                <a:solidFill>
                  <a:srgbClr val="000000"/>
                </a:solidFill>
              </a:rPr>
              <a:t>: 8.15 – 16.00</a:t>
            </a:r>
          </a:p>
          <a:p>
            <a:pPr marL="339726" indent="-284163" eaLnBrk="1"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 dirty="0" smtClean="0">
                <a:latin typeface="Arial" charset="0"/>
                <a:cs typeface="Lucida Sans Unicode" pitchFamily="34" charset="0"/>
              </a:rPr>
              <a:t>Teachers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will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check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the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project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milestones</a:t>
            </a:r>
            <a:endParaRPr lang="fi-FI" dirty="0" smtClean="0">
              <a:latin typeface="Arial" charset="0"/>
              <a:cs typeface="Lucida Sans Unicode" pitchFamily="34" charset="0"/>
            </a:endParaRPr>
          </a:p>
          <a:p>
            <a:pPr marL="339726" indent="-284163" eaLnBrk="1"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 dirty="0" err="1" smtClean="0">
                <a:latin typeface="Arial" charset="0"/>
                <a:cs typeface="Lucida Sans Unicode" pitchFamily="34" charset="0"/>
              </a:rPr>
              <a:t>Availability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for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technical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consultations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</a:p>
          <a:p>
            <a:pPr marL="741363" lvl="1" indent="-284163" eaLnBrk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 dirty="0" smtClean="0">
                <a:solidFill>
                  <a:srgbClr val="000000"/>
                </a:solidFill>
              </a:rPr>
              <a:t>Vesa: </a:t>
            </a:r>
            <a:r>
              <a:rPr lang="fi-FI" dirty="0" err="1" smtClean="0">
                <a:solidFill>
                  <a:srgbClr val="000000"/>
                </a:solidFill>
              </a:rPr>
              <a:t>Thursdays</a:t>
            </a:r>
            <a:r>
              <a:rPr lang="fi-FI" dirty="0" smtClean="0">
                <a:solidFill>
                  <a:srgbClr val="000000"/>
                </a:solidFill>
              </a:rPr>
              <a:t> </a:t>
            </a:r>
            <a:r>
              <a:rPr lang="fi-FI" dirty="0">
                <a:solidFill>
                  <a:srgbClr val="000000"/>
                </a:solidFill>
              </a:rPr>
              <a:t>at </a:t>
            </a:r>
            <a:r>
              <a:rPr lang="fi-FI" dirty="0" smtClean="0">
                <a:solidFill>
                  <a:srgbClr val="000000"/>
                </a:solidFill>
              </a:rPr>
              <a:t>8.15-12.00</a:t>
            </a:r>
          </a:p>
          <a:p>
            <a:pPr marL="741363" lvl="1" indent="-284163" eaLnBrk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 dirty="0" smtClean="0">
                <a:solidFill>
                  <a:srgbClr val="000000"/>
                </a:solidFill>
              </a:rPr>
              <a:t>JP: </a:t>
            </a:r>
            <a:r>
              <a:rPr lang="fi-FI" dirty="0" err="1" smtClean="0">
                <a:solidFill>
                  <a:srgbClr val="000000"/>
                </a:solidFill>
              </a:rPr>
              <a:t>Thursdays</a:t>
            </a:r>
            <a:r>
              <a:rPr lang="fi-FI" dirty="0" smtClean="0">
                <a:solidFill>
                  <a:srgbClr val="000000"/>
                </a:solidFill>
              </a:rPr>
              <a:t>, no </a:t>
            </a:r>
            <a:r>
              <a:rPr lang="fi-FI" dirty="0" err="1" smtClean="0">
                <a:solidFill>
                  <a:srgbClr val="000000"/>
                </a:solidFill>
              </a:rPr>
              <a:t>permanent</a:t>
            </a:r>
            <a:r>
              <a:rPr lang="fi-FI" dirty="0" smtClean="0">
                <a:solidFill>
                  <a:srgbClr val="000000"/>
                </a:solidFill>
              </a:rPr>
              <a:t> </a:t>
            </a:r>
            <a:r>
              <a:rPr lang="fi-FI" dirty="0" err="1" smtClean="0">
                <a:solidFill>
                  <a:srgbClr val="000000"/>
                </a:solidFill>
              </a:rPr>
              <a:t>time</a:t>
            </a:r>
            <a:endParaRPr lang="fi-FI" dirty="0" smtClean="0">
              <a:solidFill>
                <a:srgbClr val="000000"/>
              </a:solidFill>
            </a:endParaRPr>
          </a:p>
          <a:p>
            <a:pPr marL="741363" lvl="1" indent="-284163" eaLnBrk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 dirty="0" smtClean="0">
                <a:solidFill>
                  <a:srgbClr val="000000"/>
                </a:solidFill>
              </a:rPr>
              <a:t>Tapani: </a:t>
            </a:r>
            <a:r>
              <a:rPr lang="fi-FI" dirty="0" err="1" smtClean="0">
                <a:solidFill>
                  <a:srgbClr val="000000"/>
                </a:solidFill>
              </a:rPr>
              <a:t>Thursdays</a:t>
            </a:r>
            <a:r>
              <a:rPr lang="fi-FI" dirty="0" smtClean="0">
                <a:solidFill>
                  <a:srgbClr val="000000"/>
                </a:solidFill>
              </a:rPr>
              <a:t>, no </a:t>
            </a:r>
            <a:r>
              <a:rPr lang="fi-FI" dirty="0" err="1" smtClean="0">
                <a:solidFill>
                  <a:srgbClr val="000000"/>
                </a:solidFill>
              </a:rPr>
              <a:t>permanent</a:t>
            </a:r>
            <a:r>
              <a:rPr lang="fi-FI" dirty="0" smtClean="0">
                <a:solidFill>
                  <a:srgbClr val="000000"/>
                </a:solidFill>
              </a:rPr>
              <a:t> </a:t>
            </a:r>
            <a:r>
              <a:rPr lang="fi-FI" dirty="0" err="1" smtClean="0">
                <a:solidFill>
                  <a:srgbClr val="000000"/>
                </a:solidFill>
              </a:rPr>
              <a:t>time</a:t>
            </a:r>
            <a:r>
              <a:rPr lang="fi-FI" dirty="0" smtClean="0">
                <a:solidFill>
                  <a:srgbClr val="000000"/>
                </a:solidFill>
              </a:rPr>
              <a:t> </a:t>
            </a:r>
          </a:p>
          <a:p>
            <a:pPr marL="55563" indent="0" eaLnBrk="1">
              <a:spcAft>
                <a:spcPts val="1138"/>
              </a:spcAft>
              <a:buClr>
                <a:srgbClr val="000000"/>
              </a:buClr>
            </a:pPr>
            <a:endParaRPr lang="fi-FI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Sumo </a:t>
            </a:r>
            <a:r>
              <a:rPr lang="fi-FI" dirty="0" err="1" smtClean="0"/>
              <a:t>Robot</a:t>
            </a:r>
            <a:r>
              <a:rPr lang="fi-FI" dirty="0" smtClean="0"/>
              <a:t> </a:t>
            </a:r>
            <a:r>
              <a:rPr lang="fi-FI" dirty="0" err="1" smtClean="0"/>
              <a:t>tournament</a:t>
            </a:r>
            <a:r>
              <a:rPr lang="fi-FI" dirty="0" smtClean="0"/>
              <a:t> in ICT </a:t>
            </a:r>
            <a:r>
              <a:rPr lang="fi-FI" dirty="0" err="1" smtClean="0"/>
              <a:t>ShowRoom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6" indent="-284163" eaLnBrk="1"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 dirty="0" err="1" smtClean="0">
                <a:solidFill>
                  <a:srgbClr val="000000"/>
                </a:solidFill>
              </a:rPr>
              <a:t>Will</a:t>
            </a:r>
            <a:r>
              <a:rPr lang="fi-FI" dirty="0" smtClean="0">
                <a:solidFill>
                  <a:srgbClr val="000000"/>
                </a:solidFill>
              </a:rPr>
              <a:t> </a:t>
            </a:r>
            <a:r>
              <a:rPr lang="fi-FI" dirty="0" err="1" smtClean="0">
                <a:solidFill>
                  <a:srgbClr val="000000"/>
                </a:solidFill>
              </a:rPr>
              <a:t>use</a:t>
            </a:r>
            <a:r>
              <a:rPr lang="fi-FI" dirty="0" smtClean="0">
                <a:solidFill>
                  <a:srgbClr val="000000"/>
                </a:solidFill>
              </a:rPr>
              <a:t> Mini </a:t>
            </a:r>
            <a:r>
              <a:rPr lang="fi-FI" dirty="0">
                <a:solidFill>
                  <a:srgbClr val="000000"/>
                </a:solidFill>
              </a:rPr>
              <a:t>Sumo </a:t>
            </a:r>
            <a:r>
              <a:rPr lang="fi-FI" dirty="0" err="1">
                <a:solidFill>
                  <a:srgbClr val="000000"/>
                </a:solidFill>
              </a:rPr>
              <a:t>rules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from</a:t>
            </a:r>
            <a:r>
              <a:rPr lang="fi-FI" dirty="0">
                <a:solidFill>
                  <a:srgbClr val="000000"/>
                </a:solidFill>
              </a:rPr>
              <a:t> the </a:t>
            </a:r>
            <a:r>
              <a:rPr lang="en-US" dirty="0" err="1">
                <a:solidFill>
                  <a:srgbClr val="000000"/>
                </a:solidFill>
              </a:rPr>
              <a:t>BalticRobotSumo</a:t>
            </a:r>
            <a:r>
              <a:rPr lang="en-US" dirty="0">
                <a:solidFill>
                  <a:srgbClr val="000000"/>
                </a:solidFill>
              </a:rPr>
              <a:t> event</a:t>
            </a:r>
          </a:p>
          <a:p>
            <a:pPr lvl="2" eaLnBrk="1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Font typeface="Times New Roman" pitchFamily="18" charset="0"/>
              <a:buChar char="•"/>
            </a:pPr>
            <a:r>
              <a:rPr lang="en-US" dirty="0">
                <a:solidFill>
                  <a:srgbClr val="000000"/>
                </a:solidFill>
                <a:hlinkClick r:id="rId2"/>
              </a:rPr>
              <a:t>http://www.balticrobotsumo.org/</a:t>
            </a:r>
            <a:endParaRPr lang="en-US" dirty="0">
              <a:solidFill>
                <a:srgbClr val="000000"/>
              </a:solidFill>
            </a:endParaRPr>
          </a:p>
          <a:p>
            <a:pPr eaLnBrk="1">
              <a:spcAft>
                <a:spcPts val="850"/>
              </a:spcAft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err="1" smtClean="0">
                <a:solidFill>
                  <a:srgbClr val="000000"/>
                </a:solidFill>
              </a:rPr>
              <a:t>ICT-ShowRoom</a:t>
            </a:r>
            <a:r>
              <a:rPr lang="fi-FI" dirty="0" smtClean="0">
                <a:solidFill>
                  <a:srgbClr val="000000"/>
                </a:solidFill>
              </a:rPr>
              <a:t> 2012</a:t>
            </a:r>
          </a:p>
          <a:p>
            <a:pPr lvl="1" eaLnBrk="1">
              <a:spcAft>
                <a:spcPts val="850"/>
              </a:spcAft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err="1" smtClean="0"/>
              <a:t>Registration</a:t>
            </a:r>
            <a:r>
              <a:rPr lang="fi-FI" dirty="0" smtClean="0"/>
              <a:t> open </a:t>
            </a:r>
            <a:r>
              <a:rPr lang="fi-FI" dirty="0" err="1" smtClean="0"/>
              <a:t>till</a:t>
            </a:r>
            <a:r>
              <a:rPr lang="fi-FI" dirty="0" smtClean="0"/>
              <a:t> the </a:t>
            </a:r>
            <a:r>
              <a:rPr lang="fi-FI" dirty="0" err="1" smtClean="0"/>
              <a:t>end</a:t>
            </a:r>
            <a:r>
              <a:rPr lang="fi-FI" dirty="0" smtClean="0"/>
              <a:t> of </a:t>
            </a:r>
            <a:r>
              <a:rPr lang="fi-FI" dirty="0" err="1" smtClean="0"/>
              <a:t>January</a:t>
            </a:r>
            <a:r>
              <a:rPr lang="fi-FI" dirty="0" smtClean="0"/>
              <a:t> </a:t>
            </a:r>
            <a:r>
              <a:rPr lang="fi-FI" dirty="0"/>
              <a:t>2012</a:t>
            </a:r>
          </a:p>
          <a:p>
            <a:pPr marL="1258887" lvl="2" indent="-457200">
              <a:buFont typeface="Arial" pitchFamily="34" charset="0"/>
              <a:buChar char="•"/>
            </a:pPr>
            <a:r>
              <a:rPr lang="fi-FI" dirty="0">
                <a:hlinkClick r:id="rId3"/>
              </a:rPr>
              <a:t>http://www.facebook.com/ictshowroom</a:t>
            </a:r>
            <a:endParaRPr lang="fi-FI" dirty="0"/>
          </a:p>
          <a:p>
            <a:pPr marL="1258887" lvl="2" indent="-457200">
              <a:buFont typeface="Arial" pitchFamily="34" charset="0"/>
              <a:buChar char="•"/>
            </a:pPr>
            <a:r>
              <a:rPr lang="fi-FI" u="sng" dirty="0">
                <a:hlinkClick r:id="rId4"/>
              </a:rPr>
              <a:t>https://xprog28.cs.abo.fi/register.nsf/</a:t>
            </a:r>
            <a:endParaRPr lang="fi-FI" dirty="0"/>
          </a:p>
          <a:p>
            <a:pPr lvl="2" eaLnBrk="1">
              <a:spcAft>
                <a:spcPts val="850"/>
              </a:spcAft>
              <a:buClr>
                <a:srgbClr val="000000"/>
              </a:buClr>
              <a:buFont typeface="Times New Roman" pitchFamily="18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578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Kuva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7845" y="2123653"/>
            <a:ext cx="3671887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Kuva 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85725"/>
            <a:ext cx="2663825" cy="268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Kuva 1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598081"/>
            <a:ext cx="3311525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Kuva 6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39652" y="-12098"/>
            <a:ext cx="3671887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Kuva 2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06193" y="-6378"/>
            <a:ext cx="3611563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Kuva 10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9118" y="2442762"/>
            <a:ext cx="34798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645" y="5075982"/>
            <a:ext cx="3295749" cy="24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27" y="4538412"/>
            <a:ext cx="2607833" cy="19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44" y="4355901"/>
            <a:ext cx="2560017" cy="270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418" y="4643934"/>
            <a:ext cx="2209593" cy="2915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784" y="5976664"/>
            <a:ext cx="2661181" cy="197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tsikko 1"/>
          <p:cNvSpPr txBox="1">
            <a:spLocks noGrp="1"/>
          </p:cNvSpPr>
          <p:nvPr>
            <p:ph type="title"/>
          </p:nvPr>
        </p:nvSpPr>
        <p:spPr>
          <a:xfrm>
            <a:off x="503238" y="107429"/>
            <a:ext cx="9063037" cy="1254125"/>
          </a:xfrm>
        </p:spPr>
        <p:txBody>
          <a:bodyPr/>
          <a:lstStyle/>
          <a:p>
            <a:pPr eaLnBrk="1">
              <a:buClr>
                <a:srgbClr val="000000"/>
              </a:buClr>
              <a:buFont typeface="Times New Roman" pitchFamily="18" charset="0"/>
              <a:buNone/>
            </a:pPr>
            <a:r>
              <a:rPr lang="fi-FI" smtClean="0">
                <a:latin typeface="Arial" charset="0"/>
                <a:cs typeface="Lucida Sans Unicode" pitchFamily="34" charset="0"/>
              </a:rPr>
              <a:t>Material available </a:t>
            </a:r>
            <a:endParaRPr smtClean="0">
              <a:latin typeface="Arial" charset="0"/>
              <a:cs typeface="Lucida Sans Unicode" pitchFamily="34" charset="0"/>
            </a:endParaRPr>
          </a:p>
        </p:txBody>
      </p:sp>
      <p:sp>
        <p:nvSpPr>
          <p:cNvPr id="5123" name="Sisällön paikkamerkki 2"/>
          <p:cNvSpPr txBox="1">
            <a:spLocks noGrp="1"/>
          </p:cNvSpPr>
          <p:nvPr>
            <p:ph idx="1"/>
          </p:nvPr>
        </p:nvSpPr>
        <p:spPr>
          <a:xfrm>
            <a:off x="503238" y="1280592"/>
            <a:ext cx="9063037" cy="4983162"/>
          </a:xfrm>
        </p:spPr>
        <p:txBody>
          <a:bodyPr/>
          <a:lstStyle/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err="1" smtClean="0">
                <a:latin typeface="Arial" charset="0"/>
                <a:cs typeface="Lucida Sans Unicode" pitchFamily="34" charset="0"/>
              </a:rPr>
              <a:t>Parallax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SumoBot</a:t>
            </a:r>
            <a:r>
              <a:rPr baseline="30000" dirty="0" smtClean="0">
                <a:latin typeface="Arial" charset="0"/>
                <a:cs typeface="Lucida Sans Unicode" pitchFamily="34" charset="0"/>
              </a:rPr>
              <a:t>®</a:t>
            </a:r>
            <a:r>
              <a:rPr dirty="0" smtClean="0">
                <a:latin typeface="Arial" charset="0"/>
                <a:cs typeface="Lucida Sans Unicode" pitchFamily="34" charset="0"/>
              </a:rPr>
              <a:t> Robot toolkit </a:t>
            </a:r>
          </a:p>
          <a:p>
            <a:pPr marL="741363" lvl="1" indent="-284163" eaLnBrk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 dirty="0" err="1">
                <a:solidFill>
                  <a:srgbClr val="000000"/>
                </a:solidFill>
              </a:rPr>
              <a:t>Can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not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use</a:t>
            </a:r>
            <a:r>
              <a:rPr lang="fi-FI" dirty="0">
                <a:solidFill>
                  <a:srgbClr val="000000"/>
                </a:solidFill>
              </a:rPr>
              <a:t> the </a:t>
            </a:r>
            <a:r>
              <a:rPr lang="fi-FI" dirty="0" err="1">
                <a:solidFill>
                  <a:srgbClr val="000000"/>
                </a:solidFill>
              </a:rPr>
              <a:t>microcontroller</a:t>
            </a:r>
            <a:r>
              <a:rPr lang="fi-FI" dirty="0">
                <a:solidFill>
                  <a:srgbClr val="000000"/>
                </a:solidFill>
              </a:rPr>
              <a:t> and the </a:t>
            </a:r>
            <a:r>
              <a:rPr lang="fi-FI" dirty="0" err="1">
                <a:solidFill>
                  <a:srgbClr val="000000"/>
                </a:solidFill>
              </a:rPr>
              <a:t>programming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environment</a:t>
            </a:r>
            <a:r>
              <a:rPr lang="fi-FI" dirty="0">
                <a:solidFill>
                  <a:srgbClr val="000000"/>
                </a:solidFill>
              </a:rPr>
              <a:t> </a:t>
            </a:r>
          </a:p>
          <a:p>
            <a:pPr marL="741363" lvl="1" indent="-284163" eaLnBrk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 dirty="0" err="1">
                <a:solidFill>
                  <a:srgbClr val="000000"/>
                </a:solidFill>
              </a:rPr>
              <a:t>Can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use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all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other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parts</a:t>
            </a:r>
            <a:r>
              <a:rPr lang="fi-FI" dirty="0">
                <a:solidFill>
                  <a:srgbClr val="000000"/>
                </a:solidFill>
              </a:rPr>
              <a:t>, </a:t>
            </a:r>
            <a:r>
              <a:rPr lang="fi-FI" dirty="0" err="1">
                <a:solidFill>
                  <a:srgbClr val="000000"/>
                </a:solidFill>
              </a:rPr>
              <a:t>e.g</a:t>
            </a:r>
            <a:r>
              <a:rPr lang="fi-FI" dirty="0">
                <a:solidFill>
                  <a:srgbClr val="000000"/>
                </a:solidFill>
              </a:rPr>
              <a:t>. </a:t>
            </a:r>
            <a:r>
              <a:rPr lang="fi-FI" dirty="0" err="1">
                <a:solidFill>
                  <a:srgbClr val="000000"/>
                </a:solidFill>
              </a:rPr>
              <a:t>robot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body</a:t>
            </a:r>
            <a:r>
              <a:rPr lang="fi-FI" dirty="0">
                <a:solidFill>
                  <a:srgbClr val="000000"/>
                </a:solidFill>
              </a:rPr>
              <a:t>, </a:t>
            </a:r>
            <a:r>
              <a:rPr lang="fi-FI" dirty="0" err="1">
                <a:solidFill>
                  <a:srgbClr val="000000"/>
                </a:solidFill>
              </a:rPr>
              <a:t>battery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holder</a:t>
            </a:r>
            <a:r>
              <a:rPr lang="fi-FI" dirty="0">
                <a:solidFill>
                  <a:srgbClr val="000000"/>
                </a:solidFill>
              </a:rPr>
              <a:t>, </a:t>
            </a:r>
            <a:r>
              <a:rPr lang="fi-FI" dirty="0" err="1">
                <a:solidFill>
                  <a:srgbClr val="000000"/>
                </a:solidFill>
              </a:rPr>
              <a:t>servos</a:t>
            </a:r>
            <a:r>
              <a:rPr lang="fi-FI" dirty="0">
                <a:solidFill>
                  <a:srgbClr val="000000"/>
                </a:solidFill>
              </a:rPr>
              <a:t>, </a:t>
            </a:r>
            <a:r>
              <a:rPr lang="fi-FI" dirty="0" err="1">
                <a:solidFill>
                  <a:srgbClr val="000000"/>
                </a:solidFill>
              </a:rPr>
              <a:t>sensors</a:t>
            </a:r>
            <a:r>
              <a:rPr lang="fi-FI" dirty="0">
                <a:solidFill>
                  <a:srgbClr val="000000"/>
                </a:solidFill>
              </a:rPr>
              <a:t> </a:t>
            </a:r>
          </a:p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err="1" smtClean="0">
                <a:latin typeface="Arial" charset="0"/>
                <a:cs typeface="Lucida Sans Unicode" pitchFamily="34" charset="0"/>
              </a:rPr>
              <a:t>Atmel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AVR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Butterfly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Starterkit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(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battery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empowered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demo with ATmega169)</a:t>
            </a:r>
          </a:p>
          <a:p>
            <a:pPr marL="741363" lvl="1" indent="-284163" eaLnBrk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 dirty="0" err="1">
                <a:solidFill>
                  <a:srgbClr val="000000"/>
                </a:solidFill>
              </a:rPr>
              <a:t>You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must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modify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it</a:t>
            </a:r>
            <a:r>
              <a:rPr lang="fi-FI" dirty="0">
                <a:solidFill>
                  <a:srgbClr val="000000"/>
                </a:solidFill>
              </a:rPr>
              <a:t> in </a:t>
            </a:r>
            <a:r>
              <a:rPr lang="fi-FI" dirty="0" err="1">
                <a:solidFill>
                  <a:srgbClr val="000000"/>
                </a:solidFill>
              </a:rPr>
              <a:t>order</a:t>
            </a:r>
            <a:r>
              <a:rPr lang="fi-FI" dirty="0">
                <a:solidFill>
                  <a:srgbClr val="000000"/>
                </a:solidFill>
              </a:rPr>
              <a:t> to </a:t>
            </a:r>
            <a:r>
              <a:rPr lang="fi-FI" dirty="0" err="1">
                <a:solidFill>
                  <a:srgbClr val="000000"/>
                </a:solidFill>
              </a:rPr>
              <a:t>program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it</a:t>
            </a:r>
            <a:r>
              <a:rPr lang="fi-FI" dirty="0">
                <a:solidFill>
                  <a:srgbClr val="000000"/>
                </a:solidFill>
              </a:rPr>
              <a:t> </a:t>
            </a:r>
          </a:p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err="1" smtClean="0">
                <a:latin typeface="Arial" charset="0"/>
                <a:cs typeface="Lucida Sans Unicode" pitchFamily="34" charset="0"/>
              </a:rPr>
              <a:t>Extra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components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,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sensors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or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actuators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based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on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your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own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design</a:t>
            </a:r>
          </a:p>
          <a:p>
            <a:pPr marL="741363" lvl="1" indent="-284163" eaLnBrk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 dirty="0" err="1" smtClean="0">
                <a:solidFill>
                  <a:srgbClr val="000000"/>
                </a:solidFill>
              </a:rPr>
              <a:t>Some</a:t>
            </a:r>
            <a:r>
              <a:rPr lang="fi-FI" dirty="0" smtClean="0">
                <a:solidFill>
                  <a:srgbClr val="000000"/>
                </a:solidFill>
              </a:rPr>
              <a:t> </a:t>
            </a:r>
            <a:r>
              <a:rPr lang="fi-FI" dirty="0" err="1" smtClean="0">
                <a:solidFill>
                  <a:srgbClr val="000000"/>
                </a:solidFill>
              </a:rPr>
              <a:t>available</a:t>
            </a:r>
            <a:r>
              <a:rPr lang="fi-FI" dirty="0" smtClean="0">
                <a:solidFill>
                  <a:srgbClr val="000000"/>
                </a:solidFill>
              </a:rPr>
              <a:t> </a:t>
            </a:r>
            <a:r>
              <a:rPr lang="fi-FI" dirty="0" err="1" smtClean="0">
                <a:solidFill>
                  <a:srgbClr val="000000"/>
                </a:solidFill>
              </a:rPr>
              <a:t>already</a:t>
            </a:r>
            <a:r>
              <a:rPr lang="fi-FI" dirty="0" smtClean="0">
                <a:solidFill>
                  <a:srgbClr val="000000"/>
                </a:solidFill>
              </a:rPr>
              <a:t>, </a:t>
            </a:r>
            <a:r>
              <a:rPr lang="fi-FI" dirty="0" err="1" smtClean="0">
                <a:solidFill>
                  <a:srgbClr val="000000"/>
                </a:solidFill>
              </a:rPr>
              <a:t>some</a:t>
            </a:r>
            <a:r>
              <a:rPr lang="fi-FI" dirty="0" smtClean="0">
                <a:solidFill>
                  <a:srgbClr val="000000"/>
                </a:solidFill>
              </a:rPr>
              <a:t> </a:t>
            </a:r>
            <a:r>
              <a:rPr lang="fi-FI" dirty="0" err="1" smtClean="0">
                <a:solidFill>
                  <a:srgbClr val="000000"/>
                </a:solidFill>
              </a:rPr>
              <a:t>requires</a:t>
            </a:r>
            <a:r>
              <a:rPr lang="fi-FI" dirty="0" smtClean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separate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purshase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orders</a:t>
            </a:r>
            <a:r>
              <a:rPr lang="fi-FI" dirty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endParaRPr dirty="0" smtClean="0"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tsikk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>
              <a:buClr>
                <a:srgbClr val="000000"/>
              </a:buClr>
              <a:buFont typeface="Times New Roman" pitchFamily="18" charset="0"/>
              <a:buNone/>
            </a:pPr>
            <a:r>
              <a:rPr lang="fi-FI" dirty="0" err="1" smtClean="0">
                <a:latin typeface="Arial" charset="0"/>
                <a:cs typeface="Lucida Sans Unicode" pitchFamily="34" charset="0"/>
              </a:rPr>
              <a:t>Assessment</a:t>
            </a:r>
            <a:endParaRPr dirty="0" smtClean="0">
              <a:latin typeface="Arial" charset="0"/>
              <a:cs typeface="Lucida Sans Unicode" pitchFamily="34" charset="0"/>
            </a:endParaRPr>
          </a:p>
        </p:txBody>
      </p:sp>
      <p:sp>
        <p:nvSpPr>
          <p:cNvPr id="6147" name="Sisällön paikkamerkki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smtClean="0">
                <a:solidFill>
                  <a:srgbClr val="000000"/>
                </a:solidFill>
              </a:rPr>
              <a:t>The </a:t>
            </a:r>
            <a:r>
              <a:rPr lang="fi-FI" dirty="0" err="1">
                <a:solidFill>
                  <a:srgbClr val="000000"/>
                </a:solidFill>
              </a:rPr>
              <a:t>grade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accumulates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 smtClean="0">
                <a:solidFill>
                  <a:srgbClr val="000000"/>
                </a:solidFill>
              </a:rPr>
              <a:t>from</a:t>
            </a:r>
            <a:r>
              <a:rPr lang="fi-FI" dirty="0" smtClean="0">
                <a:solidFill>
                  <a:srgbClr val="000000"/>
                </a:solidFill>
              </a:rPr>
              <a:t> the </a:t>
            </a:r>
            <a:r>
              <a:rPr lang="fi-FI" dirty="0" err="1" smtClean="0">
                <a:solidFill>
                  <a:srgbClr val="000000"/>
                </a:solidFill>
              </a:rPr>
              <a:t>milestones</a:t>
            </a:r>
            <a:r>
              <a:rPr lang="fi-FI" dirty="0" smtClean="0">
                <a:solidFill>
                  <a:srgbClr val="000000"/>
                </a:solidFill>
              </a:rPr>
              <a:t>, and </a:t>
            </a:r>
            <a:r>
              <a:rPr lang="fi-FI" dirty="0">
                <a:solidFill>
                  <a:srgbClr val="000000"/>
                </a:solidFill>
              </a:rPr>
              <a:t>”the </a:t>
            </a:r>
            <a:r>
              <a:rPr lang="fi-FI" dirty="0" err="1">
                <a:solidFill>
                  <a:srgbClr val="000000"/>
                </a:solidFill>
              </a:rPr>
              <a:t>things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that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are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appreciated</a:t>
            </a:r>
            <a:r>
              <a:rPr lang="fi-FI" dirty="0">
                <a:solidFill>
                  <a:srgbClr val="000000"/>
                </a:solidFill>
              </a:rPr>
              <a:t>” (</a:t>
            </a:r>
            <a:r>
              <a:rPr lang="fi-FI" dirty="0" err="1">
                <a:solidFill>
                  <a:srgbClr val="000000"/>
                </a:solidFill>
              </a:rPr>
              <a:t>see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later</a:t>
            </a:r>
            <a:r>
              <a:rPr lang="fi-FI" dirty="0">
                <a:solidFill>
                  <a:srgbClr val="000000"/>
                </a:solidFill>
              </a:rPr>
              <a:t>). </a:t>
            </a:r>
            <a:endParaRPr lang="fi-FI" dirty="0" smtClean="0">
              <a:solidFill>
                <a:srgbClr val="000000"/>
              </a:solidFill>
            </a:endParaRPr>
          </a:p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smtClean="0">
                <a:solidFill>
                  <a:srgbClr val="000000"/>
                </a:solidFill>
              </a:rPr>
              <a:t>Teachers </a:t>
            </a:r>
            <a:r>
              <a:rPr lang="fi-FI" dirty="0" err="1">
                <a:solidFill>
                  <a:srgbClr val="000000"/>
                </a:solidFill>
              </a:rPr>
              <a:t>may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suggest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different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grade</a:t>
            </a:r>
            <a:r>
              <a:rPr lang="fi-FI" dirty="0">
                <a:solidFill>
                  <a:srgbClr val="000000"/>
                </a:solidFill>
              </a:rPr>
              <a:t> for </a:t>
            </a:r>
            <a:r>
              <a:rPr lang="fi-FI" dirty="0" err="1">
                <a:solidFill>
                  <a:srgbClr val="000000"/>
                </a:solidFill>
              </a:rPr>
              <a:t>different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participants</a:t>
            </a:r>
            <a:r>
              <a:rPr lang="fi-FI" dirty="0">
                <a:solidFill>
                  <a:srgbClr val="000000"/>
                </a:solidFill>
              </a:rPr>
              <a:t> (</a:t>
            </a:r>
            <a:r>
              <a:rPr lang="fi-FI" dirty="0" err="1">
                <a:solidFill>
                  <a:srgbClr val="000000"/>
                </a:solidFill>
              </a:rPr>
              <a:t>based</a:t>
            </a:r>
            <a:r>
              <a:rPr lang="fi-FI" dirty="0">
                <a:solidFill>
                  <a:srgbClr val="000000"/>
                </a:solidFill>
              </a:rPr>
              <a:t> on </a:t>
            </a:r>
            <a:r>
              <a:rPr lang="fi-FI" dirty="0" err="1">
                <a:solidFill>
                  <a:srgbClr val="000000"/>
                </a:solidFill>
              </a:rPr>
              <a:t>perceived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contribution</a:t>
            </a:r>
            <a:r>
              <a:rPr lang="fi-FI" dirty="0">
                <a:solidFill>
                  <a:srgbClr val="000000"/>
                </a:solidFill>
              </a:rPr>
              <a:t>) </a:t>
            </a:r>
          </a:p>
          <a:p>
            <a:pPr lvl="1" eaLnBrk="1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sz="2700" dirty="0">
                <a:solidFill>
                  <a:srgbClr val="000000"/>
                </a:solidFill>
              </a:rPr>
              <a:t>The </a:t>
            </a:r>
            <a:r>
              <a:rPr lang="fi-FI" sz="2700" dirty="0" err="1">
                <a:solidFill>
                  <a:srgbClr val="000000"/>
                </a:solidFill>
              </a:rPr>
              <a:t>group</a:t>
            </a:r>
            <a:r>
              <a:rPr lang="fi-FI" sz="2700" dirty="0">
                <a:solidFill>
                  <a:srgbClr val="000000"/>
                </a:solidFill>
              </a:rPr>
              <a:t> </a:t>
            </a:r>
            <a:r>
              <a:rPr lang="fi-FI" sz="2700" dirty="0" err="1">
                <a:solidFill>
                  <a:srgbClr val="000000"/>
                </a:solidFill>
              </a:rPr>
              <a:t>can</a:t>
            </a:r>
            <a:r>
              <a:rPr lang="fi-FI" sz="2700" dirty="0">
                <a:solidFill>
                  <a:srgbClr val="000000"/>
                </a:solidFill>
              </a:rPr>
              <a:t> </a:t>
            </a:r>
            <a:r>
              <a:rPr lang="fi-FI" sz="2700" dirty="0" err="1">
                <a:solidFill>
                  <a:srgbClr val="000000"/>
                </a:solidFill>
              </a:rPr>
              <a:t>re-divide</a:t>
            </a:r>
            <a:r>
              <a:rPr lang="fi-FI" sz="2700" dirty="0">
                <a:solidFill>
                  <a:srgbClr val="000000"/>
                </a:solidFill>
              </a:rPr>
              <a:t> the </a:t>
            </a:r>
            <a:r>
              <a:rPr lang="fi-FI" sz="2700" dirty="0" err="1">
                <a:solidFill>
                  <a:srgbClr val="000000"/>
                </a:solidFill>
              </a:rPr>
              <a:t>grade</a:t>
            </a:r>
            <a:r>
              <a:rPr lang="fi-FI" sz="2700" dirty="0">
                <a:solidFill>
                  <a:srgbClr val="000000"/>
                </a:solidFill>
              </a:rPr>
              <a:t> (</a:t>
            </a:r>
            <a:r>
              <a:rPr lang="fi-FI" sz="2700" dirty="0" err="1">
                <a:solidFill>
                  <a:srgbClr val="000000"/>
                </a:solidFill>
              </a:rPr>
              <a:t>e.g</a:t>
            </a:r>
            <a:r>
              <a:rPr lang="fi-FI" sz="2700" dirty="0">
                <a:solidFill>
                  <a:srgbClr val="000000"/>
                </a:solidFill>
              </a:rPr>
              <a:t>. </a:t>
            </a:r>
            <a:r>
              <a:rPr lang="fi-FI" sz="2700" dirty="0" err="1">
                <a:solidFill>
                  <a:srgbClr val="000000"/>
                </a:solidFill>
              </a:rPr>
              <a:t>three</a:t>
            </a:r>
            <a:r>
              <a:rPr lang="fi-FI" sz="2700" dirty="0">
                <a:solidFill>
                  <a:srgbClr val="000000"/>
                </a:solidFill>
              </a:rPr>
              <a:t> </a:t>
            </a:r>
            <a:r>
              <a:rPr lang="fi-FI" sz="2700" dirty="0" err="1">
                <a:solidFill>
                  <a:srgbClr val="000000"/>
                </a:solidFill>
              </a:rPr>
              <a:t>members</a:t>
            </a:r>
            <a:r>
              <a:rPr lang="fi-FI" sz="2700" dirty="0">
                <a:solidFill>
                  <a:srgbClr val="000000"/>
                </a:solidFill>
              </a:rPr>
              <a:t> </a:t>
            </a:r>
            <a:r>
              <a:rPr lang="fi-FI" sz="2700" dirty="0" err="1">
                <a:solidFill>
                  <a:srgbClr val="000000"/>
                </a:solidFill>
              </a:rPr>
              <a:t>getting</a:t>
            </a:r>
            <a:r>
              <a:rPr lang="fi-FI" sz="2700" dirty="0">
                <a:solidFill>
                  <a:srgbClr val="000000"/>
                </a:solidFill>
              </a:rPr>
              <a:t> </a:t>
            </a:r>
            <a:r>
              <a:rPr lang="fi-FI" sz="2700" dirty="0" err="1">
                <a:solidFill>
                  <a:srgbClr val="000000"/>
                </a:solidFill>
              </a:rPr>
              <a:t>all</a:t>
            </a:r>
            <a:r>
              <a:rPr lang="fi-FI" sz="2700" dirty="0">
                <a:solidFill>
                  <a:srgbClr val="000000"/>
                </a:solidFill>
              </a:rPr>
              <a:t> </a:t>
            </a:r>
            <a:r>
              <a:rPr lang="fi-FI" sz="2700" dirty="0" err="1">
                <a:solidFill>
                  <a:srgbClr val="000000"/>
                </a:solidFill>
              </a:rPr>
              <a:t>grade</a:t>
            </a:r>
            <a:r>
              <a:rPr lang="fi-FI" sz="2700" dirty="0">
                <a:solidFill>
                  <a:srgbClr val="000000"/>
                </a:solidFill>
              </a:rPr>
              <a:t> 4 </a:t>
            </a:r>
            <a:r>
              <a:rPr lang="fi-FI" sz="2700" dirty="0" err="1">
                <a:solidFill>
                  <a:srgbClr val="000000"/>
                </a:solidFill>
              </a:rPr>
              <a:t>can</a:t>
            </a:r>
            <a:r>
              <a:rPr lang="fi-FI" sz="2700" dirty="0">
                <a:solidFill>
                  <a:srgbClr val="000000"/>
                </a:solidFill>
              </a:rPr>
              <a:t> </a:t>
            </a:r>
            <a:r>
              <a:rPr lang="fi-FI" sz="2700" dirty="0" err="1">
                <a:solidFill>
                  <a:srgbClr val="000000"/>
                </a:solidFill>
              </a:rPr>
              <a:t>give</a:t>
            </a:r>
            <a:r>
              <a:rPr lang="fi-FI" sz="2700" dirty="0">
                <a:solidFill>
                  <a:srgbClr val="000000"/>
                </a:solidFill>
              </a:rPr>
              <a:t> 5 to </a:t>
            </a:r>
            <a:r>
              <a:rPr lang="fi-FI" sz="2700" dirty="0" err="1">
                <a:solidFill>
                  <a:srgbClr val="000000"/>
                </a:solidFill>
              </a:rPr>
              <a:t>one</a:t>
            </a:r>
            <a:r>
              <a:rPr lang="fi-FI" sz="2700" dirty="0">
                <a:solidFill>
                  <a:srgbClr val="000000"/>
                </a:solidFill>
              </a:rPr>
              <a:t> </a:t>
            </a:r>
            <a:r>
              <a:rPr lang="fi-FI" sz="2700" dirty="0" err="1">
                <a:solidFill>
                  <a:srgbClr val="000000"/>
                </a:solidFill>
              </a:rPr>
              <a:t>member</a:t>
            </a:r>
            <a:r>
              <a:rPr lang="fi-FI" sz="2700" dirty="0">
                <a:solidFill>
                  <a:srgbClr val="000000"/>
                </a:solidFill>
              </a:rPr>
              <a:t> </a:t>
            </a:r>
            <a:r>
              <a:rPr lang="fi-FI" sz="2700" dirty="0" err="1">
                <a:solidFill>
                  <a:srgbClr val="000000"/>
                </a:solidFill>
              </a:rPr>
              <a:t>if</a:t>
            </a:r>
            <a:r>
              <a:rPr lang="fi-FI" sz="2700" dirty="0">
                <a:solidFill>
                  <a:srgbClr val="000000"/>
                </a:solidFill>
              </a:rPr>
              <a:t> </a:t>
            </a:r>
            <a:r>
              <a:rPr lang="fi-FI" sz="2700" dirty="0" err="1">
                <a:solidFill>
                  <a:srgbClr val="000000"/>
                </a:solidFill>
              </a:rPr>
              <a:t>one</a:t>
            </a:r>
            <a:r>
              <a:rPr lang="fi-FI" sz="2700" dirty="0">
                <a:solidFill>
                  <a:srgbClr val="000000"/>
                </a:solidFill>
              </a:rPr>
              <a:t> </a:t>
            </a:r>
            <a:r>
              <a:rPr lang="fi-FI" sz="2700" dirty="0" err="1">
                <a:solidFill>
                  <a:srgbClr val="000000"/>
                </a:solidFill>
              </a:rPr>
              <a:t>takes</a:t>
            </a:r>
            <a:r>
              <a:rPr lang="fi-FI" sz="2700" dirty="0">
                <a:solidFill>
                  <a:srgbClr val="000000"/>
                </a:solidFill>
              </a:rPr>
              <a:t> 3</a:t>
            </a:r>
            <a:r>
              <a:rPr lang="fi-FI" sz="2700" dirty="0" smtClean="0">
                <a:solidFill>
                  <a:srgbClr val="000000"/>
                </a:solidFill>
              </a:rPr>
              <a:t>)</a:t>
            </a:r>
          </a:p>
          <a:p>
            <a:pPr lvl="2" eaLnBrk="1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Font typeface="Times New Roman" pitchFamily="18" charset="0"/>
              <a:buChar char="•"/>
            </a:pPr>
            <a:endParaRPr lang="fi-FI" dirty="0">
              <a:solidFill>
                <a:srgbClr val="000000"/>
              </a:solidFill>
            </a:endParaRPr>
          </a:p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endParaRPr dirty="0" smtClean="0"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tsikko 1"/>
          <p:cNvSpPr txBox="1">
            <a:spLocks noGrp="1"/>
          </p:cNvSpPr>
          <p:nvPr>
            <p:ph type="title"/>
          </p:nvPr>
        </p:nvSpPr>
        <p:spPr>
          <a:xfrm>
            <a:off x="503238" y="-36513"/>
            <a:ext cx="9063037" cy="1254126"/>
          </a:xfrm>
        </p:spPr>
        <p:txBody>
          <a:bodyPr/>
          <a:lstStyle/>
          <a:p>
            <a:pPr eaLnBrk="1">
              <a:buClr>
                <a:srgbClr val="000000"/>
              </a:buClr>
              <a:buFont typeface="Times New Roman" pitchFamily="18" charset="0"/>
              <a:buNone/>
            </a:pPr>
            <a:r>
              <a:rPr lang="fi-FI" smtClean="0">
                <a:latin typeface="Arial" charset="0"/>
                <a:cs typeface="Lucida Sans Unicode" pitchFamily="34" charset="0"/>
              </a:rPr>
              <a:t>Milestones (1/2) </a:t>
            </a:r>
            <a:endParaRPr smtClean="0">
              <a:latin typeface="Arial" charset="0"/>
              <a:cs typeface="Lucida Sans Unicode" pitchFamily="34" charset="0"/>
            </a:endParaRPr>
          </a:p>
        </p:txBody>
      </p:sp>
      <p:sp>
        <p:nvSpPr>
          <p:cNvPr id="7171" name="Sisällön paikkamerkki 2"/>
          <p:cNvSpPr txBox="1">
            <a:spLocks noGrp="1"/>
          </p:cNvSpPr>
          <p:nvPr>
            <p:ph idx="1"/>
          </p:nvPr>
        </p:nvSpPr>
        <p:spPr>
          <a:xfrm>
            <a:off x="503238" y="1065213"/>
            <a:ext cx="9074150" cy="6243637"/>
          </a:xfrm>
        </p:spPr>
        <p:txBody>
          <a:bodyPr/>
          <a:lstStyle/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err="1" smtClean="0">
                <a:latin typeface="Arial" charset="0"/>
                <a:cs typeface="Lucida Sans Unicode" pitchFamily="34" charset="0"/>
              </a:rPr>
              <a:t>Milestone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1: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Initial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design, and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project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plan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</a:p>
          <a:p>
            <a:pPr marL="741363" lvl="1" indent="-284163" eaLnBrk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 dirty="0">
                <a:solidFill>
                  <a:srgbClr val="000000"/>
                </a:solidFill>
              </a:rPr>
              <a:t>Hardware design </a:t>
            </a:r>
            <a:r>
              <a:rPr lang="fi-FI" dirty="0" err="1">
                <a:solidFill>
                  <a:srgbClr val="000000"/>
                </a:solidFill>
              </a:rPr>
              <a:t>e.g</a:t>
            </a:r>
            <a:r>
              <a:rPr lang="fi-FI" dirty="0">
                <a:solidFill>
                  <a:srgbClr val="000000"/>
                </a:solidFill>
              </a:rPr>
              <a:t>. </a:t>
            </a:r>
            <a:r>
              <a:rPr lang="fi-FI" dirty="0" err="1">
                <a:solidFill>
                  <a:srgbClr val="000000"/>
                </a:solidFill>
              </a:rPr>
              <a:t>which</a:t>
            </a:r>
            <a:r>
              <a:rPr lang="fi-FI" dirty="0">
                <a:solidFill>
                  <a:srgbClr val="000000"/>
                </a:solidFill>
              </a:rPr>
              <a:t> AVR </a:t>
            </a:r>
            <a:r>
              <a:rPr lang="fi-FI" dirty="0" err="1">
                <a:solidFill>
                  <a:srgbClr val="000000"/>
                </a:solidFill>
              </a:rPr>
              <a:t>ports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are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used</a:t>
            </a:r>
            <a:endParaRPr lang="fi-FI" dirty="0">
              <a:solidFill>
                <a:srgbClr val="000000"/>
              </a:solidFill>
            </a:endParaRPr>
          </a:p>
          <a:p>
            <a:pPr marL="741363" lvl="1" indent="-284163" eaLnBrk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 dirty="0" err="1">
                <a:solidFill>
                  <a:srgbClr val="000000"/>
                </a:solidFill>
              </a:rPr>
              <a:t>Development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environment</a:t>
            </a:r>
            <a:r>
              <a:rPr lang="fi-FI" dirty="0">
                <a:solidFill>
                  <a:srgbClr val="000000"/>
                </a:solidFill>
              </a:rPr>
              <a:t> design </a:t>
            </a:r>
          </a:p>
          <a:p>
            <a:pPr lvl="2" eaLnBrk="1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err="1">
                <a:solidFill>
                  <a:srgbClr val="000000"/>
                </a:solidFill>
              </a:rPr>
              <a:t>Separate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test</a:t>
            </a:r>
            <a:r>
              <a:rPr lang="fi-FI" dirty="0">
                <a:solidFill>
                  <a:srgbClr val="000000"/>
                </a:solidFill>
              </a:rPr>
              <a:t> hardware? </a:t>
            </a:r>
            <a:r>
              <a:rPr lang="fi-FI" dirty="0" err="1">
                <a:solidFill>
                  <a:srgbClr val="000000"/>
                </a:solidFill>
              </a:rPr>
              <a:t>Use</a:t>
            </a:r>
            <a:r>
              <a:rPr lang="fi-FI" dirty="0">
                <a:solidFill>
                  <a:srgbClr val="000000"/>
                </a:solidFill>
              </a:rPr>
              <a:t> of version </a:t>
            </a:r>
            <a:r>
              <a:rPr lang="fi-FI" dirty="0" err="1">
                <a:solidFill>
                  <a:srgbClr val="000000"/>
                </a:solidFill>
              </a:rPr>
              <a:t>control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system</a:t>
            </a:r>
            <a:r>
              <a:rPr lang="fi-FI" dirty="0">
                <a:solidFill>
                  <a:srgbClr val="000000"/>
                </a:solidFill>
              </a:rPr>
              <a:t>? </a:t>
            </a:r>
            <a:r>
              <a:rPr lang="fi-FI" dirty="0" err="1">
                <a:solidFill>
                  <a:srgbClr val="000000"/>
                </a:solidFill>
              </a:rPr>
              <a:t>Implementation</a:t>
            </a:r>
            <a:r>
              <a:rPr lang="fi-FI" dirty="0">
                <a:solidFill>
                  <a:srgbClr val="000000"/>
                </a:solidFill>
              </a:rPr>
              <a:t> and </a:t>
            </a:r>
            <a:r>
              <a:rPr lang="fi-FI" dirty="0" err="1">
                <a:solidFill>
                  <a:srgbClr val="000000"/>
                </a:solidFill>
              </a:rPr>
              <a:t>testing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plan</a:t>
            </a:r>
            <a:r>
              <a:rPr lang="fi-FI" dirty="0">
                <a:solidFill>
                  <a:srgbClr val="000000"/>
                </a:solidFill>
              </a:rPr>
              <a:t>? </a:t>
            </a:r>
          </a:p>
          <a:p>
            <a:pPr marL="741363" lvl="1" indent="-284163" eaLnBrk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 dirty="0" smtClean="0">
                <a:solidFill>
                  <a:srgbClr val="000000"/>
                </a:solidFill>
              </a:rPr>
              <a:t>Software </a:t>
            </a:r>
            <a:r>
              <a:rPr lang="fi-FI" dirty="0">
                <a:solidFill>
                  <a:srgbClr val="000000"/>
                </a:solidFill>
              </a:rPr>
              <a:t>design </a:t>
            </a:r>
            <a:r>
              <a:rPr lang="fi-FI" dirty="0" err="1">
                <a:solidFill>
                  <a:srgbClr val="000000"/>
                </a:solidFill>
              </a:rPr>
              <a:t>e.g</a:t>
            </a:r>
            <a:r>
              <a:rPr lang="fi-FI" dirty="0">
                <a:solidFill>
                  <a:srgbClr val="000000"/>
                </a:solidFill>
              </a:rPr>
              <a:t>. </a:t>
            </a:r>
            <a:r>
              <a:rPr lang="fi-FI" dirty="0" err="1">
                <a:solidFill>
                  <a:srgbClr val="000000"/>
                </a:solidFill>
              </a:rPr>
              <a:t>statemachine</a:t>
            </a:r>
            <a:r>
              <a:rPr lang="fi-FI" dirty="0">
                <a:solidFill>
                  <a:srgbClr val="000000"/>
                </a:solidFill>
              </a:rPr>
              <a:t>, </a:t>
            </a:r>
            <a:r>
              <a:rPr lang="fi-FI" dirty="0" err="1">
                <a:solidFill>
                  <a:srgbClr val="000000"/>
                </a:solidFill>
              </a:rPr>
              <a:t>function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prototypes</a:t>
            </a:r>
            <a:r>
              <a:rPr lang="fi-FI" dirty="0">
                <a:solidFill>
                  <a:srgbClr val="000000"/>
                </a:solidFill>
              </a:rPr>
              <a:t> </a:t>
            </a:r>
          </a:p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err="1" smtClean="0">
                <a:latin typeface="Arial" charset="0"/>
                <a:cs typeface="Lucida Sans Unicode" pitchFamily="34" charset="0"/>
              </a:rPr>
              <a:t>Milestone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2: Project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review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</a:p>
          <a:p>
            <a:pPr marL="741363" lvl="1" indent="-284163" eaLnBrk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 dirty="0" err="1" smtClean="0">
                <a:solidFill>
                  <a:srgbClr val="000000"/>
                </a:solidFill>
              </a:rPr>
              <a:t>Progress</a:t>
            </a:r>
            <a:r>
              <a:rPr lang="fi-FI" dirty="0" smtClean="0">
                <a:solidFill>
                  <a:srgbClr val="000000"/>
                </a:solidFill>
              </a:rPr>
              <a:t> </a:t>
            </a:r>
            <a:r>
              <a:rPr lang="fi-FI" dirty="0">
                <a:solidFill>
                  <a:srgbClr val="000000"/>
                </a:solidFill>
              </a:rPr>
              <a:t>is </a:t>
            </a:r>
            <a:r>
              <a:rPr lang="fi-FI" dirty="0" err="1">
                <a:solidFill>
                  <a:srgbClr val="000000"/>
                </a:solidFill>
              </a:rPr>
              <a:t>demonstrated</a:t>
            </a:r>
            <a:r>
              <a:rPr lang="fi-FI" dirty="0">
                <a:solidFill>
                  <a:srgbClr val="000000"/>
                </a:solidFill>
              </a:rPr>
              <a:t>, and </a:t>
            </a:r>
            <a:r>
              <a:rPr lang="fi-FI" dirty="0" err="1">
                <a:solidFill>
                  <a:srgbClr val="000000"/>
                </a:solidFill>
              </a:rPr>
              <a:t>potential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problems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and/or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good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solutions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are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 smtClean="0">
                <a:solidFill>
                  <a:srgbClr val="000000"/>
                </a:solidFill>
              </a:rPr>
              <a:t>discussed</a:t>
            </a:r>
            <a:endParaRPr lang="fi-FI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tsikk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>
              <a:buClr>
                <a:srgbClr val="000000"/>
              </a:buClr>
              <a:buFont typeface="Times New Roman" pitchFamily="18" charset="0"/>
              <a:buNone/>
            </a:pPr>
            <a:r>
              <a:rPr lang="fi-FI" smtClean="0">
                <a:latin typeface="Arial" charset="0"/>
                <a:cs typeface="Lucida Sans Unicode" pitchFamily="34" charset="0"/>
              </a:rPr>
              <a:t>Milestones (2/2) </a:t>
            </a:r>
            <a:endParaRPr smtClean="0">
              <a:latin typeface="Arial" charset="0"/>
              <a:cs typeface="Lucida Sans Unicode" pitchFamily="34" charset="0"/>
            </a:endParaRPr>
          </a:p>
        </p:txBody>
      </p:sp>
      <p:sp>
        <p:nvSpPr>
          <p:cNvPr id="8195" name="Sisällön paikkamerkki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err="1" smtClean="0">
                <a:latin typeface="Arial" charset="0"/>
                <a:cs typeface="Lucida Sans Unicode" pitchFamily="34" charset="0"/>
              </a:rPr>
              <a:t>Milestone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3: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Ready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for ICT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ShowRoom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</a:p>
          <a:p>
            <a:pPr marL="741363" lvl="1" indent="-284163" eaLnBrk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 dirty="0" err="1">
                <a:solidFill>
                  <a:srgbClr val="000000"/>
                </a:solidFill>
              </a:rPr>
              <a:t>Enrollment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done</a:t>
            </a:r>
            <a:r>
              <a:rPr lang="fi-FI" dirty="0">
                <a:solidFill>
                  <a:srgbClr val="000000"/>
                </a:solidFill>
              </a:rPr>
              <a:t>, </a:t>
            </a:r>
            <a:r>
              <a:rPr lang="fi-FI" dirty="0" err="1">
                <a:solidFill>
                  <a:srgbClr val="000000"/>
                </a:solidFill>
              </a:rPr>
              <a:t>poster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ready</a:t>
            </a:r>
            <a:r>
              <a:rPr lang="fi-FI" dirty="0">
                <a:solidFill>
                  <a:srgbClr val="000000"/>
                </a:solidFill>
              </a:rPr>
              <a:t>, </a:t>
            </a:r>
            <a:r>
              <a:rPr lang="fi-FI" dirty="0" err="1">
                <a:solidFill>
                  <a:srgbClr val="000000"/>
                </a:solidFill>
              </a:rPr>
              <a:t>robot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 smtClean="0">
                <a:solidFill>
                  <a:srgbClr val="000000"/>
                </a:solidFill>
              </a:rPr>
              <a:t>named</a:t>
            </a:r>
            <a:r>
              <a:rPr lang="fi-FI" dirty="0">
                <a:solidFill>
                  <a:srgbClr val="000000"/>
                </a:solidFill>
              </a:rPr>
              <a:t> </a:t>
            </a:r>
            <a:endParaRPr lang="fi-FI" dirty="0">
              <a:solidFill>
                <a:srgbClr val="000000"/>
              </a:solidFill>
            </a:endParaRPr>
          </a:p>
          <a:p>
            <a:pPr marL="741363" lvl="1" indent="-284163" eaLnBrk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Font typeface="Times New Roman" pitchFamily="18" charset="0"/>
              <a:buChar char="–"/>
            </a:pPr>
            <a:r>
              <a:rPr lang="fi-FI" dirty="0" err="1">
                <a:solidFill>
                  <a:srgbClr val="000000"/>
                </a:solidFill>
              </a:rPr>
              <a:t>Do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you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have</a:t>
            </a:r>
            <a:r>
              <a:rPr lang="fi-FI" dirty="0">
                <a:solidFill>
                  <a:srgbClr val="000000"/>
                </a:solidFill>
              </a:rPr>
              <a:t> an </a:t>
            </a:r>
            <a:r>
              <a:rPr lang="fi-FI" dirty="0" err="1">
                <a:solidFill>
                  <a:srgbClr val="000000"/>
                </a:solidFill>
              </a:rPr>
              <a:t>extra</a:t>
            </a:r>
            <a:r>
              <a:rPr lang="fi-FI" dirty="0">
                <a:solidFill>
                  <a:srgbClr val="000000"/>
                </a:solidFill>
              </a:rPr>
              <a:t> ”</a:t>
            </a:r>
            <a:r>
              <a:rPr lang="fi-FI" dirty="0" err="1">
                <a:solidFill>
                  <a:srgbClr val="000000"/>
                </a:solidFill>
              </a:rPr>
              <a:t>product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story</a:t>
            </a:r>
            <a:r>
              <a:rPr lang="fi-FI" dirty="0">
                <a:solidFill>
                  <a:srgbClr val="000000"/>
                </a:solidFill>
              </a:rPr>
              <a:t>”?</a:t>
            </a:r>
          </a:p>
          <a:p>
            <a:pPr lvl="2" eaLnBrk="1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err="1">
                <a:solidFill>
                  <a:srgbClr val="000000"/>
                </a:solidFill>
              </a:rPr>
              <a:t>If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you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really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want</a:t>
            </a:r>
            <a:r>
              <a:rPr lang="fi-FI" dirty="0">
                <a:solidFill>
                  <a:srgbClr val="000000"/>
                </a:solidFill>
              </a:rPr>
              <a:t> to </a:t>
            </a:r>
            <a:r>
              <a:rPr lang="fi-FI" dirty="0" err="1">
                <a:solidFill>
                  <a:srgbClr val="000000"/>
                </a:solidFill>
              </a:rPr>
              <a:t>compete</a:t>
            </a:r>
            <a:r>
              <a:rPr lang="fi-FI" dirty="0">
                <a:solidFill>
                  <a:srgbClr val="000000"/>
                </a:solidFill>
              </a:rPr>
              <a:t> for the ICT </a:t>
            </a:r>
            <a:r>
              <a:rPr lang="fi-FI" dirty="0" err="1">
                <a:solidFill>
                  <a:srgbClr val="000000"/>
                </a:solidFill>
              </a:rPr>
              <a:t>ShowRoom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price</a:t>
            </a:r>
            <a:r>
              <a:rPr lang="fi-FI" dirty="0">
                <a:solidFill>
                  <a:srgbClr val="000000"/>
                </a:solidFill>
              </a:rPr>
              <a:t>, </a:t>
            </a:r>
            <a:r>
              <a:rPr lang="fi-FI" dirty="0" err="1">
                <a:solidFill>
                  <a:srgbClr val="000000"/>
                </a:solidFill>
              </a:rPr>
              <a:t>you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probably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need</a:t>
            </a:r>
            <a:r>
              <a:rPr lang="fi-FI" dirty="0">
                <a:solidFill>
                  <a:srgbClr val="000000"/>
                </a:solidFill>
              </a:rPr>
              <a:t> to </a:t>
            </a:r>
            <a:r>
              <a:rPr lang="fi-FI" dirty="0" err="1">
                <a:solidFill>
                  <a:srgbClr val="000000"/>
                </a:solidFill>
              </a:rPr>
              <a:t>present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your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robot</a:t>
            </a:r>
            <a:r>
              <a:rPr lang="fi-FI" dirty="0">
                <a:solidFill>
                  <a:srgbClr val="000000"/>
                </a:solidFill>
              </a:rPr>
              <a:t> as </a:t>
            </a:r>
            <a:r>
              <a:rPr lang="fi-FI" dirty="0" err="1">
                <a:solidFill>
                  <a:srgbClr val="000000"/>
                </a:solidFill>
              </a:rPr>
              <a:t>something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else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than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sumobot</a:t>
            </a:r>
            <a:r>
              <a:rPr lang="fi-FI" dirty="0">
                <a:solidFill>
                  <a:srgbClr val="000000"/>
                </a:solidFill>
              </a:rPr>
              <a:t> </a:t>
            </a:r>
          </a:p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err="1" smtClean="0">
                <a:latin typeface="Arial" charset="0"/>
                <a:cs typeface="Lucida Sans Unicode" pitchFamily="34" charset="0"/>
              </a:rPr>
              <a:t>Milestone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4: ICT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ShowRoom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and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Tournament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endParaRPr dirty="0" smtClean="0"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tsikk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>
              <a:buClr>
                <a:srgbClr val="000000"/>
              </a:buClr>
              <a:buFont typeface="Times New Roman" pitchFamily="18" charset="0"/>
              <a:buNone/>
            </a:pPr>
            <a:r>
              <a:rPr lang="fi-FI" smtClean="0">
                <a:latin typeface="Arial" charset="0"/>
                <a:cs typeface="Lucida Sans Unicode" pitchFamily="34" charset="0"/>
              </a:rPr>
              <a:t>”Things that are appreciated” (1/2)</a:t>
            </a:r>
            <a:endParaRPr smtClean="0">
              <a:latin typeface="Arial" charset="0"/>
              <a:cs typeface="Lucida Sans Unicode" pitchFamily="34" charset="0"/>
            </a:endParaRPr>
          </a:p>
        </p:txBody>
      </p:sp>
      <p:sp>
        <p:nvSpPr>
          <p:cNvPr id="9219" name="Sisällön paikkamerkki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err="1" smtClean="0">
                <a:latin typeface="Arial" charset="0"/>
                <a:cs typeface="Lucida Sans Unicode" pitchFamily="34" charset="0"/>
              </a:rPr>
              <a:t>Well-managed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project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in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which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all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participants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have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a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clear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role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, and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equal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work-load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</a:p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err="1" smtClean="0">
                <a:latin typeface="Arial" charset="0"/>
                <a:cs typeface="Lucida Sans Unicode" pitchFamily="34" charset="0"/>
              </a:rPr>
              <a:t>Good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final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product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, and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success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in the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tournament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</a:p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err="1" smtClean="0">
                <a:latin typeface="Arial" charset="0"/>
                <a:cs typeface="Lucida Sans Unicode" pitchFamily="34" charset="0"/>
              </a:rPr>
              <a:t>Good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presence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in ICT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ShowRoom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, and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informative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poster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</a:p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err="1" smtClean="0">
                <a:latin typeface="Arial" charset="0"/>
                <a:cs typeface="Lucida Sans Unicode" pitchFamily="34" charset="0"/>
              </a:rPr>
              <a:t>Appropriate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documentation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(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not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necessarily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much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) </a:t>
            </a:r>
          </a:p>
          <a:p>
            <a:pPr eaLnBrk="1">
              <a:buClr>
                <a:srgbClr val="000000"/>
              </a:buClr>
              <a:buFont typeface="Times New Roman" pitchFamily="18" charset="0"/>
              <a:buChar char="•"/>
            </a:pPr>
            <a:r>
              <a:rPr lang="fi-FI" dirty="0" err="1" smtClean="0">
                <a:latin typeface="Arial" charset="0"/>
                <a:cs typeface="Lucida Sans Unicode" pitchFamily="34" charset="0"/>
              </a:rPr>
              <a:t>Well-managed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software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development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process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(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e.g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. the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use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of version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control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 </a:t>
            </a:r>
            <a:r>
              <a:rPr lang="fi-FI" dirty="0" err="1" smtClean="0">
                <a:latin typeface="Arial" charset="0"/>
                <a:cs typeface="Lucida Sans Unicode" pitchFamily="34" charset="0"/>
              </a:rPr>
              <a:t>system</a:t>
            </a:r>
            <a:r>
              <a:rPr lang="fi-FI" dirty="0" smtClean="0">
                <a:latin typeface="Arial" charset="0"/>
                <a:cs typeface="Lucida Sans Unicode" pitchFamily="34" charset="0"/>
              </a:rPr>
              <a:t>) </a:t>
            </a:r>
            <a:endParaRPr lang="fi-FI" dirty="0" smtClean="0"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660</Words>
  <Application>Microsoft Office PowerPoint</Application>
  <PresentationFormat>Custom</PresentationFormat>
  <Paragraphs>96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</vt:lpstr>
      <vt:lpstr>PowerPoint Presentation</vt:lpstr>
      <vt:lpstr>Organization</vt:lpstr>
      <vt:lpstr>Sumo Robot tournament in ICT ShowRoom</vt:lpstr>
      <vt:lpstr>PowerPoint Presentation</vt:lpstr>
      <vt:lpstr>Material available </vt:lpstr>
      <vt:lpstr>Assessment</vt:lpstr>
      <vt:lpstr>Milestones (1/2) </vt:lpstr>
      <vt:lpstr>Milestones (2/2) </vt:lpstr>
      <vt:lpstr>”Things that are appreciated” (1/2)</vt:lpstr>
      <vt:lpstr>”Things that are appreciated” (2/2)</vt:lpstr>
      <vt:lpstr>Support lectures</vt:lpstr>
      <vt:lpstr>Purchase Orders </vt:lpstr>
      <vt:lpstr>Teams and tutor teachers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Torvinen Vesa</dc:creator>
  <cp:lastModifiedBy>Torvinen Vesa</cp:lastModifiedBy>
  <cp:revision>70</cp:revision>
  <dcterms:created xsi:type="dcterms:W3CDTF">2009-12-14T13:37:25Z</dcterms:created>
  <dcterms:modified xsi:type="dcterms:W3CDTF">2012-01-05T10:40:36Z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