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FDA92-1A48-49AA-3733-C922C269C3E3}" v="61" dt="2023-02-03T09:24:55.273"/>
    <p1510:client id="{4A4121D9-327D-4EF8-BFB7-A44DF7A533DA}" v="155" vWet="157" dt="2023-02-03T09:18:31.349"/>
    <p1510:client id="{94B3DE6F-7F8B-421D-A5F9-7B832FBEFCEB}" v="989" dt="2023-02-03T09:27:06.086"/>
    <p1510:client id="{B3CEB744-E028-4C28-8EE4-E8B69887811D}" v="324" dt="2023-02-03T09:20:51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813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357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344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816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80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5330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0089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8760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612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555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958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9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271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842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94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150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31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E93DB5-9D66-4408-9C47-BD5438F29C9F}" type="datetimeFigureOut">
              <a:rPr lang="da-DK" smtClean="0"/>
              <a:t>03-02-2023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1DBD-668A-4E48-9083-F815A3B6D3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1149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øj vinkel visning af linealer på en hvid baggrund">
            <a:extLst>
              <a:ext uri="{FF2B5EF4-FFF2-40B4-BE49-F238E27FC236}">
                <a16:creationId xmlns:a16="http://schemas.microsoft.com/office/drawing/2014/main" id="{9151EE9E-30A3-09E6-7E4B-83AC30859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24D49E-E90A-12AA-E64E-E9B28C59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da-DK">
                <a:solidFill>
                  <a:schemeClr val="tx1"/>
                </a:solidFill>
              </a:rPr>
              <a:t>Måling, mol og masse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30CC817-448C-440A-63A4-15379EA75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da-DK">
                <a:solidFill>
                  <a:schemeClr val="tx1"/>
                </a:solidFill>
              </a:rPr>
              <a:t>Oskar, Rasmus, Robin &amp; Saiem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16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0A35C-899C-C993-ED9A-8876719F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Masse - 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837BABBF-F5EC-00FC-5A86-8D4AF0F7D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/>
                  <a:t>Måles i gram [g]</a:t>
                </a:r>
              </a:p>
              <a:p>
                <a:r>
                  <a:rPr lang="da-DK"/>
                  <a:t>Vægt – Kraft der påvirker ting</a:t>
                </a:r>
              </a:p>
              <a:p>
                <a:r>
                  <a:rPr lang="da-DK"/>
                  <a:t>Vægt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da-DK"/>
                  <a:t> Masse</a:t>
                </a:r>
              </a:p>
              <a:p>
                <a:r>
                  <a:rPr lang="da-DK"/>
                  <a:t>Beskriver tyngdekraftens påvirkning</a:t>
                </a:r>
              </a:p>
              <a:p>
                <a:endParaRPr lang="da-DK"/>
              </a:p>
              <a:p>
                <a:endParaRPr lang="en-US"/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837BABBF-F5EC-00FC-5A86-8D4AF0F7D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34B98089-78BA-C0F8-2175-C44FB8ABC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332" y="4806950"/>
            <a:ext cx="73628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2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1C760-198C-8652-C072-D3EC77B3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da-DK"/>
              <a:t>Stofmængde</a:t>
            </a:r>
          </a:p>
        </p:txBody>
      </p:sp>
      <p:pic>
        <p:nvPicPr>
          <p:cNvPr id="5" name="Picture 4" descr="Nærbillede af en molekyl model">
            <a:extLst>
              <a:ext uri="{FF2B5EF4-FFF2-40B4-BE49-F238E27FC236}">
                <a16:creationId xmlns:a16="http://schemas.microsoft.com/office/drawing/2014/main" id="{FABFDEAD-13C0-4C4A-9EB2-58AF3966E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68" r="4547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55252F-1D11-8898-EC24-C05D3A40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1450259"/>
            <a:ext cx="5326525" cy="3809999"/>
          </a:xfrm>
        </p:spPr>
        <p:txBody>
          <a:bodyPr>
            <a:noAutofit/>
          </a:bodyPr>
          <a:lstStyle/>
          <a:p>
            <a:r>
              <a:rPr lang="da-DK" sz="2200"/>
              <a:t>En alternativ måde at måle atomer og forbindelser er ved at tælle dem</a:t>
            </a:r>
          </a:p>
          <a:p>
            <a:r>
              <a:rPr lang="da-DK" sz="2200"/>
              <a:t>Atomer og forbindelser er ekstremt små</a:t>
            </a:r>
          </a:p>
          <a:p>
            <a:r>
              <a:rPr lang="da-DK" sz="2200"/>
              <a:t>1 mol = 6,022*10  eller</a:t>
            </a:r>
          </a:p>
          <a:p>
            <a:pPr marL="0" indent="0">
              <a:buNone/>
            </a:pPr>
            <a:r>
              <a:rPr lang="da-DK" sz="2200"/>
              <a:t>     602.214.857.000.000.000.000.000</a:t>
            </a:r>
          </a:p>
          <a:p>
            <a:endParaRPr lang="da-DK" sz="2200"/>
          </a:p>
          <a:p>
            <a:endParaRPr lang="da-DK" sz="2200"/>
          </a:p>
          <a:p>
            <a:pPr marL="0" indent="0">
              <a:buNone/>
            </a:pPr>
            <a:endParaRPr lang="da-DK" sz="220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DDB3BBF7-F0CA-4790-623B-6DA6FDEEA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50" y="3429000"/>
            <a:ext cx="226726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2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73D30-863E-F01B-41BB-12CBB223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da-DK"/>
              <a:t>Molarmasse</a:t>
            </a:r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994CE7E-AD98-4045-A15B-9054CF58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9C1720A-5B1A-4E31-93A0-A8ACD67EE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C5F271-EC3D-4C17-8F0A-F4F15F524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3C94A6BE-19E7-E758-6DDD-F6DD2A24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79" y="2885251"/>
            <a:ext cx="5449471" cy="1095738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8250EE-4590-407B-B039-E8BDF27FA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49958-C588-4DCF-9A2D-02A0E9D1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err="1"/>
              <a:t>Hvad</a:t>
            </a:r>
            <a:r>
              <a:rPr lang="en-US"/>
              <a:t> 1 mol </a:t>
            </a:r>
            <a:r>
              <a:rPr lang="en-US" err="1"/>
              <a:t>af</a:t>
            </a:r>
            <a:r>
              <a:rPr lang="en-US"/>
              <a:t> </a:t>
            </a:r>
            <a:r>
              <a:rPr lang="en-US" err="1"/>
              <a:t>noget</a:t>
            </a:r>
            <a:r>
              <a:rPr lang="en-US"/>
              <a:t> </a:t>
            </a:r>
            <a:r>
              <a:rPr lang="en-US" err="1"/>
              <a:t>vejer</a:t>
            </a:r>
            <a:endParaRPr lang="en-US"/>
          </a:p>
          <a:p>
            <a:r>
              <a:rPr lang="en-US"/>
              <a:t>m/n=M</a:t>
            </a:r>
          </a:p>
          <a:p>
            <a:r>
              <a:rPr lang="en-US" err="1"/>
              <a:t>Molarmassen</a:t>
            </a:r>
            <a:r>
              <a:rPr lang="en-US"/>
              <a:t> </a:t>
            </a:r>
            <a:r>
              <a:rPr lang="en-US" err="1"/>
              <a:t>af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kemisk</a:t>
            </a:r>
            <a:r>
              <a:rPr lang="en-US"/>
              <a:t> binding</a:t>
            </a:r>
          </a:p>
          <a:p>
            <a:endParaRPr lang="en-US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17DC001-FB5B-0716-7D1B-28C69EB04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2610" r="2004" b="4570"/>
          <a:stretch/>
        </p:blipFill>
        <p:spPr>
          <a:xfrm>
            <a:off x="5859578" y="107920"/>
            <a:ext cx="6008572" cy="2529840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C366B258-948B-18B0-5DA5-5A16B369E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219" y="4228480"/>
            <a:ext cx="6668800" cy="15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64D36-BE6B-13D5-C22B-2E81231F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</p:spPr>
        <p:txBody>
          <a:bodyPr>
            <a:normAutofit/>
          </a:bodyPr>
          <a:lstStyle/>
          <a:p>
            <a:r>
              <a:rPr lang="da-DK"/>
              <a:t>Formler</a:t>
            </a:r>
            <a:endParaRPr lang="en-US"/>
          </a:p>
        </p:txBody>
      </p:sp>
      <p:pic>
        <p:nvPicPr>
          <p:cNvPr id="3" name="Billede 3">
            <a:extLst>
              <a:ext uri="{FF2B5EF4-FFF2-40B4-BE49-F238E27FC236}">
                <a16:creationId xmlns:a16="http://schemas.microsoft.com/office/drawing/2014/main" id="{C1314B25-FE47-F24D-69A8-19D3CDAE8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8" b="1"/>
          <a:stretch/>
        </p:blipFill>
        <p:spPr>
          <a:xfrm>
            <a:off x="6093778" y="-1"/>
            <a:ext cx="4177215" cy="235834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E14FBD6-A8E7-4AAF-914D-B7E8BE596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613CF88-2339-6F8B-953B-DDF8A5CA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052918"/>
            <a:ext cx="4764245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Formel for </a:t>
            </a:r>
            <a:r>
              <a:rPr lang="en-US" err="1"/>
              <a:t>molarmasse</a:t>
            </a:r>
          </a:p>
          <a:p>
            <a:r>
              <a:rPr lang="en-US"/>
              <a:t>Formel for </a:t>
            </a:r>
            <a:r>
              <a:rPr lang="en-US" err="1"/>
              <a:t>stofmængde</a:t>
            </a:r>
            <a:r>
              <a:rPr lang="en-US"/>
              <a:t>, masse </a:t>
            </a:r>
            <a:r>
              <a:rPr lang="en-US" err="1"/>
              <a:t>og</a:t>
            </a:r>
            <a:r>
              <a:rPr lang="en-US"/>
              <a:t> </a:t>
            </a:r>
            <a:r>
              <a:rPr lang="en-US" err="1"/>
              <a:t>molarmasse</a:t>
            </a:r>
            <a:r>
              <a:rPr lang="en-US"/>
              <a:t>.</a:t>
            </a:r>
          </a:p>
        </p:txBody>
      </p:sp>
      <p:pic>
        <p:nvPicPr>
          <p:cNvPr id="25" name="Picture 4" descr="En calculus-formel">
            <a:extLst>
              <a:ext uri="{FF2B5EF4-FFF2-40B4-BE49-F238E27FC236}">
                <a16:creationId xmlns:a16="http://schemas.microsoft.com/office/drawing/2014/main" id="{9A47A5EC-8932-0A09-02CE-6F9DA82AD1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46" r="3" b="9474"/>
          <a:stretch/>
        </p:blipFill>
        <p:spPr>
          <a:xfrm>
            <a:off x="6103423" y="3428999"/>
            <a:ext cx="6087038" cy="3428540"/>
          </a:xfrm>
          <a:prstGeom prst="rect">
            <a:avLst/>
          </a:prstGeom>
        </p:spPr>
      </p:pic>
      <p:pic>
        <p:nvPicPr>
          <p:cNvPr id="4" name="Billede 4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E295D38C-2F5A-D08A-3B52-D339C3CE2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071" y="2350608"/>
            <a:ext cx="4209326" cy="6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E1A96C-C19A-AC22-2E6C-A22F9467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Eksempler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D21B5EC-230E-5CEC-9BB5-6C08A5F8E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4" y="2728662"/>
            <a:ext cx="661127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9C4D82D1CA8341A07A209B838220F4" ma:contentTypeVersion="13" ma:contentTypeDescription="Opret et nyt dokument." ma:contentTypeScope="" ma:versionID="b1312af1b87deaeff95aaecc28746a5c">
  <xsd:schema xmlns:xsd="http://www.w3.org/2001/XMLSchema" xmlns:xs="http://www.w3.org/2001/XMLSchema" xmlns:p="http://schemas.microsoft.com/office/2006/metadata/properties" xmlns:ns3="238f37cd-c856-41ce-90ca-6c5b21b29595" xmlns:ns4="f43de625-372d-4bd4-8d8d-ffac235ca8bd" targetNamespace="http://schemas.microsoft.com/office/2006/metadata/properties" ma:root="true" ma:fieldsID="0c5a63237ffa59fa29716ef86c229df0" ns3:_="" ns4:_="">
    <xsd:import namespace="238f37cd-c856-41ce-90ca-6c5b21b29595"/>
    <xsd:import namespace="f43de625-372d-4bd4-8d8d-ffac235ca8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f37cd-c856-41ce-90ca-6c5b21b295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3de625-372d-4bd4-8d8d-ffac235ca8b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8f37cd-c856-41ce-90ca-6c5b21b29595" xsi:nil="true"/>
  </documentManagement>
</p:properties>
</file>

<file path=customXml/itemProps1.xml><?xml version="1.0" encoding="utf-8"?>
<ds:datastoreItem xmlns:ds="http://schemas.openxmlformats.org/officeDocument/2006/customXml" ds:itemID="{FDD39C35-6BFE-48D2-8ED7-73E63DDB9B76}">
  <ds:schemaRefs>
    <ds:schemaRef ds:uri="238f37cd-c856-41ce-90ca-6c5b21b29595"/>
    <ds:schemaRef ds:uri="f43de625-372d-4bd4-8d8d-ffac235ca8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F319450-B1D8-4C3A-8E93-EB986B9A97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67ADF8-06D6-4F8B-85BB-861DEEB67FD6}">
  <ds:schemaRefs>
    <ds:schemaRef ds:uri="http://purl.org/dc/elements/1.1/"/>
    <ds:schemaRef ds:uri="238f37cd-c856-41ce-90ca-6c5b21b29595"/>
    <ds:schemaRef ds:uri="f43de625-372d-4bd4-8d8d-ffac235ca8bd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3</vt:lpstr>
      <vt:lpstr>Ion</vt:lpstr>
      <vt:lpstr>Måling, mol og masse</vt:lpstr>
      <vt:lpstr>Masse - m</vt:lpstr>
      <vt:lpstr>Stofmængde</vt:lpstr>
      <vt:lpstr>Molarmasse</vt:lpstr>
      <vt:lpstr>Formler</vt:lpstr>
      <vt:lpstr>Eksempler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Robin Alan Koyuncu</dc:creator>
  <cp:lastModifiedBy>Robin Alan Koyuncu</cp:lastModifiedBy>
  <cp:revision>1</cp:revision>
  <dcterms:created xsi:type="dcterms:W3CDTF">2023-02-03T07:39:46Z</dcterms:created>
  <dcterms:modified xsi:type="dcterms:W3CDTF">2023-02-03T09:27:06Z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0x010100819C4D82D1CA8341A07A209B838220F4</vt:lpwstr>
  </property>
</Properties>
</file>