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78" r:id="rId3"/>
    <p:sldId id="279" r:id="rId4"/>
    <p:sldId id="280" r:id="rId5"/>
    <p:sldId id="258" r:id="rId6"/>
    <p:sldId id="259" r:id="rId7"/>
    <p:sldId id="262" r:id="rId8"/>
    <p:sldId id="260" r:id="rId9"/>
    <p:sldId id="261" r:id="rId10"/>
    <p:sldId id="263" r:id="rId11"/>
    <p:sldId id="265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7" r:id="rId21"/>
    <p:sldId id="274" r:id="rId22"/>
    <p:sldId id="273" r:id="rId23"/>
    <p:sldId id="282" r:id="rId24"/>
    <p:sldId id="275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/>
    <p:restoredTop sz="77353"/>
  </p:normalViewPr>
  <p:slideViewPr>
    <p:cSldViewPr snapToGrid="0" snapToObjects="1">
      <p:cViewPr varScale="1">
        <p:scale>
          <a:sx n="68" d="100"/>
          <a:sy n="68" d="100"/>
        </p:scale>
        <p:origin x="1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E2683-D65A-3840-BD23-75E66779E612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D0A5F-5235-3E41-ABAD-5C51E698A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we play an action, we only get the feedback of the action we just played at a certain state, but no other states.</a:t>
            </a:r>
          </a:p>
          <a:p>
            <a:endParaRPr lang="en-US" dirty="0" smtClean="0"/>
          </a:p>
          <a:p>
            <a:r>
              <a:rPr lang="en-US" dirty="0" smtClean="0"/>
              <a:t>It didn’t provide any</a:t>
            </a:r>
            <a:r>
              <a:rPr lang="en-US" baseline="0" dirty="0" smtClean="0"/>
              <a:t> feedback for other states.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D0A5F-5235-3E41-ABAD-5C51E698AF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1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16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D0A5F-5235-3E41-ABAD-5C51E698AF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2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D0A5F-5235-3E41-ABAD-5C51E698AF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12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D0A5F-5235-3E41-ABAD-5C51E698AF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2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D0A5F-5235-3E41-ABAD-5C51E698AF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98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Q-table:</a:t>
            </a:r>
            <a:r>
              <a:rPr lang="en-US" b="1" baseline="0" dirty="0" smtClean="0"/>
              <a:t> </a:t>
            </a:r>
            <a:r>
              <a:rPr lang="en-US" baseline="0" dirty="0" smtClean="0"/>
              <a:t>to represent Q-value(</a:t>
            </a:r>
            <a:r>
              <a:rPr lang="en-US" baseline="0" dirty="0" err="1" smtClean="0"/>
              <a:t>s,a</a:t>
            </a:r>
            <a:r>
              <a:rPr lang="en-US" baseline="0" dirty="0" smtClean="0"/>
              <a:t>) each pair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D0A5F-5235-3E41-ABAD-5C51E698AF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45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D0A5F-5235-3E41-ABAD-5C51E698AF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58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several episodes, each episode will start from initial state 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D0A5F-5235-3E41-ABAD-5C51E698AF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50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8892-A895-8B4F-AEFC-F8512AE10A7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8986-2E89-7E49-9032-8F190D28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3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8892-A895-8B4F-AEFC-F8512AE10A7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8986-2E89-7E49-9032-8F190D28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8892-A895-8B4F-AEFC-F8512AE10A7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8986-2E89-7E49-9032-8F190D28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5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8892-A895-8B4F-AEFC-F8512AE10A7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8986-2E89-7E49-9032-8F190D28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8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8892-A895-8B4F-AEFC-F8512AE10A7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8986-2E89-7E49-9032-8F190D28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7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8892-A895-8B4F-AEFC-F8512AE10A7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8986-2E89-7E49-9032-8F190D28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8892-A895-8B4F-AEFC-F8512AE10A7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8986-2E89-7E49-9032-8F190D28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4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8892-A895-8B4F-AEFC-F8512AE10A7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8986-2E89-7E49-9032-8F190D28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0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8892-A895-8B4F-AEFC-F8512AE10A7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8986-2E89-7E49-9032-8F190D28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2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8892-A895-8B4F-AEFC-F8512AE10A7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8986-2E89-7E49-9032-8F190D28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9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8892-A895-8B4F-AEFC-F8512AE10A7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8986-2E89-7E49-9032-8F190D28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F8892-A895-8B4F-AEFC-F8512AE10A7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E8986-2E89-7E49-9032-8F190D28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5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5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5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pps.eng.unimelb.edu.au/casmas/index.php?r=qoct/subject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40.png"/><Relationship Id="rId5" Type="http://schemas.openxmlformats.org/officeDocument/2006/relationships/image" Target="../media/image38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eng.unimelb.edu.au/casmas/index.php?r=qoct/subjects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pps.eng.unimelb.edu.au/casmas/index.php?r=qoct/subject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029" y="169198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COMP90054 AI Planning for Autonomy </a:t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 Workshop Week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10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7978589" y="5163670"/>
            <a:ext cx="5988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Ruixi</a:t>
            </a:r>
            <a:endParaRPr lang="en-US" dirty="0" smtClean="0"/>
          </a:p>
          <a:p>
            <a:r>
              <a:rPr lang="en-US" dirty="0" err="1" smtClean="0"/>
              <a:t>huor@student.unimelb.edu.au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6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055240"/>
            <a:ext cx="3409950" cy="178937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615735" y="3301408"/>
            <a:ext cx="376993" cy="316314"/>
          </a:xfrm>
          <a:prstGeom prst="ellipse">
            <a:avLst/>
          </a:prstGeom>
          <a:solidFill>
            <a:srgbClr val="00B0F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36790" y="602668"/>
            <a:ext cx="1409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baseline="0" dirty="0" smtClean="0"/>
              <a:t>Episode</a:t>
            </a:r>
            <a:r>
              <a:rPr lang="en-US" sz="2400" b="1" dirty="0" smtClean="0"/>
              <a:t> 1</a:t>
            </a:r>
            <a:endParaRPr lang="en-US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863890"/>
            <a:ext cx="5194656" cy="199411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7099834" y="1938780"/>
            <a:ext cx="61336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701240" y="1439108"/>
                <a:ext cx="72367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Action Selection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Choose action a from state s using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policy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𝑔𝑟𝑒𝑒𝑑𝑦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240" y="1439108"/>
                <a:ext cx="723678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7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405137" y="3073327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326320" y="3094502"/>
            <a:ext cx="50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b="1" dirty="0" smtClean="0"/>
              <a:t>’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01240" y="2309072"/>
            <a:ext cx="602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</a:t>
            </a:r>
            <a:r>
              <a:rPr lang="en-US" smtClean="0"/>
              <a:t>xecute </a:t>
            </a:r>
            <a:r>
              <a:rPr lang="en-US" dirty="0" smtClean="0"/>
              <a:t>action a and observe the reward r and new state s’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01240" y="2798937"/>
            <a:ext cx="602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Update Q(s, a) based on the r and s’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6790" y="3880135"/>
            <a:ext cx="7221924" cy="49605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3400" y="552450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Q-Learning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1" name="Left Brace 20"/>
          <p:cNvSpPr/>
          <p:nvPr/>
        </p:nvSpPr>
        <p:spPr>
          <a:xfrm rot="5400000">
            <a:off x="8781918" y="2684406"/>
            <a:ext cx="324113" cy="2190750"/>
          </a:xfrm>
          <a:prstGeom prst="leftBrace">
            <a:avLst>
              <a:gd name="adj1" fmla="val 8333"/>
              <a:gd name="adj2" fmla="val 48853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48707" y="3326482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recent value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44942" y="3341497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</a:t>
            </a:r>
            <a:r>
              <a:rPr lang="en-US" b="1" dirty="0" smtClean="0">
                <a:solidFill>
                  <a:srgbClr val="7030A0"/>
                </a:solidFill>
              </a:rPr>
              <a:t>ld value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496050" y="3617722"/>
            <a:ext cx="450169" cy="32411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813725" y="4218063"/>
            <a:ext cx="592789" cy="86998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44942" y="5088052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l</a:t>
            </a:r>
            <a:r>
              <a:rPr lang="en-US" b="1" dirty="0" smtClean="0">
                <a:solidFill>
                  <a:srgbClr val="FFC000"/>
                </a:solidFill>
              </a:rPr>
              <a:t>earning rate</a:t>
            </a:r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713195" y="4218063"/>
            <a:ext cx="162103" cy="164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46219" y="5860945"/>
            <a:ext cx="207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i</a:t>
            </a:r>
            <a:r>
              <a:rPr lang="en-US" b="1" smtClean="0">
                <a:solidFill>
                  <a:srgbClr val="0070C0"/>
                </a:solidFill>
              </a:rPr>
              <a:t>mmediate reward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9086932" y="4407680"/>
            <a:ext cx="257100" cy="108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002332" y="5491613"/>
            <a:ext cx="285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</a:t>
            </a:r>
            <a:r>
              <a:rPr lang="en-US" b="1" dirty="0" smtClean="0">
                <a:solidFill>
                  <a:srgbClr val="0070C0"/>
                </a:solidFill>
              </a:rPr>
              <a:t>iscounted future reward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991939" y="3318947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</a:t>
            </a:r>
            <a:r>
              <a:rPr lang="en-US" b="1" dirty="0" smtClean="0">
                <a:solidFill>
                  <a:srgbClr val="7030A0"/>
                </a:solidFill>
              </a:rPr>
              <a:t>ld value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1143047" y="3595172"/>
            <a:ext cx="450169" cy="32411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8467304" y="3919287"/>
            <a:ext cx="1991146" cy="459633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92173" y="2270086"/>
            <a:ext cx="37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            B             C         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92173" y="2817777"/>
            <a:ext cx="37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                   G         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92171" y="3301209"/>
            <a:ext cx="37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      J            K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9980" y="3844588"/>
            <a:ext cx="17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Q(I, right)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718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7451E-17 -3.7037E-6 L 0.07188 0.0027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4" grpId="0"/>
      <p:bldP spid="16" grpId="0"/>
      <p:bldP spid="17" grpId="0"/>
      <p:bldP spid="18" grpId="0"/>
      <p:bldP spid="21" grpId="0" animBg="1"/>
      <p:bldP spid="22" grpId="0"/>
      <p:bldP spid="23" grpId="0"/>
      <p:bldP spid="32" grpId="0"/>
      <p:bldP spid="36" grpId="0"/>
      <p:bldP spid="40" grpId="0"/>
      <p:bldP spid="41" grpId="0"/>
      <p:bldP spid="43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055240"/>
            <a:ext cx="3409950" cy="178937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406266" y="3301408"/>
            <a:ext cx="376993" cy="316314"/>
          </a:xfrm>
          <a:prstGeom prst="ellipse">
            <a:avLst/>
          </a:prstGeom>
          <a:solidFill>
            <a:srgbClr val="00B0F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36790" y="602668"/>
            <a:ext cx="1409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baseline="0" dirty="0" smtClean="0"/>
              <a:t>Episode</a:t>
            </a:r>
            <a:r>
              <a:rPr lang="en-US" sz="2400" b="1" dirty="0" smtClean="0"/>
              <a:t> 1</a:t>
            </a:r>
            <a:endParaRPr lang="en-US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863890"/>
            <a:ext cx="5194656" cy="199411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7099834" y="1782008"/>
            <a:ext cx="10285" cy="499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701240" y="1439108"/>
                <a:ext cx="72367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Action Selection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Choose action a from state s using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policy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𝑔𝑟𝑒𝑒𝑑𝑦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240" y="1439108"/>
                <a:ext cx="723678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7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701240" y="2309072"/>
            <a:ext cx="602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</a:t>
            </a:r>
            <a:r>
              <a:rPr lang="en-US" smtClean="0"/>
              <a:t>xecute </a:t>
            </a:r>
            <a:r>
              <a:rPr lang="en-US" dirty="0" smtClean="0"/>
              <a:t>action a and observe the reward r and new state s’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01240" y="2798937"/>
            <a:ext cx="602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Update Q(s, a) based on the r and s’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6790" y="3880135"/>
            <a:ext cx="7221924" cy="49605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3400" y="552450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Q-Learning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1" name="Left Brace 20"/>
          <p:cNvSpPr/>
          <p:nvPr/>
        </p:nvSpPr>
        <p:spPr>
          <a:xfrm rot="5400000">
            <a:off x="8781918" y="2684406"/>
            <a:ext cx="324113" cy="2190750"/>
          </a:xfrm>
          <a:prstGeom prst="leftBrace">
            <a:avLst>
              <a:gd name="adj1" fmla="val 8333"/>
              <a:gd name="adj2" fmla="val 48853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48707" y="3326482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recent value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44942" y="3341497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</a:t>
            </a:r>
            <a:r>
              <a:rPr lang="en-US" b="1" dirty="0" smtClean="0">
                <a:solidFill>
                  <a:srgbClr val="7030A0"/>
                </a:solidFill>
              </a:rPr>
              <a:t>ld value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496050" y="3617722"/>
            <a:ext cx="450169" cy="32411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813725" y="4218063"/>
            <a:ext cx="592789" cy="86998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44942" y="5088052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l</a:t>
            </a:r>
            <a:r>
              <a:rPr lang="en-US" b="1" dirty="0" smtClean="0">
                <a:solidFill>
                  <a:srgbClr val="FFC000"/>
                </a:solidFill>
              </a:rPr>
              <a:t>earning rate</a:t>
            </a:r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713195" y="4218063"/>
            <a:ext cx="162103" cy="164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46219" y="5860945"/>
            <a:ext cx="207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i</a:t>
            </a:r>
            <a:r>
              <a:rPr lang="en-US" b="1" smtClean="0">
                <a:solidFill>
                  <a:srgbClr val="0070C0"/>
                </a:solidFill>
              </a:rPr>
              <a:t>mmediate reward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9086932" y="4407680"/>
            <a:ext cx="257100" cy="108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002332" y="5491613"/>
            <a:ext cx="285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</a:t>
            </a:r>
            <a:r>
              <a:rPr lang="en-US" b="1" dirty="0" smtClean="0">
                <a:solidFill>
                  <a:srgbClr val="0070C0"/>
                </a:solidFill>
              </a:rPr>
              <a:t>iscounted future reward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991939" y="3318947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</a:t>
            </a:r>
            <a:r>
              <a:rPr lang="en-US" b="1" dirty="0" smtClean="0">
                <a:solidFill>
                  <a:srgbClr val="7030A0"/>
                </a:solidFill>
              </a:rPr>
              <a:t>ld value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1143047" y="3595172"/>
            <a:ext cx="450169" cy="32411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8467304" y="3919287"/>
            <a:ext cx="1991146" cy="459633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7150" y="5634480"/>
            <a:ext cx="306680" cy="4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11700" y="3862158"/>
            <a:ext cx="17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Q(J, up)</a:t>
            </a:r>
            <a:endParaRPr lang="en-US" sz="2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92173" y="2270086"/>
            <a:ext cx="37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            B             C         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92173" y="2817777"/>
            <a:ext cx="37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                   G         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83330" y="3318947"/>
            <a:ext cx="37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      J            K     </a:t>
            </a:r>
          </a:p>
        </p:txBody>
      </p:sp>
    </p:spTree>
    <p:extLst>
      <p:ext uri="{BB962C8B-B14F-4D97-AF65-F5344CB8AC3E}">
        <p14:creationId xmlns:p14="http://schemas.microsoft.com/office/powerpoint/2010/main" val="2162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75 " pathEditMode="relative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17" grpId="0"/>
      <p:bldP spid="18" grpId="0"/>
      <p:bldP spid="21" grpId="0" animBg="1"/>
      <p:bldP spid="22" grpId="0"/>
      <p:bldP spid="23" grpId="0"/>
      <p:bldP spid="32" grpId="0"/>
      <p:bldP spid="36" grpId="0"/>
      <p:bldP spid="40" grpId="0"/>
      <p:bldP spid="41" grpId="0"/>
      <p:bldP spid="43" grpId="0" animBg="1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3" y="329578"/>
            <a:ext cx="7923630" cy="394451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7494103" y="5098774"/>
            <a:ext cx="1272209" cy="8945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Messi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0558667" y="5098774"/>
            <a:ext cx="1288776" cy="8945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</a:rPr>
              <a:t>Suarez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981660" y="3104321"/>
            <a:ext cx="1272209" cy="8945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Scored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14" idx="3"/>
          </p:cNvCxnSpPr>
          <p:nvPr/>
        </p:nvCxnSpPr>
        <p:spPr>
          <a:xfrm flipV="1">
            <a:off x="8321584" y="3867843"/>
            <a:ext cx="846387" cy="1230931"/>
          </a:xfrm>
          <a:prstGeom prst="straightConnector1">
            <a:avLst/>
          </a:prstGeom>
          <a:ln w="34925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3361" y="4198723"/>
            <a:ext cx="153394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60"/>
              </a:lnSpc>
            </a:pPr>
            <a:r>
              <a:rPr lang="en-US" altLang="zh-CN" b="1" dirty="0" smtClean="0">
                <a:solidFill>
                  <a:srgbClr val="0070C0"/>
                </a:solidFill>
              </a:rPr>
              <a:t>Shoot</a:t>
            </a:r>
          </a:p>
          <a:p>
            <a:pPr algn="ctr">
              <a:lnSpc>
                <a:spcPts val="156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r = -2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8" name="Curved Connector 7"/>
          <p:cNvCxnSpPr>
            <a:stCxn id="12" idx="7"/>
            <a:endCxn id="13" idx="1"/>
          </p:cNvCxnSpPr>
          <p:nvPr/>
        </p:nvCxnSpPr>
        <p:spPr>
          <a:xfrm rot="5400000" flipH="1" flipV="1">
            <a:off x="9663702" y="4146073"/>
            <a:ext cx="12700" cy="2167403"/>
          </a:xfrm>
          <a:prstGeom prst="curvedConnector3">
            <a:avLst>
              <a:gd name="adj1" fmla="val 2831496"/>
            </a:avLst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54273" y="4412955"/>
            <a:ext cx="153394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60"/>
              </a:lnSpc>
            </a:pPr>
            <a:r>
              <a:rPr lang="en-US" altLang="zh-CN" b="1" dirty="0" smtClean="0">
                <a:solidFill>
                  <a:srgbClr val="0070C0"/>
                </a:solidFill>
              </a:rPr>
              <a:t>Shoot</a:t>
            </a:r>
          </a:p>
          <a:p>
            <a:pPr algn="ctr">
              <a:lnSpc>
                <a:spcPts val="156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r = -2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>
            <a:stCxn id="13" idx="0"/>
            <a:endCxn id="14" idx="5"/>
          </p:cNvCxnSpPr>
          <p:nvPr/>
        </p:nvCxnSpPr>
        <p:spPr>
          <a:xfrm flipH="1" flipV="1">
            <a:off x="10067558" y="3867843"/>
            <a:ext cx="1135497" cy="1230931"/>
          </a:xfrm>
          <a:prstGeom prst="straightConnector1">
            <a:avLst/>
          </a:prstGeom>
          <a:ln w="34925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36085" y="4137449"/>
            <a:ext cx="153394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6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Shoot</a:t>
            </a:r>
          </a:p>
          <a:p>
            <a:pPr algn="ctr">
              <a:lnSpc>
                <a:spcPts val="156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r = -2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Curved Connector 11"/>
          <p:cNvCxnSpPr>
            <a:stCxn id="12" idx="5"/>
            <a:endCxn id="13" idx="3"/>
          </p:cNvCxnSpPr>
          <p:nvPr/>
        </p:nvCxnSpPr>
        <p:spPr>
          <a:xfrm rot="16200000" flipH="1">
            <a:off x="9663702" y="4778594"/>
            <a:ext cx="12700" cy="2167403"/>
          </a:xfrm>
          <a:prstGeom prst="curvedConnector3">
            <a:avLst>
              <a:gd name="adj1" fmla="val 2831496"/>
            </a:avLst>
          </a:prstGeom>
          <a:ln w="41275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81660" y="6211669"/>
            <a:ext cx="153394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6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Shoot</a:t>
            </a:r>
          </a:p>
          <a:p>
            <a:pPr algn="ctr">
              <a:lnSpc>
                <a:spcPts val="156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r = -2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13" idx="2"/>
            <a:endCxn id="12" idx="6"/>
          </p:cNvCxnSpPr>
          <p:nvPr/>
        </p:nvCxnSpPr>
        <p:spPr>
          <a:xfrm flipH="1">
            <a:off x="8766312" y="5546035"/>
            <a:ext cx="1792355" cy="0"/>
          </a:xfrm>
          <a:prstGeom prst="straightConnector1">
            <a:avLst/>
          </a:prstGeom>
          <a:ln w="34925">
            <a:solidFill>
              <a:srgbClr val="00B05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50183" y="5304932"/>
            <a:ext cx="153394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60"/>
              </a:lnSpc>
            </a:pPr>
            <a:r>
              <a:rPr lang="en-US" altLang="zh-CN" b="1" dirty="0" smtClean="0">
                <a:solidFill>
                  <a:srgbClr val="00B050"/>
                </a:solidFill>
              </a:rPr>
              <a:t>Pass </a:t>
            </a:r>
          </a:p>
          <a:p>
            <a:pPr algn="ctr">
              <a:lnSpc>
                <a:spcPts val="1560"/>
              </a:lnSpc>
            </a:pPr>
            <a:r>
              <a:rPr lang="en-US" b="1" dirty="0" smtClean="0">
                <a:solidFill>
                  <a:srgbClr val="00B050"/>
                </a:solidFill>
              </a:rPr>
              <a:t>r = -1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6" name="Curved Connector 15"/>
          <p:cNvCxnSpPr>
            <a:stCxn id="14" idx="2"/>
            <a:endCxn id="12" idx="2"/>
          </p:cNvCxnSpPr>
          <p:nvPr/>
        </p:nvCxnSpPr>
        <p:spPr>
          <a:xfrm rot="10800000" flipV="1">
            <a:off x="7494104" y="3551581"/>
            <a:ext cx="1487557" cy="1994453"/>
          </a:xfrm>
          <a:prstGeom prst="curvedConnector3">
            <a:avLst>
              <a:gd name="adj1" fmla="val 115367"/>
            </a:avLst>
          </a:prstGeom>
          <a:ln w="412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06243" y="3696020"/>
            <a:ext cx="153394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60"/>
              </a:lnSpc>
            </a:pPr>
            <a:r>
              <a:rPr lang="en-US" altLang="zh-CN" b="1" dirty="0" smtClean="0">
                <a:solidFill>
                  <a:srgbClr val="7030A0"/>
                </a:solidFill>
              </a:rPr>
              <a:t>Return</a:t>
            </a:r>
          </a:p>
          <a:p>
            <a:pPr algn="ctr">
              <a:lnSpc>
                <a:spcPts val="1560"/>
              </a:lnSpc>
            </a:pPr>
            <a:r>
              <a:rPr lang="en-US" b="1" dirty="0" smtClean="0">
                <a:solidFill>
                  <a:srgbClr val="7030A0"/>
                </a:solidFill>
              </a:rPr>
              <a:t>r = 2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1015" y="50042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As this is a reinforcement learning problem, assume that the transition probabilities are not accessible to your algorithm.</a:t>
            </a:r>
          </a:p>
        </p:txBody>
      </p:sp>
    </p:spTree>
    <p:extLst>
      <p:ext uri="{BB962C8B-B14F-4D97-AF65-F5344CB8AC3E}">
        <p14:creationId xmlns:p14="http://schemas.microsoft.com/office/powerpoint/2010/main" val="7377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54" y="184975"/>
            <a:ext cx="8665845" cy="3842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05" y="593845"/>
            <a:ext cx="10172255" cy="27114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49177" y="2667000"/>
            <a:ext cx="1418273" cy="304800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88281" y="2667000"/>
            <a:ext cx="1541369" cy="304800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7655" y="3706703"/>
            <a:ext cx="368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Update Q(</a:t>
            </a:r>
            <a:r>
              <a:rPr lang="en-US" sz="2800" b="1" dirty="0" err="1" smtClean="0"/>
              <a:t>s,a</a:t>
            </a:r>
            <a:r>
              <a:rPr lang="en-US" sz="2800" b="1" dirty="0" smtClean="0"/>
              <a:t>)  </a:t>
            </a:r>
          </a:p>
        </p:txBody>
      </p:sp>
      <p:sp>
        <p:nvSpPr>
          <p:cNvPr id="7" name="Rectangle 6"/>
          <p:cNvSpPr/>
          <p:nvPr/>
        </p:nvSpPr>
        <p:spPr>
          <a:xfrm>
            <a:off x="8825276" y="2662296"/>
            <a:ext cx="827947" cy="309504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48763" y="2169051"/>
            <a:ext cx="41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32839" y="2169051"/>
            <a:ext cx="41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29699" y="2169051"/>
            <a:ext cx="81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s</a:t>
            </a:r>
            <a:r>
              <a:rPr lang="en-US" sz="3600" b="1" dirty="0" smtClean="0">
                <a:solidFill>
                  <a:srgbClr val="00B050"/>
                </a:solidFill>
              </a:rPr>
              <a:t>’</a:t>
            </a:r>
            <a:endParaRPr lang="en-US" sz="3600" b="1" dirty="0">
              <a:solidFill>
                <a:srgbClr val="00B05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5322" y="4987120"/>
            <a:ext cx="4459749" cy="178011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87655" y="4400498"/>
            <a:ext cx="2137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Q(Suarez, Pass)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425612" y="4400498"/>
                <a:ext cx="99187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𝑸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𝑺𝒖𝒂𝒓𝒆𝒛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𝑷𝒂𝒔𝒔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𝜶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𝒓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𝜸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𝒎𝒂𝒙</m:t>
                    </m:r>
                    <m:sSup>
                      <m:sSupPr>
                        <m:ctrlPr>
                          <a:rPr lang="en-US" sz="2400" b="1" i="1" baseline="-25000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b="1" i="1" baseline="-25000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 baseline="-25000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𝑸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𝑴𝒆𝒔𝒔𝒊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𝑸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𝑺𝒖𝒂𝒓𝒆𝒛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𝑷𝒂𝒔𝒔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)]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612" y="4400498"/>
                <a:ext cx="9918788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983" t="-103947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1581150" y="4862163"/>
            <a:ext cx="1771650" cy="56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46330" y="5429250"/>
            <a:ext cx="177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0070C0"/>
                </a:solidFill>
              </a:rPr>
              <a:t>-0.7</a:t>
            </a:r>
            <a:endParaRPr lang="en-US" sz="240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617324" y="4777964"/>
            <a:ext cx="1771650" cy="56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82504" y="5345051"/>
            <a:ext cx="177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0.4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927908" y="4777964"/>
            <a:ext cx="795887" cy="834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93088" y="5612042"/>
            <a:ext cx="177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0070C0"/>
                </a:solidFill>
              </a:rPr>
              <a:t>-1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87672" y="3160399"/>
            <a:ext cx="433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The reward r of Suarez Pass is -1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520738" y="4794517"/>
            <a:ext cx="795887" cy="834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85918" y="5628595"/>
            <a:ext cx="177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0.9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516024" y="4806938"/>
            <a:ext cx="795887" cy="834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81204" y="5641016"/>
            <a:ext cx="177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-0.4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952854" y="4847535"/>
            <a:ext cx="1739000" cy="94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65861" y="5797502"/>
            <a:ext cx="177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0070C0"/>
                </a:solidFill>
              </a:rPr>
              <a:t>-0.7</a:t>
            </a:r>
            <a:endParaRPr lang="en-US" sz="2400">
              <a:solidFill>
                <a:srgbClr val="0070C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30371" y="6305568"/>
            <a:ext cx="12650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= </a:t>
            </a:r>
            <a:r>
              <a:rPr lang="nb-NO" sz="2400" b="1" dirty="0">
                <a:solidFill>
                  <a:srgbClr val="FF0000"/>
                </a:solidFill>
              </a:rPr>
              <a:t>−0.964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14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9" grpId="0"/>
      <p:bldP spid="10" grpId="0"/>
      <p:bldP spid="11" grpId="0"/>
      <p:bldP spid="13" grpId="0"/>
      <p:bldP spid="14" grpId="0"/>
      <p:bldP spid="17" grpId="0"/>
      <p:bldP spid="19" grpId="0"/>
      <p:bldP spid="21" grpId="0"/>
      <p:bldP spid="23" grpId="0"/>
      <p:bldP spid="25" grpId="0"/>
      <p:bldP spid="27" grpId="0"/>
      <p:bldP spid="29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2616200"/>
            <a:ext cx="8616950" cy="36539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55245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SARSA = </a:t>
            </a:r>
            <a:r>
              <a:rPr lang="en-US" sz="3600" dirty="0">
                <a:solidFill>
                  <a:srgbClr val="FF0000"/>
                </a:solidFill>
              </a:rPr>
              <a:t>State-action-reward-state-action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291540"/>
            <a:ext cx="11104970" cy="7658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70353" y="3723759"/>
            <a:ext cx="2816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</a:rPr>
              <a:t>ction selection using policy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4722078"/>
            <a:ext cx="7353300" cy="345222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91125" y="5067300"/>
            <a:ext cx="942975" cy="361950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56572" y="5114718"/>
            <a:ext cx="162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</a:t>
            </a:r>
            <a:r>
              <a:rPr lang="en-US" altLang="zh-CN" dirty="0" smtClean="0">
                <a:solidFill>
                  <a:srgbClr val="FF0000"/>
                </a:solidFill>
              </a:rPr>
              <a:t>pdate Q-value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88222" y="4397866"/>
            <a:ext cx="35609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SARSA uses the actual next action a’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to update Q(</a:t>
            </a:r>
            <a:r>
              <a:rPr lang="en-US" dirty="0" err="1" smtClean="0">
                <a:solidFill>
                  <a:srgbClr val="FF0000"/>
                </a:solidFill>
              </a:rPr>
              <a:t>s,a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0151" y="6198969"/>
            <a:ext cx="1123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On-Policy</a:t>
            </a:r>
            <a:r>
              <a:rPr lang="en-US" sz="3200" b="1" dirty="0" smtClean="0">
                <a:solidFill>
                  <a:srgbClr val="00B050"/>
                </a:solidFill>
              </a:rPr>
              <a:t>: Use </a:t>
            </a:r>
            <a:r>
              <a:rPr lang="en-US" sz="3200" b="1" dirty="0">
                <a:solidFill>
                  <a:srgbClr val="00B050"/>
                </a:solidFill>
              </a:rPr>
              <a:t>the action chosen by the policy for the update</a:t>
            </a:r>
          </a:p>
        </p:txBody>
      </p:sp>
    </p:spTree>
    <p:extLst>
      <p:ext uri="{BB962C8B-B14F-4D97-AF65-F5344CB8AC3E}">
        <p14:creationId xmlns:p14="http://schemas.microsoft.com/office/powerpoint/2010/main" val="153402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52450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Q-Learning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567" y="1473200"/>
            <a:ext cx="8221250" cy="31559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75203" y="2866509"/>
            <a:ext cx="2816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 smtClean="0">
                <a:solidFill>
                  <a:srgbClr val="FF0000"/>
                </a:solidFill>
              </a:rPr>
              <a:t>ction selection using policy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82421" y="3540978"/>
            <a:ext cx="162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 smtClean="0">
                <a:solidFill>
                  <a:srgbClr val="FF0000"/>
                </a:solidFill>
              </a:rPr>
              <a:t>pdate Q-value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60342" y="3540978"/>
            <a:ext cx="1673908" cy="369332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11339" y="4934287"/>
            <a:ext cx="669157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During update Q-value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Q-learning estimating Q(s’, a’ </a:t>
            </a:r>
            <a:r>
              <a:rPr lang="en-US" dirty="0">
                <a:solidFill>
                  <a:srgbClr val="0070C0"/>
                </a:solidFill>
              </a:rPr>
              <a:t>) for </a:t>
            </a:r>
            <a:r>
              <a:rPr lang="en-US" sz="2000" b="1" dirty="0">
                <a:solidFill>
                  <a:srgbClr val="FF0000"/>
                </a:solidFill>
              </a:rPr>
              <a:t>the best estimated future state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096000" y="3910310"/>
            <a:ext cx="401296" cy="1023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" y="5678626"/>
            <a:ext cx="1165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Off-Policy</a:t>
            </a:r>
            <a:r>
              <a:rPr lang="en-US" sz="2800" b="1" dirty="0">
                <a:solidFill>
                  <a:srgbClr val="00B050"/>
                </a:solidFill>
              </a:rPr>
              <a:t>: </a:t>
            </a:r>
            <a:r>
              <a:rPr lang="en-US" sz="2800" b="1" dirty="0" smtClean="0">
                <a:solidFill>
                  <a:srgbClr val="00B050"/>
                </a:solidFill>
              </a:rPr>
              <a:t>During update Q-value, ignore </a:t>
            </a:r>
            <a:r>
              <a:rPr lang="en-US" sz="2800" b="1" dirty="0">
                <a:solidFill>
                  <a:srgbClr val="00B050"/>
                </a:solidFill>
              </a:rPr>
              <a:t>the action chosen by the policy, uses the best action </a:t>
            </a:r>
            <a:r>
              <a:rPr lang="en-US" sz="2800" b="1" dirty="0" err="1" smtClean="0">
                <a:solidFill>
                  <a:srgbClr val="00B050"/>
                </a:solidFill>
              </a:rPr>
              <a:t>argmax</a:t>
            </a:r>
            <a:r>
              <a:rPr lang="en-US" sz="2800" b="1" baseline="-25000" dirty="0" err="1" smtClean="0">
                <a:solidFill>
                  <a:srgbClr val="00B050"/>
                </a:solidFill>
              </a:rPr>
              <a:t>a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’</a:t>
            </a:r>
            <a:r>
              <a:rPr lang="en-US" sz="2800" b="1" dirty="0" smtClean="0">
                <a:solidFill>
                  <a:srgbClr val="00B050"/>
                </a:solidFill>
              </a:rPr>
              <a:t> Q(s’ </a:t>
            </a:r>
            <a:r>
              <a:rPr lang="en-US" sz="2800" b="1" dirty="0">
                <a:solidFill>
                  <a:srgbClr val="00B050"/>
                </a:solidFill>
              </a:rPr>
              <a:t>, </a:t>
            </a:r>
            <a:r>
              <a:rPr lang="en-US" sz="2800" b="1" dirty="0" smtClean="0">
                <a:solidFill>
                  <a:srgbClr val="00B050"/>
                </a:solidFill>
              </a:rPr>
              <a:t>a’ </a:t>
            </a:r>
            <a:r>
              <a:rPr lang="en-US" sz="2800" b="1" dirty="0">
                <a:solidFill>
                  <a:srgbClr val="00B050"/>
                </a:solidFill>
              </a:rPr>
              <a:t>) for the update!</a:t>
            </a:r>
          </a:p>
        </p:txBody>
      </p:sp>
    </p:spTree>
    <p:extLst>
      <p:ext uri="{BB962C8B-B14F-4D97-AF65-F5344CB8AC3E}">
        <p14:creationId xmlns:p14="http://schemas.microsoft.com/office/powerpoint/2010/main" val="16351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97" y="438150"/>
            <a:ext cx="11237952" cy="13906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25327" y="497948"/>
            <a:ext cx="961073" cy="378351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53463" y="0"/>
            <a:ext cx="28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02921" y="571499"/>
            <a:ext cx="1679029" cy="304800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47479" y="0"/>
            <a:ext cx="456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2005" y="571499"/>
            <a:ext cx="757695" cy="304800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581091" y="0"/>
            <a:ext cx="632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s</a:t>
            </a:r>
            <a:r>
              <a:rPr lang="en-US" sz="3600" b="1" dirty="0" smtClean="0">
                <a:solidFill>
                  <a:srgbClr val="00B050"/>
                </a:solidFill>
              </a:rPr>
              <a:t>’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23505" y="876299"/>
            <a:ext cx="757695" cy="304800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6799" y="668029"/>
            <a:ext cx="925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a’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1598" y="61555"/>
            <a:ext cx="11507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SARSA</a:t>
            </a:r>
            <a:endParaRPr lang="en-US" sz="28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58" y="2485313"/>
            <a:ext cx="6739591" cy="4901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1598" y="3206345"/>
            <a:ext cx="368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Update Q(</a:t>
            </a:r>
            <a:r>
              <a:rPr lang="en-US" sz="2800" b="1" dirty="0" err="1" smtClean="0"/>
              <a:t>s,a</a:t>
            </a:r>
            <a:r>
              <a:rPr lang="en-US" sz="2800" b="1" dirty="0" smtClean="0"/>
              <a:t>)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1598" y="3900140"/>
            <a:ext cx="2137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Q(Suarez, Pass)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439555" y="3900140"/>
                <a:ext cx="99187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𝑸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𝑺𝒖𝒂𝒓𝒆𝒛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𝑷𝒂𝒔𝒔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𝜶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𝒓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𝜸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𝑸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𝑴𝒆𝒔𝒔𝒊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𝒔𝒉𝒐𝒐𝒕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e>
                    </m:d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𝑸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𝑺𝒖𝒂𝒓𝒆𝒛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𝑷𝒂𝒔𝒔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)]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555" y="3900140"/>
                <a:ext cx="991878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922" t="-103947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9050" y="1496165"/>
            <a:ext cx="4104499" cy="197829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1981200" y="4353010"/>
            <a:ext cx="1771650" cy="56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46380" y="4920097"/>
            <a:ext cx="79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0070C0"/>
                </a:solidFill>
              </a:rPr>
              <a:t>-0.7</a:t>
            </a:r>
            <a:endParaRPr lang="en-US" sz="2400">
              <a:solidFill>
                <a:srgbClr val="0070C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639502" y="4341267"/>
            <a:ext cx="1771650" cy="56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04682" y="4908354"/>
            <a:ext cx="177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0.4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415485" y="4341267"/>
            <a:ext cx="330487" cy="81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37460" y="5224070"/>
            <a:ext cx="897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-1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930632" y="4341267"/>
            <a:ext cx="330487" cy="81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52607" y="5224070"/>
            <a:ext cx="897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0.9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233705" y="4324294"/>
            <a:ext cx="330487" cy="81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55680" y="5207097"/>
            <a:ext cx="897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-0.8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9525000" y="4375110"/>
            <a:ext cx="875822" cy="83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109679" y="5207097"/>
            <a:ext cx="79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0070C0"/>
                </a:solidFill>
              </a:rPr>
              <a:t>-0.7</a:t>
            </a:r>
            <a:endParaRPr lang="en-US" sz="2400">
              <a:solidFill>
                <a:srgbClr val="0070C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61498" y="6089525"/>
            <a:ext cx="1452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= −</a:t>
            </a:r>
            <a:r>
              <a:rPr lang="en-US" sz="2800" b="1" dirty="0">
                <a:solidFill>
                  <a:srgbClr val="FF0000"/>
                </a:solidFill>
              </a:rPr>
              <a:t>1.108</a:t>
            </a:r>
          </a:p>
        </p:txBody>
      </p:sp>
    </p:spTree>
    <p:extLst>
      <p:ext uri="{BB962C8B-B14F-4D97-AF65-F5344CB8AC3E}">
        <p14:creationId xmlns:p14="http://schemas.microsoft.com/office/powerpoint/2010/main" val="201542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0" grpId="1"/>
      <p:bldP spid="13" grpId="0"/>
      <p:bldP spid="14" grpId="0"/>
      <p:bldP spid="15" grpId="0"/>
      <p:bldP spid="18" grpId="0"/>
      <p:bldP spid="21" grpId="0"/>
      <p:bldP spid="23" grpId="0"/>
      <p:bldP spid="27" grpId="0"/>
      <p:bldP spid="29" grpId="0"/>
      <p:bldP spid="31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" y="1062693"/>
            <a:ext cx="9512300" cy="243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4408648"/>
            <a:ext cx="8166100" cy="19459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285750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00B050"/>
                </a:solidFill>
              </a:rPr>
              <a:t>Q-Learning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3631705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00B050"/>
                </a:solidFill>
              </a:rPr>
              <a:t>SARSA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8850" y="639693"/>
            <a:ext cx="240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optimistic</a:t>
            </a:r>
            <a:endParaRPr lang="en-US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7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5694" y="1706940"/>
                <a:ext cx="10878106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Q-learning </a:t>
                </a:r>
                <a:r>
                  <a:rPr lang="en-US" sz="2400" dirty="0"/>
                  <a:t>is “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off-policy</a:t>
                </a:r>
                <a:r>
                  <a:rPr lang="en-US" sz="2400" dirty="0"/>
                  <a:t>” learning, </a:t>
                </a:r>
                <a:r>
                  <a:rPr lang="en-US" sz="2400" dirty="0" smtClean="0"/>
                  <a:t>while </a:t>
                </a:r>
                <a:r>
                  <a:rPr lang="en-US" sz="2400" dirty="0" err="1" smtClean="0"/>
                  <a:t>Sarsa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is “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on-policy</a:t>
                </a:r>
                <a:r>
                  <a:rPr lang="en-US" sz="2400" dirty="0"/>
                  <a:t>” learning</a:t>
                </a:r>
                <a:r>
                  <a:rPr lang="en-US" sz="2400" dirty="0" smtClean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Q-learning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is therefore ‘</a:t>
                </a:r>
                <a:r>
                  <a:rPr lang="en-US" sz="2400" dirty="0">
                    <a:solidFill>
                      <a:srgbClr val="FF0000"/>
                    </a:solidFill>
                  </a:rPr>
                  <a:t>optimistic</a:t>
                </a:r>
                <a:r>
                  <a:rPr lang="en-US" sz="2400" dirty="0"/>
                  <a:t>’, in that when it updates, it assumes that in the next state</a:t>
                </a:r>
                <a:r>
                  <a:rPr lang="en-US" sz="2400" dirty="0" smtClean="0"/>
                  <a:t>, the </a:t>
                </a:r>
                <a:r>
                  <a:rPr lang="en-US" sz="2400" dirty="0"/>
                  <a:t>‘best’ (greedy) action will be chosen, even it may be that in the next step, the policy, such </a:t>
                </a:r>
                <a:r>
                  <a:rPr lang="en-US" sz="2400" dirty="0" smtClean="0"/>
                  <a:t>as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r>
                  <a:rPr lang="en-US" sz="2400" dirty="0" smtClean="0"/>
                  <a:t>-</a:t>
                </a:r>
                <a:r>
                  <a:rPr lang="en-US" sz="2400" dirty="0"/>
                  <a:t>greedy, will choose to explore an action other than the best</a:t>
                </a:r>
                <a:r>
                  <a:rPr lang="en-US" sz="2400" dirty="0" smtClean="0"/>
                  <a:t>.</a:t>
                </a:r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SARSA </a:t>
                </a:r>
                <a:r>
                  <a:rPr lang="en-US" sz="2400" dirty="0"/>
                  <a:t>instead knows the action that it will execute next when it performs the update, so </a:t>
                </a:r>
                <a:r>
                  <a:rPr lang="en-US" sz="2400" dirty="0" smtClean="0"/>
                  <a:t>will learn </a:t>
                </a:r>
                <a:r>
                  <a:rPr lang="en-US" sz="2400" dirty="0"/>
                  <a:t>on the action whether it is best or not.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94" y="1706940"/>
                <a:ext cx="10878106" cy="3785652"/>
              </a:xfrm>
              <a:prstGeom prst="rect">
                <a:avLst/>
              </a:prstGeom>
              <a:blipFill rotWithShape="0">
                <a:blip r:embed="rId2"/>
                <a:stretch>
                  <a:fillRect l="-840" t="-1288" r="-840" b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475694" y="672584"/>
            <a:ext cx="7160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</a:rPr>
              <a:t>The difference between SARSA and Q-learning </a:t>
            </a:r>
          </a:p>
        </p:txBody>
      </p:sp>
      <p:sp>
        <p:nvSpPr>
          <p:cNvPr id="4" name="Rectangle 3"/>
          <p:cNvSpPr/>
          <p:nvPr/>
        </p:nvSpPr>
        <p:spPr>
          <a:xfrm>
            <a:off x="9488318" y="3663603"/>
            <a:ext cx="24562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unsafe </a:t>
            </a:r>
            <a:r>
              <a:rPr lang="en-US" sz="2800" b="1" dirty="0">
                <a:solidFill>
                  <a:srgbClr val="00B050"/>
                </a:solidFill>
              </a:rPr>
              <a:t>or risky</a:t>
            </a:r>
          </a:p>
        </p:txBody>
      </p:sp>
      <p:sp>
        <p:nvSpPr>
          <p:cNvPr id="5" name="Rectangle 4"/>
          <p:cNvSpPr/>
          <p:nvPr/>
        </p:nvSpPr>
        <p:spPr>
          <a:xfrm>
            <a:off x="9525709" y="5538301"/>
            <a:ext cx="7923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</a:rPr>
              <a:t>safe</a:t>
            </a:r>
            <a:endParaRPr lang="en-US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785" y="3619671"/>
            <a:ext cx="7221924" cy="4960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785" y="5538301"/>
            <a:ext cx="6739591" cy="49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6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28" y="1221763"/>
            <a:ext cx="8305436" cy="43156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4350" y="704850"/>
            <a:ext cx="763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Some Weaknesses of Q-learning and SARSA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0" y="4646040"/>
            <a:ext cx="3409950" cy="178937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1091107" y="5857161"/>
            <a:ext cx="376993" cy="316314"/>
          </a:xfrm>
          <a:prstGeom prst="ellipse">
            <a:avLst/>
          </a:prstGeom>
          <a:solidFill>
            <a:srgbClr val="00B0F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797923" y="4793382"/>
            <a:ext cx="37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            B             C        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97923" y="5341073"/>
            <a:ext cx="37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                   G        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89080" y="5842243"/>
            <a:ext cx="37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      J            K   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984389" y="652177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Q(</a:t>
            </a:r>
            <a:r>
              <a:rPr lang="en-US" dirty="0" err="1" smtClean="0"/>
              <a:t>K,up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29646" y="1821721"/>
            <a:ext cx="3947604" cy="349980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4996" y="2114551"/>
            <a:ext cx="6707354" cy="285749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90650" y="2735952"/>
            <a:ext cx="819150" cy="219361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4996" y="3917337"/>
            <a:ext cx="4954754" cy="197464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4996" y="4493964"/>
            <a:ext cx="2421104" cy="26345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475941" y="6034351"/>
            <a:ext cx="5955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N-step Q-learning </a:t>
            </a:r>
            <a:r>
              <a:rPr lang="en-US" sz="2800" b="1" smtClean="0"/>
              <a:t>or N-step SARSA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82287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-2.08333E-7 -0.0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2210484"/>
            <a:ext cx="12020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1155CC"/>
                </a:solidFill>
                <a:latin typeface="Arial" charset="0"/>
                <a:hlinkClick r:id="rId2"/>
              </a:rPr>
              <a:t>https://apps.eng.unimelb.edu.au/casmas/index.php?r=qoct/subjects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028700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Fill in the survey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05200"/>
            <a:ext cx="5219700" cy="1257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100" y="5030401"/>
            <a:ext cx="82677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1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34950"/>
            <a:ext cx="92202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0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62000" y="1275515"/>
                <a:ext cx="97726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←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1+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𝑑𝑖𝑠𝑐𝑜𝑢𝑛𝑡𝑒𝑑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𝑓𝑢𝑡𝑢𝑟𝑒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𝑟𝑒𝑤𝑎𝑟𝑑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275515"/>
                <a:ext cx="9772650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102632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85750" y="476250"/>
            <a:ext cx="468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Update Q-value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4600" y="266012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Q-learning:</a:t>
            </a:r>
            <a:endParaRPr 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636103" y="1930328"/>
                <a:ext cx="52213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B050"/>
                    </a:solidFill>
                    <a:ea typeface="Cambria Math" charset="0"/>
                    <a:cs typeface="Cambria Math" charset="0"/>
                  </a:rPr>
                  <a:t>G = r1 +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𝒅𝒊𝒔𝒄𝒐𝒖𝒏𝒕𝒆𝒅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𝒇𝒖𝒕𝒖𝒓𝒆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𝒓𝒆𝒘𝒂𝒓𝒅</m:t>
                    </m:r>
                  </m:oMath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103" y="1930328"/>
                <a:ext cx="5221301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869" t="-105333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34000" y="2643484"/>
                <a:ext cx="28816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1+ 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𝑚𝑎𝑥</m:t>
                      </m:r>
                      <m:sSup>
                        <m:sSupPr>
                          <m:ctrlPr>
                            <a:rPr lang="en-US" sz="2400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643484"/>
                <a:ext cx="2881686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05333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514600" y="327939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1-step SARSA</a:t>
            </a:r>
            <a:endParaRPr 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334000" y="3274776"/>
                <a:ext cx="20923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1+ 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274776"/>
                <a:ext cx="2092304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2632" r="-292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514600" y="417897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3-step SARSA</a:t>
            </a:r>
            <a:endParaRPr 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334000" y="4174686"/>
                <a:ext cx="46508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1+ 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2+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3+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′′′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′′′)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174686"/>
                <a:ext cx="4650889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103947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631372" y="4748648"/>
                <a:ext cx="53535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𝐺</m:t>
                      </m:r>
                      <m:r>
                        <a:rPr lang="en-US" sz="2400" b="0" i="1" baseline="-2500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1+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2+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3+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′′′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′′′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372" y="4748648"/>
                <a:ext cx="5353517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103947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037060" y="5135675"/>
                <a:ext cx="494782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𝑟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1+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𝑟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2+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𝑟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3+</m:t>
                    </m:r>
                    <m:sSup>
                      <m:sSupPr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′′′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′′′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b="0" dirty="0" smtClean="0">
                    <a:ea typeface="Cambria Math" charset="0"/>
                    <a:cs typeface="Cambria Math" charset="0"/>
                  </a:rPr>
                  <a:t>]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𝑟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1+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𝑟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2+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𝑟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3+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𝑄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′′′</m:t>
                            </m:r>
                          </m:sup>
                        </m:sSup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′′′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>
                    <a:ea typeface="Cambria Math" charset="0"/>
                    <a:cs typeface="Cambria Math" charset="0"/>
                  </a:rPr>
                  <a:t>]]</a:t>
                </a:r>
                <a:endParaRPr lang="en-US" sz="2400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060" y="5135675"/>
                <a:ext cx="4947829" cy="830997"/>
              </a:xfrm>
              <a:prstGeom prst="rect">
                <a:avLst/>
              </a:prstGeom>
              <a:blipFill rotWithShape="0">
                <a:blip r:embed="rId8"/>
                <a:stretch>
                  <a:fillRect t="-56934" r="-862" b="-7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66800" y="6295857"/>
                <a:ext cx="97726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←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𝐺</m:t>
                      </m:r>
                      <m:r>
                        <a:rPr lang="en-US" sz="2400" i="1" baseline="-2500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6295857"/>
                <a:ext cx="9772650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103947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561163" y="5492902"/>
            <a:ext cx="44108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If Gt is the value received at time-step t</a:t>
            </a:r>
            <a:r>
              <a:rPr lang="en-US" sz="2000">
                <a:solidFill>
                  <a:srgbClr val="FF0000"/>
                </a:solidFill>
              </a:rPr>
              <a:t>, </a:t>
            </a:r>
            <a:endParaRPr lang="en-US" sz="200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then </a:t>
            </a:r>
            <a:r>
              <a:rPr lang="en-US" sz="2000" dirty="0">
                <a:solidFill>
                  <a:srgbClr val="FF0000"/>
                </a:solidFill>
              </a:rPr>
              <a:t>Gt = </a:t>
            </a:r>
            <a:r>
              <a:rPr lang="en-US" sz="2000" dirty="0" err="1">
                <a:solidFill>
                  <a:srgbClr val="FF0000"/>
                </a:solidFill>
              </a:rPr>
              <a:t>rt</a:t>
            </a:r>
            <a:r>
              <a:rPr lang="en-US" sz="2000" dirty="0">
                <a:solidFill>
                  <a:srgbClr val="FF0000"/>
                </a:solidFill>
              </a:rPr>
              <a:t> + γGt+1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4600" y="369552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-step SARSA</a:t>
            </a:r>
            <a:endParaRPr 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318946" y="3693909"/>
                <a:ext cx="32104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1+</m:t>
                      </m:r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2+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946" y="3693909"/>
                <a:ext cx="3210494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39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983565"/>
            <a:ext cx="10257599" cy="23882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4350" y="337234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3-step SARSA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63027" y="1440720"/>
            <a:ext cx="961073" cy="378351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91163" y="942772"/>
            <a:ext cx="28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03296" y="1440720"/>
            <a:ext cx="1544804" cy="378351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31432" y="942772"/>
            <a:ext cx="456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4068126" y="1399927"/>
            <a:ext cx="720243" cy="419144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5639" y="942772"/>
            <a:ext cx="542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s</a:t>
            </a:r>
            <a:r>
              <a:rPr lang="en-US" sz="3600" b="1" dirty="0" smtClean="0">
                <a:solidFill>
                  <a:srgbClr val="00B050"/>
                </a:solidFill>
              </a:rPr>
              <a:t>’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88290" y="1440720"/>
            <a:ext cx="846773" cy="378351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444513" y="942772"/>
            <a:ext cx="690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a</a:t>
            </a:r>
            <a:r>
              <a:rPr lang="en-US" sz="3600" b="1" dirty="0" smtClean="0">
                <a:solidFill>
                  <a:srgbClr val="00B050"/>
                </a:solidFill>
              </a:rPr>
              <a:t>’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363388" y="1399927"/>
            <a:ext cx="804386" cy="419144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691523" y="901979"/>
            <a:ext cx="785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s</a:t>
            </a:r>
            <a:r>
              <a:rPr lang="en-US" sz="3600" b="1" dirty="0" smtClean="0">
                <a:solidFill>
                  <a:srgbClr val="00B050"/>
                </a:solidFill>
              </a:rPr>
              <a:t>’’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63054" y="1687045"/>
            <a:ext cx="961073" cy="378351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260803" y="1132991"/>
            <a:ext cx="1360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a’’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252915" y="1752790"/>
            <a:ext cx="961073" cy="378351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362664" y="2062201"/>
            <a:ext cx="851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rgbClr val="00B050"/>
                </a:solidFill>
              </a:rPr>
              <a:t>s’’’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66240" y="2005465"/>
            <a:ext cx="1581860" cy="270761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46218" y="2194641"/>
            <a:ext cx="165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0B050"/>
                </a:solidFill>
              </a:rPr>
              <a:t>a</a:t>
            </a:r>
            <a:r>
              <a:rPr lang="en-US" sz="3600" b="1" smtClean="0">
                <a:solidFill>
                  <a:srgbClr val="00B050"/>
                </a:solidFill>
              </a:rPr>
              <a:t>’’’</a:t>
            </a:r>
            <a:endParaRPr lang="en-US" sz="3600" b="1" dirty="0">
              <a:solidFill>
                <a:srgbClr val="00B050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915" y="3165207"/>
            <a:ext cx="2916674" cy="140578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076" y="5266672"/>
            <a:ext cx="4254500" cy="1460500"/>
          </a:xfrm>
          <a:prstGeom prst="rect">
            <a:avLst/>
          </a:prstGeom>
        </p:spPr>
      </p:pic>
      <p:sp>
        <p:nvSpPr>
          <p:cNvPr id="42" name="Oval 41"/>
          <p:cNvSpPr/>
          <p:nvPr/>
        </p:nvSpPr>
        <p:spPr>
          <a:xfrm>
            <a:off x="1646086" y="5204303"/>
            <a:ext cx="1272209" cy="8945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Messi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710650" y="5204303"/>
            <a:ext cx="1288776" cy="8945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</a:rPr>
              <a:t>Suarez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133643" y="3209850"/>
            <a:ext cx="1272209" cy="8945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Scored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2473567" y="3973372"/>
            <a:ext cx="846387" cy="1230931"/>
          </a:xfrm>
          <a:prstGeom prst="straightConnector1">
            <a:avLst/>
          </a:prstGeom>
          <a:ln w="34925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75344" y="4304252"/>
            <a:ext cx="153394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60"/>
              </a:lnSpc>
            </a:pPr>
            <a:r>
              <a:rPr lang="en-US" altLang="zh-CN" b="1" smtClean="0">
                <a:solidFill>
                  <a:srgbClr val="0070C0"/>
                </a:solidFill>
              </a:rPr>
              <a:t>(2)Shoot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algn="ctr">
              <a:lnSpc>
                <a:spcPts val="156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r = -2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55" name="Curved Connector 54"/>
          <p:cNvCxnSpPr/>
          <p:nvPr/>
        </p:nvCxnSpPr>
        <p:spPr>
          <a:xfrm rot="10800000" flipV="1">
            <a:off x="1646087" y="3657110"/>
            <a:ext cx="1487557" cy="1994453"/>
          </a:xfrm>
          <a:prstGeom prst="curvedConnector3">
            <a:avLst>
              <a:gd name="adj1" fmla="val 115367"/>
            </a:avLst>
          </a:prstGeom>
          <a:ln w="412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58226" y="3801549"/>
            <a:ext cx="153394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60"/>
              </a:lnSpc>
            </a:pPr>
            <a:r>
              <a:rPr lang="en-US" altLang="zh-CN" b="1" dirty="0" smtClean="0">
                <a:solidFill>
                  <a:srgbClr val="7030A0"/>
                </a:solidFill>
              </a:rPr>
              <a:t>(3)Return</a:t>
            </a:r>
          </a:p>
          <a:p>
            <a:pPr algn="ctr">
              <a:lnSpc>
                <a:spcPts val="1560"/>
              </a:lnSpc>
            </a:pPr>
            <a:r>
              <a:rPr lang="en-US" b="1" dirty="0" smtClean="0">
                <a:solidFill>
                  <a:srgbClr val="7030A0"/>
                </a:solidFill>
              </a:rPr>
              <a:t>r = 2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2903468" y="5487468"/>
            <a:ext cx="1764115" cy="0"/>
          </a:xfrm>
          <a:prstGeom prst="straightConnector1">
            <a:avLst/>
          </a:prstGeom>
          <a:ln w="34925">
            <a:solidFill>
              <a:srgbClr val="00B05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081130" y="5219685"/>
            <a:ext cx="153394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60"/>
              </a:lnSpc>
            </a:pPr>
            <a:r>
              <a:rPr lang="en-US" altLang="zh-CN" b="1" dirty="0" smtClean="0">
                <a:solidFill>
                  <a:srgbClr val="00B050"/>
                </a:solidFill>
              </a:rPr>
              <a:t>(1)Pass</a:t>
            </a:r>
          </a:p>
          <a:p>
            <a:pPr algn="ctr">
              <a:lnSpc>
                <a:spcPts val="1560"/>
              </a:lnSpc>
            </a:pPr>
            <a:r>
              <a:rPr lang="en-US" b="1" dirty="0" smtClean="0">
                <a:solidFill>
                  <a:srgbClr val="00B050"/>
                </a:solidFill>
              </a:rPr>
              <a:t>r = -1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14363" y="5996922"/>
            <a:ext cx="3342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60"/>
              </a:lnSpc>
            </a:pPr>
            <a:r>
              <a:rPr lang="en-US" altLang="zh-CN" b="1" dirty="0" smtClean="0">
                <a:solidFill>
                  <a:srgbClr val="00B050"/>
                </a:solidFill>
              </a:rPr>
              <a:t>(</a:t>
            </a:r>
            <a:r>
              <a:rPr lang="en-US" altLang="zh-CN" b="1">
                <a:solidFill>
                  <a:srgbClr val="00B050"/>
                </a:solidFill>
              </a:rPr>
              <a:t>action selection </a:t>
            </a:r>
            <a:r>
              <a:rPr lang="en-US" altLang="zh-CN" b="1" smtClean="0">
                <a:solidFill>
                  <a:srgbClr val="00B050"/>
                </a:solidFill>
              </a:rPr>
              <a:t>for update) </a:t>
            </a:r>
          </a:p>
          <a:p>
            <a:pPr algn="ctr">
              <a:lnSpc>
                <a:spcPts val="1560"/>
              </a:lnSpc>
            </a:pPr>
            <a:r>
              <a:rPr lang="en-US" altLang="zh-CN" b="1" dirty="0" smtClean="0">
                <a:solidFill>
                  <a:srgbClr val="00B050"/>
                </a:solidFill>
              </a:rPr>
              <a:t>Pass</a:t>
            </a:r>
          </a:p>
          <a:p>
            <a:pPr algn="ctr">
              <a:lnSpc>
                <a:spcPts val="1560"/>
              </a:lnSpc>
            </a:pPr>
            <a:r>
              <a:rPr lang="en-US" b="1" dirty="0" smtClean="0">
                <a:solidFill>
                  <a:srgbClr val="00B050"/>
                </a:solidFill>
              </a:rPr>
              <a:t>r = -1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2915317" y="5749415"/>
            <a:ext cx="1871972" cy="3549"/>
          </a:xfrm>
          <a:prstGeom prst="straightConnector1">
            <a:avLst/>
          </a:prstGeom>
          <a:ln w="34925">
            <a:solidFill>
              <a:srgbClr val="00B050"/>
            </a:solidFill>
            <a:prstDash val="sys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84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42" grpId="0" animBg="1"/>
      <p:bldP spid="43" grpId="0" animBg="1"/>
      <p:bldP spid="44" grpId="0" animBg="1"/>
      <p:bldP spid="46" grpId="0"/>
      <p:bldP spid="56" grpId="0"/>
      <p:bldP spid="64" grpId="0"/>
      <p:bldP spid="6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983565"/>
            <a:ext cx="10257599" cy="23882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4350" y="337234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3-step SARSA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63027" y="1440720"/>
            <a:ext cx="961073" cy="378351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91163" y="942772"/>
            <a:ext cx="28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03296" y="1440720"/>
            <a:ext cx="1544804" cy="378351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31432" y="942772"/>
            <a:ext cx="456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4068126" y="1399927"/>
            <a:ext cx="720243" cy="419144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5639" y="942772"/>
            <a:ext cx="542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s</a:t>
            </a:r>
            <a:r>
              <a:rPr lang="en-US" sz="3600" b="1" dirty="0" smtClean="0">
                <a:solidFill>
                  <a:srgbClr val="00B050"/>
                </a:solidFill>
              </a:rPr>
              <a:t>’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88290" y="1440720"/>
            <a:ext cx="846773" cy="378351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444513" y="942772"/>
            <a:ext cx="690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a</a:t>
            </a:r>
            <a:r>
              <a:rPr lang="en-US" sz="3600" b="1" dirty="0" smtClean="0">
                <a:solidFill>
                  <a:srgbClr val="00B050"/>
                </a:solidFill>
              </a:rPr>
              <a:t>’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363388" y="1399927"/>
            <a:ext cx="804386" cy="419144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691523" y="901979"/>
            <a:ext cx="785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s</a:t>
            </a:r>
            <a:r>
              <a:rPr lang="en-US" sz="3600" b="1" dirty="0" smtClean="0">
                <a:solidFill>
                  <a:srgbClr val="00B050"/>
                </a:solidFill>
              </a:rPr>
              <a:t>’’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63054" y="1687045"/>
            <a:ext cx="961073" cy="378351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260803" y="1132991"/>
            <a:ext cx="1360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a’’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252915" y="1752790"/>
            <a:ext cx="961073" cy="378351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362664" y="2062201"/>
            <a:ext cx="851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rgbClr val="00B050"/>
                </a:solidFill>
              </a:rPr>
              <a:t>s’’’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66240" y="2005465"/>
            <a:ext cx="1581860" cy="270761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46218" y="2194641"/>
            <a:ext cx="165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0B050"/>
                </a:solidFill>
              </a:rPr>
              <a:t>a</a:t>
            </a:r>
            <a:r>
              <a:rPr lang="en-US" sz="3600" b="1" smtClean="0">
                <a:solidFill>
                  <a:srgbClr val="00B050"/>
                </a:solidFill>
              </a:rPr>
              <a:t>’’’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5777" y="3409861"/>
            <a:ext cx="5471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Update Q(s, a)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05777" y="3868099"/>
            <a:ext cx="5471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Q(Suarez, pass) =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915" y="3165207"/>
            <a:ext cx="2916674" cy="14057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546218" y="3896644"/>
                <a:ext cx="50680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𝑆𝑢𝑎𝑟𝑒𝑧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𝑝𝑎𝑠𝑠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𝐺</m:t>
                      </m:r>
                      <m:r>
                        <a:rPr lang="en-US" sz="2000" b="0" i="1" baseline="-25000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3  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𝑆𝑢𝑎𝑟𝑒𝑧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𝑝𝑎𝑠𝑠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 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218" y="3896644"/>
                <a:ext cx="5068054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203" t="-143137" r="-1324" b="-17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1076" y="5266672"/>
            <a:ext cx="4254500" cy="146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39568" y="4275315"/>
                <a:ext cx="41404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𝐺</m:t>
                      </m:r>
                      <m:r>
                        <a:rPr lang="en-US" i="1" baseline="-2500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3 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1+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[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2+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[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3+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′′′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′′′</m:t>
                              </m:r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en-US" dirty="0">
                          <a:ea typeface="Cambria Math" charset="0"/>
                          <a:cs typeface="Cambria Math" charset="0"/>
                        </a:rPr>
                        <m:t>]]</m:t>
                      </m:r>
                    </m:oMath>
                  </m:oMathPara>
                </a14:m>
                <a:endParaRPr lang="en-US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68" y="4275315"/>
                <a:ext cx="4140492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015284" y="4729719"/>
                <a:ext cx="43348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𝑟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1+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𝑟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2+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𝑟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3+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𝑀𝑒𝑠𝑠𝑖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𝑃𝑎𝑠𝑠</m:t>
                        </m:r>
                      </m:e>
                    </m:d>
                    <m:r>
                      <m:rPr>
                        <m:nor/>
                      </m:rPr>
                      <a:rPr lang="en-US" dirty="0">
                        <a:ea typeface="Cambria Math" charset="0"/>
                        <a:cs typeface="Cambria Math" charset="0"/>
                      </a:rPr>
                      <m:t>]]</m:t>
                    </m:r>
                  </m:oMath>
                </a14:m>
                <a:endParaRPr lang="en-US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84" y="4729719"/>
                <a:ext cx="4334841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98333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H="1">
            <a:off x="826738" y="4960540"/>
            <a:ext cx="659593" cy="44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1918" y="5407705"/>
            <a:ext cx="793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0070C0"/>
                </a:solidFill>
              </a:rPr>
              <a:t>Pass -1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691163" y="5053295"/>
            <a:ext cx="659593" cy="44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310543" y="5515062"/>
            <a:ext cx="1040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Shoot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-2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923393" y="5053295"/>
            <a:ext cx="164528" cy="50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46218" y="5515062"/>
            <a:ext cx="1301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Return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 2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027138" y="5112940"/>
            <a:ext cx="659593" cy="44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92318" y="5560105"/>
            <a:ext cx="79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-0.4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39568" y="6392738"/>
            <a:ext cx="2802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Q(Suarez, pass) 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r>
              <a:rPr lang="is-IS" b="1" dirty="0">
                <a:solidFill>
                  <a:srgbClr val="FF0000"/>
                </a:solidFill>
              </a:rPr>
              <a:t> −1.00864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39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/>
      <p:bldP spid="28" grpId="0"/>
      <p:bldP spid="29" grpId="0"/>
      <p:bldP spid="31" grpId="0"/>
      <p:bldP spid="34" grpId="0"/>
      <p:bldP spid="36" grpId="0"/>
      <p:bldP spid="40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199419" y="1342967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solidFill>
                  <a:srgbClr val="00B050"/>
                </a:solidFill>
              </a:rPr>
              <a:t>1-step SARSA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23619" y="1342966"/>
            <a:ext cx="5086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00B050"/>
                </a:solidFill>
              </a:rPr>
              <a:t>VS       3-step SARSA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99419" y="3168134"/>
            <a:ext cx="75302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 smtClean="0"/>
              <a:t>asically 3-step SARSA is more accurate than 1-step SARSA,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it can converge much faster than 1-step.</a:t>
            </a:r>
          </a:p>
        </p:txBody>
      </p:sp>
    </p:spTree>
    <p:extLst>
      <p:ext uri="{BB962C8B-B14F-4D97-AF65-F5344CB8AC3E}">
        <p14:creationId xmlns:p14="http://schemas.microsoft.com/office/powerpoint/2010/main" val="160392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24068"/>
            <a:ext cx="9976656" cy="603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4933950"/>
            <a:ext cx="8445500" cy="1143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14400" y="2210484"/>
            <a:ext cx="12020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1155CC"/>
                </a:solidFill>
                <a:latin typeface="Arial" charset="0"/>
                <a:hlinkClick r:id="rId3"/>
              </a:rPr>
              <a:t>https://apps.eng.unimelb.edu.au/casmas/index.php?r=qoct/subjects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028700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Fill in the survey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505200"/>
            <a:ext cx="52197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85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2210484"/>
            <a:ext cx="12020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1155CC"/>
                </a:solidFill>
                <a:latin typeface="Arial" charset="0"/>
                <a:hlinkClick r:id="rId2"/>
              </a:rPr>
              <a:t>https://apps.eng.unimelb.edu.au/casmas/index.php?r=qoct/subjects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028700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Fill in the survey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301399"/>
            <a:ext cx="5219700" cy="1257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187950"/>
            <a:ext cx="82042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7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0444" y="2187694"/>
            <a:ext cx="924893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 smtClean="0"/>
              <a:t>Reinforcement Learning (Temporal Difference (TD) 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	</a:t>
            </a:r>
            <a:r>
              <a:rPr lang="en-US" sz="3200" dirty="0" smtClean="0"/>
              <a:t>1. Q-Learning</a:t>
            </a:r>
          </a:p>
          <a:p>
            <a:pPr marL="342900" lvl="0" indent="-342900">
              <a:defRPr/>
            </a:pPr>
            <a:r>
              <a:rPr lang="en-US" sz="3200" dirty="0" smtClean="0"/>
              <a:t>            </a:t>
            </a:r>
            <a:r>
              <a:rPr lang="en-US" sz="3200" dirty="0" smtClean="0">
                <a:solidFill>
                  <a:srgbClr val="FF0000"/>
                </a:solidFill>
              </a:rPr>
              <a:t>1-step Q-Learning</a:t>
            </a:r>
            <a:endParaRPr lang="en-US" sz="3200" dirty="0">
              <a:solidFill>
                <a:srgbClr val="FF0000"/>
              </a:solidFill>
            </a:endParaRPr>
          </a:p>
          <a:p>
            <a:pPr marL="342900" indent="-342900">
              <a:defRPr/>
            </a:pPr>
            <a:r>
              <a:rPr lang="en-US" sz="3200" dirty="0"/>
              <a:t>		  n-step </a:t>
            </a:r>
            <a:r>
              <a:rPr lang="en-US" sz="3200" dirty="0" smtClean="0"/>
              <a:t>Q-Learning   TD(n)</a:t>
            </a:r>
            <a:endParaRPr lang="en-US" sz="3200" dirty="0"/>
          </a:p>
          <a:p>
            <a:pPr marL="342900" lvl="0" indent="-342900">
              <a:defRPr/>
            </a:pPr>
            <a:endParaRPr lang="en-US" sz="3200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	</a:t>
            </a:r>
            <a:r>
              <a:rPr lang="en-US" sz="3200" dirty="0" smtClean="0"/>
              <a:t>2. SARSA</a:t>
            </a:r>
            <a:endParaRPr lang="en-US" sz="3200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/>
              <a:t>            </a:t>
            </a:r>
            <a:r>
              <a:rPr lang="en-US" sz="3200" dirty="0" smtClean="0">
                <a:solidFill>
                  <a:srgbClr val="FF0000"/>
                </a:solidFill>
              </a:rPr>
              <a:t>1-step </a:t>
            </a:r>
            <a:r>
              <a:rPr lang="en-US" sz="3200" dirty="0" smtClean="0">
                <a:solidFill>
                  <a:srgbClr val="FF0000"/>
                </a:solidFill>
              </a:rPr>
              <a:t>SARSA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342900" lvl="0" indent="-342900">
              <a:defRPr/>
            </a:pPr>
            <a:r>
              <a:rPr lang="en-US" sz="3200" dirty="0">
                <a:solidFill>
                  <a:srgbClr val="FF0000"/>
                </a:solidFill>
              </a:rPr>
              <a:t>	</a:t>
            </a:r>
            <a:r>
              <a:rPr lang="en-US" sz="3200" dirty="0" smtClean="0">
                <a:solidFill>
                  <a:srgbClr val="FF0000"/>
                </a:solidFill>
              </a:rPr>
              <a:t>	  n-step </a:t>
            </a:r>
            <a:r>
              <a:rPr lang="en-US" sz="3200" dirty="0">
                <a:solidFill>
                  <a:srgbClr val="FF0000"/>
                </a:solidFill>
              </a:rPr>
              <a:t>SARSA </a:t>
            </a:r>
            <a:r>
              <a:rPr lang="en-US" sz="3200" dirty="0" smtClean="0">
                <a:solidFill>
                  <a:srgbClr val="FF0000"/>
                </a:solidFill>
              </a:rPr>
              <a:t>   TD(n)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0444" y="1149312"/>
            <a:ext cx="3823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Objectives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2769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656" y="464695"/>
            <a:ext cx="3028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Comparison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24656" y="1047396"/>
            <a:ext cx="2578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Classical Planning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4656" y="3642630"/>
            <a:ext cx="6023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B050"/>
                </a:solidFill>
              </a:rPr>
              <a:t>Value Iteration/Policy </a:t>
            </a:r>
            <a:r>
              <a:rPr lang="en-US" sz="2400" b="1" dirty="0" smtClean="0">
                <a:solidFill>
                  <a:srgbClr val="00B050"/>
                </a:solidFill>
              </a:rPr>
              <a:t>Iteration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4656" y="4786257"/>
            <a:ext cx="3355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B050"/>
                </a:solidFill>
              </a:rPr>
              <a:t>Reinforcement Learning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56" y="1614710"/>
            <a:ext cx="4900029" cy="17918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4656" y="4036174"/>
            <a:ext cx="1044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ssume that </a:t>
            </a:r>
            <a:r>
              <a:rPr lang="en-US" b="1" dirty="0" smtClean="0">
                <a:solidFill>
                  <a:srgbClr val="FF0000"/>
                </a:solidFill>
              </a:rPr>
              <a:t>each action could have multiple outcomes</a:t>
            </a:r>
            <a:r>
              <a:rPr lang="en-US" dirty="0" smtClean="0"/>
              <a:t>, with each outcome associated with a </a:t>
            </a:r>
            <a:r>
              <a:rPr lang="en-US" b="1" dirty="0" smtClean="0">
                <a:solidFill>
                  <a:srgbClr val="FF0000"/>
                </a:solidFill>
              </a:rPr>
              <a:t>probability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2902" y="5247922"/>
            <a:ext cx="104481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When we apply an action:</a:t>
            </a:r>
          </a:p>
          <a:p>
            <a:r>
              <a:rPr lang="en-US" dirty="0" smtClean="0"/>
              <a:t>BUT</a:t>
            </a:r>
          </a:p>
          <a:p>
            <a:r>
              <a:rPr lang="en-US" dirty="0" smtClean="0"/>
              <a:t>we don’t know the what </a:t>
            </a:r>
            <a:r>
              <a:rPr lang="en-US" b="1" dirty="0" smtClean="0">
                <a:solidFill>
                  <a:srgbClr val="FF0000"/>
                </a:solidFill>
              </a:rPr>
              <a:t>probability</a:t>
            </a:r>
            <a:r>
              <a:rPr lang="en-US" b="1" dirty="0" smtClean="0"/>
              <a:t> </a:t>
            </a:r>
            <a:r>
              <a:rPr lang="en-US" dirty="0" smtClean="0"/>
              <a:t>of each outcome will be</a:t>
            </a:r>
          </a:p>
          <a:p>
            <a:r>
              <a:rPr lang="en-US" dirty="0"/>
              <a:t>w</a:t>
            </a:r>
            <a:r>
              <a:rPr lang="en-US" dirty="0" smtClean="0"/>
              <a:t>e don’t know what </a:t>
            </a:r>
            <a:r>
              <a:rPr lang="en-US" b="1" dirty="0" smtClean="0">
                <a:solidFill>
                  <a:srgbClr val="FF0000"/>
                </a:solidFill>
              </a:rPr>
              <a:t>reward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we are going to get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18392" y="5259341"/>
            <a:ext cx="1044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(we know what actions can we apply)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94719" y="5848086"/>
            <a:ext cx="104481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Learn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61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8701" y="1007440"/>
            <a:ext cx="4523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defRPr/>
            </a:pPr>
            <a:r>
              <a:rPr lang="en-US" altLang="zh-CN" sz="3200" b="1" dirty="0">
                <a:solidFill>
                  <a:srgbClr val="FF0000"/>
                </a:solidFill>
              </a:rPr>
              <a:t>Reinforcement Learning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028701" y="2685525"/>
            <a:ext cx="104481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Try things out, and then see what works, to reinforce your behavior </a:t>
            </a:r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028701" y="3516522"/>
            <a:ext cx="1967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training a dog</a:t>
            </a:r>
            <a:r>
              <a:rPr lang="en-US" sz="2400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8701" y="1846482"/>
            <a:ext cx="4523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defRPr/>
            </a:pPr>
            <a:r>
              <a:rPr lang="en-US" altLang="zh-CN" sz="3200" b="1" dirty="0" smtClean="0">
                <a:solidFill>
                  <a:srgbClr val="FF0000"/>
                </a:solidFill>
              </a:rPr>
              <a:t>Idea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71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989915"/>
            <a:ext cx="7315200" cy="5524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05050" y="5067300"/>
            <a:ext cx="2038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Reinforcement Learning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05050" y="1008279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Value Iteration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Policy Iteration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24850" y="989915"/>
            <a:ext cx="405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A*, WA</a:t>
            </a:r>
            <a:r>
              <a:rPr lang="en-US" b="1" smtClean="0">
                <a:solidFill>
                  <a:srgbClr val="FF0000"/>
                </a:solidFill>
              </a:rPr>
              <a:t>*, Greedy Best First Search,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BFS, DFS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8125" y="5067300"/>
            <a:ext cx="405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Monte Carlo Tree Search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6225" y="236041"/>
            <a:ext cx="24144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u="none" strike="noStrike" dirty="0" smtClean="0">
                <a:solidFill>
                  <a:srgbClr val="3D3D3D"/>
                </a:solidFill>
                <a:effectLst/>
                <a:latin typeface="Arial" charset="0"/>
              </a:rPr>
              <a:t>Application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0564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52450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Q-Learning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567" y="1873250"/>
            <a:ext cx="8221250" cy="3155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96706" y="2296816"/>
            <a:ext cx="558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trial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25310" y="2589096"/>
            <a:ext cx="1856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g</a:t>
            </a:r>
            <a:r>
              <a:rPr lang="en-US" dirty="0" smtClean="0">
                <a:solidFill>
                  <a:srgbClr val="FF0000"/>
                </a:solidFill>
              </a:rPr>
              <a:t>o to initial state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75203" y="3292654"/>
            <a:ext cx="2816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 smtClean="0">
                <a:solidFill>
                  <a:srgbClr val="FF0000"/>
                </a:solidFill>
              </a:rPr>
              <a:t>ction selection using policy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25934" y="3616841"/>
            <a:ext cx="5712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xecute action a and observe the reward r and new state s’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82421" y="3941028"/>
            <a:ext cx="162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 smtClean="0">
                <a:solidFill>
                  <a:srgbClr val="FF0000"/>
                </a:solidFill>
              </a:rPr>
              <a:t>pdate Q-value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8373" y="4621342"/>
            <a:ext cx="50168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 smtClean="0">
                <a:solidFill>
                  <a:srgbClr val="FF0000"/>
                </a:solidFill>
              </a:rPr>
              <a:t>ntil we reach a terminate state or run out of time,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Then we start next episode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567" y="5664369"/>
            <a:ext cx="7491039" cy="11163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500" y="513381"/>
            <a:ext cx="8718550" cy="8539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6750" y="5267673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How </a:t>
            </a:r>
            <a:r>
              <a:rPr lang="en-US" altLang="zh-CN" b="1" smtClean="0"/>
              <a:t>many episodes do we need?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6447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</TotalTime>
  <Words>1003</Words>
  <Application>Microsoft Macintosh PowerPoint</Application>
  <PresentationFormat>Widescreen</PresentationFormat>
  <Paragraphs>235</Paragraphs>
  <Slides>25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Calibri Light</vt:lpstr>
      <vt:lpstr>Cambria Math</vt:lpstr>
      <vt:lpstr>DengXian</vt:lpstr>
      <vt:lpstr>DengXian Light</vt:lpstr>
      <vt:lpstr>Arial</vt:lpstr>
      <vt:lpstr>Office Theme</vt:lpstr>
      <vt:lpstr>COMP90054 AI Planning for Autonomy    Workshop Week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COMP90054 AI Planning for Autonomy    Workshop Week 10</dc:title>
  <dc:creator>Name</dc:creator>
  <cp:lastModifiedBy>Name</cp:lastModifiedBy>
  <cp:revision>112</cp:revision>
  <dcterms:created xsi:type="dcterms:W3CDTF">2018-09-29T12:24:11Z</dcterms:created>
  <dcterms:modified xsi:type="dcterms:W3CDTF">2018-10-03T09:30:07Z</dcterms:modified>
</cp:coreProperties>
</file>