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7" r:id="rId2"/>
    <p:sldId id="259" r:id="rId3"/>
    <p:sldId id="264" r:id="rId4"/>
    <p:sldId id="280" r:id="rId5"/>
    <p:sldId id="262" r:id="rId6"/>
    <p:sldId id="281" r:id="rId7"/>
    <p:sldId id="263" r:id="rId8"/>
    <p:sldId id="282" r:id="rId9"/>
    <p:sldId id="268" r:id="rId10"/>
    <p:sldId id="270" r:id="rId11"/>
    <p:sldId id="269" r:id="rId12"/>
    <p:sldId id="271" r:id="rId13"/>
    <p:sldId id="272" r:id="rId14"/>
    <p:sldId id="273" r:id="rId15"/>
    <p:sldId id="274" r:id="rId16"/>
    <p:sldId id="275" r:id="rId17"/>
    <p:sldId id="276" r:id="rId18"/>
    <p:sldId id="277" r:id="rId19"/>
    <p:sldId id="278" r:id="rId20"/>
    <p:sldId id="266" r:id="rId21"/>
    <p:sldId id="283" r:id="rId22"/>
    <p:sldId id="284" r:id="rId23"/>
    <p:sldId id="285" r:id="rId24"/>
    <p:sldId id="286" r:id="rId25"/>
    <p:sldId id="288" r:id="rId26"/>
    <p:sldId id="289" r:id="rId27"/>
    <p:sldId id="290" r:id="rId28"/>
    <p:sldId id="261" r:id="rId29"/>
    <p:sldId id="291" r:id="rId30"/>
    <p:sldId id="292" r:id="rId31"/>
    <p:sldId id="293" r:id="rId32"/>
    <p:sldId id="295" r:id="rId33"/>
    <p:sldId id="294" r:id="rId34"/>
    <p:sldId id="29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9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54"/>
    <p:restoredTop sz="83393"/>
  </p:normalViewPr>
  <p:slideViewPr>
    <p:cSldViewPr snapToGrid="0" snapToObjects="1">
      <p:cViewPr varScale="1">
        <p:scale>
          <a:sx n="75" d="100"/>
          <a:sy n="75" d="100"/>
        </p:scale>
        <p:origin x="312"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AD6C8E-CAD6-D548-BB34-FD782BE6BF3C}" type="datetimeFigureOut">
              <a:rPr lang="en-US" smtClean="0"/>
              <a:t>10/8/18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C9DC16-4FB7-B44F-BE07-6413F8F504BF}" type="slidenum">
              <a:rPr lang="en-US" smtClean="0"/>
              <a:t>‹#›</a:t>
            </a:fld>
            <a:endParaRPr lang="en-US"/>
          </a:p>
        </p:txBody>
      </p:sp>
    </p:spTree>
    <p:extLst>
      <p:ext uri="{BB962C8B-B14F-4D97-AF65-F5344CB8AC3E}">
        <p14:creationId xmlns:p14="http://schemas.microsoft.com/office/powerpoint/2010/main" val="832813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BDD7D-5353-874E-8D76-9EDBF0201FC1}" type="slidenum">
              <a:rPr lang="en-US" smtClean="0"/>
              <a:t>1</a:t>
            </a:fld>
            <a:endParaRPr lang="en-US"/>
          </a:p>
        </p:txBody>
      </p:sp>
    </p:spTree>
    <p:extLst>
      <p:ext uri="{BB962C8B-B14F-4D97-AF65-F5344CB8AC3E}">
        <p14:creationId xmlns:p14="http://schemas.microsoft.com/office/powerpoint/2010/main" val="1122738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C9DC16-4FB7-B44F-BE07-6413F8F504BF}" type="slidenum">
              <a:rPr lang="en-US" smtClean="0"/>
              <a:t>14</a:t>
            </a:fld>
            <a:endParaRPr lang="en-US"/>
          </a:p>
        </p:txBody>
      </p:sp>
    </p:spTree>
    <p:extLst>
      <p:ext uri="{BB962C8B-B14F-4D97-AF65-F5344CB8AC3E}">
        <p14:creationId xmlns:p14="http://schemas.microsoft.com/office/powerpoint/2010/main" val="857725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C9DC16-4FB7-B44F-BE07-6413F8F504BF}" type="slidenum">
              <a:rPr lang="en-US" smtClean="0"/>
              <a:t>15</a:t>
            </a:fld>
            <a:endParaRPr lang="en-US"/>
          </a:p>
        </p:txBody>
      </p:sp>
    </p:spTree>
    <p:extLst>
      <p:ext uri="{BB962C8B-B14F-4D97-AF65-F5344CB8AC3E}">
        <p14:creationId xmlns:p14="http://schemas.microsoft.com/office/powerpoint/2010/main" val="1308881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C9DC16-4FB7-B44F-BE07-6413F8F504BF}" type="slidenum">
              <a:rPr lang="en-US" smtClean="0"/>
              <a:t>16</a:t>
            </a:fld>
            <a:endParaRPr lang="en-US"/>
          </a:p>
        </p:txBody>
      </p:sp>
    </p:spTree>
    <p:extLst>
      <p:ext uri="{BB962C8B-B14F-4D97-AF65-F5344CB8AC3E}">
        <p14:creationId xmlns:p14="http://schemas.microsoft.com/office/powerpoint/2010/main" val="198113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Nash equilibrium has the nice property that it is stable</a:t>
            </a:r>
            <a:endParaRPr lang="en-US" dirty="0"/>
          </a:p>
        </p:txBody>
      </p:sp>
      <p:sp>
        <p:nvSpPr>
          <p:cNvPr id="4" name="Slide Number Placeholder 3"/>
          <p:cNvSpPr>
            <a:spLocks noGrp="1"/>
          </p:cNvSpPr>
          <p:nvPr>
            <p:ph type="sldNum" sz="quarter" idx="10"/>
          </p:nvPr>
        </p:nvSpPr>
        <p:spPr/>
        <p:txBody>
          <a:bodyPr/>
          <a:lstStyle/>
          <a:p>
            <a:fld id="{50C9DC16-4FB7-B44F-BE07-6413F8F504BF}" type="slidenum">
              <a:rPr lang="en-US" smtClean="0"/>
              <a:t>17</a:t>
            </a:fld>
            <a:endParaRPr lang="en-US"/>
          </a:p>
        </p:txBody>
      </p:sp>
    </p:spTree>
    <p:extLst>
      <p:ext uri="{BB962C8B-B14F-4D97-AF65-F5344CB8AC3E}">
        <p14:creationId xmlns:p14="http://schemas.microsoft.com/office/powerpoint/2010/main" val="1280245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Q1:</a:t>
            </a:r>
            <a:r>
              <a:rPr lang="en-US" baseline="0" dirty="0" smtClean="0"/>
              <a:t> for A, -4 is smaller than -2, so A doesn’t regret his decision.</a:t>
            </a:r>
            <a:endParaRPr lang="en-US" dirty="0"/>
          </a:p>
        </p:txBody>
      </p:sp>
      <p:sp>
        <p:nvSpPr>
          <p:cNvPr id="4" name="Slide Number Placeholder 3"/>
          <p:cNvSpPr>
            <a:spLocks noGrp="1"/>
          </p:cNvSpPr>
          <p:nvPr>
            <p:ph type="sldNum" sz="quarter" idx="10"/>
          </p:nvPr>
        </p:nvSpPr>
        <p:spPr/>
        <p:txBody>
          <a:bodyPr/>
          <a:lstStyle/>
          <a:p>
            <a:fld id="{50C9DC16-4FB7-B44F-BE07-6413F8F504BF}" type="slidenum">
              <a:rPr lang="en-US" smtClean="0"/>
              <a:t>18</a:t>
            </a:fld>
            <a:endParaRPr lang="en-US"/>
          </a:p>
        </p:txBody>
      </p:sp>
    </p:spTree>
    <p:extLst>
      <p:ext uri="{BB962C8B-B14F-4D97-AF65-F5344CB8AC3E}">
        <p14:creationId xmlns:p14="http://schemas.microsoft.com/office/powerpoint/2010/main" val="7405020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Q2:</a:t>
            </a:r>
            <a:r>
              <a:rPr lang="en-US" baseline="0" dirty="0" smtClean="0"/>
              <a:t> for B, -4 is smaller than -2, so B doesn’t regret his decision.</a:t>
            </a:r>
            <a:endParaRPr lang="en-US" dirty="0"/>
          </a:p>
        </p:txBody>
      </p:sp>
      <p:sp>
        <p:nvSpPr>
          <p:cNvPr id="4" name="Slide Number Placeholder 3"/>
          <p:cNvSpPr>
            <a:spLocks noGrp="1"/>
          </p:cNvSpPr>
          <p:nvPr>
            <p:ph type="sldNum" sz="quarter" idx="10"/>
          </p:nvPr>
        </p:nvSpPr>
        <p:spPr/>
        <p:txBody>
          <a:bodyPr/>
          <a:lstStyle/>
          <a:p>
            <a:fld id="{50C9DC16-4FB7-B44F-BE07-6413F8F504BF}" type="slidenum">
              <a:rPr lang="en-US" smtClean="0"/>
              <a:t>19</a:t>
            </a:fld>
            <a:endParaRPr lang="en-US"/>
          </a:p>
        </p:txBody>
      </p:sp>
    </p:spTree>
    <p:extLst>
      <p:ext uri="{BB962C8B-B14F-4D97-AF65-F5344CB8AC3E}">
        <p14:creationId xmlns:p14="http://schemas.microsoft.com/office/powerpoint/2010/main" val="9884047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50C9DC16-4FB7-B44F-BE07-6413F8F504BF}" type="slidenum">
              <a:rPr lang="en-US" smtClean="0"/>
              <a:t>26</a:t>
            </a:fld>
            <a:endParaRPr lang="en-US"/>
          </a:p>
        </p:txBody>
      </p:sp>
    </p:spTree>
    <p:extLst>
      <p:ext uri="{BB962C8B-B14F-4D97-AF65-F5344CB8AC3E}">
        <p14:creationId xmlns:p14="http://schemas.microsoft.com/office/powerpoint/2010/main" val="1878085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C9DC16-4FB7-B44F-BE07-6413F8F504BF}" type="slidenum">
              <a:rPr lang="en-US" smtClean="0"/>
              <a:t>27</a:t>
            </a:fld>
            <a:endParaRPr lang="en-US"/>
          </a:p>
        </p:txBody>
      </p:sp>
    </p:spTree>
    <p:extLst>
      <p:ext uri="{BB962C8B-B14F-4D97-AF65-F5344CB8AC3E}">
        <p14:creationId xmlns:p14="http://schemas.microsoft.com/office/powerpoint/2010/main" val="2354892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C9DC16-4FB7-B44F-BE07-6413F8F504BF}" type="slidenum">
              <a:rPr lang="en-US" smtClean="0"/>
              <a:t>28</a:t>
            </a:fld>
            <a:endParaRPr lang="en-US"/>
          </a:p>
        </p:txBody>
      </p:sp>
    </p:spTree>
    <p:extLst>
      <p:ext uri="{BB962C8B-B14F-4D97-AF65-F5344CB8AC3E}">
        <p14:creationId xmlns:p14="http://schemas.microsoft.com/office/powerpoint/2010/main" val="1966899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player 1 won’t be able to aim at player 2.</a:t>
            </a:r>
            <a:endParaRPr lang="en-US" dirty="0"/>
          </a:p>
        </p:txBody>
      </p:sp>
      <p:sp>
        <p:nvSpPr>
          <p:cNvPr id="4" name="Slide Number Placeholder 3"/>
          <p:cNvSpPr>
            <a:spLocks noGrp="1"/>
          </p:cNvSpPr>
          <p:nvPr>
            <p:ph type="sldNum" sz="quarter" idx="10"/>
          </p:nvPr>
        </p:nvSpPr>
        <p:spPr/>
        <p:txBody>
          <a:bodyPr/>
          <a:lstStyle/>
          <a:p>
            <a:fld id="{50C9DC16-4FB7-B44F-BE07-6413F8F504BF}" type="slidenum">
              <a:rPr lang="en-US" smtClean="0"/>
              <a:t>29</a:t>
            </a:fld>
            <a:endParaRPr lang="en-US"/>
          </a:p>
        </p:txBody>
      </p:sp>
    </p:spTree>
    <p:extLst>
      <p:ext uri="{BB962C8B-B14F-4D97-AF65-F5344CB8AC3E}">
        <p14:creationId xmlns:p14="http://schemas.microsoft.com/office/powerpoint/2010/main" val="1196950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Auctions are a classic example of game theory</a:t>
            </a:r>
            <a:endParaRPr lang="en-US" dirty="0"/>
          </a:p>
        </p:txBody>
      </p:sp>
      <p:sp>
        <p:nvSpPr>
          <p:cNvPr id="4" name="Slide Number Placeholder 3"/>
          <p:cNvSpPr>
            <a:spLocks noGrp="1"/>
          </p:cNvSpPr>
          <p:nvPr>
            <p:ph type="sldNum" sz="quarter" idx="10"/>
          </p:nvPr>
        </p:nvSpPr>
        <p:spPr/>
        <p:txBody>
          <a:bodyPr/>
          <a:lstStyle/>
          <a:p>
            <a:fld id="{82C30D59-7451-484B-A1C0-8FEB1288124A}" type="slidenum">
              <a:rPr lang="en-US" smtClean="0"/>
              <a:t>2</a:t>
            </a:fld>
            <a:endParaRPr lang="en-US"/>
          </a:p>
        </p:txBody>
      </p:sp>
    </p:spTree>
    <p:extLst>
      <p:ext uri="{BB962C8B-B14F-4D97-AF65-F5344CB8AC3E}">
        <p14:creationId xmlns:p14="http://schemas.microsoft.com/office/powerpoint/2010/main" val="2144763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50C9DC16-4FB7-B44F-BE07-6413F8F504BF}" type="slidenum">
              <a:rPr lang="en-US" smtClean="0"/>
              <a:t>3</a:t>
            </a:fld>
            <a:endParaRPr lang="en-US"/>
          </a:p>
        </p:txBody>
      </p:sp>
    </p:spTree>
    <p:extLst>
      <p:ext uri="{BB962C8B-B14F-4D97-AF65-F5344CB8AC3E}">
        <p14:creationId xmlns:p14="http://schemas.microsoft.com/office/powerpoint/2010/main" val="1102777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50C9DC16-4FB7-B44F-BE07-6413F8F504BF}" type="slidenum">
              <a:rPr lang="en-US" smtClean="0"/>
              <a:t>4</a:t>
            </a:fld>
            <a:endParaRPr lang="en-US"/>
          </a:p>
        </p:txBody>
      </p:sp>
    </p:spTree>
    <p:extLst>
      <p:ext uri="{BB962C8B-B14F-4D97-AF65-F5344CB8AC3E}">
        <p14:creationId xmlns:p14="http://schemas.microsoft.com/office/powerpoint/2010/main" val="1956347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C9DC16-4FB7-B44F-BE07-6413F8F504BF}" type="slidenum">
              <a:rPr lang="en-US" smtClean="0"/>
              <a:t>5</a:t>
            </a:fld>
            <a:endParaRPr lang="en-US"/>
          </a:p>
        </p:txBody>
      </p:sp>
    </p:spTree>
    <p:extLst>
      <p:ext uri="{BB962C8B-B14F-4D97-AF65-F5344CB8AC3E}">
        <p14:creationId xmlns:p14="http://schemas.microsoft.com/office/powerpoint/2010/main" val="314443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50C9DC16-4FB7-B44F-BE07-6413F8F504BF}" type="slidenum">
              <a:rPr lang="en-US" smtClean="0"/>
              <a:t>6</a:t>
            </a:fld>
            <a:endParaRPr lang="en-US"/>
          </a:p>
        </p:txBody>
      </p:sp>
    </p:spTree>
    <p:extLst>
      <p:ext uri="{BB962C8B-B14F-4D97-AF65-F5344CB8AC3E}">
        <p14:creationId xmlns:p14="http://schemas.microsoft.com/office/powerpoint/2010/main" val="1668746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50C9DC16-4FB7-B44F-BE07-6413F8F504BF}" type="slidenum">
              <a:rPr lang="en-US" smtClean="0"/>
              <a:t>8</a:t>
            </a:fld>
            <a:endParaRPr lang="en-US"/>
          </a:p>
        </p:txBody>
      </p:sp>
    </p:spTree>
    <p:extLst>
      <p:ext uri="{BB962C8B-B14F-4D97-AF65-F5344CB8AC3E}">
        <p14:creationId xmlns:p14="http://schemas.microsoft.com/office/powerpoint/2010/main" val="1562802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C9DC16-4FB7-B44F-BE07-6413F8F504BF}" type="slidenum">
              <a:rPr lang="en-US" smtClean="0"/>
              <a:t>10</a:t>
            </a:fld>
            <a:endParaRPr lang="en-US"/>
          </a:p>
        </p:txBody>
      </p:sp>
    </p:spTree>
    <p:extLst>
      <p:ext uri="{BB962C8B-B14F-4D97-AF65-F5344CB8AC3E}">
        <p14:creationId xmlns:p14="http://schemas.microsoft.com/office/powerpoint/2010/main" val="1891941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C9DC16-4FB7-B44F-BE07-6413F8F504BF}" type="slidenum">
              <a:rPr lang="en-US" smtClean="0"/>
              <a:t>13</a:t>
            </a:fld>
            <a:endParaRPr lang="en-US"/>
          </a:p>
        </p:txBody>
      </p:sp>
    </p:spTree>
    <p:extLst>
      <p:ext uri="{BB962C8B-B14F-4D97-AF65-F5344CB8AC3E}">
        <p14:creationId xmlns:p14="http://schemas.microsoft.com/office/powerpoint/2010/main" val="1922563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446397-F032-A847-96DA-02A1E256DC7A}" type="datetimeFigureOut">
              <a:rPr lang="en-US" smtClean="0"/>
              <a:t>10/8/18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9D70-3C65-7645-98FF-99A337BD1498}" type="slidenum">
              <a:rPr lang="en-US" smtClean="0"/>
              <a:t>‹#›</a:t>
            </a:fld>
            <a:endParaRPr lang="en-US"/>
          </a:p>
        </p:txBody>
      </p:sp>
    </p:spTree>
    <p:extLst>
      <p:ext uri="{BB962C8B-B14F-4D97-AF65-F5344CB8AC3E}">
        <p14:creationId xmlns:p14="http://schemas.microsoft.com/office/powerpoint/2010/main" val="116879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446397-F032-A847-96DA-02A1E256DC7A}" type="datetimeFigureOut">
              <a:rPr lang="en-US" smtClean="0"/>
              <a:t>10/8/18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9D70-3C65-7645-98FF-99A337BD1498}" type="slidenum">
              <a:rPr lang="en-US" smtClean="0"/>
              <a:t>‹#›</a:t>
            </a:fld>
            <a:endParaRPr lang="en-US"/>
          </a:p>
        </p:txBody>
      </p:sp>
    </p:spTree>
    <p:extLst>
      <p:ext uri="{BB962C8B-B14F-4D97-AF65-F5344CB8AC3E}">
        <p14:creationId xmlns:p14="http://schemas.microsoft.com/office/powerpoint/2010/main" val="230689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446397-F032-A847-96DA-02A1E256DC7A}" type="datetimeFigureOut">
              <a:rPr lang="en-US" smtClean="0"/>
              <a:t>10/8/18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9D70-3C65-7645-98FF-99A337BD1498}" type="slidenum">
              <a:rPr lang="en-US" smtClean="0"/>
              <a:t>‹#›</a:t>
            </a:fld>
            <a:endParaRPr lang="en-US"/>
          </a:p>
        </p:txBody>
      </p:sp>
    </p:spTree>
    <p:extLst>
      <p:ext uri="{BB962C8B-B14F-4D97-AF65-F5344CB8AC3E}">
        <p14:creationId xmlns:p14="http://schemas.microsoft.com/office/powerpoint/2010/main" val="996359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446397-F032-A847-96DA-02A1E256DC7A}" type="datetimeFigureOut">
              <a:rPr lang="en-US" smtClean="0"/>
              <a:t>10/8/18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9D70-3C65-7645-98FF-99A337BD1498}" type="slidenum">
              <a:rPr lang="en-US" smtClean="0"/>
              <a:t>‹#›</a:t>
            </a:fld>
            <a:endParaRPr lang="en-US"/>
          </a:p>
        </p:txBody>
      </p:sp>
    </p:spTree>
    <p:extLst>
      <p:ext uri="{BB962C8B-B14F-4D97-AF65-F5344CB8AC3E}">
        <p14:creationId xmlns:p14="http://schemas.microsoft.com/office/powerpoint/2010/main" val="1974093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446397-F032-A847-96DA-02A1E256DC7A}" type="datetimeFigureOut">
              <a:rPr lang="en-US" smtClean="0"/>
              <a:t>10/8/18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9D70-3C65-7645-98FF-99A337BD1498}" type="slidenum">
              <a:rPr lang="en-US" smtClean="0"/>
              <a:t>‹#›</a:t>
            </a:fld>
            <a:endParaRPr lang="en-US"/>
          </a:p>
        </p:txBody>
      </p:sp>
    </p:spTree>
    <p:extLst>
      <p:ext uri="{BB962C8B-B14F-4D97-AF65-F5344CB8AC3E}">
        <p14:creationId xmlns:p14="http://schemas.microsoft.com/office/powerpoint/2010/main" val="2113432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446397-F032-A847-96DA-02A1E256DC7A}" type="datetimeFigureOut">
              <a:rPr lang="en-US" smtClean="0"/>
              <a:t>10/8/18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D9D70-3C65-7645-98FF-99A337BD1498}" type="slidenum">
              <a:rPr lang="en-US" smtClean="0"/>
              <a:t>‹#›</a:t>
            </a:fld>
            <a:endParaRPr lang="en-US"/>
          </a:p>
        </p:txBody>
      </p:sp>
    </p:spTree>
    <p:extLst>
      <p:ext uri="{BB962C8B-B14F-4D97-AF65-F5344CB8AC3E}">
        <p14:creationId xmlns:p14="http://schemas.microsoft.com/office/powerpoint/2010/main" val="1077380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446397-F032-A847-96DA-02A1E256DC7A}" type="datetimeFigureOut">
              <a:rPr lang="en-US" smtClean="0"/>
              <a:t>10/8/18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1D9D70-3C65-7645-98FF-99A337BD1498}" type="slidenum">
              <a:rPr lang="en-US" smtClean="0"/>
              <a:t>‹#›</a:t>
            </a:fld>
            <a:endParaRPr lang="en-US"/>
          </a:p>
        </p:txBody>
      </p:sp>
    </p:spTree>
    <p:extLst>
      <p:ext uri="{BB962C8B-B14F-4D97-AF65-F5344CB8AC3E}">
        <p14:creationId xmlns:p14="http://schemas.microsoft.com/office/powerpoint/2010/main" val="2091334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446397-F032-A847-96DA-02A1E256DC7A}" type="datetimeFigureOut">
              <a:rPr lang="en-US" smtClean="0"/>
              <a:t>10/8/18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1D9D70-3C65-7645-98FF-99A337BD1498}" type="slidenum">
              <a:rPr lang="en-US" smtClean="0"/>
              <a:t>‹#›</a:t>
            </a:fld>
            <a:endParaRPr lang="en-US"/>
          </a:p>
        </p:txBody>
      </p:sp>
    </p:spTree>
    <p:extLst>
      <p:ext uri="{BB962C8B-B14F-4D97-AF65-F5344CB8AC3E}">
        <p14:creationId xmlns:p14="http://schemas.microsoft.com/office/powerpoint/2010/main" val="1196931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446397-F032-A847-96DA-02A1E256DC7A}" type="datetimeFigureOut">
              <a:rPr lang="en-US" smtClean="0"/>
              <a:t>10/8/18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1D9D70-3C65-7645-98FF-99A337BD1498}" type="slidenum">
              <a:rPr lang="en-US" smtClean="0"/>
              <a:t>‹#›</a:t>
            </a:fld>
            <a:endParaRPr lang="en-US"/>
          </a:p>
        </p:txBody>
      </p:sp>
    </p:spTree>
    <p:extLst>
      <p:ext uri="{BB962C8B-B14F-4D97-AF65-F5344CB8AC3E}">
        <p14:creationId xmlns:p14="http://schemas.microsoft.com/office/powerpoint/2010/main" val="1347289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446397-F032-A847-96DA-02A1E256DC7A}" type="datetimeFigureOut">
              <a:rPr lang="en-US" smtClean="0"/>
              <a:t>10/8/18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D9D70-3C65-7645-98FF-99A337BD1498}" type="slidenum">
              <a:rPr lang="en-US" smtClean="0"/>
              <a:t>‹#›</a:t>
            </a:fld>
            <a:endParaRPr lang="en-US"/>
          </a:p>
        </p:txBody>
      </p:sp>
    </p:spTree>
    <p:extLst>
      <p:ext uri="{BB962C8B-B14F-4D97-AF65-F5344CB8AC3E}">
        <p14:creationId xmlns:p14="http://schemas.microsoft.com/office/powerpoint/2010/main" val="831909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446397-F032-A847-96DA-02A1E256DC7A}" type="datetimeFigureOut">
              <a:rPr lang="en-US" smtClean="0"/>
              <a:t>10/8/18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D9D70-3C65-7645-98FF-99A337BD1498}" type="slidenum">
              <a:rPr lang="en-US" smtClean="0"/>
              <a:t>‹#›</a:t>
            </a:fld>
            <a:endParaRPr lang="en-US"/>
          </a:p>
        </p:txBody>
      </p:sp>
    </p:spTree>
    <p:extLst>
      <p:ext uri="{BB962C8B-B14F-4D97-AF65-F5344CB8AC3E}">
        <p14:creationId xmlns:p14="http://schemas.microsoft.com/office/powerpoint/2010/main" val="17887103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446397-F032-A847-96DA-02A1E256DC7A}" type="datetimeFigureOut">
              <a:rPr lang="en-US" smtClean="0"/>
              <a:t>10/8/18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1D9D70-3C65-7645-98FF-99A337BD1498}" type="slidenum">
              <a:rPr lang="en-US" smtClean="0"/>
              <a:t>‹#›</a:t>
            </a:fld>
            <a:endParaRPr lang="en-US"/>
          </a:p>
        </p:txBody>
      </p:sp>
    </p:spTree>
    <p:extLst>
      <p:ext uri="{BB962C8B-B14F-4D97-AF65-F5344CB8AC3E}">
        <p14:creationId xmlns:p14="http://schemas.microsoft.com/office/powerpoint/2010/main" val="224759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hyperlink" Target="https://apps.eng.unimelb.edu.au/casmas/index.php?r=qoct/subject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9029" y="1691988"/>
            <a:ext cx="9144000" cy="2387600"/>
          </a:xfrm>
        </p:spPr>
        <p:txBody>
          <a:bodyPr>
            <a:normAutofit/>
          </a:bodyPr>
          <a:lstStyle/>
          <a:p>
            <a:r>
              <a:rPr lang="en-US" sz="4400" dirty="0" smtClean="0"/>
              <a:t>COMP90054 AI Planning for Autonomy </a:t>
            </a:r>
            <a:br>
              <a:rPr lang="en-US" sz="4400" dirty="0" smtClean="0"/>
            </a:br>
            <a:r>
              <a:rPr lang="en-US" sz="4400" dirty="0"/>
              <a:t/>
            </a:r>
            <a:br>
              <a:rPr lang="en-US" sz="4400" dirty="0"/>
            </a:br>
            <a:r>
              <a:rPr lang="en-US" sz="4400" dirty="0" smtClean="0"/>
              <a:t> Workshop Week 11</a:t>
            </a:r>
            <a:endParaRPr lang="en-US" sz="4400" dirty="0"/>
          </a:p>
        </p:txBody>
      </p:sp>
      <p:sp>
        <p:nvSpPr>
          <p:cNvPr id="3" name="TextBox 2"/>
          <p:cNvSpPr txBox="1"/>
          <p:nvPr/>
        </p:nvSpPr>
        <p:spPr>
          <a:xfrm>
            <a:off x="7978589" y="5163670"/>
            <a:ext cx="5988423" cy="646331"/>
          </a:xfrm>
          <a:prstGeom prst="rect">
            <a:avLst/>
          </a:prstGeom>
          <a:noFill/>
        </p:spPr>
        <p:txBody>
          <a:bodyPr wrap="square" rtlCol="0">
            <a:spAutoFit/>
          </a:bodyPr>
          <a:lstStyle/>
          <a:p>
            <a:r>
              <a:rPr lang="en-US" dirty="0" err="1" smtClean="0"/>
              <a:t>Ruixi</a:t>
            </a:r>
            <a:endParaRPr lang="en-US" dirty="0" smtClean="0"/>
          </a:p>
          <a:p>
            <a:r>
              <a:rPr lang="en-US" dirty="0" err="1" smtClean="0"/>
              <a:t>huor@student.unimelb.edu.au</a:t>
            </a:r>
            <a:endParaRPr lang="en-US" dirty="0"/>
          </a:p>
        </p:txBody>
      </p:sp>
    </p:spTree>
    <p:extLst>
      <p:ext uri="{BB962C8B-B14F-4D97-AF65-F5344CB8AC3E}">
        <p14:creationId xmlns:p14="http://schemas.microsoft.com/office/powerpoint/2010/main" val="19424745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007267"/>
            <a:ext cx="9356536" cy="584775"/>
          </a:xfrm>
          <a:prstGeom prst="rect">
            <a:avLst/>
          </a:prstGeom>
        </p:spPr>
        <p:txBody>
          <a:bodyPr wrap="none">
            <a:spAutoFit/>
          </a:bodyPr>
          <a:lstStyle/>
          <a:p>
            <a:r>
              <a:rPr lang="en-US" sz="3200" dirty="0">
                <a:solidFill>
                  <a:srgbClr val="FF0000"/>
                </a:solidFill>
              </a:rPr>
              <a:t>T</a:t>
            </a:r>
            <a:r>
              <a:rPr lang="en-US" sz="3200" smtClean="0">
                <a:solidFill>
                  <a:srgbClr val="FF0000"/>
                </a:solidFill>
              </a:rPr>
              <a:t>he </a:t>
            </a:r>
            <a:r>
              <a:rPr lang="en-US" sz="3200" dirty="0" smtClean="0">
                <a:solidFill>
                  <a:srgbClr val="FF0000"/>
                </a:solidFill>
              </a:rPr>
              <a:t>winner is the person who values the item </a:t>
            </a:r>
            <a:r>
              <a:rPr lang="en-US" sz="3200" smtClean="0">
                <a:solidFill>
                  <a:srgbClr val="FF0000"/>
                </a:solidFill>
              </a:rPr>
              <a:t>the most</a:t>
            </a:r>
            <a:endParaRPr lang="en-US" sz="3200" dirty="0">
              <a:solidFill>
                <a:srgbClr val="FF0000"/>
              </a:solidFill>
            </a:endParaRPr>
          </a:p>
        </p:txBody>
      </p:sp>
      <p:sp>
        <p:nvSpPr>
          <p:cNvPr id="3" name="TextBox 2"/>
          <p:cNvSpPr txBox="1"/>
          <p:nvPr/>
        </p:nvSpPr>
        <p:spPr>
          <a:xfrm>
            <a:off x="1219200" y="1862666"/>
            <a:ext cx="2167467" cy="646331"/>
          </a:xfrm>
          <a:prstGeom prst="rect">
            <a:avLst/>
          </a:prstGeom>
          <a:noFill/>
        </p:spPr>
        <p:txBody>
          <a:bodyPr wrap="square" rtlCol="0">
            <a:spAutoFit/>
          </a:bodyPr>
          <a:lstStyle/>
          <a:p>
            <a:r>
              <a:rPr lang="en-US" sz="3600" b="1" smtClean="0">
                <a:solidFill>
                  <a:srgbClr val="FF0000"/>
                </a:solidFill>
              </a:rPr>
              <a:t>Outcome</a:t>
            </a:r>
            <a:endParaRPr lang="en-US" sz="3600" b="1">
              <a:solidFill>
                <a:srgbClr val="FF0000"/>
              </a:solidFill>
            </a:endParaRPr>
          </a:p>
        </p:txBody>
      </p:sp>
    </p:spTree>
    <p:extLst>
      <p:ext uri="{BB962C8B-B14F-4D97-AF65-F5344CB8AC3E}">
        <p14:creationId xmlns:p14="http://schemas.microsoft.com/office/powerpoint/2010/main" val="1983076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2840" y="4156137"/>
            <a:ext cx="3601425" cy="923330"/>
          </a:xfrm>
          <a:prstGeom prst="rect">
            <a:avLst/>
          </a:prstGeom>
          <a:noFill/>
        </p:spPr>
        <p:txBody>
          <a:bodyPr wrap="square" rtlCol="0">
            <a:spAutoFit/>
          </a:bodyPr>
          <a:lstStyle/>
          <a:p>
            <a:r>
              <a:rPr lang="en-US" sz="3600" b="1" dirty="0" err="1" smtClean="0">
                <a:solidFill>
                  <a:srgbClr val="00B050"/>
                </a:solidFill>
              </a:rPr>
              <a:t>Vickrey</a:t>
            </a:r>
            <a:r>
              <a:rPr lang="en-US" sz="3600" b="1" dirty="0" smtClean="0">
                <a:solidFill>
                  <a:srgbClr val="00B050"/>
                </a:solidFill>
              </a:rPr>
              <a:t> Auction</a:t>
            </a:r>
          </a:p>
          <a:p>
            <a:r>
              <a:rPr lang="en-US" sz="1600" b="1" dirty="0" smtClean="0">
                <a:solidFill>
                  <a:srgbClr val="00B050"/>
                </a:solidFill>
              </a:rPr>
              <a:t>(sealed-bid, second-price auction)</a:t>
            </a:r>
            <a:endParaRPr lang="en-US" sz="1600" b="1" dirty="0">
              <a:solidFill>
                <a:srgbClr val="00B050"/>
              </a:solidFill>
            </a:endParaRPr>
          </a:p>
        </p:txBody>
      </p:sp>
      <p:sp>
        <p:nvSpPr>
          <p:cNvPr id="3" name="Rectangle 2"/>
          <p:cNvSpPr/>
          <p:nvPr/>
        </p:nvSpPr>
        <p:spPr>
          <a:xfrm>
            <a:off x="902840" y="5079467"/>
            <a:ext cx="9531515" cy="707886"/>
          </a:xfrm>
          <a:prstGeom prst="rect">
            <a:avLst/>
          </a:prstGeom>
        </p:spPr>
        <p:txBody>
          <a:bodyPr wrap="square">
            <a:spAutoFit/>
          </a:bodyPr>
          <a:lstStyle/>
          <a:p>
            <a:r>
              <a:rPr lang="en-US" sz="2000" dirty="0"/>
              <a:t>E</a:t>
            </a:r>
            <a:r>
              <a:rPr lang="en-US" sz="2000" dirty="0" smtClean="0"/>
              <a:t>ach bidder submits a single bid privately to the auctioneer, and the person with the highest bid wins. </a:t>
            </a:r>
            <a:r>
              <a:rPr lang="en-US" sz="2000" dirty="0" smtClean="0">
                <a:solidFill>
                  <a:srgbClr val="FF0000"/>
                </a:solidFill>
              </a:rPr>
              <a:t>However, they only pay what the price of the second-highest bid.</a:t>
            </a:r>
            <a:endParaRPr lang="en-US" sz="2000" dirty="0">
              <a:solidFill>
                <a:srgbClr val="FF0000"/>
              </a:solidFill>
            </a:endParaRPr>
          </a:p>
        </p:txBody>
      </p:sp>
      <p:sp>
        <p:nvSpPr>
          <p:cNvPr id="4" name="TextBox 3"/>
          <p:cNvSpPr txBox="1"/>
          <p:nvPr/>
        </p:nvSpPr>
        <p:spPr>
          <a:xfrm>
            <a:off x="902841" y="2408334"/>
            <a:ext cx="5231567" cy="646331"/>
          </a:xfrm>
          <a:prstGeom prst="rect">
            <a:avLst/>
          </a:prstGeom>
          <a:noFill/>
        </p:spPr>
        <p:txBody>
          <a:bodyPr wrap="square" rtlCol="0">
            <a:spAutoFit/>
          </a:bodyPr>
          <a:lstStyle/>
          <a:p>
            <a:r>
              <a:rPr lang="en-US" sz="3600" b="1" dirty="0" smtClean="0">
                <a:solidFill>
                  <a:srgbClr val="00B050"/>
                </a:solidFill>
              </a:rPr>
              <a:t>Dutch Auction</a:t>
            </a:r>
            <a:endParaRPr lang="en-US" sz="3600" b="1" dirty="0">
              <a:solidFill>
                <a:srgbClr val="00B050"/>
              </a:solidFill>
            </a:endParaRPr>
          </a:p>
        </p:txBody>
      </p:sp>
      <p:sp>
        <p:nvSpPr>
          <p:cNvPr id="5" name="Rectangle 4"/>
          <p:cNvSpPr/>
          <p:nvPr/>
        </p:nvSpPr>
        <p:spPr>
          <a:xfrm>
            <a:off x="902840" y="3054665"/>
            <a:ext cx="9531515" cy="707886"/>
          </a:xfrm>
          <a:prstGeom prst="rect">
            <a:avLst/>
          </a:prstGeom>
        </p:spPr>
        <p:txBody>
          <a:bodyPr wrap="square">
            <a:spAutoFit/>
          </a:bodyPr>
          <a:lstStyle/>
          <a:p>
            <a:r>
              <a:rPr lang="en-US" sz="2000" dirty="0"/>
              <a:t>T</a:t>
            </a:r>
            <a:r>
              <a:rPr lang="en-US" sz="2000" dirty="0" smtClean="0"/>
              <a:t>he bidding starts at a (presumably high value) and the auctioneer decrements the bids by a certain amount. The first bidder to signal wins the auction at that price</a:t>
            </a:r>
            <a:endParaRPr lang="en-US" sz="2000" dirty="0"/>
          </a:p>
        </p:txBody>
      </p:sp>
      <p:sp>
        <p:nvSpPr>
          <p:cNvPr id="6" name="TextBox 5"/>
          <p:cNvSpPr txBox="1"/>
          <p:nvPr/>
        </p:nvSpPr>
        <p:spPr>
          <a:xfrm>
            <a:off x="902841" y="858315"/>
            <a:ext cx="5231567" cy="646331"/>
          </a:xfrm>
          <a:prstGeom prst="rect">
            <a:avLst/>
          </a:prstGeom>
          <a:noFill/>
        </p:spPr>
        <p:txBody>
          <a:bodyPr wrap="square" rtlCol="0">
            <a:spAutoFit/>
          </a:bodyPr>
          <a:lstStyle/>
          <a:p>
            <a:r>
              <a:rPr lang="en-US" sz="3600" b="1" dirty="0" smtClean="0">
                <a:solidFill>
                  <a:srgbClr val="00B050"/>
                </a:solidFill>
              </a:rPr>
              <a:t>English Auction</a:t>
            </a:r>
            <a:endParaRPr lang="en-US" sz="3600" b="1" dirty="0">
              <a:solidFill>
                <a:srgbClr val="00B050"/>
              </a:solidFill>
            </a:endParaRPr>
          </a:p>
        </p:txBody>
      </p:sp>
      <p:sp>
        <p:nvSpPr>
          <p:cNvPr id="7" name="Rectangle 6"/>
          <p:cNvSpPr/>
          <p:nvPr/>
        </p:nvSpPr>
        <p:spPr>
          <a:xfrm>
            <a:off x="902840" y="1478916"/>
            <a:ext cx="9531515" cy="707886"/>
          </a:xfrm>
          <a:prstGeom prst="rect">
            <a:avLst/>
          </a:prstGeom>
        </p:spPr>
        <p:txBody>
          <a:bodyPr wrap="square">
            <a:spAutoFit/>
          </a:bodyPr>
          <a:lstStyle/>
          <a:p>
            <a:r>
              <a:rPr lang="en-US" sz="2000" dirty="0"/>
              <a:t>T</a:t>
            </a:r>
            <a:r>
              <a:rPr lang="en-US" sz="2000" dirty="0" smtClean="0"/>
              <a:t>he bidding starts at a price and bids are incremented until nobody wants to bid any higher. The winner is the person who bids the highest.</a:t>
            </a:r>
            <a:endParaRPr lang="en-US" sz="2000" dirty="0"/>
          </a:p>
        </p:txBody>
      </p:sp>
      <p:sp>
        <p:nvSpPr>
          <p:cNvPr id="8" name="Right Brace 7"/>
          <p:cNvSpPr/>
          <p:nvPr/>
        </p:nvSpPr>
        <p:spPr>
          <a:xfrm>
            <a:off x="8839200" y="1181480"/>
            <a:ext cx="694266" cy="2581071"/>
          </a:xfrm>
          <a:prstGeom prst="rightBrace">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9691000" y="2146724"/>
            <a:ext cx="2387600" cy="523220"/>
          </a:xfrm>
          <a:prstGeom prst="rect">
            <a:avLst/>
          </a:prstGeom>
          <a:noFill/>
        </p:spPr>
        <p:txBody>
          <a:bodyPr wrap="square" rtlCol="0">
            <a:spAutoFit/>
          </a:bodyPr>
          <a:lstStyle/>
          <a:p>
            <a:r>
              <a:rPr lang="en-US" sz="2800" b="1" dirty="0" smtClean="0">
                <a:solidFill>
                  <a:srgbClr val="0070C0"/>
                </a:solidFill>
              </a:rPr>
              <a:t>winner’s curse</a:t>
            </a:r>
            <a:endParaRPr lang="en-US" sz="2800" b="1" dirty="0">
              <a:solidFill>
                <a:srgbClr val="0070C0"/>
              </a:solidFill>
            </a:endParaRPr>
          </a:p>
        </p:txBody>
      </p:sp>
      <p:sp>
        <p:nvSpPr>
          <p:cNvPr id="10" name="Rectangle 9"/>
          <p:cNvSpPr/>
          <p:nvPr/>
        </p:nvSpPr>
        <p:spPr>
          <a:xfrm>
            <a:off x="6138333" y="15424"/>
            <a:ext cx="6096000" cy="1200329"/>
          </a:xfrm>
          <a:prstGeom prst="rect">
            <a:avLst/>
          </a:prstGeom>
        </p:spPr>
        <p:txBody>
          <a:bodyPr>
            <a:spAutoFit/>
          </a:bodyPr>
          <a:lstStyle/>
          <a:p>
            <a:r>
              <a:rPr lang="en-US" smtClean="0">
                <a:solidFill>
                  <a:srgbClr val="0070C0"/>
                </a:solidFill>
              </a:rPr>
              <a:t>if you pay more than anyone else in a market, then you must have overpaid, because you cannot possibly turn around and sell that item back to the same market for what you paid for it (otherwise someone else would have bid for it).</a:t>
            </a:r>
            <a:endParaRPr lang="en-US">
              <a:solidFill>
                <a:srgbClr val="0070C0"/>
              </a:solidFill>
            </a:endParaRPr>
          </a:p>
        </p:txBody>
      </p:sp>
      <p:sp>
        <p:nvSpPr>
          <p:cNvPr id="11" name="Rectangle 10"/>
          <p:cNvSpPr/>
          <p:nvPr/>
        </p:nvSpPr>
        <p:spPr>
          <a:xfrm>
            <a:off x="5791200" y="6064352"/>
            <a:ext cx="6096000" cy="646331"/>
          </a:xfrm>
          <a:prstGeom prst="rect">
            <a:avLst/>
          </a:prstGeom>
        </p:spPr>
        <p:txBody>
          <a:bodyPr>
            <a:spAutoFit/>
          </a:bodyPr>
          <a:lstStyle/>
          <a:p>
            <a:r>
              <a:rPr lang="en-US">
                <a:solidFill>
                  <a:srgbClr val="0070C0"/>
                </a:solidFill>
              </a:rPr>
              <a:t>Y</a:t>
            </a:r>
            <a:r>
              <a:rPr lang="en-US" smtClean="0">
                <a:solidFill>
                  <a:srgbClr val="0070C0"/>
                </a:solidFill>
              </a:rPr>
              <a:t>ou only pay the second-price, then you could (in theory) sell the item to the second-highest bidder for what you paid for it.</a:t>
            </a:r>
            <a:endParaRPr lang="en-US">
              <a:solidFill>
                <a:srgbClr val="0070C0"/>
              </a:solidFill>
            </a:endParaRPr>
          </a:p>
        </p:txBody>
      </p:sp>
      <p:cxnSp>
        <p:nvCxnSpPr>
          <p:cNvPr id="13" name="Straight Arrow Connector 12"/>
          <p:cNvCxnSpPr/>
          <p:nvPr/>
        </p:nvCxnSpPr>
        <p:spPr>
          <a:xfrm>
            <a:off x="5367867" y="5695330"/>
            <a:ext cx="1303866" cy="369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87866" y="97521"/>
            <a:ext cx="2827867" cy="646331"/>
          </a:xfrm>
          <a:prstGeom prst="rect">
            <a:avLst/>
          </a:prstGeom>
          <a:noFill/>
        </p:spPr>
        <p:txBody>
          <a:bodyPr wrap="square" rtlCol="0">
            <a:spAutoFit/>
          </a:bodyPr>
          <a:lstStyle/>
          <a:p>
            <a:r>
              <a:rPr lang="en-US" sz="3600" b="1" dirty="0" smtClean="0"/>
              <a:t>Comparison</a:t>
            </a:r>
            <a:endParaRPr lang="en-US" sz="3600" b="1" dirty="0"/>
          </a:p>
        </p:txBody>
      </p:sp>
    </p:spTree>
    <p:extLst>
      <p:ext uri="{BB962C8B-B14F-4D97-AF65-F5344CB8AC3E}">
        <p14:creationId xmlns:p14="http://schemas.microsoft.com/office/powerpoint/2010/main" val="537775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dissolve">
                                      <p:cBhvr>
                                        <p:cTn id="15" dur="500"/>
                                        <p:tgtEl>
                                          <p:spTgt spid="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dissolv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dissolve">
                                      <p:cBhvr>
                                        <p:cTn id="23" dur="500"/>
                                        <p:tgtEl>
                                          <p:spTgt spid="2"/>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dissolve">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dissolve">
                                      <p:cBhvr>
                                        <p:cTn id="31" dur="500"/>
                                        <p:tgtEl>
                                          <p:spTgt spid="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dissolv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dissolve">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dissolve">
                                      <p:cBhvr>
                                        <p:cTn id="44" dur="500"/>
                                        <p:tgtEl>
                                          <p:spTgt spid="13"/>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dissolve">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animBg="1"/>
      <p:bldP spid="9" grpId="0"/>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65600" y="2573867"/>
            <a:ext cx="5029200" cy="769441"/>
          </a:xfrm>
          <a:prstGeom prst="rect">
            <a:avLst/>
          </a:prstGeom>
          <a:noFill/>
        </p:spPr>
        <p:txBody>
          <a:bodyPr wrap="square" rtlCol="0">
            <a:spAutoFit/>
          </a:bodyPr>
          <a:lstStyle/>
          <a:p>
            <a:r>
              <a:rPr lang="en-US" sz="4400" b="1" dirty="0" smtClean="0"/>
              <a:t>Pure </a:t>
            </a:r>
            <a:r>
              <a:rPr lang="en-US" altLang="zh-CN" sz="4400" b="1" dirty="0" smtClean="0"/>
              <a:t>Strategy</a:t>
            </a:r>
            <a:endParaRPr lang="en-US" sz="4400" b="1" dirty="0"/>
          </a:p>
        </p:txBody>
      </p:sp>
      <p:sp>
        <p:nvSpPr>
          <p:cNvPr id="3" name="TextBox 2"/>
          <p:cNvSpPr txBox="1"/>
          <p:nvPr/>
        </p:nvSpPr>
        <p:spPr>
          <a:xfrm>
            <a:off x="5909733" y="3631175"/>
            <a:ext cx="2607733" cy="369332"/>
          </a:xfrm>
          <a:prstGeom prst="rect">
            <a:avLst/>
          </a:prstGeom>
          <a:noFill/>
        </p:spPr>
        <p:txBody>
          <a:bodyPr wrap="square" rtlCol="0">
            <a:spAutoFit/>
          </a:bodyPr>
          <a:lstStyle/>
          <a:p>
            <a:r>
              <a:rPr lang="en-US" altLang="zh-CN" smtClean="0"/>
              <a:t>A single action is chosen</a:t>
            </a:r>
            <a:endParaRPr lang="en-US"/>
          </a:p>
        </p:txBody>
      </p:sp>
    </p:spTree>
    <p:extLst>
      <p:ext uri="{BB962C8B-B14F-4D97-AF65-F5344CB8AC3E}">
        <p14:creationId xmlns:p14="http://schemas.microsoft.com/office/powerpoint/2010/main" val="6494602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5501" y="585800"/>
            <a:ext cx="3618491" cy="584775"/>
          </a:xfrm>
          <a:prstGeom prst="rect">
            <a:avLst/>
          </a:prstGeom>
        </p:spPr>
        <p:txBody>
          <a:bodyPr wrap="none">
            <a:spAutoFit/>
          </a:bodyPr>
          <a:lstStyle/>
          <a:p>
            <a:r>
              <a:rPr lang="en-US" sz="3200" b="1" dirty="0"/>
              <a:t>D</a:t>
            </a:r>
            <a:r>
              <a:rPr lang="en-US" sz="3200" b="1" dirty="0" smtClean="0"/>
              <a:t>ominant strategies</a:t>
            </a:r>
            <a:endParaRPr lang="en-US" sz="3200" b="1" dirty="0"/>
          </a:p>
        </p:txBody>
      </p:sp>
      <p:sp>
        <p:nvSpPr>
          <p:cNvPr id="3" name="Rectangle 2"/>
          <p:cNvSpPr/>
          <p:nvPr/>
        </p:nvSpPr>
        <p:spPr>
          <a:xfrm>
            <a:off x="1022434" y="1324802"/>
            <a:ext cx="9414933" cy="646331"/>
          </a:xfrm>
          <a:prstGeom prst="rect">
            <a:avLst/>
          </a:prstGeom>
        </p:spPr>
        <p:txBody>
          <a:bodyPr wrap="square">
            <a:spAutoFit/>
          </a:bodyPr>
          <a:lstStyle/>
          <a:p>
            <a:r>
              <a:rPr lang="en-US" dirty="0" smtClean="0"/>
              <a:t>A dominant strategy for a player is one that produces the highest payoff of any strategy available for every possible action by the other players.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25349801"/>
              </p:ext>
            </p:extLst>
          </p:nvPr>
        </p:nvGraphicFramePr>
        <p:xfrm>
          <a:off x="2201332" y="4224864"/>
          <a:ext cx="3318934" cy="1888068"/>
        </p:xfrm>
        <a:graphic>
          <a:graphicData uri="http://schemas.openxmlformats.org/drawingml/2006/table">
            <a:tbl>
              <a:tblPr firstRow="1" bandRow="1">
                <a:tableStyleId>{5940675A-B579-460E-94D1-54222C63F5DA}</a:tableStyleId>
              </a:tblPr>
              <a:tblGrid>
                <a:gridCol w="1676935"/>
                <a:gridCol w="1641999"/>
              </a:tblGrid>
              <a:tr h="944034">
                <a:tc>
                  <a:txBody>
                    <a:bodyPr/>
                    <a:lstStyle/>
                    <a:p>
                      <a:pPr algn="ctr"/>
                      <a:r>
                        <a:rPr lang="en-US" sz="2800" dirty="0" smtClean="0"/>
                        <a:t>-2, </a:t>
                      </a:r>
                      <a:r>
                        <a:rPr lang="en-US" sz="2800" dirty="0" smtClean="0">
                          <a:solidFill>
                            <a:srgbClr val="0070C0"/>
                          </a:solidFill>
                        </a:rPr>
                        <a:t>-2</a:t>
                      </a:r>
                      <a:endParaRPr lang="en-US" sz="2800" dirty="0">
                        <a:solidFill>
                          <a:srgbClr val="0070C0"/>
                        </a:solidFill>
                      </a:endParaRPr>
                    </a:p>
                  </a:txBody>
                  <a:tcPr/>
                </a:tc>
                <a:tc>
                  <a:txBody>
                    <a:bodyPr/>
                    <a:lstStyle/>
                    <a:p>
                      <a:pPr algn="ctr"/>
                      <a:r>
                        <a:rPr lang="en-US" sz="2800" dirty="0" smtClean="0"/>
                        <a:t>0,</a:t>
                      </a:r>
                      <a:r>
                        <a:rPr lang="zh-CN" altLang="en-US" sz="2800" dirty="0" smtClean="0"/>
                        <a:t> </a:t>
                      </a:r>
                      <a:r>
                        <a:rPr lang="en-US" sz="2800" dirty="0" smtClean="0">
                          <a:solidFill>
                            <a:srgbClr val="0070C0"/>
                          </a:solidFill>
                        </a:rPr>
                        <a:t>-4</a:t>
                      </a:r>
                      <a:endParaRPr lang="en-US" sz="2800" dirty="0">
                        <a:solidFill>
                          <a:srgbClr val="0070C0"/>
                        </a:solidFill>
                      </a:endParaRPr>
                    </a:p>
                  </a:txBody>
                  <a:tcPr/>
                </a:tc>
              </a:tr>
              <a:tr h="944034">
                <a:tc>
                  <a:txBody>
                    <a:bodyPr/>
                    <a:lstStyle/>
                    <a:p>
                      <a:pPr algn="ctr"/>
                      <a:r>
                        <a:rPr lang="en-US" altLang="zh-CN" sz="2800" dirty="0" smtClean="0"/>
                        <a:t>-4,</a:t>
                      </a:r>
                      <a:r>
                        <a:rPr lang="en-US" altLang="zh-CN" sz="2800" baseline="0" dirty="0" smtClean="0"/>
                        <a:t> </a:t>
                      </a:r>
                      <a:r>
                        <a:rPr lang="en-US" altLang="zh-CN" sz="2800" baseline="0" dirty="0" smtClean="0">
                          <a:solidFill>
                            <a:srgbClr val="0070C0"/>
                          </a:solidFill>
                        </a:rPr>
                        <a:t>0</a:t>
                      </a:r>
                      <a:endParaRPr lang="en-US" sz="2800" dirty="0">
                        <a:solidFill>
                          <a:srgbClr val="0070C0"/>
                        </a:solidFill>
                      </a:endParaRPr>
                    </a:p>
                  </a:txBody>
                  <a:tcPr/>
                </a:tc>
                <a:tc>
                  <a:txBody>
                    <a:bodyPr/>
                    <a:lstStyle/>
                    <a:p>
                      <a:pPr algn="ctr"/>
                      <a:r>
                        <a:rPr lang="en-US" sz="2800" dirty="0" smtClean="0"/>
                        <a:t>-1,</a:t>
                      </a:r>
                      <a:r>
                        <a:rPr lang="en-US" sz="2800" baseline="0" dirty="0" smtClean="0"/>
                        <a:t> </a:t>
                      </a:r>
                      <a:r>
                        <a:rPr lang="en-US" sz="2800" baseline="0" dirty="0" smtClean="0">
                          <a:solidFill>
                            <a:srgbClr val="0070C0"/>
                          </a:solidFill>
                        </a:rPr>
                        <a:t>-1</a:t>
                      </a:r>
                      <a:endParaRPr lang="en-US" sz="2800" dirty="0">
                        <a:solidFill>
                          <a:srgbClr val="0070C0"/>
                        </a:solidFill>
                      </a:endParaRPr>
                    </a:p>
                  </a:txBody>
                  <a:tcPr/>
                </a:tc>
              </a:tr>
            </a:tbl>
          </a:graphicData>
        </a:graphic>
      </p:graphicFrame>
      <p:sp>
        <p:nvSpPr>
          <p:cNvPr id="5" name="TextBox 4"/>
          <p:cNvSpPr txBox="1"/>
          <p:nvPr/>
        </p:nvSpPr>
        <p:spPr>
          <a:xfrm>
            <a:off x="759967" y="4522567"/>
            <a:ext cx="524933" cy="646331"/>
          </a:xfrm>
          <a:prstGeom prst="rect">
            <a:avLst/>
          </a:prstGeom>
          <a:noFill/>
        </p:spPr>
        <p:txBody>
          <a:bodyPr wrap="square" rtlCol="0">
            <a:spAutoFit/>
          </a:bodyPr>
          <a:lstStyle/>
          <a:p>
            <a:r>
              <a:rPr lang="en-US" sz="3600" b="1" dirty="0" smtClean="0"/>
              <a:t>A</a:t>
            </a:r>
            <a:endParaRPr lang="en-US" sz="3600" b="1" dirty="0"/>
          </a:p>
        </p:txBody>
      </p:sp>
      <p:sp>
        <p:nvSpPr>
          <p:cNvPr id="6" name="TextBox 5"/>
          <p:cNvSpPr txBox="1"/>
          <p:nvPr/>
        </p:nvSpPr>
        <p:spPr>
          <a:xfrm>
            <a:off x="3598332" y="3064588"/>
            <a:ext cx="524933" cy="646331"/>
          </a:xfrm>
          <a:prstGeom prst="rect">
            <a:avLst/>
          </a:prstGeom>
          <a:noFill/>
        </p:spPr>
        <p:txBody>
          <a:bodyPr wrap="square" rtlCol="0">
            <a:spAutoFit/>
          </a:bodyPr>
          <a:lstStyle/>
          <a:p>
            <a:r>
              <a:rPr lang="en-US" sz="3600" b="1" dirty="0">
                <a:solidFill>
                  <a:srgbClr val="0070C0"/>
                </a:solidFill>
              </a:rPr>
              <a:t>B</a:t>
            </a:r>
          </a:p>
        </p:txBody>
      </p:sp>
      <p:sp>
        <p:nvSpPr>
          <p:cNvPr id="7" name="Rectangle 6"/>
          <p:cNvSpPr/>
          <p:nvPr/>
        </p:nvSpPr>
        <p:spPr>
          <a:xfrm>
            <a:off x="2556017" y="2319810"/>
            <a:ext cx="2609561" cy="461665"/>
          </a:xfrm>
          <a:prstGeom prst="rect">
            <a:avLst/>
          </a:prstGeom>
        </p:spPr>
        <p:txBody>
          <a:bodyPr wrap="none">
            <a:spAutoFit/>
          </a:bodyPr>
          <a:lstStyle/>
          <a:p>
            <a:r>
              <a:rPr lang="en-US" sz="2400" smtClean="0">
                <a:solidFill>
                  <a:srgbClr val="FF0000"/>
                </a:solidFill>
              </a:rPr>
              <a:t>Prisoners’ Dilemma</a:t>
            </a:r>
            <a:endParaRPr lang="en-US" sz="2400">
              <a:solidFill>
                <a:srgbClr val="FF0000"/>
              </a:solidFill>
            </a:endParaRPr>
          </a:p>
        </p:txBody>
      </p:sp>
      <p:sp>
        <p:nvSpPr>
          <p:cNvPr id="8" name="TextBox 7"/>
          <p:cNvSpPr txBox="1"/>
          <p:nvPr/>
        </p:nvSpPr>
        <p:spPr>
          <a:xfrm>
            <a:off x="2814746" y="3710919"/>
            <a:ext cx="783586" cy="369332"/>
          </a:xfrm>
          <a:prstGeom prst="rect">
            <a:avLst/>
          </a:prstGeom>
          <a:noFill/>
        </p:spPr>
        <p:txBody>
          <a:bodyPr wrap="square" rtlCol="0">
            <a:spAutoFit/>
          </a:bodyPr>
          <a:lstStyle/>
          <a:p>
            <a:r>
              <a:rPr lang="en-US" altLang="zh-CN" smtClean="0">
                <a:solidFill>
                  <a:srgbClr val="0070C0"/>
                </a:solidFill>
              </a:rPr>
              <a:t>Admit</a:t>
            </a:r>
            <a:endParaRPr lang="en-US">
              <a:solidFill>
                <a:srgbClr val="0070C0"/>
              </a:solidFill>
            </a:endParaRPr>
          </a:p>
        </p:txBody>
      </p:sp>
      <p:sp>
        <p:nvSpPr>
          <p:cNvPr id="9" name="TextBox 8"/>
          <p:cNvSpPr txBox="1"/>
          <p:nvPr/>
        </p:nvSpPr>
        <p:spPr>
          <a:xfrm>
            <a:off x="1351323" y="4522567"/>
            <a:ext cx="783586" cy="369332"/>
          </a:xfrm>
          <a:prstGeom prst="rect">
            <a:avLst/>
          </a:prstGeom>
          <a:noFill/>
        </p:spPr>
        <p:txBody>
          <a:bodyPr wrap="square" rtlCol="0">
            <a:spAutoFit/>
          </a:bodyPr>
          <a:lstStyle/>
          <a:p>
            <a:r>
              <a:rPr lang="en-US" altLang="zh-CN" smtClean="0"/>
              <a:t>Admit</a:t>
            </a:r>
            <a:endParaRPr lang="en-US"/>
          </a:p>
        </p:txBody>
      </p:sp>
      <p:sp>
        <p:nvSpPr>
          <p:cNvPr id="10" name="TextBox 9"/>
          <p:cNvSpPr txBox="1"/>
          <p:nvPr/>
        </p:nvSpPr>
        <p:spPr>
          <a:xfrm>
            <a:off x="4381992" y="3710919"/>
            <a:ext cx="783586" cy="369332"/>
          </a:xfrm>
          <a:prstGeom prst="rect">
            <a:avLst/>
          </a:prstGeom>
          <a:noFill/>
        </p:spPr>
        <p:txBody>
          <a:bodyPr wrap="square" rtlCol="0">
            <a:spAutoFit/>
          </a:bodyPr>
          <a:lstStyle/>
          <a:p>
            <a:r>
              <a:rPr lang="en-US" altLang="zh-CN" smtClean="0">
                <a:solidFill>
                  <a:srgbClr val="0070C0"/>
                </a:solidFill>
              </a:rPr>
              <a:t>Deny</a:t>
            </a:r>
            <a:endParaRPr lang="en-US">
              <a:solidFill>
                <a:srgbClr val="0070C0"/>
              </a:solidFill>
            </a:endParaRPr>
          </a:p>
        </p:txBody>
      </p:sp>
      <p:sp>
        <p:nvSpPr>
          <p:cNvPr id="11" name="TextBox 10"/>
          <p:cNvSpPr txBox="1"/>
          <p:nvPr/>
        </p:nvSpPr>
        <p:spPr>
          <a:xfrm>
            <a:off x="1351323" y="5590519"/>
            <a:ext cx="783586" cy="369332"/>
          </a:xfrm>
          <a:prstGeom prst="rect">
            <a:avLst/>
          </a:prstGeom>
          <a:noFill/>
        </p:spPr>
        <p:txBody>
          <a:bodyPr wrap="square" rtlCol="0">
            <a:spAutoFit/>
          </a:bodyPr>
          <a:lstStyle/>
          <a:p>
            <a:r>
              <a:rPr lang="en-US" altLang="zh-CN" smtClean="0"/>
              <a:t>Deny</a:t>
            </a:r>
            <a:endParaRPr lang="en-US"/>
          </a:p>
        </p:txBody>
      </p:sp>
      <p:sp>
        <p:nvSpPr>
          <p:cNvPr id="13" name="Rectangle 12"/>
          <p:cNvSpPr/>
          <p:nvPr/>
        </p:nvSpPr>
        <p:spPr>
          <a:xfrm>
            <a:off x="2201332" y="4224864"/>
            <a:ext cx="1659467" cy="1888069"/>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688666" y="2459748"/>
            <a:ext cx="5046133" cy="400110"/>
          </a:xfrm>
          <a:prstGeom prst="rect">
            <a:avLst/>
          </a:prstGeom>
          <a:noFill/>
        </p:spPr>
        <p:txBody>
          <a:bodyPr wrap="square" rtlCol="0">
            <a:spAutoFit/>
          </a:bodyPr>
          <a:lstStyle/>
          <a:p>
            <a:r>
              <a:rPr lang="en-US" sz="2000" dirty="0" smtClean="0">
                <a:solidFill>
                  <a:srgbClr val="FF0000"/>
                </a:solidFill>
              </a:rPr>
              <a:t>What is the </a:t>
            </a:r>
            <a:r>
              <a:rPr lang="en-US" altLang="zh-CN" sz="2000" dirty="0" smtClean="0">
                <a:solidFill>
                  <a:srgbClr val="FF0000"/>
                </a:solidFill>
              </a:rPr>
              <a:t>strategy</a:t>
            </a:r>
            <a:r>
              <a:rPr lang="zh-CN" altLang="en-US" sz="2000" dirty="0" smtClean="0">
                <a:solidFill>
                  <a:srgbClr val="FF0000"/>
                </a:solidFill>
              </a:rPr>
              <a:t> </a:t>
            </a:r>
            <a:r>
              <a:rPr lang="en-US" altLang="zh-CN" sz="2000" dirty="0" smtClean="0">
                <a:solidFill>
                  <a:srgbClr val="FF0000"/>
                </a:solidFill>
              </a:rPr>
              <a:t>of</a:t>
            </a:r>
            <a:r>
              <a:rPr lang="zh-CN" altLang="en-US" sz="2000" dirty="0" smtClean="0">
                <a:solidFill>
                  <a:srgbClr val="FF0000"/>
                </a:solidFill>
              </a:rPr>
              <a:t> </a:t>
            </a:r>
            <a:r>
              <a:rPr lang="en-US" altLang="zh-CN" sz="2000" dirty="0" smtClean="0">
                <a:solidFill>
                  <a:srgbClr val="FF0000"/>
                </a:solidFill>
              </a:rPr>
              <a:t>prisoner</a:t>
            </a:r>
            <a:r>
              <a:rPr lang="zh-CN" altLang="en-US" sz="2000" dirty="0" smtClean="0">
                <a:solidFill>
                  <a:srgbClr val="FF0000"/>
                </a:solidFill>
              </a:rPr>
              <a:t> </a:t>
            </a:r>
            <a:r>
              <a:rPr lang="en-US" altLang="zh-CN" sz="2000" dirty="0" smtClean="0">
                <a:solidFill>
                  <a:srgbClr val="FF0000"/>
                </a:solidFill>
              </a:rPr>
              <a:t>A</a:t>
            </a:r>
            <a:r>
              <a:rPr lang="en-US" altLang="zh-CN" sz="2000" dirty="0">
                <a:solidFill>
                  <a:srgbClr val="FF0000"/>
                </a:solidFill>
              </a:rPr>
              <a:t>?</a:t>
            </a:r>
            <a:endParaRPr lang="en-US" sz="2000" dirty="0">
              <a:solidFill>
                <a:srgbClr val="FF0000"/>
              </a:solidFill>
            </a:endParaRPr>
          </a:p>
        </p:txBody>
      </p:sp>
      <p:sp>
        <p:nvSpPr>
          <p:cNvPr id="15" name="Oval 14"/>
          <p:cNvSpPr/>
          <p:nvPr/>
        </p:nvSpPr>
        <p:spPr>
          <a:xfrm>
            <a:off x="2567084" y="4313078"/>
            <a:ext cx="495324" cy="482604"/>
          </a:xfrm>
          <a:prstGeom prst="ellipse">
            <a:avLst/>
          </a:prstGeom>
          <a:solidFill>
            <a:srgbClr val="FF000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027333" y="2944687"/>
            <a:ext cx="5046133" cy="400110"/>
          </a:xfrm>
          <a:prstGeom prst="rect">
            <a:avLst/>
          </a:prstGeom>
          <a:noFill/>
        </p:spPr>
        <p:txBody>
          <a:bodyPr wrap="square" rtlCol="0">
            <a:spAutoFit/>
          </a:bodyPr>
          <a:lstStyle/>
          <a:p>
            <a:r>
              <a:rPr lang="en-US" sz="2000" dirty="0" smtClean="0">
                <a:solidFill>
                  <a:srgbClr val="00B050"/>
                </a:solidFill>
              </a:rPr>
              <a:t>If B admit, A should admit</a:t>
            </a:r>
            <a:endParaRPr lang="en-US" sz="2000" dirty="0">
              <a:solidFill>
                <a:srgbClr val="00B050"/>
              </a:solidFill>
            </a:endParaRPr>
          </a:p>
        </p:txBody>
      </p:sp>
      <p:sp>
        <p:nvSpPr>
          <p:cNvPr id="17" name="Left Brace 16"/>
          <p:cNvSpPr/>
          <p:nvPr/>
        </p:nvSpPr>
        <p:spPr>
          <a:xfrm>
            <a:off x="4623992" y="395358"/>
            <a:ext cx="643466" cy="84884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5300132" y="245542"/>
            <a:ext cx="2777067" cy="369332"/>
          </a:xfrm>
          <a:prstGeom prst="rect">
            <a:avLst/>
          </a:prstGeom>
          <a:noFill/>
        </p:spPr>
        <p:txBody>
          <a:bodyPr wrap="square" rtlCol="0">
            <a:spAutoFit/>
          </a:bodyPr>
          <a:lstStyle/>
          <a:p>
            <a:r>
              <a:rPr lang="en-US" altLang="zh-CN" dirty="0" smtClean="0">
                <a:solidFill>
                  <a:srgbClr val="0070C0"/>
                </a:solidFill>
              </a:rPr>
              <a:t>Strictly</a:t>
            </a:r>
            <a:r>
              <a:rPr lang="zh-CN" altLang="en-US" dirty="0" smtClean="0">
                <a:solidFill>
                  <a:srgbClr val="0070C0"/>
                </a:solidFill>
              </a:rPr>
              <a:t> </a:t>
            </a:r>
            <a:r>
              <a:rPr lang="en-US" altLang="zh-CN" dirty="0" smtClean="0">
                <a:solidFill>
                  <a:srgbClr val="0070C0"/>
                </a:solidFill>
              </a:rPr>
              <a:t>Dominant</a:t>
            </a:r>
            <a:r>
              <a:rPr lang="zh-CN" altLang="en-US" dirty="0" smtClean="0">
                <a:solidFill>
                  <a:srgbClr val="0070C0"/>
                </a:solidFill>
              </a:rPr>
              <a:t> </a:t>
            </a:r>
            <a:r>
              <a:rPr lang="en-US" altLang="zh-CN" dirty="0" smtClean="0">
                <a:solidFill>
                  <a:srgbClr val="0070C0"/>
                </a:solidFill>
              </a:rPr>
              <a:t>Strategy</a:t>
            </a:r>
            <a:endParaRPr lang="en-US" dirty="0">
              <a:solidFill>
                <a:srgbClr val="0070C0"/>
              </a:solidFill>
            </a:endParaRPr>
          </a:p>
        </p:txBody>
      </p:sp>
      <p:sp>
        <p:nvSpPr>
          <p:cNvPr id="19" name="TextBox 18"/>
          <p:cNvSpPr txBox="1"/>
          <p:nvPr/>
        </p:nvSpPr>
        <p:spPr>
          <a:xfrm>
            <a:off x="5267458" y="983328"/>
            <a:ext cx="2777067" cy="369332"/>
          </a:xfrm>
          <a:prstGeom prst="rect">
            <a:avLst/>
          </a:prstGeom>
          <a:noFill/>
        </p:spPr>
        <p:txBody>
          <a:bodyPr wrap="square" rtlCol="0">
            <a:spAutoFit/>
          </a:bodyPr>
          <a:lstStyle/>
          <a:p>
            <a:r>
              <a:rPr lang="en-US" altLang="zh-CN" dirty="0" smtClean="0">
                <a:solidFill>
                  <a:srgbClr val="0070C0"/>
                </a:solidFill>
              </a:rPr>
              <a:t>Weakly</a:t>
            </a:r>
            <a:r>
              <a:rPr lang="zh-CN" altLang="en-US" dirty="0" smtClean="0">
                <a:solidFill>
                  <a:srgbClr val="0070C0"/>
                </a:solidFill>
              </a:rPr>
              <a:t> </a:t>
            </a:r>
            <a:r>
              <a:rPr lang="en-US" altLang="zh-CN" dirty="0" smtClean="0">
                <a:solidFill>
                  <a:srgbClr val="0070C0"/>
                </a:solidFill>
              </a:rPr>
              <a:t>Dominant</a:t>
            </a:r>
            <a:r>
              <a:rPr lang="zh-CN" altLang="en-US" dirty="0" smtClean="0">
                <a:solidFill>
                  <a:srgbClr val="0070C0"/>
                </a:solidFill>
              </a:rPr>
              <a:t> </a:t>
            </a:r>
            <a:r>
              <a:rPr lang="en-US" altLang="zh-CN" dirty="0" smtClean="0">
                <a:solidFill>
                  <a:srgbClr val="0070C0"/>
                </a:solidFill>
              </a:rPr>
              <a:t>Strategy</a:t>
            </a:r>
            <a:endParaRPr lang="en-US" dirty="0">
              <a:solidFill>
                <a:srgbClr val="0070C0"/>
              </a:solidFill>
            </a:endParaRPr>
          </a:p>
        </p:txBody>
      </p:sp>
    </p:spTree>
    <p:extLst>
      <p:ext uri="{BB962C8B-B14F-4D97-AF65-F5344CB8AC3E}">
        <p14:creationId xmlns:p14="http://schemas.microsoft.com/office/powerpoint/2010/main" val="3418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dissolve">
                                      <p:cBhvr>
                                        <p:cTn id="10" dur="500"/>
                                        <p:tgtEl>
                                          <p:spTgt spid="1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dissolv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dissolv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checkerboard(across)">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dissolve">
                                      <p:cBhvr>
                                        <p:cTn id="28" dur="500"/>
                                        <p:tgtEl>
                                          <p:spTgt spid="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dissolve">
                                      <p:cBhvr>
                                        <p:cTn id="31" dur="500"/>
                                        <p:tgtEl>
                                          <p:spTgt spid="5"/>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dissolve">
                                      <p:cBhvr>
                                        <p:cTn id="34" dur="500"/>
                                        <p:tgtEl>
                                          <p:spTgt spid="6"/>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dissolve">
                                      <p:cBhvr>
                                        <p:cTn id="37" dur="500"/>
                                        <p:tgtEl>
                                          <p:spTgt spid="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dissolve">
                                      <p:cBhvr>
                                        <p:cTn id="40" dur="500"/>
                                        <p:tgtEl>
                                          <p:spTgt spid="9"/>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dissolve">
                                      <p:cBhvr>
                                        <p:cTn id="43" dur="500"/>
                                        <p:tgtEl>
                                          <p:spTgt spid="10"/>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dissolve">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dissolve">
                                      <p:cBhvr>
                                        <p:cTn id="51" dur="500"/>
                                        <p:tgtEl>
                                          <p:spTgt spid="14"/>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dissolve">
                                      <p:cBhvr>
                                        <p:cTn id="56" dur="5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dissolve">
                                      <p:cBhvr>
                                        <p:cTn id="61" dur="500"/>
                                        <p:tgtEl>
                                          <p:spTgt spid="15"/>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dissolve">
                                      <p:cBhvr>
                                        <p:cTn id="6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P spid="9" grpId="0"/>
      <p:bldP spid="10" grpId="0"/>
      <p:bldP spid="11" grpId="0"/>
      <p:bldP spid="13" grpId="0" animBg="1"/>
      <p:bldP spid="14" grpId="0"/>
      <p:bldP spid="15" grpId="0" animBg="1"/>
      <p:bldP spid="16" grpId="0"/>
      <p:bldP spid="17" grpId="0" animBg="1"/>
      <p:bldP spid="18"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5501" y="585800"/>
            <a:ext cx="3618491" cy="584775"/>
          </a:xfrm>
          <a:prstGeom prst="rect">
            <a:avLst/>
          </a:prstGeom>
        </p:spPr>
        <p:txBody>
          <a:bodyPr wrap="none">
            <a:spAutoFit/>
          </a:bodyPr>
          <a:lstStyle/>
          <a:p>
            <a:r>
              <a:rPr lang="en-US" sz="3200" b="1" dirty="0"/>
              <a:t>D</a:t>
            </a:r>
            <a:r>
              <a:rPr lang="en-US" sz="3200" b="1" dirty="0" smtClean="0"/>
              <a:t>ominant strategies</a:t>
            </a:r>
            <a:endParaRPr lang="en-US" sz="3200" b="1" dirty="0"/>
          </a:p>
        </p:txBody>
      </p:sp>
      <p:sp>
        <p:nvSpPr>
          <p:cNvPr id="3" name="Rectangle 2"/>
          <p:cNvSpPr/>
          <p:nvPr/>
        </p:nvSpPr>
        <p:spPr>
          <a:xfrm>
            <a:off x="1022434" y="1324802"/>
            <a:ext cx="9414933" cy="646331"/>
          </a:xfrm>
          <a:prstGeom prst="rect">
            <a:avLst/>
          </a:prstGeom>
        </p:spPr>
        <p:txBody>
          <a:bodyPr wrap="square">
            <a:spAutoFit/>
          </a:bodyPr>
          <a:lstStyle/>
          <a:p>
            <a:r>
              <a:rPr lang="en-US" smtClean="0"/>
              <a:t>A dominant strategy for a player is one that produces the highest payoff of any strategy available for every possible action by the other players.</a:t>
            </a:r>
            <a:endParaRPr lang="en-US"/>
          </a:p>
        </p:txBody>
      </p:sp>
      <p:graphicFrame>
        <p:nvGraphicFramePr>
          <p:cNvPr id="4" name="Table 3"/>
          <p:cNvGraphicFramePr>
            <a:graphicFrameLocks noGrp="1"/>
          </p:cNvGraphicFramePr>
          <p:nvPr/>
        </p:nvGraphicFramePr>
        <p:xfrm>
          <a:off x="2201332" y="4224864"/>
          <a:ext cx="3318934" cy="1888068"/>
        </p:xfrm>
        <a:graphic>
          <a:graphicData uri="http://schemas.openxmlformats.org/drawingml/2006/table">
            <a:tbl>
              <a:tblPr firstRow="1" bandRow="1">
                <a:tableStyleId>{5940675A-B579-460E-94D1-54222C63F5DA}</a:tableStyleId>
              </a:tblPr>
              <a:tblGrid>
                <a:gridCol w="1676935"/>
                <a:gridCol w="1641999"/>
              </a:tblGrid>
              <a:tr h="944034">
                <a:tc>
                  <a:txBody>
                    <a:bodyPr/>
                    <a:lstStyle/>
                    <a:p>
                      <a:pPr algn="ctr"/>
                      <a:r>
                        <a:rPr lang="en-US" sz="2800" dirty="0" smtClean="0"/>
                        <a:t>-2, </a:t>
                      </a:r>
                      <a:r>
                        <a:rPr lang="en-US" sz="2800" dirty="0" smtClean="0">
                          <a:solidFill>
                            <a:srgbClr val="0070C0"/>
                          </a:solidFill>
                        </a:rPr>
                        <a:t>-2</a:t>
                      </a:r>
                      <a:endParaRPr lang="en-US" sz="2800" dirty="0">
                        <a:solidFill>
                          <a:srgbClr val="0070C0"/>
                        </a:solidFill>
                      </a:endParaRPr>
                    </a:p>
                  </a:txBody>
                  <a:tcPr/>
                </a:tc>
                <a:tc>
                  <a:txBody>
                    <a:bodyPr/>
                    <a:lstStyle/>
                    <a:p>
                      <a:pPr algn="ctr"/>
                      <a:r>
                        <a:rPr lang="en-US" sz="2800" dirty="0" smtClean="0"/>
                        <a:t>0,</a:t>
                      </a:r>
                      <a:r>
                        <a:rPr lang="zh-CN" altLang="en-US" sz="2800" dirty="0" smtClean="0"/>
                        <a:t> </a:t>
                      </a:r>
                      <a:r>
                        <a:rPr lang="en-US" sz="2800" dirty="0" smtClean="0">
                          <a:solidFill>
                            <a:srgbClr val="0070C0"/>
                          </a:solidFill>
                        </a:rPr>
                        <a:t>-4</a:t>
                      </a:r>
                      <a:endParaRPr lang="en-US" sz="2800" dirty="0">
                        <a:solidFill>
                          <a:srgbClr val="0070C0"/>
                        </a:solidFill>
                      </a:endParaRPr>
                    </a:p>
                  </a:txBody>
                  <a:tcPr/>
                </a:tc>
              </a:tr>
              <a:tr h="944034">
                <a:tc>
                  <a:txBody>
                    <a:bodyPr/>
                    <a:lstStyle/>
                    <a:p>
                      <a:pPr algn="ctr"/>
                      <a:r>
                        <a:rPr lang="en-US" altLang="zh-CN" sz="2800" dirty="0" smtClean="0"/>
                        <a:t>-4,</a:t>
                      </a:r>
                      <a:r>
                        <a:rPr lang="en-US" altLang="zh-CN" sz="2800" baseline="0" dirty="0" smtClean="0"/>
                        <a:t> </a:t>
                      </a:r>
                      <a:r>
                        <a:rPr lang="en-US" altLang="zh-CN" sz="2800" baseline="0" dirty="0" smtClean="0">
                          <a:solidFill>
                            <a:srgbClr val="0070C0"/>
                          </a:solidFill>
                        </a:rPr>
                        <a:t>0</a:t>
                      </a:r>
                      <a:endParaRPr lang="en-US" sz="2800" dirty="0">
                        <a:solidFill>
                          <a:srgbClr val="0070C0"/>
                        </a:solidFill>
                      </a:endParaRPr>
                    </a:p>
                  </a:txBody>
                  <a:tcPr/>
                </a:tc>
                <a:tc>
                  <a:txBody>
                    <a:bodyPr/>
                    <a:lstStyle/>
                    <a:p>
                      <a:pPr algn="ctr"/>
                      <a:r>
                        <a:rPr lang="en-US" sz="2800" dirty="0" smtClean="0"/>
                        <a:t>-1,</a:t>
                      </a:r>
                      <a:r>
                        <a:rPr lang="en-US" sz="2800" baseline="0" dirty="0" smtClean="0"/>
                        <a:t> </a:t>
                      </a:r>
                      <a:r>
                        <a:rPr lang="en-US" sz="2800" baseline="0" dirty="0" smtClean="0">
                          <a:solidFill>
                            <a:srgbClr val="0070C0"/>
                          </a:solidFill>
                        </a:rPr>
                        <a:t>-1</a:t>
                      </a:r>
                      <a:endParaRPr lang="en-US" sz="2800" dirty="0">
                        <a:solidFill>
                          <a:srgbClr val="0070C0"/>
                        </a:solidFill>
                      </a:endParaRPr>
                    </a:p>
                  </a:txBody>
                  <a:tcPr/>
                </a:tc>
              </a:tr>
            </a:tbl>
          </a:graphicData>
        </a:graphic>
      </p:graphicFrame>
      <p:sp>
        <p:nvSpPr>
          <p:cNvPr id="5" name="TextBox 4"/>
          <p:cNvSpPr txBox="1"/>
          <p:nvPr/>
        </p:nvSpPr>
        <p:spPr>
          <a:xfrm>
            <a:off x="759967" y="4522567"/>
            <a:ext cx="524933" cy="646331"/>
          </a:xfrm>
          <a:prstGeom prst="rect">
            <a:avLst/>
          </a:prstGeom>
          <a:noFill/>
        </p:spPr>
        <p:txBody>
          <a:bodyPr wrap="square" rtlCol="0">
            <a:spAutoFit/>
          </a:bodyPr>
          <a:lstStyle/>
          <a:p>
            <a:r>
              <a:rPr lang="en-US" sz="3600" b="1" dirty="0" smtClean="0"/>
              <a:t>A</a:t>
            </a:r>
            <a:endParaRPr lang="en-US" sz="3600" b="1" dirty="0"/>
          </a:p>
        </p:txBody>
      </p:sp>
      <p:sp>
        <p:nvSpPr>
          <p:cNvPr id="6" name="TextBox 5"/>
          <p:cNvSpPr txBox="1"/>
          <p:nvPr/>
        </p:nvSpPr>
        <p:spPr>
          <a:xfrm>
            <a:off x="3598332" y="3064588"/>
            <a:ext cx="524933" cy="646331"/>
          </a:xfrm>
          <a:prstGeom prst="rect">
            <a:avLst/>
          </a:prstGeom>
          <a:noFill/>
        </p:spPr>
        <p:txBody>
          <a:bodyPr wrap="square" rtlCol="0">
            <a:spAutoFit/>
          </a:bodyPr>
          <a:lstStyle/>
          <a:p>
            <a:r>
              <a:rPr lang="en-US" sz="3600" b="1" dirty="0">
                <a:solidFill>
                  <a:srgbClr val="0070C0"/>
                </a:solidFill>
              </a:rPr>
              <a:t>B</a:t>
            </a:r>
          </a:p>
        </p:txBody>
      </p:sp>
      <p:sp>
        <p:nvSpPr>
          <p:cNvPr id="7" name="Rectangle 6"/>
          <p:cNvSpPr/>
          <p:nvPr/>
        </p:nvSpPr>
        <p:spPr>
          <a:xfrm>
            <a:off x="2556017" y="2319810"/>
            <a:ext cx="2609561" cy="461665"/>
          </a:xfrm>
          <a:prstGeom prst="rect">
            <a:avLst/>
          </a:prstGeom>
        </p:spPr>
        <p:txBody>
          <a:bodyPr wrap="none">
            <a:spAutoFit/>
          </a:bodyPr>
          <a:lstStyle/>
          <a:p>
            <a:r>
              <a:rPr lang="en-US" sz="2400" smtClean="0">
                <a:solidFill>
                  <a:srgbClr val="FF0000"/>
                </a:solidFill>
              </a:rPr>
              <a:t>Prisoners’ Dilemma</a:t>
            </a:r>
            <a:endParaRPr lang="en-US" sz="2400">
              <a:solidFill>
                <a:srgbClr val="FF0000"/>
              </a:solidFill>
            </a:endParaRPr>
          </a:p>
        </p:txBody>
      </p:sp>
      <p:sp>
        <p:nvSpPr>
          <p:cNvPr id="8" name="TextBox 7"/>
          <p:cNvSpPr txBox="1"/>
          <p:nvPr/>
        </p:nvSpPr>
        <p:spPr>
          <a:xfrm>
            <a:off x="2814746" y="3710919"/>
            <a:ext cx="783586" cy="369332"/>
          </a:xfrm>
          <a:prstGeom prst="rect">
            <a:avLst/>
          </a:prstGeom>
          <a:noFill/>
        </p:spPr>
        <p:txBody>
          <a:bodyPr wrap="square" rtlCol="0">
            <a:spAutoFit/>
          </a:bodyPr>
          <a:lstStyle/>
          <a:p>
            <a:r>
              <a:rPr lang="en-US" altLang="zh-CN" smtClean="0">
                <a:solidFill>
                  <a:srgbClr val="0070C0"/>
                </a:solidFill>
              </a:rPr>
              <a:t>Admit</a:t>
            </a:r>
            <a:endParaRPr lang="en-US">
              <a:solidFill>
                <a:srgbClr val="0070C0"/>
              </a:solidFill>
            </a:endParaRPr>
          </a:p>
        </p:txBody>
      </p:sp>
      <p:sp>
        <p:nvSpPr>
          <p:cNvPr id="9" name="TextBox 8"/>
          <p:cNvSpPr txBox="1"/>
          <p:nvPr/>
        </p:nvSpPr>
        <p:spPr>
          <a:xfrm>
            <a:off x="1351323" y="4522567"/>
            <a:ext cx="783586" cy="369332"/>
          </a:xfrm>
          <a:prstGeom prst="rect">
            <a:avLst/>
          </a:prstGeom>
          <a:noFill/>
        </p:spPr>
        <p:txBody>
          <a:bodyPr wrap="square" rtlCol="0">
            <a:spAutoFit/>
          </a:bodyPr>
          <a:lstStyle/>
          <a:p>
            <a:r>
              <a:rPr lang="en-US" altLang="zh-CN" smtClean="0"/>
              <a:t>Admit</a:t>
            </a:r>
            <a:endParaRPr lang="en-US"/>
          </a:p>
        </p:txBody>
      </p:sp>
      <p:sp>
        <p:nvSpPr>
          <p:cNvPr id="10" name="TextBox 9"/>
          <p:cNvSpPr txBox="1"/>
          <p:nvPr/>
        </p:nvSpPr>
        <p:spPr>
          <a:xfrm>
            <a:off x="4381992" y="3710919"/>
            <a:ext cx="783586" cy="369332"/>
          </a:xfrm>
          <a:prstGeom prst="rect">
            <a:avLst/>
          </a:prstGeom>
          <a:noFill/>
        </p:spPr>
        <p:txBody>
          <a:bodyPr wrap="square" rtlCol="0">
            <a:spAutoFit/>
          </a:bodyPr>
          <a:lstStyle/>
          <a:p>
            <a:r>
              <a:rPr lang="en-US" altLang="zh-CN" smtClean="0">
                <a:solidFill>
                  <a:srgbClr val="0070C0"/>
                </a:solidFill>
              </a:rPr>
              <a:t>Deny</a:t>
            </a:r>
            <a:endParaRPr lang="en-US">
              <a:solidFill>
                <a:srgbClr val="0070C0"/>
              </a:solidFill>
            </a:endParaRPr>
          </a:p>
        </p:txBody>
      </p:sp>
      <p:sp>
        <p:nvSpPr>
          <p:cNvPr id="11" name="TextBox 10"/>
          <p:cNvSpPr txBox="1"/>
          <p:nvPr/>
        </p:nvSpPr>
        <p:spPr>
          <a:xfrm>
            <a:off x="1351323" y="5590519"/>
            <a:ext cx="783586" cy="369332"/>
          </a:xfrm>
          <a:prstGeom prst="rect">
            <a:avLst/>
          </a:prstGeom>
          <a:noFill/>
        </p:spPr>
        <p:txBody>
          <a:bodyPr wrap="square" rtlCol="0">
            <a:spAutoFit/>
          </a:bodyPr>
          <a:lstStyle/>
          <a:p>
            <a:r>
              <a:rPr lang="en-US" altLang="zh-CN" smtClean="0"/>
              <a:t>Deny</a:t>
            </a:r>
            <a:endParaRPr lang="en-US"/>
          </a:p>
        </p:txBody>
      </p:sp>
      <p:sp>
        <p:nvSpPr>
          <p:cNvPr id="13" name="Rectangle 12"/>
          <p:cNvSpPr/>
          <p:nvPr/>
        </p:nvSpPr>
        <p:spPr>
          <a:xfrm>
            <a:off x="3860797" y="4210273"/>
            <a:ext cx="1659467" cy="1888069"/>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688666" y="2476681"/>
            <a:ext cx="5046133" cy="400110"/>
          </a:xfrm>
          <a:prstGeom prst="rect">
            <a:avLst/>
          </a:prstGeom>
          <a:noFill/>
        </p:spPr>
        <p:txBody>
          <a:bodyPr wrap="square" rtlCol="0">
            <a:spAutoFit/>
          </a:bodyPr>
          <a:lstStyle/>
          <a:p>
            <a:r>
              <a:rPr lang="en-US" sz="2000" dirty="0" smtClean="0">
                <a:solidFill>
                  <a:srgbClr val="FF0000"/>
                </a:solidFill>
              </a:rPr>
              <a:t>What is the </a:t>
            </a:r>
            <a:r>
              <a:rPr lang="en-US" altLang="zh-CN" sz="2000" dirty="0" smtClean="0">
                <a:solidFill>
                  <a:srgbClr val="FF0000"/>
                </a:solidFill>
              </a:rPr>
              <a:t>strategy</a:t>
            </a:r>
            <a:r>
              <a:rPr lang="zh-CN" altLang="en-US" sz="2000" dirty="0" smtClean="0">
                <a:solidFill>
                  <a:srgbClr val="FF0000"/>
                </a:solidFill>
              </a:rPr>
              <a:t> </a:t>
            </a:r>
            <a:r>
              <a:rPr lang="en-US" altLang="zh-CN" sz="2000" dirty="0" smtClean="0">
                <a:solidFill>
                  <a:srgbClr val="FF0000"/>
                </a:solidFill>
              </a:rPr>
              <a:t>of</a:t>
            </a:r>
            <a:r>
              <a:rPr lang="zh-CN" altLang="en-US" sz="2000" dirty="0" smtClean="0">
                <a:solidFill>
                  <a:srgbClr val="FF0000"/>
                </a:solidFill>
              </a:rPr>
              <a:t> </a:t>
            </a:r>
            <a:r>
              <a:rPr lang="en-US" altLang="zh-CN" sz="2000" dirty="0" smtClean="0">
                <a:solidFill>
                  <a:srgbClr val="FF0000"/>
                </a:solidFill>
              </a:rPr>
              <a:t>prisoner</a:t>
            </a:r>
            <a:r>
              <a:rPr lang="zh-CN" altLang="en-US" sz="2000" dirty="0" smtClean="0">
                <a:solidFill>
                  <a:srgbClr val="FF0000"/>
                </a:solidFill>
              </a:rPr>
              <a:t> </a:t>
            </a:r>
            <a:r>
              <a:rPr lang="en-US" altLang="zh-CN" sz="2000" dirty="0" smtClean="0">
                <a:solidFill>
                  <a:srgbClr val="FF0000"/>
                </a:solidFill>
              </a:rPr>
              <a:t>A</a:t>
            </a:r>
            <a:r>
              <a:rPr lang="en-US" altLang="zh-CN" sz="2000" dirty="0">
                <a:solidFill>
                  <a:srgbClr val="FF0000"/>
                </a:solidFill>
              </a:rPr>
              <a:t>?</a:t>
            </a:r>
            <a:endParaRPr lang="en-US" sz="2000" dirty="0">
              <a:solidFill>
                <a:srgbClr val="FF0000"/>
              </a:solidFill>
            </a:endParaRPr>
          </a:p>
        </p:txBody>
      </p:sp>
      <p:sp>
        <p:nvSpPr>
          <p:cNvPr id="15" name="Oval 14"/>
          <p:cNvSpPr/>
          <p:nvPr/>
        </p:nvSpPr>
        <p:spPr>
          <a:xfrm>
            <a:off x="4199019" y="4281265"/>
            <a:ext cx="495324" cy="482604"/>
          </a:xfrm>
          <a:prstGeom prst="ellipse">
            <a:avLst/>
          </a:prstGeom>
          <a:solidFill>
            <a:srgbClr val="FF000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027333" y="2961620"/>
            <a:ext cx="5046133" cy="400110"/>
          </a:xfrm>
          <a:prstGeom prst="rect">
            <a:avLst/>
          </a:prstGeom>
          <a:noFill/>
        </p:spPr>
        <p:txBody>
          <a:bodyPr wrap="square" rtlCol="0">
            <a:spAutoFit/>
          </a:bodyPr>
          <a:lstStyle/>
          <a:p>
            <a:r>
              <a:rPr lang="en-US" sz="2000" dirty="0" smtClean="0">
                <a:solidFill>
                  <a:srgbClr val="00B050"/>
                </a:solidFill>
              </a:rPr>
              <a:t>If B admit, A should admit</a:t>
            </a:r>
            <a:endParaRPr lang="en-US" sz="2000" dirty="0">
              <a:solidFill>
                <a:srgbClr val="00B050"/>
              </a:solidFill>
            </a:endParaRPr>
          </a:p>
        </p:txBody>
      </p:sp>
      <p:sp>
        <p:nvSpPr>
          <p:cNvPr id="17" name="TextBox 16"/>
          <p:cNvSpPr txBox="1"/>
          <p:nvPr/>
        </p:nvSpPr>
        <p:spPr>
          <a:xfrm>
            <a:off x="7027333" y="3361730"/>
            <a:ext cx="5046133" cy="400110"/>
          </a:xfrm>
          <a:prstGeom prst="rect">
            <a:avLst/>
          </a:prstGeom>
          <a:noFill/>
        </p:spPr>
        <p:txBody>
          <a:bodyPr wrap="square" rtlCol="0">
            <a:spAutoFit/>
          </a:bodyPr>
          <a:lstStyle/>
          <a:p>
            <a:r>
              <a:rPr lang="en-US" sz="2000" dirty="0" smtClean="0">
                <a:solidFill>
                  <a:srgbClr val="00B050"/>
                </a:solidFill>
              </a:rPr>
              <a:t>If B deny, A should admit</a:t>
            </a:r>
            <a:endParaRPr lang="en-US" sz="2000" dirty="0">
              <a:solidFill>
                <a:srgbClr val="00B050"/>
              </a:solidFill>
            </a:endParaRPr>
          </a:p>
        </p:txBody>
      </p:sp>
      <p:sp>
        <p:nvSpPr>
          <p:cNvPr id="18" name="Down Arrow 17"/>
          <p:cNvSpPr/>
          <p:nvPr/>
        </p:nvSpPr>
        <p:spPr>
          <a:xfrm>
            <a:off x="8382000" y="3776824"/>
            <a:ext cx="355600" cy="4826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333067" y="4274412"/>
            <a:ext cx="5858933" cy="461665"/>
          </a:xfrm>
          <a:prstGeom prst="rect">
            <a:avLst/>
          </a:prstGeom>
          <a:noFill/>
        </p:spPr>
        <p:txBody>
          <a:bodyPr wrap="square" rtlCol="0">
            <a:spAutoFit/>
          </a:bodyPr>
          <a:lstStyle/>
          <a:p>
            <a:r>
              <a:rPr lang="en-US" sz="2400" b="1" dirty="0" smtClean="0">
                <a:solidFill>
                  <a:srgbClr val="00B050"/>
                </a:solidFill>
              </a:rPr>
              <a:t>Admit is </a:t>
            </a:r>
            <a:r>
              <a:rPr lang="en-US" sz="2400" b="1" smtClean="0">
                <a:solidFill>
                  <a:srgbClr val="00B050"/>
                </a:solidFill>
              </a:rPr>
              <a:t>the strictly dominant </a:t>
            </a:r>
            <a:r>
              <a:rPr lang="en-US" sz="2400" b="1" dirty="0" smtClean="0">
                <a:solidFill>
                  <a:srgbClr val="00B050"/>
                </a:solidFill>
              </a:rPr>
              <a:t>strategy for A</a:t>
            </a:r>
            <a:endParaRPr lang="en-US" sz="2400" b="1" dirty="0">
              <a:solidFill>
                <a:srgbClr val="00B050"/>
              </a:solidFill>
            </a:endParaRPr>
          </a:p>
        </p:txBody>
      </p:sp>
    </p:spTree>
    <p:extLst>
      <p:ext uri="{BB962C8B-B14F-4D97-AF65-F5344CB8AC3E}">
        <p14:creationId xmlns:p14="http://schemas.microsoft.com/office/powerpoint/2010/main" val="30461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dissolv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dissolv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dissolv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7" grpId="0"/>
      <p:bldP spid="18" grpId="0" animBg="1"/>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5501" y="585800"/>
            <a:ext cx="3618491" cy="584775"/>
          </a:xfrm>
          <a:prstGeom prst="rect">
            <a:avLst/>
          </a:prstGeom>
        </p:spPr>
        <p:txBody>
          <a:bodyPr wrap="none">
            <a:spAutoFit/>
          </a:bodyPr>
          <a:lstStyle/>
          <a:p>
            <a:r>
              <a:rPr lang="en-US" sz="3200" b="1" dirty="0"/>
              <a:t>D</a:t>
            </a:r>
            <a:r>
              <a:rPr lang="en-US" sz="3200" b="1" dirty="0" smtClean="0"/>
              <a:t>ominant strategies</a:t>
            </a:r>
            <a:endParaRPr lang="en-US" sz="3200" b="1" dirty="0"/>
          </a:p>
        </p:txBody>
      </p:sp>
      <p:sp>
        <p:nvSpPr>
          <p:cNvPr id="3" name="Rectangle 2"/>
          <p:cNvSpPr/>
          <p:nvPr/>
        </p:nvSpPr>
        <p:spPr>
          <a:xfrm>
            <a:off x="1022434" y="1324802"/>
            <a:ext cx="9414933" cy="646331"/>
          </a:xfrm>
          <a:prstGeom prst="rect">
            <a:avLst/>
          </a:prstGeom>
        </p:spPr>
        <p:txBody>
          <a:bodyPr wrap="square">
            <a:spAutoFit/>
          </a:bodyPr>
          <a:lstStyle/>
          <a:p>
            <a:r>
              <a:rPr lang="en-US" smtClean="0"/>
              <a:t>A dominant strategy for a player is one that produces the highest payoff of any strategy available for every possible action by the other players.</a:t>
            </a:r>
            <a:endParaRPr lang="en-US"/>
          </a:p>
        </p:txBody>
      </p:sp>
      <p:graphicFrame>
        <p:nvGraphicFramePr>
          <p:cNvPr id="4" name="Table 3"/>
          <p:cNvGraphicFramePr>
            <a:graphicFrameLocks noGrp="1"/>
          </p:cNvGraphicFramePr>
          <p:nvPr/>
        </p:nvGraphicFramePr>
        <p:xfrm>
          <a:off x="2201332" y="4224864"/>
          <a:ext cx="3318934" cy="1888068"/>
        </p:xfrm>
        <a:graphic>
          <a:graphicData uri="http://schemas.openxmlformats.org/drawingml/2006/table">
            <a:tbl>
              <a:tblPr firstRow="1" bandRow="1">
                <a:tableStyleId>{5940675A-B579-460E-94D1-54222C63F5DA}</a:tableStyleId>
              </a:tblPr>
              <a:tblGrid>
                <a:gridCol w="1676935"/>
                <a:gridCol w="1641999"/>
              </a:tblGrid>
              <a:tr h="944034">
                <a:tc>
                  <a:txBody>
                    <a:bodyPr/>
                    <a:lstStyle/>
                    <a:p>
                      <a:pPr algn="ctr"/>
                      <a:r>
                        <a:rPr lang="en-US" sz="2800" dirty="0" smtClean="0"/>
                        <a:t>-2, </a:t>
                      </a:r>
                      <a:r>
                        <a:rPr lang="en-US" sz="2800" dirty="0" smtClean="0">
                          <a:solidFill>
                            <a:srgbClr val="0070C0"/>
                          </a:solidFill>
                        </a:rPr>
                        <a:t>-2</a:t>
                      </a:r>
                      <a:endParaRPr lang="en-US" sz="2800" dirty="0">
                        <a:solidFill>
                          <a:srgbClr val="0070C0"/>
                        </a:solidFill>
                      </a:endParaRPr>
                    </a:p>
                  </a:txBody>
                  <a:tcPr/>
                </a:tc>
                <a:tc>
                  <a:txBody>
                    <a:bodyPr/>
                    <a:lstStyle/>
                    <a:p>
                      <a:pPr algn="ctr"/>
                      <a:r>
                        <a:rPr lang="en-US" sz="2800" dirty="0" smtClean="0"/>
                        <a:t>0,</a:t>
                      </a:r>
                      <a:r>
                        <a:rPr lang="zh-CN" altLang="en-US" sz="2800" dirty="0" smtClean="0"/>
                        <a:t> </a:t>
                      </a:r>
                      <a:r>
                        <a:rPr lang="en-US" sz="2800" dirty="0" smtClean="0">
                          <a:solidFill>
                            <a:srgbClr val="0070C0"/>
                          </a:solidFill>
                        </a:rPr>
                        <a:t>-4</a:t>
                      </a:r>
                      <a:endParaRPr lang="en-US" sz="2800" dirty="0">
                        <a:solidFill>
                          <a:srgbClr val="0070C0"/>
                        </a:solidFill>
                      </a:endParaRPr>
                    </a:p>
                  </a:txBody>
                  <a:tcPr/>
                </a:tc>
              </a:tr>
              <a:tr h="944034">
                <a:tc>
                  <a:txBody>
                    <a:bodyPr/>
                    <a:lstStyle/>
                    <a:p>
                      <a:pPr algn="ctr"/>
                      <a:r>
                        <a:rPr lang="en-US" altLang="zh-CN" sz="2800" dirty="0" smtClean="0"/>
                        <a:t>-4,</a:t>
                      </a:r>
                      <a:r>
                        <a:rPr lang="en-US" altLang="zh-CN" sz="2800" baseline="0" dirty="0" smtClean="0"/>
                        <a:t> </a:t>
                      </a:r>
                      <a:r>
                        <a:rPr lang="en-US" altLang="zh-CN" sz="2800" baseline="0" dirty="0" smtClean="0">
                          <a:solidFill>
                            <a:srgbClr val="0070C0"/>
                          </a:solidFill>
                        </a:rPr>
                        <a:t>0</a:t>
                      </a:r>
                      <a:endParaRPr lang="en-US" sz="2800" dirty="0">
                        <a:solidFill>
                          <a:srgbClr val="0070C0"/>
                        </a:solidFill>
                      </a:endParaRPr>
                    </a:p>
                  </a:txBody>
                  <a:tcPr/>
                </a:tc>
                <a:tc>
                  <a:txBody>
                    <a:bodyPr/>
                    <a:lstStyle/>
                    <a:p>
                      <a:pPr algn="ctr"/>
                      <a:r>
                        <a:rPr lang="en-US" sz="2800" dirty="0" smtClean="0"/>
                        <a:t>-1,</a:t>
                      </a:r>
                      <a:r>
                        <a:rPr lang="en-US" sz="2800" baseline="0" dirty="0" smtClean="0"/>
                        <a:t> </a:t>
                      </a:r>
                      <a:r>
                        <a:rPr lang="en-US" sz="2800" baseline="0" dirty="0" smtClean="0">
                          <a:solidFill>
                            <a:srgbClr val="0070C0"/>
                          </a:solidFill>
                        </a:rPr>
                        <a:t>-1</a:t>
                      </a:r>
                      <a:endParaRPr lang="en-US" sz="2800" dirty="0">
                        <a:solidFill>
                          <a:srgbClr val="0070C0"/>
                        </a:solidFill>
                      </a:endParaRPr>
                    </a:p>
                  </a:txBody>
                  <a:tcPr/>
                </a:tc>
              </a:tr>
            </a:tbl>
          </a:graphicData>
        </a:graphic>
      </p:graphicFrame>
      <p:sp>
        <p:nvSpPr>
          <p:cNvPr id="5" name="TextBox 4"/>
          <p:cNvSpPr txBox="1"/>
          <p:nvPr/>
        </p:nvSpPr>
        <p:spPr>
          <a:xfrm>
            <a:off x="759967" y="4522567"/>
            <a:ext cx="524933" cy="646331"/>
          </a:xfrm>
          <a:prstGeom prst="rect">
            <a:avLst/>
          </a:prstGeom>
          <a:noFill/>
        </p:spPr>
        <p:txBody>
          <a:bodyPr wrap="square" rtlCol="0">
            <a:spAutoFit/>
          </a:bodyPr>
          <a:lstStyle/>
          <a:p>
            <a:r>
              <a:rPr lang="en-US" sz="3600" b="1" dirty="0" smtClean="0"/>
              <a:t>A</a:t>
            </a:r>
            <a:endParaRPr lang="en-US" sz="3600" b="1" dirty="0"/>
          </a:p>
        </p:txBody>
      </p:sp>
      <p:sp>
        <p:nvSpPr>
          <p:cNvPr id="6" name="TextBox 5"/>
          <p:cNvSpPr txBox="1"/>
          <p:nvPr/>
        </p:nvSpPr>
        <p:spPr>
          <a:xfrm>
            <a:off x="3598332" y="3064588"/>
            <a:ext cx="524933" cy="646331"/>
          </a:xfrm>
          <a:prstGeom prst="rect">
            <a:avLst/>
          </a:prstGeom>
          <a:noFill/>
        </p:spPr>
        <p:txBody>
          <a:bodyPr wrap="square" rtlCol="0">
            <a:spAutoFit/>
          </a:bodyPr>
          <a:lstStyle/>
          <a:p>
            <a:r>
              <a:rPr lang="en-US" sz="3600" b="1" dirty="0">
                <a:solidFill>
                  <a:srgbClr val="0070C0"/>
                </a:solidFill>
              </a:rPr>
              <a:t>B</a:t>
            </a:r>
          </a:p>
        </p:txBody>
      </p:sp>
      <p:sp>
        <p:nvSpPr>
          <p:cNvPr id="7" name="Rectangle 6"/>
          <p:cNvSpPr/>
          <p:nvPr/>
        </p:nvSpPr>
        <p:spPr>
          <a:xfrm>
            <a:off x="2556017" y="2319810"/>
            <a:ext cx="2609561" cy="461665"/>
          </a:xfrm>
          <a:prstGeom prst="rect">
            <a:avLst/>
          </a:prstGeom>
        </p:spPr>
        <p:txBody>
          <a:bodyPr wrap="none">
            <a:spAutoFit/>
          </a:bodyPr>
          <a:lstStyle/>
          <a:p>
            <a:r>
              <a:rPr lang="en-US" sz="2400" smtClean="0">
                <a:solidFill>
                  <a:srgbClr val="FF0000"/>
                </a:solidFill>
              </a:rPr>
              <a:t>Prisoners’ Dilemma</a:t>
            </a:r>
            <a:endParaRPr lang="en-US" sz="2400">
              <a:solidFill>
                <a:srgbClr val="FF0000"/>
              </a:solidFill>
            </a:endParaRPr>
          </a:p>
        </p:txBody>
      </p:sp>
      <p:sp>
        <p:nvSpPr>
          <p:cNvPr id="8" name="TextBox 7"/>
          <p:cNvSpPr txBox="1"/>
          <p:nvPr/>
        </p:nvSpPr>
        <p:spPr>
          <a:xfrm>
            <a:off x="2814746" y="3710919"/>
            <a:ext cx="783586" cy="369332"/>
          </a:xfrm>
          <a:prstGeom prst="rect">
            <a:avLst/>
          </a:prstGeom>
          <a:noFill/>
        </p:spPr>
        <p:txBody>
          <a:bodyPr wrap="square" rtlCol="0">
            <a:spAutoFit/>
          </a:bodyPr>
          <a:lstStyle/>
          <a:p>
            <a:r>
              <a:rPr lang="en-US" altLang="zh-CN" smtClean="0">
                <a:solidFill>
                  <a:srgbClr val="0070C0"/>
                </a:solidFill>
              </a:rPr>
              <a:t>Admit</a:t>
            </a:r>
            <a:endParaRPr lang="en-US">
              <a:solidFill>
                <a:srgbClr val="0070C0"/>
              </a:solidFill>
            </a:endParaRPr>
          </a:p>
        </p:txBody>
      </p:sp>
      <p:sp>
        <p:nvSpPr>
          <p:cNvPr id="9" name="TextBox 8"/>
          <p:cNvSpPr txBox="1"/>
          <p:nvPr/>
        </p:nvSpPr>
        <p:spPr>
          <a:xfrm>
            <a:off x="1351323" y="4522567"/>
            <a:ext cx="783586" cy="369332"/>
          </a:xfrm>
          <a:prstGeom prst="rect">
            <a:avLst/>
          </a:prstGeom>
          <a:noFill/>
        </p:spPr>
        <p:txBody>
          <a:bodyPr wrap="square" rtlCol="0">
            <a:spAutoFit/>
          </a:bodyPr>
          <a:lstStyle/>
          <a:p>
            <a:r>
              <a:rPr lang="en-US" altLang="zh-CN" smtClean="0"/>
              <a:t>Admit</a:t>
            </a:r>
            <a:endParaRPr lang="en-US"/>
          </a:p>
        </p:txBody>
      </p:sp>
      <p:sp>
        <p:nvSpPr>
          <p:cNvPr id="10" name="TextBox 9"/>
          <p:cNvSpPr txBox="1"/>
          <p:nvPr/>
        </p:nvSpPr>
        <p:spPr>
          <a:xfrm>
            <a:off x="4381992" y="3710919"/>
            <a:ext cx="783586" cy="369332"/>
          </a:xfrm>
          <a:prstGeom prst="rect">
            <a:avLst/>
          </a:prstGeom>
          <a:noFill/>
        </p:spPr>
        <p:txBody>
          <a:bodyPr wrap="square" rtlCol="0">
            <a:spAutoFit/>
          </a:bodyPr>
          <a:lstStyle/>
          <a:p>
            <a:r>
              <a:rPr lang="en-US" altLang="zh-CN" smtClean="0">
                <a:solidFill>
                  <a:srgbClr val="0070C0"/>
                </a:solidFill>
              </a:rPr>
              <a:t>Deny</a:t>
            </a:r>
            <a:endParaRPr lang="en-US">
              <a:solidFill>
                <a:srgbClr val="0070C0"/>
              </a:solidFill>
            </a:endParaRPr>
          </a:p>
        </p:txBody>
      </p:sp>
      <p:sp>
        <p:nvSpPr>
          <p:cNvPr id="11" name="TextBox 10"/>
          <p:cNvSpPr txBox="1"/>
          <p:nvPr/>
        </p:nvSpPr>
        <p:spPr>
          <a:xfrm>
            <a:off x="1351323" y="5590519"/>
            <a:ext cx="783586" cy="369332"/>
          </a:xfrm>
          <a:prstGeom prst="rect">
            <a:avLst/>
          </a:prstGeom>
          <a:noFill/>
        </p:spPr>
        <p:txBody>
          <a:bodyPr wrap="square" rtlCol="0">
            <a:spAutoFit/>
          </a:bodyPr>
          <a:lstStyle/>
          <a:p>
            <a:r>
              <a:rPr lang="en-US" altLang="zh-CN" smtClean="0"/>
              <a:t>Deny</a:t>
            </a:r>
            <a:endParaRPr lang="en-US"/>
          </a:p>
        </p:txBody>
      </p:sp>
      <p:sp>
        <p:nvSpPr>
          <p:cNvPr id="13" name="Rectangle 12"/>
          <p:cNvSpPr/>
          <p:nvPr/>
        </p:nvSpPr>
        <p:spPr>
          <a:xfrm>
            <a:off x="2201333" y="4210273"/>
            <a:ext cx="3318932" cy="944035"/>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688666" y="2476681"/>
            <a:ext cx="5046133" cy="400110"/>
          </a:xfrm>
          <a:prstGeom prst="rect">
            <a:avLst/>
          </a:prstGeom>
          <a:noFill/>
        </p:spPr>
        <p:txBody>
          <a:bodyPr wrap="square" rtlCol="0">
            <a:spAutoFit/>
          </a:bodyPr>
          <a:lstStyle/>
          <a:p>
            <a:r>
              <a:rPr lang="en-US" sz="2000" dirty="0" smtClean="0">
                <a:solidFill>
                  <a:srgbClr val="FF0000"/>
                </a:solidFill>
              </a:rPr>
              <a:t>What is the </a:t>
            </a:r>
            <a:r>
              <a:rPr lang="en-US" altLang="zh-CN" sz="2000" dirty="0" smtClean="0">
                <a:solidFill>
                  <a:srgbClr val="FF0000"/>
                </a:solidFill>
              </a:rPr>
              <a:t>strategy</a:t>
            </a:r>
            <a:r>
              <a:rPr lang="zh-CN" altLang="en-US" sz="2000" dirty="0" smtClean="0">
                <a:solidFill>
                  <a:srgbClr val="FF0000"/>
                </a:solidFill>
              </a:rPr>
              <a:t> </a:t>
            </a:r>
            <a:r>
              <a:rPr lang="en-US" altLang="zh-CN" sz="2000" dirty="0" smtClean="0">
                <a:solidFill>
                  <a:srgbClr val="FF0000"/>
                </a:solidFill>
              </a:rPr>
              <a:t>of</a:t>
            </a:r>
            <a:r>
              <a:rPr lang="zh-CN" altLang="en-US" sz="2000" dirty="0" smtClean="0">
                <a:solidFill>
                  <a:srgbClr val="FF0000"/>
                </a:solidFill>
              </a:rPr>
              <a:t> </a:t>
            </a:r>
            <a:r>
              <a:rPr lang="en-US" altLang="zh-CN" sz="2000" dirty="0" smtClean="0">
                <a:solidFill>
                  <a:srgbClr val="FF0000"/>
                </a:solidFill>
              </a:rPr>
              <a:t>prisoner</a:t>
            </a:r>
            <a:r>
              <a:rPr lang="zh-CN" altLang="en-US" sz="2000" dirty="0" smtClean="0">
                <a:solidFill>
                  <a:srgbClr val="FF0000"/>
                </a:solidFill>
              </a:rPr>
              <a:t> </a:t>
            </a:r>
            <a:r>
              <a:rPr lang="en-US" altLang="zh-CN" sz="2000" dirty="0" smtClean="0">
                <a:solidFill>
                  <a:srgbClr val="FF0000"/>
                </a:solidFill>
              </a:rPr>
              <a:t>A</a:t>
            </a:r>
            <a:r>
              <a:rPr lang="en-US" altLang="zh-CN" sz="2000" dirty="0">
                <a:solidFill>
                  <a:srgbClr val="FF0000"/>
                </a:solidFill>
              </a:rPr>
              <a:t>?</a:t>
            </a:r>
            <a:endParaRPr lang="en-US" sz="2000" dirty="0">
              <a:solidFill>
                <a:srgbClr val="FF0000"/>
              </a:solidFill>
            </a:endParaRPr>
          </a:p>
        </p:txBody>
      </p:sp>
      <p:sp>
        <p:nvSpPr>
          <p:cNvPr id="15" name="Oval 14"/>
          <p:cNvSpPr/>
          <p:nvPr/>
        </p:nvSpPr>
        <p:spPr>
          <a:xfrm>
            <a:off x="3051341" y="4307350"/>
            <a:ext cx="495324" cy="482604"/>
          </a:xfrm>
          <a:prstGeom prst="ellipse">
            <a:avLst/>
          </a:prstGeom>
          <a:solidFill>
            <a:srgbClr val="FF000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027333" y="2961620"/>
            <a:ext cx="5046133" cy="400110"/>
          </a:xfrm>
          <a:prstGeom prst="rect">
            <a:avLst/>
          </a:prstGeom>
          <a:noFill/>
        </p:spPr>
        <p:txBody>
          <a:bodyPr wrap="square" rtlCol="0">
            <a:spAutoFit/>
          </a:bodyPr>
          <a:lstStyle/>
          <a:p>
            <a:r>
              <a:rPr lang="en-US" sz="2000" dirty="0" smtClean="0">
                <a:solidFill>
                  <a:srgbClr val="00B050"/>
                </a:solidFill>
              </a:rPr>
              <a:t>If B admit, A should admit</a:t>
            </a:r>
            <a:endParaRPr lang="en-US" sz="2000" dirty="0">
              <a:solidFill>
                <a:srgbClr val="00B050"/>
              </a:solidFill>
            </a:endParaRPr>
          </a:p>
        </p:txBody>
      </p:sp>
      <p:sp>
        <p:nvSpPr>
          <p:cNvPr id="17" name="TextBox 16"/>
          <p:cNvSpPr txBox="1"/>
          <p:nvPr/>
        </p:nvSpPr>
        <p:spPr>
          <a:xfrm>
            <a:off x="7027333" y="3361730"/>
            <a:ext cx="5046133" cy="400110"/>
          </a:xfrm>
          <a:prstGeom prst="rect">
            <a:avLst/>
          </a:prstGeom>
          <a:noFill/>
        </p:spPr>
        <p:txBody>
          <a:bodyPr wrap="square" rtlCol="0">
            <a:spAutoFit/>
          </a:bodyPr>
          <a:lstStyle/>
          <a:p>
            <a:r>
              <a:rPr lang="en-US" sz="2000" dirty="0" smtClean="0">
                <a:solidFill>
                  <a:srgbClr val="00B050"/>
                </a:solidFill>
              </a:rPr>
              <a:t>If B deny, A should admit</a:t>
            </a:r>
            <a:endParaRPr lang="en-US" sz="2000" dirty="0">
              <a:solidFill>
                <a:srgbClr val="00B050"/>
              </a:solidFill>
            </a:endParaRPr>
          </a:p>
        </p:txBody>
      </p:sp>
      <p:sp>
        <p:nvSpPr>
          <p:cNvPr id="18" name="Down Arrow 17"/>
          <p:cNvSpPr/>
          <p:nvPr/>
        </p:nvSpPr>
        <p:spPr>
          <a:xfrm>
            <a:off x="8382000" y="3776824"/>
            <a:ext cx="355600" cy="4826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333067" y="4274412"/>
            <a:ext cx="5858933" cy="461665"/>
          </a:xfrm>
          <a:prstGeom prst="rect">
            <a:avLst/>
          </a:prstGeom>
          <a:noFill/>
        </p:spPr>
        <p:txBody>
          <a:bodyPr wrap="square" rtlCol="0">
            <a:spAutoFit/>
          </a:bodyPr>
          <a:lstStyle/>
          <a:p>
            <a:r>
              <a:rPr lang="en-US" sz="2400" b="1" dirty="0" smtClean="0">
                <a:solidFill>
                  <a:srgbClr val="00B050"/>
                </a:solidFill>
              </a:rPr>
              <a:t>Admit is </a:t>
            </a:r>
            <a:r>
              <a:rPr lang="en-US" sz="2400" b="1" smtClean="0">
                <a:solidFill>
                  <a:srgbClr val="00B050"/>
                </a:solidFill>
              </a:rPr>
              <a:t>the strictly dominant </a:t>
            </a:r>
            <a:r>
              <a:rPr lang="en-US" sz="2400" b="1" dirty="0" smtClean="0">
                <a:solidFill>
                  <a:srgbClr val="00B050"/>
                </a:solidFill>
              </a:rPr>
              <a:t>strategy for A</a:t>
            </a:r>
            <a:endParaRPr lang="en-US" sz="2400" b="1" dirty="0">
              <a:solidFill>
                <a:srgbClr val="00B050"/>
              </a:solidFill>
            </a:endParaRPr>
          </a:p>
        </p:txBody>
      </p:sp>
      <p:sp>
        <p:nvSpPr>
          <p:cNvPr id="20" name="TextBox 19"/>
          <p:cNvSpPr txBox="1"/>
          <p:nvPr/>
        </p:nvSpPr>
        <p:spPr>
          <a:xfrm>
            <a:off x="6857999" y="4848539"/>
            <a:ext cx="5046133" cy="400110"/>
          </a:xfrm>
          <a:prstGeom prst="rect">
            <a:avLst/>
          </a:prstGeom>
          <a:noFill/>
        </p:spPr>
        <p:txBody>
          <a:bodyPr wrap="square" rtlCol="0">
            <a:spAutoFit/>
          </a:bodyPr>
          <a:lstStyle/>
          <a:p>
            <a:r>
              <a:rPr lang="en-US" sz="2000" dirty="0" smtClean="0">
                <a:solidFill>
                  <a:srgbClr val="FF0000"/>
                </a:solidFill>
              </a:rPr>
              <a:t>What is the </a:t>
            </a:r>
            <a:r>
              <a:rPr lang="en-US" altLang="zh-CN" sz="2000" dirty="0" smtClean="0">
                <a:solidFill>
                  <a:srgbClr val="FF0000"/>
                </a:solidFill>
              </a:rPr>
              <a:t>strategy</a:t>
            </a:r>
            <a:r>
              <a:rPr lang="zh-CN" altLang="en-US" sz="2000" dirty="0" smtClean="0">
                <a:solidFill>
                  <a:srgbClr val="FF0000"/>
                </a:solidFill>
              </a:rPr>
              <a:t> </a:t>
            </a:r>
            <a:r>
              <a:rPr lang="en-US" altLang="zh-CN" sz="2000" dirty="0" smtClean="0">
                <a:solidFill>
                  <a:srgbClr val="FF0000"/>
                </a:solidFill>
              </a:rPr>
              <a:t>of</a:t>
            </a:r>
            <a:r>
              <a:rPr lang="zh-CN" altLang="en-US" sz="2000" dirty="0" smtClean="0">
                <a:solidFill>
                  <a:srgbClr val="FF0000"/>
                </a:solidFill>
              </a:rPr>
              <a:t> </a:t>
            </a:r>
            <a:r>
              <a:rPr lang="en-US" altLang="zh-CN" sz="2000" dirty="0" smtClean="0">
                <a:solidFill>
                  <a:srgbClr val="FF0000"/>
                </a:solidFill>
              </a:rPr>
              <a:t>prisoner</a:t>
            </a:r>
            <a:r>
              <a:rPr lang="zh-CN" altLang="en-US" sz="2000" dirty="0" smtClean="0">
                <a:solidFill>
                  <a:srgbClr val="FF0000"/>
                </a:solidFill>
              </a:rPr>
              <a:t> </a:t>
            </a:r>
            <a:r>
              <a:rPr lang="en-US" altLang="zh-CN" sz="2000" dirty="0">
                <a:solidFill>
                  <a:srgbClr val="FF0000"/>
                </a:solidFill>
              </a:rPr>
              <a:t>B</a:t>
            </a:r>
            <a:r>
              <a:rPr lang="en-US" altLang="zh-CN" sz="2000" dirty="0" smtClean="0">
                <a:solidFill>
                  <a:srgbClr val="FF0000"/>
                </a:solidFill>
              </a:rPr>
              <a:t>?</a:t>
            </a:r>
            <a:endParaRPr lang="en-US" sz="2000" dirty="0">
              <a:solidFill>
                <a:srgbClr val="FF0000"/>
              </a:solidFill>
            </a:endParaRPr>
          </a:p>
        </p:txBody>
      </p:sp>
      <p:sp>
        <p:nvSpPr>
          <p:cNvPr id="21" name="TextBox 20"/>
          <p:cNvSpPr txBox="1"/>
          <p:nvPr/>
        </p:nvSpPr>
        <p:spPr>
          <a:xfrm>
            <a:off x="7027333" y="5271543"/>
            <a:ext cx="5046133" cy="400110"/>
          </a:xfrm>
          <a:prstGeom prst="rect">
            <a:avLst/>
          </a:prstGeom>
          <a:noFill/>
        </p:spPr>
        <p:txBody>
          <a:bodyPr wrap="square" rtlCol="0">
            <a:spAutoFit/>
          </a:bodyPr>
          <a:lstStyle/>
          <a:p>
            <a:r>
              <a:rPr lang="en-US" sz="2000" dirty="0" smtClean="0">
                <a:solidFill>
                  <a:srgbClr val="00B050"/>
                </a:solidFill>
              </a:rPr>
              <a:t>If A admit, B should admit</a:t>
            </a:r>
            <a:endParaRPr lang="en-US" sz="2000" dirty="0">
              <a:solidFill>
                <a:srgbClr val="00B050"/>
              </a:solidFill>
            </a:endParaRPr>
          </a:p>
        </p:txBody>
      </p:sp>
    </p:spTree>
    <p:extLst>
      <p:ext uri="{BB962C8B-B14F-4D97-AF65-F5344CB8AC3E}">
        <p14:creationId xmlns:p14="http://schemas.microsoft.com/office/powerpoint/2010/main" val="77233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dissolv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dissolv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20" grpId="0"/>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5501" y="585800"/>
            <a:ext cx="3618491" cy="584775"/>
          </a:xfrm>
          <a:prstGeom prst="rect">
            <a:avLst/>
          </a:prstGeom>
        </p:spPr>
        <p:txBody>
          <a:bodyPr wrap="none">
            <a:spAutoFit/>
          </a:bodyPr>
          <a:lstStyle/>
          <a:p>
            <a:r>
              <a:rPr lang="en-US" sz="3200" b="1" dirty="0"/>
              <a:t>D</a:t>
            </a:r>
            <a:r>
              <a:rPr lang="en-US" sz="3200" b="1" dirty="0" smtClean="0"/>
              <a:t>ominant strategies</a:t>
            </a:r>
            <a:endParaRPr lang="en-US" sz="3200" b="1" dirty="0"/>
          </a:p>
        </p:txBody>
      </p:sp>
      <p:sp>
        <p:nvSpPr>
          <p:cNvPr id="3" name="Rectangle 2"/>
          <p:cNvSpPr/>
          <p:nvPr/>
        </p:nvSpPr>
        <p:spPr>
          <a:xfrm>
            <a:off x="1022434" y="1324802"/>
            <a:ext cx="9414933" cy="646331"/>
          </a:xfrm>
          <a:prstGeom prst="rect">
            <a:avLst/>
          </a:prstGeom>
        </p:spPr>
        <p:txBody>
          <a:bodyPr wrap="square">
            <a:spAutoFit/>
          </a:bodyPr>
          <a:lstStyle/>
          <a:p>
            <a:r>
              <a:rPr lang="en-US" smtClean="0"/>
              <a:t>A dominant strategy for a player is one that produces the highest payoff of any strategy available for every possible action by the other players.</a:t>
            </a:r>
            <a:endParaRPr lang="en-US"/>
          </a:p>
        </p:txBody>
      </p:sp>
      <p:graphicFrame>
        <p:nvGraphicFramePr>
          <p:cNvPr id="4" name="Table 3"/>
          <p:cNvGraphicFramePr>
            <a:graphicFrameLocks noGrp="1"/>
          </p:cNvGraphicFramePr>
          <p:nvPr/>
        </p:nvGraphicFramePr>
        <p:xfrm>
          <a:off x="2201332" y="4224864"/>
          <a:ext cx="3318934" cy="1888068"/>
        </p:xfrm>
        <a:graphic>
          <a:graphicData uri="http://schemas.openxmlformats.org/drawingml/2006/table">
            <a:tbl>
              <a:tblPr firstRow="1" bandRow="1">
                <a:tableStyleId>{5940675A-B579-460E-94D1-54222C63F5DA}</a:tableStyleId>
              </a:tblPr>
              <a:tblGrid>
                <a:gridCol w="1676935"/>
                <a:gridCol w="1641999"/>
              </a:tblGrid>
              <a:tr h="944034">
                <a:tc>
                  <a:txBody>
                    <a:bodyPr/>
                    <a:lstStyle/>
                    <a:p>
                      <a:pPr algn="ctr"/>
                      <a:r>
                        <a:rPr lang="en-US" sz="2800" dirty="0" smtClean="0"/>
                        <a:t>-2, </a:t>
                      </a:r>
                      <a:r>
                        <a:rPr lang="en-US" sz="2800" dirty="0" smtClean="0">
                          <a:solidFill>
                            <a:srgbClr val="0070C0"/>
                          </a:solidFill>
                        </a:rPr>
                        <a:t>-2</a:t>
                      </a:r>
                      <a:endParaRPr lang="en-US" sz="2800" dirty="0">
                        <a:solidFill>
                          <a:srgbClr val="0070C0"/>
                        </a:solidFill>
                      </a:endParaRPr>
                    </a:p>
                  </a:txBody>
                  <a:tcPr/>
                </a:tc>
                <a:tc>
                  <a:txBody>
                    <a:bodyPr/>
                    <a:lstStyle/>
                    <a:p>
                      <a:pPr algn="ctr"/>
                      <a:r>
                        <a:rPr lang="en-US" sz="2800" dirty="0" smtClean="0"/>
                        <a:t>0,</a:t>
                      </a:r>
                      <a:r>
                        <a:rPr lang="zh-CN" altLang="en-US" sz="2800" dirty="0" smtClean="0"/>
                        <a:t> </a:t>
                      </a:r>
                      <a:r>
                        <a:rPr lang="en-US" sz="2800" dirty="0" smtClean="0">
                          <a:solidFill>
                            <a:srgbClr val="0070C0"/>
                          </a:solidFill>
                        </a:rPr>
                        <a:t>-4</a:t>
                      </a:r>
                      <a:endParaRPr lang="en-US" sz="2800" dirty="0">
                        <a:solidFill>
                          <a:srgbClr val="0070C0"/>
                        </a:solidFill>
                      </a:endParaRPr>
                    </a:p>
                  </a:txBody>
                  <a:tcPr/>
                </a:tc>
              </a:tr>
              <a:tr h="944034">
                <a:tc>
                  <a:txBody>
                    <a:bodyPr/>
                    <a:lstStyle/>
                    <a:p>
                      <a:pPr algn="ctr"/>
                      <a:r>
                        <a:rPr lang="en-US" altLang="zh-CN" sz="2800" dirty="0" smtClean="0"/>
                        <a:t>-4,</a:t>
                      </a:r>
                      <a:r>
                        <a:rPr lang="en-US" altLang="zh-CN" sz="2800" baseline="0" dirty="0" smtClean="0"/>
                        <a:t> </a:t>
                      </a:r>
                      <a:r>
                        <a:rPr lang="en-US" altLang="zh-CN" sz="2800" baseline="0" dirty="0" smtClean="0">
                          <a:solidFill>
                            <a:srgbClr val="0070C0"/>
                          </a:solidFill>
                        </a:rPr>
                        <a:t>0</a:t>
                      </a:r>
                      <a:endParaRPr lang="en-US" sz="2800" dirty="0">
                        <a:solidFill>
                          <a:srgbClr val="0070C0"/>
                        </a:solidFill>
                      </a:endParaRPr>
                    </a:p>
                  </a:txBody>
                  <a:tcPr/>
                </a:tc>
                <a:tc>
                  <a:txBody>
                    <a:bodyPr/>
                    <a:lstStyle/>
                    <a:p>
                      <a:pPr algn="ctr"/>
                      <a:r>
                        <a:rPr lang="en-US" sz="2800" dirty="0" smtClean="0"/>
                        <a:t>-1,</a:t>
                      </a:r>
                      <a:r>
                        <a:rPr lang="en-US" sz="2800" baseline="0" dirty="0" smtClean="0"/>
                        <a:t> </a:t>
                      </a:r>
                      <a:r>
                        <a:rPr lang="en-US" sz="2800" baseline="0" dirty="0" smtClean="0">
                          <a:solidFill>
                            <a:srgbClr val="0070C0"/>
                          </a:solidFill>
                        </a:rPr>
                        <a:t>-1</a:t>
                      </a:r>
                      <a:endParaRPr lang="en-US" sz="2800" dirty="0">
                        <a:solidFill>
                          <a:srgbClr val="0070C0"/>
                        </a:solidFill>
                      </a:endParaRPr>
                    </a:p>
                  </a:txBody>
                  <a:tcPr/>
                </a:tc>
              </a:tr>
            </a:tbl>
          </a:graphicData>
        </a:graphic>
      </p:graphicFrame>
      <p:sp>
        <p:nvSpPr>
          <p:cNvPr id="5" name="TextBox 4"/>
          <p:cNvSpPr txBox="1"/>
          <p:nvPr/>
        </p:nvSpPr>
        <p:spPr>
          <a:xfrm>
            <a:off x="759967" y="4522567"/>
            <a:ext cx="524933" cy="646331"/>
          </a:xfrm>
          <a:prstGeom prst="rect">
            <a:avLst/>
          </a:prstGeom>
          <a:noFill/>
        </p:spPr>
        <p:txBody>
          <a:bodyPr wrap="square" rtlCol="0">
            <a:spAutoFit/>
          </a:bodyPr>
          <a:lstStyle/>
          <a:p>
            <a:r>
              <a:rPr lang="en-US" sz="3600" b="1" dirty="0" smtClean="0"/>
              <a:t>A</a:t>
            </a:r>
            <a:endParaRPr lang="en-US" sz="3600" b="1" dirty="0"/>
          </a:p>
        </p:txBody>
      </p:sp>
      <p:sp>
        <p:nvSpPr>
          <p:cNvPr id="6" name="TextBox 5"/>
          <p:cNvSpPr txBox="1"/>
          <p:nvPr/>
        </p:nvSpPr>
        <p:spPr>
          <a:xfrm>
            <a:off x="3598332" y="3064588"/>
            <a:ext cx="524933" cy="646331"/>
          </a:xfrm>
          <a:prstGeom prst="rect">
            <a:avLst/>
          </a:prstGeom>
          <a:noFill/>
        </p:spPr>
        <p:txBody>
          <a:bodyPr wrap="square" rtlCol="0">
            <a:spAutoFit/>
          </a:bodyPr>
          <a:lstStyle/>
          <a:p>
            <a:r>
              <a:rPr lang="en-US" sz="3600" b="1" dirty="0">
                <a:solidFill>
                  <a:srgbClr val="0070C0"/>
                </a:solidFill>
              </a:rPr>
              <a:t>B</a:t>
            </a:r>
          </a:p>
        </p:txBody>
      </p:sp>
      <p:sp>
        <p:nvSpPr>
          <p:cNvPr id="7" name="Rectangle 6"/>
          <p:cNvSpPr/>
          <p:nvPr/>
        </p:nvSpPr>
        <p:spPr>
          <a:xfrm>
            <a:off x="2556017" y="2319810"/>
            <a:ext cx="2609561" cy="461665"/>
          </a:xfrm>
          <a:prstGeom prst="rect">
            <a:avLst/>
          </a:prstGeom>
        </p:spPr>
        <p:txBody>
          <a:bodyPr wrap="none">
            <a:spAutoFit/>
          </a:bodyPr>
          <a:lstStyle/>
          <a:p>
            <a:r>
              <a:rPr lang="en-US" sz="2400" smtClean="0">
                <a:solidFill>
                  <a:srgbClr val="FF0000"/>
                </a:solidFill>
              </a:rPr>
              <a:t>Prisoners’ Dilemma</a:t>
            </a:r>
            <a:endParaRPr lang="en-US" sz="2400">
              <a:solidFill>
                <a:srgbClr val="FF0000"/>
              </a:solidFill>
            </a:endParaRPr>
          </a:p>
        </p:txBody>
      </p:sp>
      <p:sp>
        <p:nvSpPr>
          <p:cNvPr id="8" name="TextBox 7"/>
          <p:cNvSpPr txBox="1"/>
          <p:nvPr/>
        </p:nvSpPr>
        <p:spPr>
          <a:xfrm>
            <a:off x="2814746" y="3710919"/>
            <a:ext cx="783586" cy="369332"/>
          </a:xfrm>
          <a:prstGeom prst="rect">
            <a:avLst/>
          </a:prstGeom>
          <a:noFill/>
        </p:spPr>
        <p:txBody>
          <a:bodyPr wrap="square" rtlCol="0">
            <a:spAutoFit/>
          </a:bodyPr>
          <a:lstStyle/>
          <a:p>
            <a:r>
              <a:rPr lang="en-US" altLang="zh-CN" smtClean="0">
                <a:solidFill>
                  <a:srgbClr val="0070C0"/>
                </a:solidFill>
              </a:rPr>
              <a:t>Admit</a:t>
            </a:r>
            <a:endParaRPr lang="en-US">
              <a:solidFill>
                <a:srgbClr val="0070C0"/>
              </a:solidFill>
            </a:endParaRPr>
          </a:p>
        </p:txBody>
      </p:sp>
      <p:sp>
        <p:nvSpPr>
          <p:cNvPr id="9" name="TextBox 8"/>
          <p:cNvSpPr txBox="1"/>
          <p:nvPr/>
        </p:nvSpPr>
        <p:spPr>
          <a:xfrm>
            <a:off x="1351323" y="4522567"/>
            <a:ext cx="783586" cy="369332"/>
          </a:xfrm>
          <a:prstGeom prst="rect">
            <a:avLst/>
          </a:prstGeom>
          <a:noFill/>
        </p:spPr>
        <p:txBody>
          <a:bodyPr wrap="square" rtlCol="0">
            <a:spAutoFit/>
          </a:bodyPr>
          <a:lstStyle/>
          <a:p>
            <a:r>
              <a:rPr lang="en-US" altLang="zh-CN" smtClean="0"/>
              <a:t>Admit</a:t>
            </a:r>
            <a:endParaRPr lang="en-US"/>
          </a:p>
        </p:txBody>
      </p:sp>
      <p:sp>
        <p:nvSpPr>
          <p:cNvPr id="10" name="TextBox 9"/>
          <p:cNvSpPr txBox="1"/>
          <p:nvPr/>
        </p:nvSpPr>
        <p:spPr>
          <a:xfrm>
            <a:off x="4381992" y="3710919"/>
            <a:ext cx="783586" cy="369332"/>
          </a:xfrm>
          <a:prstGeom prst="rect">
            <a:avLst/>
          </a:prstGeom>
          <a:noFill/>
        </p:spPr>
        <p:txBody>
          <a:bodyPr wrap="square" rtlCol="0">
            <a:spAutoFit/>
          </a:bodyPr>
          <a:lstStyle/>
          <a:p>
            <a:r>
              <a:rPr lang="en-US" altLang="zh-CN" smtClean="0">
                <a:solidFill>
                  <a:srgbClr val="0070C0"/>
                </a:solidFill>
              </a:rPr>
              <a:t>Deny</a:t>
            </a:r>
            <a:endParaRPr lang="en-US">
              <a:solidFill>
                <a:srgbClr val="0070C0"/>
              </a:solidFill>
            </a:endParaRPr>
          </a:p>
        </p:txBody>
      </p:sp>
      <p:sp>
        <p:nvSpPr>
          <p:cNvPr id="11" name="TextBox 10"/>
          <p:cNvSpPr txBox="1"/>
          <p:nvPr/>
        </p:nvSpPr>
        <p:spPr>
          <a:xfrm>
            <a:off x="1351323" y="5590519"/>
            <a:ext cx="783586" cy="369332"/>
          </a:xfrm>
          <a:prstGeom prst="rect">
            <a:avLst/>
          </a:prstGeom>
          <a:noFill/>
        </p:spPr>
        <p:txBody>
          <a:bodyPr wrap="square" rtlCol="0">
            <a:spAutoFit/>
          </a:bodyPr>
          <a:lstStyle/>
          <a:p>
            <a:r>
              <a:rPr lang="en-US" altLang="zh-CN" smtClean="0"/>
              <a:t>Deny</a:t>
            </a:r>
            <a:endParaRPr lang="en-US"/>
          </a:p>
        </p:txBody>
      </p:sp>
      <p:sp>
        <p:nvSpPr>
          <p:cNvPr id="13" name="Rectangle 12"/>
          <p:cNvSpPr/>
          <p:nvPr/>
        </p:nvSpPr>
        <p:spPr>
          <a:xfrm>
            <a:off x="2203554" y="5154308"/>
            <a:ext cx="3318932" cy="944035"/>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688666" y="2476681"/>
            <a:ext cx="5046133" cy="400110"/>
          </a:xfrm>
          <a:prstGeom prst="rect">
            <a:avLst/>
          </a:prstGeom>
          <a:noFill/>
        </p:spPr>
        <p:txBody>
          <a:bodyPr wrap="square" rtlCol="0">
            <a:spAutoFit/>
          </a:bodyPr>
          <a:lstStyle/>
          <a:p>
            <a:r>
              <a:rPr lang="en-US" sz="2000" dirty="0" smtClean="0">
                <a:solidFill>
                  <a:srgbClr val="FF0000"/>
                </a:solidFill>
              </a:rPr>
              <a:t>What is the </a:t>
            </a:r>
            <a:r>
              <a:rPr lang="en-US" altLang="zh-CN" sz="2000" dirty="0" smtClean="0">
                <a:solidFill>
                  <a:srgbClr val="FF0000"/>
                </a:solidFill>
              </a:rPr>
              <a:t>strategy</a:t>
            </a:r>
            <a:r>
              <a:rPr lang="zh-CN" altLang="en-US" sz="2000" dirty="0" smtClean="0">
                <a:solidFill>
                  <a:srgbClr val="FF0000"/>
                </a:solidFill>
              </a:rPr>
              <a:t> </a:t>
            </a:r>
            <a:r>
              <a:rPr lang="en-US" altLang="zh-CN" sz="2000" dirty="0" smtClean="0">
                <a:solidFill>
                  <a:srgbClr val="FF0000"/>
                </a:solidFill>
              </a:rPr>
              <a:t>of</a:t>
            </a:r>
            <a:r>
              <a:rPr lang="zh-CN" altLang="en-US" sz="2000" dirty="0" smtClean="0">
                <a:solidFill>
                  <a:srgbClr val="FF0000"/>
                </a:solidFill>
              </a:rPr>
              <a:t> </a:t>
            </a:r>
            <a:r>
              <a:rPr lang="en-US" altLang="zh-CN" sz="2000" dirty="0" smtClean="0">
                <a:solidFill>
                  <a:srgbClr val="FF0000"/>
                </a:solidFill>
              </a:rPr>
              <a:t>prisoner</a:t>
            </a:r>
            <a:r>
              <a:rPr lang="zh-CN" altLang="en-US" sz="2000" dirty="0" smtClean="0">
                <a:solidFill>
                  <a:srgbClr val="FF0000"/>
                </a:solidFill>
              </a:rPr>
              <a:t> </a:t>
            </a:r>
            <a:r>
              <a:rPr lang="en-US" altLang="zh-CN" sz="2000" dirty="0" smtClean="0">
                <a:solidFill>
                  <a:srgbClr val="FF0000"/>
                </a:solidFill>
              </a:rPr>
              <a:t>A</a:t>
            </a:r>
            <a:r>
              <a:rPr lang="en-US" altLang="zh-CN" sz="2000" dirty="0">
                <a:solidFill>
                  <a:srgbClr val="FF0000"/>
                </a:solidFill>
              </a:rPr>
              <a:t>?</a:t>
            </a:r>
            <a:endParaRPr lang="en-US" sz="2000" dirty="0">
              <a:solidFill>
                <a:srgbClr val="FF0000"/>
              </a:solidFill>
            </a:endParaRPr>
          </a:p>
        </p:txBody>
      </p:sp>
      <p:sp>
        <p:nvSpPr>
          <p:cNvPr id="15" name="Oval 14"/>
          <p:cNvSpPr/>
          <p:nvPr/>
        </p:nvSpPr>
        <p:spPr>
          <a:xfrm>
            <a:off x="3051341" y="5220045"/>
            <a:ext cx="495324" cy="482604"/>
          </a:xfrm>
          <a:prstGeom prst="ellipse">
            <a:avLst/>
          </a:prstGeom>
          <a:solidFill>
            <a:srgbClr val="FF000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027333" y="2961620"/>
            <a:ext cx="5046133" cy="400110"/>
          </a:xfrm>
          <a:prstGeom prst="rect">
            <a:avLst/>
          </a:prstGeom>
          <a:noFill/>
        </p:spPr>
        <p:txBody>
          <a:bodyPr wrap="square" rtlCol="0">
            <a:spAutoFit/>
          </a:bodyPr>
          <a:lstStyle/>
          <a:p>
            <a:r>
              <a:rPr lang="en-US" sz="2000" dirty="0" smtClean="0">
                <a:solidFill>
                  <a:srgbClr val="00B050"/>
                </a:solidFill>
              </a:rPr>
              <a:t>If B admit, A should admit</a:t>
            </a:r>
            <a:endParaRPr lang="en-US" sz="2000" dirty="0">
              <a:solidFill>
                <a:srgbClr val="00B050"/>
              </a:solidFill>
            </a:endParaRPr>
          </a:p>
        </p:txBody>
      </p:sp>
      <p:sp>
        <p:nvSpPr>
          <p:cNvPr id="17" name="TextBox 16"/>
          <p:cNvSpPr txBox="1"/>
          <p:nvPr/>
        </p:nvSpPr>
        <p:spPr>
          <a:xfrm>
            <a:off x="7027333" y="3361730"/>
            <a:ext cx="5046133" cy="400110"/>
          </a:xfrm>
          <a:prstGeom prst="rect">
            <a:avLst/>
          </a:prstGeom>
          <a:noFill/>
        </p:spPr>
        <p:txBody>
          <a:bodyPr wrap="square" rtlCol="0">
            <a:spAutoFit/>
          </a:bodyPr>
          <a:lstStyle/>
          <a:p>
            <a:r>
              <a:rPr lang="en-US" sz="2000" dirty="0" smtClean="0">
                <a:solidFill>
                  <a:srgbClr val="00B050"/>
                </a:solidFill>
              </a:rPr>
              <a:t>If B deny, A should admit</a:t>
            </a:r>
            <a:endParaRPr lang="en-US" sz="2000" dirty="0">
              <a:solidFill>
                <a:srgbClr val="00B050"/>
              </a:solidFill>
            </a:endParaRPr>
          </a:p>
        </p:txBody>
      </p:sp>
      <p:sp>
        <p:nvSpPr>
          <p:cNvPr id="18" name="Down Arrow 17"/>
          <p:cNvSpPr/>
          <p:nvPr/>
        </p:nvSpPr>
        <p:spPr>
          <a:xfrm>
            <a:off x="8382000" y="3776824"/>
            <a:ext cx="355600" cy="4826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333067" y="4274412"/>
            <a:ext cx="5858933" cy="461665"/>
          </a:xfrm>
          <a:prstGeom prst="rect">
            <a:avLst/>
          </a:prstGeom>
          <a:noFill/>
        </p:spPr>
        <p:txBody>
          <a:bodyPr wrap="square" rtlCol="0">
            <a:spAutoFit/>
          </a:bodyPr>
          <a:lstStyle/>
          <a:p>
            <a:r>
              <a:rPr lang="en-US" sz="2400" b="1" dirty="0" smtClean="0">
                <a:solidFill>
                  <a:srgbClr val="00B050"/>
                </a:solidFill>
              </a:rPr>
              <a:t>Admit is </a:t>
            </a:r>
            <a:r>
              <a:rPr lang="en-US" sz="2400" b="1" smtClean="0">
                <a:solidFill>
                  <a:srgbClr val="00B050"/>
                </a:solidFill>
              </a:rPr>
              <a:t>the strictly dominant </a:t>
            </a:r>
            <a:r>
              <a:rPr lang="en-US" sz="2400" b="1" dirty="0" smtClean="0">
                <a:solidFill>
                  <a:srgbClr val="00B050"/>
                </a:solidFill>
              </a:rPr>
              <a:t>strategy for A</a:t>
            </a:r>
            <a:endParaRPr lang="en-US" sz="2400" b="1" dirty="0">
              <a:solidFill>
                <a:srgbClr val="00B050"/>
              </a:solidFill>
            </a:endParaRPr>
          </a:p>
        </p:txBody>
      </p:sp>
      <p:sp>
        <p:nvSpPr>
          <p:cNvPr id="20" name="TextBox 19"/>
          <p:cNvSpPr txBox="1"/>
          <p:nvPr/>
        </p:nvSpPr>
        <p:spPr>
          <a:xfrm>
            <a:off x="6857999" y="4848539"/>
            <a:ext cx="5046133" cy="400110"/>
          </a:xfrm>
          <a:prstGeom prst="rect">
            <a:avLst/>
          </a:prstGeom>
          <a:noFill/>
        </p:spPr>
        <p:txBody>
          <a:bodyPr wrap="square" rtlCol="0">
            <a:spAutoFit/>
          </a:bodyPr>
          <a:lstStyle/>
          <a:p>
            <a:r>
              <a:rPr lang="en-US" sz="2000" dirty="0" smtClean="0">
                <a:solidFill>
                  <a:srgbClr val="FF0000"/>
                </a:solidFill>
              </a:rPr>
              <a:t>What is the </a:t>
            </a:r>
            <a:r>
              <a:rPr lang="en-US" altLang="zh-CN" sz="2000" dirty="0" smtClean="0">
                <a:solidFill>
                  <a:srgbClr val="FF0000"/>
                </a:solidFill>
              </a:rPr>
              <a:t>strategy</a:t>
            </a:r>
            <a:r>
              <a:rPr lang="zh-CN" altLang="en-US" sz="2000" dirty="0" smtClean="0">
                <a:solidFill>
                  <a:srgbClr val="FF0000"/>
                </a:solidFill>
              </a:rPr>
              <a:t> </a:t>
            </a:r>
            <a:r>
              <a:rPr lang="en-US" altLang="zh-CN" sz="2000" dirty="0" smtClean="0">
                <a:solidFill>
                  <a:srgbClr val="FF0000"/>
                </a:solidFill>
              </a:rPr>
              <a:t>of</a:t>
            </a:r>
            <a:r>
              <a:rPr lang="zh-CN" altLang="en-US" sz="2000" dirty="0" smtClean="0">
                <a:solidFill>
                  <a:srgbClr val="FF0000"/>
                </a:solidFill>
              </a:rPr>
              <a:t> </a:t>
            </a:r>
            <a:r>
              <a:rPr lang="en-US" altLang="zh-CN" sz="2000" dirty="0" smtClean="0">
                <a:solidFill>
                  <a:srgbClr val="FF0000"/>
                </a:solidFill>
              </a:rPr>
              <a:t>prisoner</a:t>
            </a:r>
            <a:r>
              <a:rPr lang="zh-CN" altLang="en-US" sz="2000" dirty="0" smtClean="0">
                <a:solidFill>
                  <a:srgbClr val="FF0000"/>
                </a:solidFill>
              </a:rPr>
              <a:t> </a:t>
            </a:r>
            <a:r>
              <a:rPr lang="en-US" altLang="zh-CN" sz="2000" dirty="0">
                <a:solidFill>
                  <a:srgbClr val="FF0000"/>
                </a:solidFill>
              </a:rPr>
              <a:t>B</a:t>
            </a:r>
            <a:r>
              <a:rPr lang="en-US" altLang="zh-CN" sz="2000" dirty="0" smtClean="0">
                <a:solidFill>
                  <a:srgbClr val="FF0000"/>
                </a:solidFill>
              </a:rPr>
              <a:t>?</a:t>
            </a:r>
            <a:endParaRPr lang="en-US" sz="2000" dirty="0">
              <a:solidFill>
                <a:srgbClr val="FF0000"/>
              </a:solidFill>
            </a:endParaRPr>
          </a:p>
        </p:txBody>
      </p:sp>
      <p:sp>
        <p:nvSpPr>
          <p:cNvPr id="21" name="TextBox 20"/>
          <p:cNvSpPr txBox="1"/>
          <p:nvPr/>
        </p:nvSpPr>
        <p:spPr>
          <a:xfrm>
            <a:off x="7027333" y="5271543"/>
            <a:ext cx="5046133" cy="400110"/>
          </a:xfrm>
          <a:prstGeom prst="rect">
            <a:avLst/>
          </a:prstGeom>
          <a:noFill/>
        </p:spPr>
        <p:txBody>
          <a:bodyPr wrap="square" rtlCol="0">
            <a:spAutoFit/>
          </a:bodyPr>
          <a:lstStyle/>
          <a:p>
            <a:r>
              <a:rPr lang="en-US" sz="2000" dirty="0" smtClean="0">
                <a:solidFill>
                  <a:srgbClr val="00B050"/>
                </a:solidFill>
              </a:rPr>
              <a:t>If A admit, B should admit</a:t>
            </a:r>
            <a:endParaRPr lang="en-US" sz="2000" dirty="0">
              <a:solidFill>
                <a:srgbClr val="00B050"/>
              </a:solidFill>
            </a:endParaRPr>
          </a:p>
        </p:txBody>
      </p:sp>
      <p:sp>
        <p:nvSpPr>
          <p:cNvPr id="22" name="TextBox 21"/>
          <p:cNvSpPr txBox="1"/>
          <p:nvPr/>
        </p:nvSpPr>
        <p:spPr>
          <a:xfrm>
            <a:off x="7027333" y="5590519"/>
            <a:ext cx="5046133" cy="400110"/>
          </a:xfrm>
          <a:prstGeom prst="rect">
            <a:avLst/>
          </a:prstGeom>
          <a:noFill/>
        </p:spPr>
        <p:txBody>
          <a:bodyPr wrap="square" rtlCol="0">
            <a:spAutoFit/>
          </a:bodyPr>
          <a:lstStyle/>
          <a:p>
            <a:r>
              <a:rPr lang="en-US" sz="2000" dirty="0" smtClean="0">
                <a:solidFill>
                  <a:srgbClr val="00B050"/>
                </a:solidFill>
              </a:rPr>
              <a:t>If </a:t>
            </a:r>
            <a:r>
              <a:rPr lang="en-US" sz="2000" smtClean="0">
                <a:solidFill>
                  <a:srgbClr val="00B050"/>
                </a:solidFill>
              </a:rPr>
              <a:t>A deny, </a:t>
            </a:r>
            <a:r>
              <a:rPr lang="en-US" sz="2000" dirty="0" smtClean="0">
                <a:solidFill>
                  <a:srgbClr val="00B050"/>
                </a:solidFill>
              </a:rPr>
              <a:t>B should admit</a:t>
            </a:r>
            <a:endParaRPr lang="en-US" sz="2000" dirty="0">
              <a:solidFill>
                <a:srgbClr val="00B050"/>
              </a:solidFill>
            </a:endParaRPr>
          </a:p>
        </p:txBody>
      </p:sp>
      <p:sp>
        <p:nvSpPr>
          <p:cNvPr id="23" name="Down Arrow 22"/>
          <p:cNvSpPr/>
          <p:nvPr/>
        </p:nvSpPr>
        <p:spPr>
          <a:xfrm>
            <a:off x="8382000" y="5952180"/>
            <a:ext cx="355600" cy="4826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282265" y="6396335"/>
            <a:ext cx="5858933" cy="461665"/>
          </a:xfrm>
          <a:prstGeom prst="rect">
            <a:avLst/>
          </a:prstGeom>
          <a:noFill/>
        </p:spPr>
        <p:txBody>
          <a:bodyPr wrap="square" rtlCol="0">
            <a:spAutoFit/>
          </a:bodyPr>
          <a:lstStyle/>
          <a:p>
            <a:r>
              <a:rPr lang="en-US" sz="2400" b="1" dirty="0" smtClean="0">
                <a:solidFill>
                  <a:srgbClr val="00B050"/>
                </a:solidFill>
              </a:rPr>
              <a:t>Admit is the strictly dominant strategy for B</a:t>
            </a:r>
            <a:endParaRPr lang="en-US" sz="2400" b="1" dirty="0">
              <a:solidFill>
                <a:srgbClr val="00B050"/>
              </a:solidFill>
            </a:endParaRPr>
          </a:p>
        </p:txBody>
      </p:sp>
    </p:spTree>
    <p:extLst>
      <p:ext uri="{BB962C8B-B14F-4D97-AF65-F5344CB8AC3E}">
        <p14:creationId xmlns:p14="http://schemas.microsoft.com/office/powerpoint/2010/main" val="82721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dissolve">
                                      <p:cBhvr>
                                        <p:cTn id="23" dur="500"/>
                                        <p:tgtEl>
                                          <p:spTgt spid="23"/>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dissolve">
                                      <p:cBhvr>
                                        <p:cTn id="2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22" grpId="0"/>
      <p:bldP spid="23" grpId="0" animBg="1"/>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4579" y="467146"/>
            <a:ext cx="4972643" cy="523220"/>
          </a:xfrm>
          <a:prstGeom prst="rect">
            <a:avLst/>
          </a:prstGeom>
        </p:spPr>
        <p:txBody>
          <a:bodyPr wrap="none">
            <a:spAutoFit/>
          </a:bodyPr>
          <a:lstStyle/>
          <a:p>
            <a:r>
              <a:rPr lang="en-US" sz="2800" b="1" dirty="0" smtClean="0"/>
              <a:t>Nash equilibrium </a:t>
            </a:r>
            <a:r>
              <a:rPr lang="en-US" sz="2800" dirty="0" smtClean="0"/>
              <a:t>(pure strategy)</a:t>
            </a:r>
            <a:endParaRPr lang="en-US" sz="2800" dirty="0"/>
          </a:p>
        </p:txBody>
      </p:sp>
      <p:sp>
        <p:nvSpPr>
          <p:cNvPr id="3" name="Rectangle 2"/>
          <p:cNvSpPr/>
          <p:nvPr/>
        </p:nvSpPr>
        <p:spPr>
          <a:xfrm>
            <a:off x="734579" y="990366"/>
            <a:ext cx="10210800" cy="400110"/>
          </a:xfrm>
          <a:prstGeom prst="rect">
            <a:avLst/>
          </a:prstGeom>
        </p:spPr>
        <p:txBody>
          <a:bodyPr wrap="square">
            <a:spAutoFit/>
          </a:bodyPr>
          <a:lstStyle/>
          <a:p>
            <a:r>
              <a:rPr lang="en-US" sz="2000" smtClean="0"/>
              <a:t>A profile </a:t>
            </a:r>
            <a:r>
              <a:rPr lang="en-US" sz="2000" dirty="0" smtClean="0"/>
              <a:t>of strategies such that each player’s strategy is a best response</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204692605"/>
              </p:ext>
            </p:extLst>
          </p:nvPr>
        </p:nvGraphicFramePr>
        <p:xfrm>
          <a:off x="1811872" y="3869270"/>
          <a:ext cx="3318934" cy="1888068"/>
        </p:xfrm>
        <a:graphic>
          <a:graphicData uri="http://schemas.openxmlformats.org/drawingml/2006/table">
            <a:tbl>
              <a:tblPr firstRow="1" bandRow="1">
                <a:tableStyleId>{5940675A-B579-460E-94D1-54222C63F5DA}</a:tableStyleId>
              </a:tblPr>
              <a:tblGrid>
                <a:gridCol w="1676935"/>
                <a:gridCol w="1641999"/>
              </a:tblGrid>
              <a:tr h="944034">
                <a:tc>
                  <a:txBody>
                    <a:bodyPr/>
                    <a:lstStyle/>
                    <a:p>
                      <a:pPr algn="ctr"/>
                      <a:r>
                        <a:rPr lang="en-US" sz="2800" dirty="0" smtClean="0"/>
                        <a:t>-2, </a:t>
                      </a:r>
                      <a:r>
                        <a:rPr lang="en-US" sz="2800" dirty="0" smtClean="0">
                          <a:solidFill>
                            <a:srgbClr val="0070C0"/>
                          </a:solidFill>
                        </a:rPr>
                        <a:t>-2</a:t>
                      </a:r>
                      <a:endParaRPr lang="en-US" sz="2800" dirty="0">
                        <a:solidFill>
                          <a:srgbClr val="0070C0"/>
                        </a:solidFill>
                      </a:endParaRPr>
                    </a:p>
                  </a:txBody>
                  <a:tcPr/>
                </a:tc>
                <a:tc>
                  <a:txBody>
                    <a:bodyPr/>
                    <a:lstStyle/>
                    <a:p>
                      <a:pPr algn="ctr"/>
                      <a:r>
                        <a:rPr lang="en-US" sz="2800" dirty="0" smtClean="0"/>
                        <a:t>0,</a:t>
                      </a:r>
                      <a:r>
                        <a:rPr lang="zh-CN" altLang="en-US" sz="2800" dirty="0" smtClean="0"/>
                        <a:t> </a:t>
                      </a:r>
                      <a:r>
                        <a:rPr lang="en-US" sz="2800" dirty="0" smtClean="0">
                          <a:solidFill>
                            <a:srgbClr val="0070C0"/>
                          </a:solidFill>
                        </a:rPr>
                        <a:t>-4</a:t>
                      </a:r>
                      <a:endParaRPr lang="en-US" sz="2800" dirty="0">
                        <a:solidFill>
                          <a:srgbClr val="0070C0"/>
                        </a:solidFill>
                      </a:endParaRPr>
                    </a:p>
                  </a:txBody>
                  <a:tcPr/>
                </a:tc>
              </a:tr>
              <a:tr h="944034">
                <a:tc>
                  <a:txBody>
                    <a:bodyPr/>
                    <a:lstStyle/>
                    <a:p>
                      <a:pPr algn="ctr"/>
                      <a:r>
                        <a:rPr lang="en-US" altLang="zh-CN" sz="2800" dirty="0" smtClean="0"/>
                        <a:t>-4,</a:t>
                      </a:r>
                      <a:r>
                        <a:rPr lang="en-US" altLang="zh-CN" sz="2800" baseline="0" dirty="0" smtClean="0"/>
                        <a:t> </a:t>
                      </a:r>
                      <a:r>
                        <a:rPr lang="en-US" altLang="zh-CN" sz="2800" baseline="0" dirty="0" smtClean="0">
                          <a:solidFill>
                            <a:srgbClr val="0070C0"/>
                          </a:solidFill>
                        </a:rPr>
                        <a:t>0</a:t>
                      </a:r>
                      <a:endParaRPr lang="en-US" sz="2800" dirty="0">
                        <a:solidFill>
                          <a:srgbClr val="0070C0"/>
                        </a:solidFill>
                      </a:endParaRPr>
                    </a:p>
                  </a:txBody>
                  <a:tcPr/>
                </a:tc>
                <a:tc>
                  <a:txBody>
                    <a:bodyPr/>
                    <a:lstStyle/>
                    <a:p>
                      <a:pPr algn="ctr"/>
                      <a:r>
                        <a:rPr lang="en-US" sz="2800" dirty="0" smtClean="0"/>
                        <a:t>-1,</a:t>
                      </a:r>
                      <a:r>
                        <a:rPr lang="en-US" sz="2800" baseline="0" dirty="0" smtClean="0"/>
                        <a:t> </a:t>
                      </a:r>
                      <a:r>
                        <a:rPr lang="en-US" sz="2800" baseline="0" dirty="0" smtClean="0">
                          <a:solidFill>
                            <a:srgbClr val="0070C0"/>
                          </a:solidFill>
                        </a:rPr>
                        <a:t>-1</a:t>
                      </a:r>
                      <a:endParaRPr lang="en-US" sz="2800" dirty="0">
                        <a:solidFill>
                          <a:srgbClr val="0070C0"/>
                        </a:solidFill>
                      </a:endParaRPr>
                    </a:p>
                  </a:txBody>
                  <a:tcPr/>
                </a:tc>
              </a:tr>
            </a:tbl>
          </a:graphicData>
        </a:graphic>
      </p:graphicFrame>
      <p:sp>
        <p:nvSpPr>
          <p:cNvPr id="5" name="TextBox 4"/>
          <p:cNvSpPr txBox="1"/>
          <p:nvPr/>
        </p:nvSpPr>
        <p:spPr>
          <a:xfrm>
            <a:off x="370507" y="4166973"/>
            <a:ext cx="524933" cy="646331"/>
          </a:xfrm>
          <a:prstGeom prst="rect">
            <a:avLst/>
          </a:prstGeom>
          <a:noFill/>
        </p:spPr>
        <p:txBody>
          <a:bodyPr wrap="square" rtlCol="0">
            <a:spAutoFit/>
          </a:bodyPr>
          <a:lstStyle/>
          <a:p>
            <a:r>
              <a:rPr lang="en-US" sz="3600" b="1" dirty="0" smtClean="0"/>
              <a:t>A</a:t>
            </a:r>
            <a:endParaRPr lang="en-US" sz="3600" b="1" dirty="0"/>
          </a:p>
        </p:txBody>
      </p:sp>
      <p:sp>
        <p:nvSpPr>
          <p:cNvPr id="6" name="TextBox 5"/>
          <p:cNvSpPr txBox="1"/>
          <p:nvPr/>
        </p:nvSpPr>
        <p:spPr>
          <a:xfrm>
            <a:off x="3208872" y="2708994"/>
            <a:ext cx="524933" cy="646331"/>
          </a:xfrm>
          <a:prstGeom prst="rect">
            <a:avLst/>
          </a:prstGeom>
          <a:noFill/>
        </p:spPr>
        <p:txBody>
          <a:bodyPr wrap="square" rtlCol="0">
            <a:spAutoFit/>
          </a:bodyPr>
          <a:lstStyle/>
          <a:p>
            <a:r>
              <a:rPr lang="en-US" sz="3600" b="1" dirty="0">
                <a:solidFill>
                  <a:srgbClr val="0070C0"/>
                </a:solidFill>
              </a:rPr>
              <a:t>B</a:t>
            </a:r>
          </a:p>
        </p:txBody>
      </p:sp>
      <p:sp>
        <p:nvSpPr>
          <p:cNvPr id="7" name="TextBox 6"/>
          <p:cNvSpPr txBox="1"/>
          <p:nvPr/>
        </p:nvSpPr>
        <p:spPr>
          <a:xfrm>
            <a:off x="2425286" y="3355325"/>
            <a:ext cx="783586" cy="369332"/>
          </a:xfrm>
          <a:prstGeom prst="rect">
            <a:avLst/>
          </a:prstGeom>
          <a:noFill/>
        </p:spPr>
        <p:txBody>
          <a:bodyPr wrap="square" rtlCol="0">
            <a:spAutoFit/>
          </a:bodyPr>
          <a:lstStyle/>
          <a:p>
            <a:r>
              <a:rPr lang="en-US" altLang="zh-CN" smtClean="0">
                <a:solidFill>
                  <a:srgbClr val="0070C0"/>
                </a:solidFill>
              </a:rPr>
              <a:t>Admit</a:t>
            </a:r>
            <a:endParaRPr lang="en-US">
              <a:solidFill>
                <a:srgbClr val="0070C0"/>
              </a:solidFill>
            </a:endParaRPr>
          </a:p>
        </p:txBody>
      </p:sp>
      <p:sp>
        <p:nvSpPr>
          <p:cNvPr id="8" name="TextBox 7"/>
          <p:cNvSpPr txBox="1"/>
          <p:nvPr/>
        </p:nvSpPr>
        <p:spPr>
          <a:xfrm>
            <a:off x="961863" y="4166973"/>
            <a:ext cx="783586" cy="369332"/>
          </a:xfrm>
          <a:prstGeom prst="rect">
            <a:avLst/>
          </a:prstGeom>
          <a:noFill/>
        </p:spPr>
        <p:txBody>
          <a:bodyPr wrap="square" rtlCol="0">
            <a:spAutoFit/>
          </a:bodyPr>
          <a:lstStyle/>
          <a:p>
            <a:r>
              <a:rPr lang="en-US" altLang="zh-CN" smtClean="0"/>
              <a:t>Admit</a:t>
            </a:r>
            <a:endParaRPr lang="en-US"/>
          </a:p>
        </p:txBody>
      </p:sp>
      <p:sp>
        <p:nvSpPr>
          <p:cNvPr id="9" name="TextBox 8"/>
          <p:cNvSpPr txBox="1"/>
          <p:nvPr/>
        </p:nvSpPr>
        <p:spPr>
          <a:xfrm>
            <a:off x="3992532" y="3355325"/>
            <a:ext cx="783586" cy="369332"/>
          </a:xfrm>
          <a:prstGeom prst="rect">
            <a:avLst/>
          </a:prstGeom>
          <a:noFill/>
        </p:spPr>
        <p:txBody>
          <a:bodyPr wrap="square" rtlCol="0">
            <a:spAutoFit/>
          </a:bodyPr>
          <a:lstStyle/>
          <a:p>
            <a:r>
              <a:rPr lang="en-US" altLang="zh-CN" smtClean="0">
                <a:solidFill>
                  <a:srgbClr val="0070C0"/>
                </a:solidFill>
              </a:rPr>
              <a:t>Deny</a:t>
            </a:r>
            <a:endParaRPr lang="en-US">
              <a:solidFill>
                <a:srgbClr val="0070C0"/>
              </a:solidFill>
            </a:endParaRPr>
          </a:p>
        </p:txBody>
      </p:sp>
      <p:sp>
        <p:nvSpPr>
          <p:cNvPr id="10" name="TextBox 9"/>
          <p:cNvSpPr txBox="1"/>
          <p:nvPr/>
        </p:nvSpPr>
        <p:spPr>
          <a:xfrm>
            <a:off x="961863" y="5234925"/>
            <a:ext cx="783586" cy="369332"/>
          </a:xfrm>
          <a:prstGeom prst="rect">
            <a:avLst/>
          </a:prstGeom>
          <a:noFill/>
        </p:spPr>
        <p:txBody>
          <a:bodyPr wrap="square" rtlCol="0">
            <a:spAutoFit/>
          </a:bodyPr>
          <a:lstStyle/>
          <a:p>
            <a:r>
              <a:rPr lang="en-US" altLang="zh-CN" smtClean="0"/>
              <a:t>Deny</a:t>
            </a:r>
            <a:endParaRPr lang="en-US"/>
          </a:p>
        </p:txBody>
      </p:sp>
      <p:sp>
        <p:nvSpPr>
          <p:cNvPr id="11" name="Rectangle 10"/>
          <p:cNvSpPr/>
          <p:nvPr/>
        </p:nvSpPr>
        <p:spPr>
          <a:xfrm>
            <a:off x="1811872" y="3842508"/>
            <a:ext cx="3385357" cy="970796"/>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811872" y="3842508"/>
            <a:ext cx="1676401" cy="1882057"/>
          </a:xfrm>
          <a:prstGeom prst="rect">
            <a:avLst/>
          </a:prstGeom>
          <a:solidFill>
            <a:srgbClr val="FF000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811872" y="3869270"/>
            <a:ext cx="1676401" cy="944034"/>
          </a:xfrm>
          <a:prstGeom prst="ellipse">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70507" y="2004748"/>
            <a:ext cx="3902030" cy="369332"/>
          </a:xfrm>
          <a:prstGeom prst="rect">
            <a:avLst/>
          </a:prstGeom>
        </p:spPr>
        <p:txBody>
          <a:bodyPr wrap="none">
            <a:spAutoFit/>
          </a:bodyPr>
          <a:lstStyle/>
          <a:p>
            <a:r>
              <a:rPr lang="en-US" b="1" dirty="0" smtClean="0">
                <a:solidFill>
                  <a:srgbClr val="00B050"/>
                </a:solidFill>
              </a:rPr>
              <a:t>Nash equilibrium = (A admit, B admit)  </a:t>
            </a:r>
            <a:endParaRPr lang="en-US" dirty="0">
              <a:solidFill>
                <a:srgbClr val="00B050"/>
              </a:solidFill>
            </a:endParaRPr>
          </a:p>
        </p:txBody>
      </p:sp>
      <p:cxnSp>
        <p:nvCxnSpPr>
          <p:cNvPr id="17" name="Straight Arrow Connector 16"/>
          <p:cNvCxnSpPr/>
          <p:nvPr/>
        </p:nvCxnSpPr>
        <p:spPr>
          <a:xfrm flipH="1" flipV="1">
            <a:off x="1745449" y="2394526"/>
            <a:ext cx="557492" cy="165942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096000" y="1655862"/>
            <a:ext cx="6096000" cy="1477328"/>
          </a:xfrm>
          <a:prstGeom prst="rect">
            <a:avLst/>
          </a:prstGeom>
        </p:spPr>
        <p:txBody>
          <a:bodyPr>
            <a:spAutoFit/>
          </a:bodyPr>
          <a:lstStyle/>
          <a:p>
            <a:r>
              <a:rPr lang="en-US" dirty="0" smtClean="0"/>
              <a:t>Property: </a:t>
            </a:r>
            <a:r>
              <a:rPr lang="en-US" b="1" dirty="0" smtClean="0"/>
              <a:t>stable</a:t>
            </a:r>
          </a:p>
          <a:p>
            <a:endParaRPr lang="en-US" dirty="0" smtClean="0"/>
          </a:p>
          <a:p>
            <a:r>
              <a:rPr lang="en-US" dirty="0"/>
              <a:t>I</a:t>
            </a:r>
            <a:r>
              <a:rPr lang="en-US" dirty="0" smtClean="0"/>
              <a:t>f each player expects action a to be the profile of actions played, then </a:t>
            </a:r>
            <a:r>
              <a:rPr lang="en-US" b="1" dirty="0" smtClean="0">
                <a:solidFill>
                  <a:srgbClr val="FF0000"/>
                </a:solidFill>
              </a:rPr>
              <a:t>no player has any incentive to change his or her action assuming the other player don’t change strategy.</a:t>
            </a:r>
          </a:p>
        </p:txBody>
      </p:sp>
      <p:sp>
        <p:nvSpPr>
          <p:cNvPr id="22" name="Rectangle 21"/>
          <p:cNvSpPr/>
          <p:nvPr/>
        </p:nvSpPr>
        <p:spPr>
          <a:xfrm>
            <a:off x="6096000" y="3346862"/>
            <a:ext cx="6096000" cy="646331"/>
          </a:xfrm>
          <a:prstGeom prst="rect">
            <a:avLst/>
          </a:prstGeom>
        </p:spPr>
        <p:txBody>
          <a:bodyPr>
            <a:spAutoFit/>
          </a:bodyPr>
          <a:lstStyle/>
          <a:p>
            <a:r>
              <a:rPr lang="en-US" dirty="0" smtClean="0"/>
              <a:t>In other words, no player regrets having played the action that he or she played in a Nash equilibrium</a:t>
            </a:r>
            <a:endParaRPr lang="en-US" dirty="0"/>
          </a:p>
        </p:txBody>
      </p:sp>
    </p:spTree>
    <p:extLst>
      <p:ext uri="{BB962C8B-B14F-4D97-AF65-F5344CB8AC3E}">
        <p14:creationId xmlns:p14="http://schemas.microsoft.com/office/powerpoint/2010/main" val="159409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dissolve">
                                      <p:cBhvr>
                                        <p:cTn id="22" dur="500"/>
                                        <p:tgtEl>
                                          <p:spTgt spid="1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dissolve">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dissolve">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dissolve">
                                      <p:cBhvr>
                                        <p:cTn id="3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5" grpId="0"/>
      <p:bldP spid="19"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4579" y="467146"/>
            <a:ext cx="4972643" cy="523220"/>
          </a:xfrm>
          <a:prstGeom prst="rect">
            <a:avLst/>
          </a:prstGeom>
        </p:spPr>
        <p:txBody>
          <a:bodyPr wrap="none">
            <a:spAutoFit/>
          </a:bodyPr>
          <a:lstStyle/>
          <a:p>
            <a:r>
              <a:rPr lang="en-US" sz="2800" b="1" dirty="0" smtClean="0"/>
              <a:t>Nash equilibrium </a:t>
            </a:r>
            <a:r>
              <a:rPr lang="en-US" sz="2800" dirty="0" smtClean="0"/>
              <a:t>(pure strategy)</a:t>
            </a:r>
            <a:endParaRPr lang="en-US" sz="2800" dirty="0"/>
          </a:p>
        </p:txBody>
      </p:sp>
      <p:sp>
        <p:nvSpPr>
          <p:cNvPr id="3" name="Rectangle 2"/>
          <p:cNvSpPr/>
          <p:nvPr/>
        </p:nvSpPr>
        <p:spPr>
          <a:xfrm>
            <a:off x="734579" y="990366"/>
            <a:ext cx="10210800" cy="400110"/>
          </a:xfrm>
          <a:prstGeom prst="rect">
            <a:avLst/>
          </a:prstGeom>
        </p:spPr>
        <p:txBody>
          <a:bodyPr wrap="square">
            <a:spAutoFit/>
          </a:bodyPr>
          <a:lstStyle/>
          <a:p>
            <a:r>
              <a:rPr lang="en-US" sz="2000" smtClean="0"/>
              <a:t>A profile </a:t>
            </a:r>
            <a:r>
              <a:rPr lang="en-US" sz="2000" dirty="0" smtClean="0"/>
              <a:t>of strategies such that each player’s strategy is a best response</a:t>
            </a:r>
            <a:endParaRPr lang="en-US" sz="2000" dirty="0"/>
          </a:p>
        </p:txBody>
      </p:sp>
      <p:graphicFrame>
        <p:nvGraphicFramePr>
          <p:cNvPr id="4" name="Table 3"/>
          <p:cNvGraphicFramePr>
            <a:graphicFrameLocks noGrp="1"/>
          </p:cNvGraphicFramePr>
          <p:nvPr/>
        </p:nvGraphicFramePr>
        <p:xfrm>
          <a:off x="1811872" y="3869270"/>
          <a:ext cx="3318934" cy="1888068"/>
        </p:xfrm>
        <a:graphic>
          <a:graphicData uri="http://schemas.openxmlformats.org/drawingml/2006/table">
            <a:tbl>
              <a:tblPr firstRow="1" bandRow="1">
                <a:tableStyleId>{5940675A-B579-460E-94D1-54222C63F5DA}</a:tableStyleId>
              </a:tblPr>
              <a:tblGrid>
                <a:gridCol w="1676935"/>
                <a:gridCol w="1641999"/>
              </a:tblGrid>
              <a:tr h="944034">
                <a:tc>
                  <a:txBody>
                    <a:bodyPr/>
                    <a:lstStyle/>
                    <a:p>
                      <a:pPr algn="ctr"/>
                      <a:r>
                        <a:rPr lang="en-US" sz="2800" dirty="0" smtClean="0"/>
                        <a:t>-2, </a:t>
                      </a:r>
                      <a:r>
                        <a:rPr lang="en-US" sz="2800" dirty="0" smtClean="0">
                          <a:solidFill>
                            <a:srgbClr val="0070C0"/>
                          </a:solidFill>
                        </a:rPr>
                        <a:t>-2</a:t>
                      </a:r>
                      <a:endParaRPr lang="en-US" sz="2800" dirty="0">
                        <a:solidFill>
                          <a:srgbClr val="0070C0"/>
                        </a:solidFill>
                      </a:endParaRPr>
                    </a:p>
                  </a:txBody>
                  <a:tcPr/>
                </a:tc>
                <a:tc>
                  <a:txBody>
                    <a:bodyPr/>
                    <a:lstStyle/>
                    <a:p>
                      <a:pPr algn="ctr"/>
                      <a:r>
                        <a:rPr lang="en-US" sz="2800" dirty="0" smtClean="0"/>
                        <a:t>0,</a:t>
                      </a:r>
                      <a:r>
                        <a:rPr lang="zh-CN" altLang="en-US" sz="2800" dirty="0" smtClean="0"/>
                        <a:t> </a:t>
                      </a:r>
                      <a:r>
                        <a:rPr lang="en-US" sz="2800" dirty="0" smtClean="0">
                          <a:solidFill>
                            <a:srgbClr val="0070C0"/>
                          </a:solidFill>
                        </a:rPr>
                        <a:t>-4</a:t>
                      </a:r>
                      <a:endParaRPr lang="en-US" sz="2800" dirty="0">
                        <a:solidFill>
                          <a:srgbClr val="0070C0"/>
                        </a:solidFill>
                      </a:endParaRPr>
                    </a:p>
                  </a:txBody>
                  <a:tcPr/>
                </a:tc>
              </a:tr>
              <a:tr h="944034">
                <a:tc>
                  <a:txBody>
                    <a:bodyPr/>
                    <a:lstStyle/>
                    <a:p>
                      <a:pPr algn="ctr"/>
                      <a:r>
                        <a:rPr lang="en-US" altLang="zh-CN" sz="2800" dirty="0" smtClean="0"/>
                        <a:t>-4,</a:t>
                      </a:r>
                      <a:r>
                        <a:rPr lang="en-US" altLang="zh-CN" sz="2800" baseline="0" dirty="0" smtClean="0"/>
                        <a:t> </a:t>
                      </a:r>
                      <a:r>
                        <a:rPr lang="en-US" altLang="zh-CN" sz="2800" baseline="0" dirty="0" smtClean="0">
                          <a:solidFill>
                            <a:srgbClr val="0070C0"/>
                          </a:solidFill>
                        </a:rPr>
                        <a:t>0</a:t>
                      </a:r>
                      <a:endParaRPr lang="en-US" sz="2800" dirty="0">
                        <a:solidFill>
                          <a:srgbClr val="0070C0"/>
                        </a:solidFill>
                      </a:endParaRPr>
                    </a:p>
                  </a:txBody>
                  <a:tcPr/>
                </a:tc>
                <a:tc>
                  <a:txBody>
                    <a:bodyPr/>
                    <a:lstStyle/>
                    <a:p>
                      <a:pPr algn="ctr"/>
                      <a:r>
                        <a:rPr lang="en-US" sz="2800" dirty="0" smtClean="0"/>
                        <a:t>-1,</a:t>
                      </a:r>
                      <a:r>
                        <a:rPr lang="en-US" sz="2800" baseline="0" dirty="0" smtClean="0"/>
                        <a:t> </a:t>
                      </a:r>
                      <a:r>
                        <a:rPr lang="en-US" sz="2800" baseline="0" dirty="0" smtClean="0">
                          <a:solidFill>
                            <a:srgbClr val="0070C0"/>
                          </a:solidFill>
                        </a:rPr>
                        <a:t>-1</a:t>
                      </a:r>
                      <a:endParaRPr lang="en-US" sz="2800" dirty="0">
                        <a:solidFill>
                          <a:srgbClr val="0070C0"/>
                        </a:solidFill>
                      </a:endParaRPr>
                    </a:p>
                  </a:txBody>
                  <a:tcPr/>
                </a:tc>
              </a:tr>
            </a:tbl>
          </a:graphicData>
        </a:graphic>
      </p:graphicFrame>
      <p:sp>
        <p:nvSpPr>
          <p:cNvPr id="5" name="TextBox 4"/>
          <p:cNvSpPr txBox="1"/>
          <p:nvPr/>
        </p:nvSpPr>
        <p:spPr>
          <a:xfrm>
            <a:off x="370507" y="4166973"/>
            <a:ext cx="524933" cy="646331"/>
          </a:xfrm>
          <a:prstGeom prst="rect">
            <a:avLst/>
          </a:prstGeom>
          <a:noFill/>
        </p:spPr>
        <p:txBody>
          <a:bodyPr wrap="square" rtlCol="0">
            <a:spAutoFit/>
          </a:bodyPr>
          <a:lstStyle/>
          <a:p>
            <a:r>
              <a:rPr lang="en-US" sz="3600" b="1" dirty="0" smtClean="0"/>
              <a:t>A</a:t>
            </a:r>
            <a:endParaRPr lang="en-US" sz="3600" b="1" dirty="0"/>
          </a:p>
        </p:txBody>
      </p:sp>
      <p:sp>
        <p:nvSpPr>
          <p:cNvPr id="6" name="TextBox 5"/>
          <p:cNvSpPr txBox="1"/>
          <p:nvPr/>
        </p:nvSpPr>
        <p:spPr>
          <a:xfrm>
            <a:off x="3208872" y="2708994"/>
            <a:ext cx="524933" cy="646331"/>
          </a:xfrm>
          <a:prstGeom prst="rect">
            <a:avLst/>
          </a:prstGeom>
          <a:noFill/>
        </p:spPr>
        <p:txBody>
          <a:bodyPr wrap="square" rtlCol="0">
            <a:spAutoFit/>
          </a:bodyPr>
          <a:lstStyle/>
          <a:p>
            <a:r>
              <a:rPr lang="en-US" sz="3600" b="1" dirty="0">
                <a:solidFill>
                  <a:srgbClr val="0070C0"/>
                </a:solidFill>
              </a:rPr>
              <a:t>B</a:t>
            </a:r>
          </a:p>
        </p:txBody>
      </p:sp>
      <p:sp>
        <p:nvSpPr>
          <p:cNvPr id="7" name="TextBox 6"/>
          <p:cNvSpPr txBox="1"/>
          <p:nvPr/>
        </p:nvSpPr>
        <p:spPr>
          <a:xfrm>
            <a:off x="2425286" y="3355325"/>
            <a:ext cx="783586" cy="369332"/>
          </a:xfrm>
          <a:prstGeom prst="rect">
            <a:avLst/>
          </a:prstGeom>
          <a:noFill/>
        </p:spPr>
        <p:txBody>
          <a:bodyPr wrap="square" rtlCol="0">
            <a:spAutoFit/>
          </a:bodyPr>
          <a:lstStyle/>
          <a:p>
            <a:r>
              <a:rPr lang="en-US" altLang="zh-CN" smtClean="0">
                <a:solidFill>
                  <a:srgbClr val="0070C0"/>
                </a:solidFill>
              </a:rPr>
              <a:t>Admit</a:t>
            </a:r>
            <a:endParaRPr lang="en-US">
              <a:solidFill>
                <a:srgbClr val="0070C0"/>
              </a:solidFill>
            </a:endParaRPr>
          </a:p>
        </p:txBody>
      </p:sp>
      <p:sp>
        <p:nvSpPr>
          <p:cNvPr id="8" name="TextBox 7"/>
          <p:cNvSpPr txBox="1"/>
          <p:nvPr/>
        </p:nvSpPr>
        <p:spPr>
          <a:xfrm>
            <a:off x="961863" y="4166973"/>
            <a:ext cx="783586" cy="369332"/>
          </a:xfrm>
          <a:prstGeom prst="rect">
            <a:avLst/>
          </a:prstGeom>
          <a:noFill/>
        </p:spPr>
        <p:txBody>
          <a:bodyPr wrap="square" rtlCol="0">
            <a:spAutoFit/>
          </a:bodyPr>
          <a:lstStyle/>
          <a:p>
            <a:r>
              <a:rPr lang="en-US" altLang="zh-CN" smtClean="0"/>
              <a:t>Admit</a:t>
            </a:r>
            <a:endParaRPr lang="en-US"/>
          </a:p>
        </p:txBody>
      </p:sp>
      <p:sp>
        <p:nvSpPr>
          <p:cNvPr id="9" name="TextBox 8"/>
          <p:cNvSpPr txBox="1"/>
          <p:nvPr/>
        </p:nvSpPr>
        <p:spPr>
          <a:xfrm>
            <a:off x="3992532" y="3355325"/>
            <a:ext cx="783586" cy="369332"/>
          </a:xfrm>
          <a:prstGeom prst="rect">
            <a:avLst/>
          </a:prstGeom>
          <a:noFill/>
        </p:spPr>
        <p:txBody>
          <a:bodyPr wrap="square" rtlCol="0">
            <a:spAutoFit/>
          </a:bodyPr>
          <a:lstStyle/>
          <a:p>
            <a:r>
              <a:rPr lang="en-US" altLang="zh-CN" smtClean="0">
                <a:solidFill>
                  <a:srgbClr val="0070C0"/>
                </a:solidFill>
              </a:rPr>
              <a:t>Deny</a:t>
            </a:r>
            <a:endParaRPr lang="en-US">
              <a:solidFill>
                <a:srgbClr val="0070C0"/>
              </a:solidFill>
            </a:endParaRPr>
          </a:p>
        </p:txBody>
      </p:sp>
      <p:sp>
        <p:nvSpPr>
          <p:cNvPr id="10" name="TextBox 9"/>
          <p:cNvSpPr txBox="1"/>
          <p:nvPr/>
        </p:nvSpPr>
        <p:spPr>
          <a:xfrm>
            <a:off x="961863" y="5234925"/>
            <a:ext cx="783586" cy="369332"/>
          </a:xfrm>
          <a:prstGeom prst="rect">
            <a:avLst/>
          </a:prstGeom>
          <a:noFill/>
        </p:spPr>
        <p:txBody>
          <a:bodyPr wrap="square" rtlCol="0">
            <a:spAutoFit/>
          </a:bodyPr>
          <a:lstStyle/>
          <a:p>
            <a:r>
              <a:rPr lang="en-US" altLang="zh-CN" smtClean="0"/>
              <a:t>Deny</a:t>
            </a:r>
            <a:endParaRPr lang="en-US"/>
          </a:p>
        </p:txBody>
      </p:sp>
      <p:sp>
        <p:nvSpPr>
          <p:cNvPr id="14" name="Oval 13"/>
          <p:cNvSpPr/>
          <p:nvPr/>
        </p:nvSpPr>
        <p:spPr>
          <a:xfrm>
            <a:off x="1811872" y="3869270"/>
            <a:ext cx="1676401" cy="944034"/>
          </a:xfrm>
          <a:prstGeom prst="ellipse">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70507" y="2004748"/>
            <a:ext cx="3902030" cy="369332"/>
          </a:xfrm>
          <a:prstGeom prst="rect">
            <a:avLst/>
          </a:prstGeom>
        </p:spPr>
        <p:txBody>
          <a:bodyPr wrap="none">
            <a:spAutoFit/>
          </a:bodyPr>
          <a:lstStyle/>
          <a:p>
            <a:r>
              <a:rPr lang="en-US" b="1" dirty="0" smtClean="0">
                <a:solidFill>
                  <a:srgbClr val="00B050"/>
                </a:solidFill>
              </a:rPr>
              <a:t>Nash equilibrium = (A admit, B admit)  </a:t>
            </a:r>
            <a:endParaRPr lang="en-US" dirty="0">
              <a:solidFill>
                <a:srgbClr val="00B050"/>
              </a:solidFill>
            </a:endParaRPr>
          </a:p>
        </p:txBody>
      </p:sp>
      <p:cxnSp>
        <p:nvCxnSpPr>
          <p:cNvPr id="17" name="Straight Arrow Connector 16"/>
          <p:cNvCxnSpPr/>
          <p:nvPr/>
        </p:nvCxnSpPr>
        <p:spPr>
          <a:xfrm flipH="1" flipV="1">
            <a:off x="1745449" y="2394526"/>
            <a:ext cx="557492" cy="165942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096000" y="1655862"/>
            <a:ext cx="6096000" cy="1477328"/>
          </a:xfrm>
          <a:prstGeom prst="rect">
            <a:avLst/>
          </a:prstGeom>
        </p:spPr>
        <p:txBody>
          <a:bodyPr>
            <a:spAutoFit/>
          </a:bodyPr>
          <a:lstStyle/>
          <a:p>
            <a:r>
              <a:rPr lang="en-US" dirty="0" smtClean="0"/>
              <a:t>Property: </a:t>
            </a:r>
            <a:r>
              <a:rPr lang="en-US" b="1" dirty="0" smtClean="0"/>
              <a:t>stable</a:t>
            </a:r>
          </a:p>
          <a:p>
            <a:endParaRPr lang="en-US" dirty="0" smtClean="0"/>
          </a:p>
          <a:p>
            <a:r>
              <a:rPr lang="en-US" dirty="0"/>
              <a:t>I</a:t>
            </a:r>
            <a:r>
              <a:rPr lang="en-US" dirty="0" smtClean="0"/>
              <a:t>f each player expects action a to be the profile of actions played, then </a:t>
            </a:r>
            <a:r>
              <a:rPr lang="en-US" b="1" dirty="0" smtClean="0">
                <a:solidFill>
                  <a:srgbClr val="FF0000"/>
                </a:solidFill>
              </a:rPr>
              <a:t>no player has any incentive to change his or her action assuming the other player don’t change strategy.</a:t>
            </a:r>
          </a:p>
        </p:txBody>
      </p:sp>
      <p:sp>
        <p:nvSpPr>
          <p:cNvPr id="21" name="TextBox 20"/>
          <p:cNvSpPr txBox="1"/>
          <p:nvPr/>
        </p:nvSpPr>
        <p:spPr>
          <a:xfrm>
            <a:off x="6096000" y="4206865"/>
            <a:ext cx="5542838" cy="923330"/>
          </a:xfrm>
          <a:prstGeom prst="rect">
            <a:avLst/>
          </a:prstGeom>
          <a:noFill/>
        </p:spPr>
        <p:txBody>
          <a:bodyPr wrap="square" rtlCol="0">
            <a:spAutoFit/>
          </a:bodyPr>
          <a:lstStyle/>
          <a:p>
            <a:r>
              <a:rPr lang="en-US" altLang="zh-CN" dirty="0" smtClean="0">
                <a:solidFill>
                  <a:srgbClr val="0070C0"/>
                </a:solidFill>
              </a:rPr>
              <a:t>Question: </a:t>
            </a:r>
          </a:p>
          <a:p>
            <a:r>
              <a:rPr lang="en-US" altLang="zh-CN" dirty="0" smtClean="0">
                <a:solidFill>
                  <a:srgbClr val="0070C0"/>
                </a:solidFill>
              </a:rPr>
              <a:t>If</a:t>
            </a:r>
            <a:r>
              <a:rPr lang="zh-CN" altLang="en-US" dirty="0" smtClean="0">
                <a:solidFill>
                  <a:srgbClr val="0070C0"/>
                </a:solidFill>
              </a:rPr>
              <a:t> </a:t>
            </a:r>
            <a:r>
              <a:rPr lang="en-US" altLang="zh-CN" dirty="0" smtClean="0">
                <a:solidFill>
                  <a:srgbClr val="0070C0"/>
                </a:solidFill>
              </a:rPr>
              <a:t>B doesn’t change his action (admit), </a:t>
            </a:r>
          </a:p>
          <a:p>
            <a:r>
              <a:rPr lang="en-US" altLang="zh-CN" dirty="0" smtClean="0">
                <a:solidFill>
                  <a:srgbClr val="0070C0"/>
                </a:solidFill>
              </a:rPr>
              <a:t>will A regret his decision (admit) ?  </a:t>
            </a:r>
            <a:endParaRPr lang="en-US" dirty="0">
              <a:solidFill>
                <a:srgbClr val="0070C0"/>
              </a:solidFill>
            </a:endParaRPr>
          </a:p>
        </p:txBody>
      </p:sp>
      <p:sp>
        <p:nvSpPr>
          <p:cNvPr id="22" name="Rectangle 21"/>
          <p:cNvSpPr/>
          <p:nvPr/>
        </p:nvSpPr>
        <p:spPr>
          <a:xfrm>
            <a:off x="6096000" y="3346862"/>
            <a:ext cx="6096000" cy="646331"/>
          </a:xfrm>
          <a:prstGeom prst="rect">
            <a:avLst/>
          </a:prstGeom>
        </p:spPr>
        <p:txBody>
          <a:bodyPr>
            <a:spAutoFit/>
          </a:bodyPr>
          <a:lstStyle/>
          <a:p>
            <a:r>
              <a:rPr lang="en-US" dirty="0" smtClean="0"/>
              <a:t>In other words, no player regrets having played the action that he or she played in a Nash equilibrium</a:t>
            </a:r>
            <a:endParaRPr lang="en-US" dirty="0"/>
          </a:p>
        </p:txBody>
      </p:sp>
      <p:sp>
        <p:nvSpPr>
          <p:cNvPr id="20" name="Oval 19"/>
          <p:cNvSpPr/>
          <p:nvPr/>
        </p:nvSpPr>
        <p:spPr>
          <a:xfrm>
            <a:off x="1794937" y="4813304"/>
            <a:ext cx="1676401" cy="944034"/>
          </a:xfrm>
          <a:prstGeom prst="ellipse">
            <a:avLst/>
          </a:prstGeom>
          <a:noFill/>
          <a:ln w="50800">
            <a:solidFill>
              <a:srgbClr val="00B05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533466" y="4760863"/>
            <a:ext cx="711200" cy="369332"/>
          </a:xfrm>
          <a:prstGeom prst="rect">
            <a:avLst/>
          </a:prstGeom>
          <a:noFill/>
        </p:spPr>
        <p:txBody>
          <a:bodyPr wrap="square" rtlCol="0">
            <a:spAutoFit/>
          </a:bodyPr>
          <a:lstStyle/>
          <a:p>
            <a:r>
              <a:rPr lang="en-US" b="1" dirty="0" smtClean="0">
                <a:solidFill>
                  <a:srgbClr val="FF0000"/>
                </a:solidFill>
              </a:rPr>
              <a:t>No</a:t>
            </a:r>
            <a:endParaRPr lang="en-US" b="1" dirty="0">
              <a:solidFill>
                <a:srgbClr val="FF0000"/>
              </a:solidFill>
            </a:endParaRPr>
          </a:p>
        </p:txBody>
      </p:sp>
    </p:spTree>
    <p:extLst>
      <p:ext uri="{BB962C8B-B14F-4D97-AF65-F5344CB8AC3E}">
        <p14:creationId xmlns:p14="http://schemas.microsoft.com/office/powerpoint/2010/main" val="782143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dissolve">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0" grpId="0" animBg="1"/>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4579" y="467146"/>
            <a:ext cx="4972643" cy="523220"/>
          </a:xfrm>
          <a:prstGeom prst="rect">
            <a:avLst/>
          </a:prstGeom>
        </p:spPr>
        <p:txBody>
          <a:bodyPr wrap="none">
            <a:spAutoFit/>
          </a:bodyPr>
          <a:lstStyle/>
          <a:p>
            <a:r>
              <a:rPr lang="en-US" sz="2800" b="1" dirty="0" smtClean="0"/>
              <a:t>Nash equilibrium </a:t>
            </a:r>
            <a:r>
              <a:rPr lang="en-US" sz="2800" dirty="0" smtClean="0"/>
              <a:t>(pure strategy)</a:t>
            </a:r>
            <a:endParaRPr lang="en-US" sz="2800" dirty="0"/>
          </a:p>
        </p:txBody>
      </p:sp>
      <p:sp>
        <p:nvSpPr>
          <p:cNvPr id="3" name="Rectangle 2"/>
          <p:cNvSpPr/>
          <p:nvPr/>
        </p:nvSpPr>
        <p:spPr>
          <a:xfrm>
            <a:off x="734579" y="990366"/>
            <a:ext cx="10210800" cy="400110"/>
          </a:xfrm>
          <a:prstGeom prst="rect">
            <a:avLst/>
          </a:prstGeom>
        </p:spPr>
        <p:txBody>
          <a:bodyPr wrap="square">
            <a:spAutoFit/>
          </a:bodyPr>
          <a:lstStyle/>
          <a:p>
            <a:r>
              <a:rPr lang="en-US" sz="2000" smtClean="0"/>
              <a:t>A profile </a:t>
            </a:r>
            <a:r>
              <a:rPr lang="en-US" sz="2000" dirty="0" smtClean="0"/>
              <a:t>of strategies such that each player’s strategy is a best response</a:t>
            </a:r>
            <a:endParaRPr lang="en-US" sz="2000" dirty="0"/>
          </a:p>
        </p:txBody>
      </p:sp>
      <p:graphicFrame>
        <p:nvGraphicFramePr>
          <p:cNvPr id="4" name="Table 3"/>
          <p:cNvGraphicFramePr>
            <a:graphicFrameLocks noGrp="1"/>
          </p:cNvGraphicFramePr>
          <p:nvPr/>
        </p:nvGraphicFramePr>
        <p:xfrm>
          <a:off x="1811872" y="3869270"/>
          <a:ext cx="3318934" cy="1888068"/>
        </p:xfrm>
        <a:graphic>
          <a:graphicData uri="http://schemas.openxmlformats.org/drawingml/2006/table">
            <a:tbl>
              <a:tblPr firstRow="1" bandRow="1">
                <a:tableStyleId>{5940675A-B579-460E-94D1-54222C63F5DA}</a:tableStyleId>
              </a:tblPr>
              <a:tblGrid>
                <a:gridCol w="1676935"/>
                <a:gridCol w="1641999"/>
              </a:tblGrid>
              <a:tr h="944034">
                <a:tc>
                  <a:txBody>
                    <a:bodyPr/>
                    <a:lstStyle/>
                    <a:p>
                      <a:pPr algn="ctr"/>
                      <a:r>
                        <a:rPr lang="en-US" sz="2800" dirty="0" smtClean="0"/>
                        <a:t>-2, </a:t>
                      </a:r>
                      <a:r>
                        <a:rPr lang="en-US" sz="2800" dirty="0" smtClean="0">
                          <a:solidFill>
                            <a:srgbClr val="0070C0"/>
                          </a:solidFill>
                        </a:rPr>
                        <a:t>-2</a:t>
                      </a:r>
                      <a:endParaRPr lang="en-US" sz="2800" dirty="0">
                        <a:solidFill>
                          <a:srgbClr val="0070C0"/>
                        </a:solidFill>
                      </a:endParaRPr>
                    </a:p>
                  </a:txBody>
                  <a:tcPr/>
                </a:tc>
                <a:tc>
                  <a:txBody>
                    <a:bodyPr/>
                    <a:lstStyle/>
                    <a:p>
                      <a:pPr algn="ctr"/>
                      <a:r>
                        <a:rPr lang="en-US" sz="2800" dirty="0" smtClean="0"/>
                        <a:t>0,</a:t>
                      </a:r>
                      <a:r>
                        <a:rPr lang="zh-CN" altLang="en-US" sz="2800" dirty="0" smtClean="0"/>
                        <a:t> </a:t>
                      </a:r>
                      <a:r>
                        <a:rPr lang="en-US" sz="2800" dirty="0" smtClean="0">
                          <a:solidFill>
                            <a:srgbClr val="0070C0"/>
                          </a:solidFill>
                        </a:rPr>
                        <a:t>-4</a:t>
                      </a:r>
                      <a:endParaRPr lang="en-US" sz="2800" dirty="0">
                        <a:solidFill>
                          <a:srgbClr val="0070C0"/>
                        </a:solidFill>
                      </a:endParaRPr>
                    </a:p>
                  </a:txBody>
                  <a:tcPr/>
                </a:tc>
              </a:tr>
              <a:tr h="944034">
                <a:tc>
                  <a:txBody>
                    <a:bodyPr/>
                    <a:lstStyle/>
                    <a:p>
                      <a:pPr algn="ctr"/>
                      <a:r>
                        <a:rPr lang="en-US" altLang="zh-CN" sz="2800" dirty="0" smtClean="0"/>
                        <a:t>-4,</a:t>
                      </a:r>
                      <a:r>
                        <a:rPr lang="en-US" altLang="zh-CN" sz="2800" baseline="0" dirty="0" smtClean="0"/>
                        <a:t> </a:t>
                      </a:r>
                      <a:r>
                        <a:rPr lang="en-US" altLang="zh-CN" sz="2800" baseline="0" dirty="0" smtClean="0">
                          <a:solidFill>
                            <a:srgbClr val="0070C0"/>
                          </a:solidFill>
                        </a:rPr>
                        <a:t>0</a:t>
                      </a:r>
                      <a:endParaRPr lang="en-US" sz="2800" dirty="0">
                        <a:solidFill>
                          <a:srgbClr val="0070C0"/>
                        </a:solidFill>
                      </a:endParaRPr>
                    </a:p>
                  </a:txBody>
                  <a:tcPr/>
                </a:tc>
                <a:tc>
                  <a:txBody>
                    <a:bodyPr/>
                    <a:lstStyle/>
                    <a:p>
                      <a:pPr algn="ctr"/>
                      <a:r>
                        <a:rPr lang="en-US" sz="2800" dirty="0" smtClean="0"/>
                        <a:t>-1,</a:t>
                      </a:r>
                      <a:r>
                        <a:rPr lang="en-US" sz="2800" baseline="0" dirty="0" smtClean="0"/>
                        <a:t> </a:t>
                      </a:r>
                      <a:r>
                        <a:rPr lang="en-US" sz="2800" baseline="0" dirty="0" smtClean="0">
                          <a:solidFill>
                            <a:srgbClr val="0070C0"/>
                          </a:solidFill>
                        </a:rPr>
                        <a:t>-1</a:t>
                      </a:r>
                      <a:endParaRPr lang="en-US" sz="2800" dirty="0">
                        <a:solidFill>
                          <a:srgbClr val="0070C0"/>
                        </a:solidFill>
                      </a:endParaRPr>
                    </a:p>
                  </a:txBody>
                  <a:tcPr/>
                </a:tc>
              </a:tr>
            </a:tbl>
          </a:graphicData>
        </a:graphic>
      </p:graphicFrame>
      <p:sp>
        <p:nvSpPr>
          <p:cNvPr id="5" name="TextBox 4"/>
          <p:cNvSpPr txBox="1"/>
          <p:nvPr/>
        </p:nvSpPr>
        <p:spPr>
          <a:xfrm>
            <a:off x="370507" y="4166973"/>
            <a:ext cx="524933" cy="646331"/>
          </a:xfrm>
          <a:prstGeom prst="rect">
            <a:avLst/>
          </a:prstGeom>
          <a:noFill/>
        </p:spPr>
        <p:txBody>
          <a:bodyPr wrap="square" rtlCol="0">
            <a:spAutoFit/>
          </a:bodyPr>
          <a:lstStyle/>
          <a:p>
            <a:r>
              <a:rPr lang="en-US" sz="3600" b="1" dirty="0" smtClean="0"/>
              <a:t>A</a:t>
            </a:r>
            <a:endParaRPr lang="en-US" sz="3600" b="1" dirty="0"/>
          </a:p>
        </p:txBody>
      </p:sp>
      <p:sp>
        <p:nvSpPr>
          <p:cNvPr id="6" name="TextBox 5"/>
          <p:cNvSpPr txBox="1"/>
          <p:nvPr/>
        </p:nvSpPr>
        <p:spPr>
          <a:xfrm>
            <a:off x="3208872" y="2708994"/>
            <a:ext cx="524933" cy="646331"/>
          </a:xfrm>
          <a:prstGeom prst="rect">
            <a:avLst/>
          </a:prstGeom>
          <a:noFill/>
        </p:spPr>
        <p:txBody>
          <a:bodyPr wrap="square" rtlCol="0">
            <a:spAutoFit/>
          </a:bodyPr>
          <a:lstStyle/>
          <a:p>
            <a:r>
              <a:rPr lang="en-US" sz="3600" b="1" dirty="0">
                <a:solidFill>
                  <a:srgbClr val="0070C0"/>
                </a:solidFill>
              </a:rPr>
              <a:t>B</a:t>
            </a:r>
          </a:p>
        </p:txBody>
      </p:sp>
      <p:sp>
        <p:nvSpPr>
          <p:cNvPr id="7" name="TextBox 6"/>
          <p:cNvSpPr txBox="1"/>
          <p:nvPr/>
        </p:nvSpPr>
        <p:spPr>
          <a:xfrm>
            <a:off x="2425286" y="3355325"/>
            <a:ext cx="783586" cy="369332"/>
          </a:xfrm>
          <a:prstGeom prst="rect">
            <a:avLst/>
          </a:prstGeom>
          <a:noFill/>
        </p:spPr>
        <p:txBody>
          <a:bodyPr wrap="square" rtlCol="0">
            <a:spAutoFit/>
          </a:bodyPr>
          <a:lstStyle/>
          <a:p>
            <a:r>
              <a:rPr lang="en-US" altLang="zh-CN" smtClean="0">
                <a:solidFill>
                  <a:srgbClr val="0070C0"/>
                </a:solidFill>
              </a:rPr>
              <a:t>Admit</a:t>
            </a:r>
            <a:endParaRPr lang="en-US">
              <a:solidFill>
                <a:srgbClr val="0070C0"/>
              </a:solidFill>
            </a:endParaRPr>
          </a:p>
        </p:txBody>
      </p:sp>
      <p:sp>
        <p:nvSpPr>
          <p:cNvPr id="8" name="TextBox 7"/>
          <p:cNvSpPr txBox="1"/>
          <p:nvPr/>
        </p:nvSpPr>
        <p:spPr>
          <a:xfrm>
            <a:off x="961863" y="4166973"/>
            <a:ext cx="783586" cy="369332"/>
          </a:xfrm>
          <a:prstGeom prst="rect">
            <a:avLst/>
          </a:prstGeom>
          <a:noFill/>
        </p:spPr>
        <p:txBody>
          <a:bodyPr wrap="square" rtlCol="0">
            <a:spAutoFit/>
          </a:bodyPr>
          <a:lstStyle/>
          <a:p>
            <a:r>
              <a:rPr lang="en-US" altLang="zh-CN" smtClean="0"/>
              <a:t>Admit</a:t>
            </a:r>
            <a:endParaRPr lang="en-US"/>
          </a:p>
        </p:txBody>
      </p:sp>
      <p:sp>
        <p:nvSpPr>
          <p:cNvPr id="9" name="TextBox 8"/>
          <p:cNvSpPr txBox="1"/>
          <p:nvPr/>
        </p:nvSpPr>
        <p:spPr>
          <a:xfrm>
            <a:off x="3992532" y="3355325"/>
            <a:ext cx="783586" cy="369332"/>
          </a:xfrm>
          <a:prstGeom prst="rect">
            <a:avLst/>
          </a:prstGeom>
          <a:noFill/>
        </p:spPr>
        <p:txBody>
          <a:bodyPr wrap="square" rtlCol="0">
            <a:spAutoFit/>
          </a:bodyPr>
          <a:lstStyle/>
          <a:p>
            <a:r>
              <a:rPr lang="en-US" altLang="zh-CN" smtClean="0">
                <a:solidFill>
                  <a:srgbClr val="0070C0"/>
                </a:solidFill>
              </a:rPr>
              <a:t>Deny</a:t>
            </a:r>
            <a:endParaRPr lang="en-US">
              <a:solidFill>
                <a:srgbClr val="0070C0"/>
              </a:solidFill>
            </a:endParaRPr>
          </a:p>
        </p:txBody>
      </p:sp>
      <p:sp>
        <p:nvSpPr>
          <p:cNvPr id="10" name="TextBox 9"/>
          <p:cNvSpPr txBox="1"/>
          <p:nvPr/>
        </p:nvSpPr>
        <p:spPr>
          <a:xfrm>
            <a:off x="961863" y="5234925"/>
            <a:ext cx="783586" cy="369332"/>
          </a:xfrm>
          <a:prstGeom prst="rect">
            <a:avLst/>
          </a:prstGeom>
          <a:noFill/>
        </p:spPr>
        <p:txBody>
          <a:bodyPr wrap="square" rtlCol="0">
            <a:spAutoFit/>
          </a:bodyPr>
          <a:lstStyle/>
          <a:p>
            <a:r>
              <a:rPr lang="en-US" altLang="zh-CN" smtClean="0"/>
              <a:t>Deny</a:t>
            </a:r>
            <a:endParaRPr lang="en-US"/>
          </a:p>
        </p:txBody>
      </p:sp>
      <p:sp>
        <p:nvSpPr>
          <p:cNvPr id="14" name="Oval 13"/>
          <p:cNvSpPr/>
          <p:nvPr/>
        </p:nvSpPr>
        <p:spPr>
          <a:xfrm>
            <a:off x="1811872" y="3869270"/>
            <a:ext cx="1676401" cy="944034"/>
          </a:xfrm>
          <a:prstGeom prst="ellipse">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70507" y="2004748"/>
            <a:ext cx="3902030" cy="369332"/>
          </a:xfrm>
          <a:prstGeom prst="rect">
            <a:avLst/>
          </a:prstGeom>
        </p:spPr>
        <p:txBody>
          <a:bodyPr wrap="none">
            <a:spAutoFit/>
          </a:bodyPr>
          <a:lstStyle/>
          <a:p>
            <a:r>
              <a:rPr lang="en-US" b="1" dirty="0" smtClean="0">
                <a:solidFill>
                  <a:srgbClr val="00B050"/>
                </a:solidFill>
              </a:rPr>
              <a:t>Nash equilibrium = (A admit, B admit)  </a:t>
            </a:r>
            <a:endParaRPr lang="en-US" dirty="0">
              <a:solidFill>
                <a:srgbClr val="00B050"/>
              </a:solidFill>
            </a:endParaRPr>
          </a:p>
        </p:txBody>
      </p:sp>
      <p:cxnSp>
        <p:nvCxnSpPr>
          <p:cNvPr id="17" name="Straight Arrow Connector 16"/>
          <p:cNvCxnSpPr/>
          <p:nvPr/>
        </p:nvCxnSpPr>
        <p:spPr>
          <a:xfrm flipH="1" flipV="1">
            <a:off x="1745449" y="2394526"/>
            <a:ext cx="557492" cy="165942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096000" y="1655862"/>
            <a:ext cx="6096000" cy="1477328"/>
          </a:xfrm>
          <a:prstGeom prst="rect">
            <a:avLst/>
          </a:prstGeom>
        </p:spPr>
        <p:txBody>
          <a:bodyPr>
            <a:spAutoFit/>
          </a:bodyPr>
          <a:lstStyle/>
          <a:p>
            <a:r>
              <a:rPr lang="en-US" dirty="0" smtClean="0"/>
              <a:t>Property: </a:t>
            </a:r>
            <a:r>
              <a:rPr lang="en-US" b="1" dirty="0" smtClean="0"/>
              <a:t>stable</a:t>
            </a:r>
          </a:p>
          <a:p>
            <a:endParaRPr lang="en-US" dirty="0" smtClean="0"/>
          </a:p>
          <a:p>
            <a:r>
              <a:rPr lang="en-US" dirty="0"/>
              <a:t>I</a:t>
            </a:r>
            <a:r>
              <a:rPr lang="en-US" dirty="0" smtClean="0"/>
              <a:t>f each player expects action a to be the profile of actions played, then </a:t>
            </a:r>
            <a:r>
              <a:rPr lang="en-US" b="1" dirty="0" smtClean="0">
                <a:solidFill>
                  <a:srgbClr val="FF0000"/>
                </a:solidFill>
              </a:rPr>
              <a:t>no player has any incentive to change his or her action assuming the other player don’t change strategy.</a:t>
            </a:r>
          </a:p>
        </p:txBody>
      </p:sp>
      <p:sp>
        <p:nvSpPr>
          <p:cNvPr id="21" name="TextBox 20"/>
          <p:cNvSpPr txBox="1"/>
          <p:nvPr/>
        </p:nvSpPr>
        <p:spPr>
          <a:xfrm>
            <a:off x="6096000" y="4206865"/>
            <a:ext cx="5542838" cy="923330"/>
          </a:xfrm>
          <a:prstGeom prst="rect">
            <a:avLst/>
          </a:prstGeom>
          <a:noFill/>
        </p:spPr>
        <p:txBody>
          <a:bodyPr wrap="square" rtlCol="0">
            <a:spAutoFit/>
          </a:bodyPr>
          <a:lstStyle/>
          <a:p>
            <a:r>
              <a:rPr lang="en-US" altLang="zh-CN" dirty="0" smtClean="0">
                <a:solidFill>
                  <a:srgbClr val="0070C0"/>
                </a:solidFill>
              </a:rPr>
              <a:t>Question: </a:t>
            </a:r>
          </a:p>
          <a:p>
            <a:r>
              <a:rPr lang="en-US" altLang="zh-CN" dirty="0" smtClean="0">
                <a:solidFill>
                  <a:srgbClr val="0070C0"/>
                </a:solidFill>
              </a:rPr>
              <a:t>If</a:t>
            </a:r>
            <a:r>
              <a:rPr lang="zh-CN" altLang="en-US" dirty="0" smtClean="0">
                <a:solidFill>
                  <a:srgbClr val="0070C0"/>
                </a:solidFill>
              </a:rPr>
              <a:t> </a:t>
            </a:r>
            <a:r>
              <a:rPr lang="en-US" altLang="zh-CN" dirty="0" smtClean="0">
                <a:solidFill>
                  <a:srgbClr val="0070C0"/>
                </a:solidFill>
              </a:rPr>
              <a:t>B doesn’t change his action (admit), </a:t>
            </a:r>
          </a:p>
          <a:p>
            <a:r>
              <a:rPr lang="en-US" altLang="zh-CN" dirty="0" smtClean="0">
                <a:solidFill>
                  <a:srgbClr val="0070C0"/>
                </a:solidFill>
              </a:rPr>
              <a:t>will A regret his decision (admit) ?  </a:t>
            </a:r>
            <a:endParaRPr lang="en-US" dirty="0">
              <a:solidFill>
                <a:srgbClr val="0070C0"/>
              </a:solidFill>
            </a:endParaRPr>
          </a:p>
        </p:txBody>
      </p:sp>
      <p:sp>
        <p:nvSpPr>
          <p:cNvPr id="22" name="Rectangle 21"/>
          <p:cNvSpPr/>
          <p:nvPr/>
        </p:nvSpPr>
        <p:spPr>
          <a:xfrm>
            <a:off x="6096000" y="3346862"/>
            <a:ext cx="6096000" cy="646331"/>
          </a:xfrm>
          <a:prstGeom prst="rect">
            <a:avLst/>
          </a:prstGeom>
        </p:spPr>
        <p:txBody>
          <a:bodyPr>
            <a:spAutoFit/>
          </a:bodyPr>
          <a:lstStyle/>
          <a:p>
            <a:r>
              <a:rPr lang="en-US" dirty="0" smtClean="0"/>
              <a:t>In other words, no player regrets having played the action that he or she played in a Nash equilibrium</a:t>
            </a:r>
            <a:endParaRPr lang="en-US" dirty="0"/>
          </a:p>
        </p:txBody>
      </p:sp>
      <p:sp>
        <p:nvSpPr>
          <p:cNvPr id="20" name="Oval 19"/>
          <p:cNvSpPr/>
          <p:nvPr/>
        </p:nvSpPr>
        <p:spPr>
          <a:xfrm>
            <a:off x="3488273" y="3848824"/>
            <a:ext cx="1676401" cy="944034"/>
          </a:xfrm>
          <a:prstGeom prst="ellipse">
            <a:avLst/>
          </a:prstGeom>
          <a:noFill/>
          <a:ln w="50800">
            <a:solidFill>
              <a:srgbClr val="00B05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096000" y="5308456"/>
            <a:ext cx="5542838" cy="923330"/>
          </a:xfrm>
          <a:prstGeom prst="rect">
            <a:avLst/>
          </a:prstGeom>
          <a:noFill/>
        </p:spPr>
        <p:txBody>
          <a:bodyPr wrap="square" rtlCol="0">
            <a:spAutoFit/>
          </a:bodyPr>
          <a:lstStyle/>
          <a:p>
            <a:r>
              <a:rPr lang="en-US" altLang="zh-CN" dirty="0" smtClean="0">
                <a:solidFill>
                  <a:srgbClr val="0070C0"/>
                </a:solidFill>
              </a:rPr>
              <a:t>Question: </a:t>
            </a:r>
          </a:p>
          <a:p>
            <a:r>
              <a:rPr lang="en-US" altLang="zh-CN" dirty="0" smtClean="0">
                <a:solidFill>
                  <a:srgbClr val="0070C0"/>
                </a:solidFill>
              </a:rPr>
              <a:t>If</a:t>
            </a:r>
            <a:r>
              <a:rPr lang="zh-CN" altLang="en-US" dirty="0" smtClean="0">
                <a:solidFill>
                  <a:srgbClr val="0070C0"/>
                </a:solidFill>
              </a:rPr>
              <a:t> </a:t>
            </a:r>
            <a:r>
              <a:rPr lang="en-US" altLang="zh-CN" dirty="0">
                <a:solidFill>
                  <a:srgbClr val="0070C0"/>
                </a:solidFill>
              </a:rPr>
              <a:t>A</a:t>
            </a:r>
            <a:r>
              <a:rPr lang="en-US" altLang="zh-CN" dirty="0" smtClean="0">
                <a:solidFill>
                  <a:srgbClr val="0070C0"/>
                </a:solidFill>
              </a:rPr>
              <a:t> doesn’t change his action (admit), </a:t>
            </a:r>
          </a:p>
          <a:p>
            <a:r>
              <a:rPr lang="en-US" altLang="zh-CN" dirty="0" smtClean="0">
                <a:solidFill>
                  <a:srgbClr val="0070C0"/>
                </a:solidFill>
              </a:rPr>
              <a:t>will B regret his decision (admit) ?  </a:t>
            </a:r>
            <a:endParaRPr lang="en-US" dirty="0">
              <a:solidFill>
                <a:srgbClr val="0070C0"/>
              </a:solidFill>
            </a:endParaRPr>
          </a:p>
        </p:txBody>
      </p:sp>
      <p:sp>
        <p:nvSpPr>
          <p:cNvPr id="23" name="TextBox 22"/>
          <p:cNvSpPr txBox="1"/>
          <p:nvPr/>
        </p:nvSpPr>
        <p:spPr>
          <a:xfrm>
            <a:off x="9448799" y="5862454"/>
            <a:ext cx="711200" cy="369332"/>
          </a:xfrm>
          <a:prstGeom prst="rect">
            <a:avLst/>
          </a:prstGeom>
          <a:noFill/>
        </p:spPr>
        <p:txBody>
          <a:bodyPr wrap="square" rtlCol="0">
            <a:spAutoFit/>
          </a:bodyPr>
          <a:lstStyle/>
          <a:p>
            <a:r>
              <a:rPr lang="en-US" b="1" dirty="0" smtClean="0">
                <a:solidFill>
                  <a:srgbClr val="FF0000"/>
                </a:solidFill>
              </a:rPr>
              <a:t>No</a:t>
            </a:r>
            <a:endParaRPr lang="en-US" b="1" dirty="0">
              <a:solidFill>
                <a:srgbClr val="FF0000"/>
              </a:solidFill>
            </a:endParaRPr>
          </a:p>
        </p:txBody>
      </p:sp>
      <p:sp>
        <p:nvSpPr>
          <p:cNvPr id="24" name="TextBox 23"/>
          <p:cNvSpPr txBox="1"/>
          <p:nvPr/>
        </p:nvSpPr>
        <p:spPr>
          <a:xfrm>
            <a:off x="9533466" y="4760863"/>
            <a:ext cx="711200" cy="369332"/>
          </a:xfrm>
          <a:prstGeom prst="rect">
            <a:avLst/>
          </a:prstGeom>
          <a:noFill/>
        </p:spPr>
        <p:txBody>
          <a:bodyPr wrap="square" rtlCol="0">
            <a:spAutoFit/>
          </a:bodyPr>
          <a:lstStyle/>
          <a:p>
            <a:r>
              <a:rPr lang="en-US" b="1" dirty="0" smtClean="0">
                <a:solidFill>
                  <a:srgbClr val="FF0000"/>
                </a:solidFill>
              </a:rPr>
              <a:t>No</a:t>
            </a:r>
            <a:endParaRPr lang="en-US" b="1" dirty="0">
              <a:solidFill>
                <a:srgbClr val="FF0000"/>
              </a:solidFill>
            </a:endParaRPr>
          </a:p>
        </p:txBody>
      </p:sp>
    </p:spTree>
    <p:extLst>
      <p:ext uri="{BB962C8B-B14F-4D97-AF65-F5344CB8AC3E}">
        <p14:creationId xmlns:p14="http://schemas.microsoft.com/office/powerpoint/2010/main" val="1113090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dissolve">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500" fill="hold"/>
                                        <p:tgtEl>
                                          <p:spTgt spid="23"/>
                                        </p:tgtEl>
                                        <p:attrNameLst>
                                          <p:attrName>ppt_x</p:attrName>
                                        </p:attrNameLst>
                                      </p:cBhvr>
                                      <p:tavLst>
                                        <p:tav tm="0">
                                          <p:val>
                                            <p:strVal val="#ppt_x"/>
                                          </p:val>
                                        </p:tav>
                                        <p:tav tm="100000">
                                          <p:val>
                                            <p:strVal val="#ppt_x"/>
                                          </p:val>
                                        </p:tav>
                                      </p:tavLst>
                                    </p:anim>
                                    <p:anim calcmode="lin" valueType="num">
                                      <p:cBhvr additive="base">
                                        <p:cTn id="19"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8"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9773" y="1304156"/>
            <a:ext cx="10556992" cy="4154984"/>
          </a:xfrm>
          <a:prstGeom prst="rect">
            <a:avLst/>
          </a:prstGeom>
          <a:noFill/>
        </p:spPr>
        <p:txBody>
          <a:bodyPr wrap="square" rtlCol="0">
            <a:spAutoFit/>
          </a:bodyPr>
          <a:lstStyle/>
          <a:p>
            <a:r>
              <a:rPr lang="en-US" sz="3200" b="1" dirty="0" smtClean="0">
                <a:solidFill>
                  <a:srgbClr val="FF0000"/>
                </a:solidFill>
              </a:rPr>
              <a:t>Game Theory</a:t>
            </a:r>
          </a:p>
          <a:p>
            <a:r>
              <a:rPr lang="en-US" sz="2800" dirty="0" smtClean="0"/>
              <a:t>	</a:t>
            </a:r>
          </a:p>
          <a:p>
            <a:r>
              <a:rPr lang="en-US" sz="2800" b="1" dirty="0"/>
              <a:t>	</a:t>
            </a:r>
            <a:r>
              <a:rPr lang="en-US" sz="2400" b="1" dirty="0" smtClean="0"/>
              <a:t>Three Auctions</a:t>
            </a:r>
          </a:p>
          <a:p>
            <a:r>
              <a:rPr lang="en-US" sz="3200" dirty="0"/>
              <a:t>	</a:t>
            </a:r>
            <a:r>
              <a:rPr lang="en-US" sz="3200" dirty="0" smtClean="0"/>
              <a:t>	</a:t>
            </a:r>
            <a:r>
              <a:rPr lang="en-US" sz="2400" i="1" dirty="0" smtClean="0"/>
              <a:t>1.English auction</a:t>
            </a:r>
          </a:p>
          <a:p>
            <a:r>
              <a:rPr lang="en-US" sz="2400" i="1" dirty="0"/>
              <a:t>	</a:t>
            </a:r>
            <a:r>
              <a:rPr lang="en-US" sz="2400" i="1" dirty="0" smtClean="0"/>
              <a:t>	2.Dutch auction</a:t>
            </a:r>
          </a:p>
          <a:p>
            <a:r>
              <a:rPr lang="en-US" sz="2400" i="1" dirty="0"/>
              <a:t>	</a:t>
            </a:r>
            <a:r>
              <a:rPr lang="en-US" sz="2400" i="1" dirty="0" smtClean="0"/>
              <a:t>	3.Vickrey auction(sealed-bid, second-price auction)</a:t>
            </a:r>
          </a:p>
          <a:p>
            <a:r>
              <a:rPr lang="en-US" sz="2400" dirty="0"/>
              <a:t>	</a:t>
            </a:r>
            <a:endParaRPr lang="en-US" sz="2400" dirty="0" smtClean="0"/>
          </a:p>
          <a:p>
            <a:endParaRPr lang="en-US" sz="2400" dirty="0"/>
          </a:p>
          <a:p>
            <a:r>
              <a:rPr lang="en-US" sz="2400" dirty="0" smtClean="0"/>
              <a:t>	</a:t>
            </a:r>
            <a:r>
              <a:rPr lang="en-US" altLang="zh-CN" sz="2400" b="1" dirty="0" smtClean="0"/>
              <a:t>Pure Strategy</a:t>
            </a:r>
          </a:p>
          <a:p>
            <a:r>
              <a:rPr lang="en-US" sz="2400" b="1" dirty="0"/>
              <a:t>	</a:t>
            </a:r>
            <a:r>
              <a:rPr lang="en-US" altLang="zh-CN" sz="2400" b="1" dirty="0" smtClean="0"/>
              <a:t>Mixed Strategy</a:t>
            </a:r>
          </a:p>
        </p:txBody>
      </p:sp>
      <p:sp>
        <p:nvSpPr>
          <p:cNvPr id="4" name="TextBox 3"/>
          <p:cNvSpPr txBox="1"/>
          <p:nvPr/>
        </p:nvSpPr>
        <p:spPr>
          <a:xfrm>
            <a:off x="925473" y="354833"/>
            <a:ext cx="3823977" cy="769441"/>
          </a:xfrm>
          <a:prstGeom prst="rect">
            <a:avLst/>
          </a:prstGeom>
          <a:noFill/>
        </p:spPr>
        <p:txBody>
          <a:bodyPr wrap="square" rtlCol="0">
            <a:spAutoFit/>
          </a:bodyPr>
          <a:lstStyle/>
          <a:p>
            <a:r>
              <a:rPr lang="en-US" altLang="zh-CN" sz="4400" b="1" dirty="0" smtClean="0"/>
              <a:t>Objectives</a:t>
            </a:r>
            <a:endParaRPr lang="en-US" sz="4400" b="1" dirty="0"/>
          </a:p>
        </p:txBody>
      </p:sp>
      <p:sp>
        <p:nvSpPr>
          <p:cNvPr id="5" name="Rectangle 4"/>
          <p:cNvSpPr/>
          <p:nvPr/>
        </p:nvSpPr>
        <p:spPr>
          <a:xfrm>
            <a:off x="1866479" y="5639022"/>
            <a:ext cx="2441694" cy="461665"/>
          </a:xfrm>
          <a:prstGeom prst="rect">
            <a:avLst/>
          </a:prstGeom>
        </p:spPr>
        <p:txBody>
          <a:bodyPr wrap="none">
            <a:spAutoFit/>
          </a:bodyPr>
          <a:lstStyle/>
          <a:p>
            <a:r>
              <a:rPr lang="en-US" sz="2400" b="1" smtClean="0"/>
              <a:t>Nash equilibrium </a:t>
            </a:r>
            <a:endParaRPr lang="en-US" sz="2400"/>
          </a:p>
        </p:txBody>
      </p:sp>
    </p:spTree>
    <p:extLst>
      <p:ext uri="{BB962C8B-B14F-4D97-AF65-F5344CB8AC3E}">
        <p14:creationId xmlns:p14="http://schemas.microsoft.com/office/powerpoint/2010/main" val="10690779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60400" y="145651"/>
            <a:ext cx="10397067" cy="5256082"/>
          </a:xfrm>
          <a:prstGeom prst="rect">
            <a:avLst/>
          </a:prstGeom>
        </p:spPr>
      </p:pic>
      <p:pic>
        <p:nvPicPr>
          <p:cNvPr id="3" name="Picture 2"/>
          <p:cNvPicPr>
            <a:picLocks noChangeAspect="1"/>
          </p:cNvPicPr>
          <p:nvPr/>
        </p:nvPicPr>
        <p:blipFill>
          <a:blip r:embed="rId3"/>
          <a:stretch>
            <a:fillRect/>
          </a:stretch>
        </p:blipFill>
        <p:spPr>
          <a:xfrm>
            <a:off x="191512" y="5401733"/>
            <a:ext cx="8820479" cy="1456267"/>
          </a:xfrm>
          <a:prstGeom prst="rect">
            <a:avLst/>
          </a:prstGeom>
        </p:spPr>
      </p:pic>
      <p:sp>
        <p:nvSpPr>
          <p:cNvPr id="4" name="Rectangle 3"/>
          <p:cNvSpPr/>
          <p:nvPr/>
        </p:nvSpPr>
        <p:spPr>
          <a:xfrm>
            <a:off x="2302939" y="145651"/>
            <a:ext cx="1710261" cy="379282"/>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471339" y="5384799"/>
            <a:ext cx="3047994" cy="396216"/>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519333" y="3014132"/>
            <a:ext cx="880534" cy="575735"/>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609844" y="3090293"/>
            <a:ext cx="699512" cy="369332"/>
          </a:xfrm>
          <a:prstGeom prst="rect">
            <a:avLst/>
          </a:prstGeom>
          <a:noFill/>
        </p:spPr>
        <p:txBody>
          <a:bodyPr wrap="square" rtlCol="0">
            <a:spAutoFit/>
          </a:bodyPr>
          <a:lstStyle/>
          <a:p>
            <a:r>
              <a:rPr lang="en-US" smtClean="0"/>
              <a:t>(0, 2)</a:t>
            </a:r>
            <a:endParaRPr lang="en-US"/>
          </a:p>
        </p:txBody>
      </p:sp>
      <p:sp>
        <p:nvSpPr>
          <p:cNvPr id="10" name="TextBox 9"/>
          <p:cNvSpPr txBox="1"/>
          <p:nvPr/>
        </p:nvSpPr>
        <p:spPr>
          <a:xfrm>
            <a:off x="660400" y="2032000"/>
            <a:ext cx="2370667" cy="369332"/>
          </a:xfrm>
          <a:prstGeom prst="rect">
            <a:avLst/>
          </a:prstGeom>
          <a:noFill/>
        </p:spPr>
        <p:txBody>
          <a:bodyPr wrap="square" rtlCol="0">
            <a:spAutoFit/>
          </a:bodyPr>
          <a:lstStyle/>
          <a:p>
            <a:r>
              <a:rPr lang="en-US" dirty="0" smtClean="0">
                <a:solidFill>
                  <a:srgbClr val="FF0000"/>
                </a:solidFill>
              </a:rPr>
              <a:t>A bids 49, B bids 50</a:t>
            </a:r>
            <a:endParaRPr lang="en-US" dirty="0">
              <a:solidFill>
                <a:srgbClr val="FF0000"/>
              </a:solidFill>
            </a:endParaRPr>
          </a:p>
        </p:txBody>
      </p:sp>
      <p:sp>
        <p:nvSpPr>
          <p:cNvPr id="11" name="TextBox 10"/>
          <p:cNvSpPr txBox="1"/>
          <p:nvPr/>
        </p:nvSpPr>
        <p:spPr>
          <a:xfrm>
            <a:off x="660400" y="2467465"/>
            <a:ext cx="3539067" cy="369332"/>
          </a:xfrm>
          <a:prstGeom prst="rect">
            <a:avLst/>
          </a:prstGeom>
          <a:noFill/>
        </p:spPr>
        <p:txBody>
          <a:bodyPr wrap="square" rtlCol="0">
            <a:spAutoFit/>
          </a:bodyPr>
          <a:lstStyle/>
          <a:p>
            <a:r>
              <a:rPr lang="en-US" dirty="0" smtClean="0">
                <a:solidFill>
                  <a:srgbClr val="FF0000"/>
                </a:solidFill>
              </a:rPr>
              <a:t>B will win, B will pay 49 to </a:t>
            </a:r>
            <a:r>
              <a:rPr lang="en-US" smtClean="0">
                <a:solidFill>
                  <a:srgbClr val="FF0000"/>
                </a:solidFill>
              </a:rPr>
              <a:t>buy it</a:t>
            </a:r>
            <a:endParaRPr lang="en-US" dirty="0">
              <a:solidFill>
                <a:srgbClr val="FF0000"/>
              </a:solidFill>
            </a:endParaRPr>
          </a:p>
        </p:txBody>
      </p:sp>
      <p:sp>
        <p:nvSpPr>
          <p:cNvPr id="12" name="TextBox 11"/>
          <p:cNvSpPr txBox="1"/>
          <p:nvPr/>
        </p:nvSpPr>
        <p:spPr>
          <a:xfrm>
            <a:off x="660399" y="2853731"/>
            <a:ext cx="3539067" cy="646331"/>
          </a:xfrm>
          <a:prstGeom prst="rect">
            <a:avLst/>
          </a:prstGeom>
          <a:noFill/>
        </p:spPr>
        <p:txBody>
          <a:bodyPr wrap="square" rtlCol="0">
            <a:spAutoFit/>
          </a:bodyPr>
          <a:lstStyle/>
          <a:p>
            <a:r>
              <a:rPr lang="en-US" dirty="0" smtClean="0">
                <a:solidFill>
                  <a:srgbClr val="FF0000"/>
                </a:solidFill>
              </a:rPr>
              <a:t>B values it at 51</a:t>
            </a:r>
          </a:p>
          <a:p>
            <a:r>
              <a:rPr lang="en-US" dirty="0" smtClean="0">
                <a:solidFill>
                  <a:srgbClr val="FF0000"/>
                </a:solidFill>
              </a:rPr>
              <a:t>So the payoff of B is 51-49 = 2</a:t>
            </a:r>
            <a:endParaRPr lang="en-US" dirty="0">
              <a:solidFill>
                <a:srgbClr val="FF0000"/>
              </a:solidFill>
            </a:endParaRPr>
          </a:p>
        </p:txBody>
      </p:sp>
    </p:spTree>
    <p:extLst>
      <p:ext uri="{BB962C8B-B14F-4D97-AF65-F5344CB8AC3E}">
        <p14:creationId xmlns:p14="http://schemas.microsoft.com/office/powerpoint/2010/main" val="1545772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dissolv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dissolv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10" grpId="0"/>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60400" y="145651"/>
            <a:ext cx="10397067" cy="5256082"/>
          </a:xfrm>
          <a:prstGeom prst="rect">
            <a:avLst/>
          </a:prstGeom>
        </p:spPr>
      </p:pic>
      <p:pic>
        <p:nvPicPr>
          <p:cNvPr id="3" name="Picture 2"/>
          <p:cNvPicPr>
            <a:picLocks noChangeAspect="1"/>
          </p:cNvPicPr>
          <p:nvPr/>
        </p:nvPicPr>
        <p:blipFill>
          <a:blip r:embed="rId3"/>
          <a:stretch>
            <a:fillRect/>
          </a:stretch>
        </p:blipFill>
        <p:spPr>
          <a:xfrm>
            <a:off x="191512" y="5401733"/>
            <a:ext cx="8820479" cy="1456267"/>
          </a:xfrm>
          <a:prstGeom prst="rect">
            <a:avLst/>
          </a:prstGeom>
        </p:spPr>
      </p:pic>
      <p:sp>
        <p:nvSpPr>
          <p:cNvPr id="4" name="Rectangle 3"/>
          <p:cNvSpPr/>
          <p:nvPr/>
        </p:nvSpPr>
        <p:spPr>
          <a:xfrm>
            <a:off x="2302939" y="145651"/>
            <a:ext cx="1710261" cy="379282"/>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471339" y="5384799"/>
            <a:ext cx="3047994" cy="396216"/>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416800" y="3014131"/>
            <a:ext cx="880534" cy="575735"/>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609844" y="3117333"/>
            <a:ext cx="699512" cy="369332"/>
          </a:xfrm>
          <a:prstGeom prst="rect">
            <a:avLst/>
          </a:prstGeom>
          <a:noFill/>
        </p:spPr>
        <p:txBody>
          <a:bodyPr wrap="square" rtlCol="0">
            <a:spAutoFit/>
          </a:bodyPr>
          <a:lstStyle/>
          <a:p>
            <a:r>
              <a:rPr lang="en-US" smtClean="0"/>
              <a:t>(0, 2)</a:t>
            </a:r>
            <a:endParaRPr lang="en-US"/>
          </a:p>
        </p:txBody>
      </p:sp>
      <p:sp>
        <p:nvSpPr>
          <p:cNvPr id="8" name="TextBox 7"/>
          <p:cNvSpPr txBox="1"/>
          <p:nvPr/>
        </p:nvSpPr>
        <p:spPr>
          <a:xfrm>
            <a:off x="7490378" y="3117332"/>
            <a:ext cx="699512" cy="369332"/>
          </a:xfrm>
          <a:prstGeom prst="rect">
            <a:avLst/>
          </a:prstGeom>
          <a:noFill/>
        </p:spPr>
        <p:txBody>
          <a:bodyPr wrap="square" rtlCol="0">
            <a:spAutoFit/>
          </a:bodyPr>
          <a:lstStyle/>
          <a:p>
            <a:r>
              <a:rPr lang="en-US" smtClean="0"/>
              <a:t>(0, 2)</a:t>
            </a:r>
            <a:endParaRPr lang="en-US"/>
          </a:p>
        </p:txBody>
      </p:sp>
      <p:sp>
        <p:nvSpPr>
          <p:cNvPr id="10" name="TextBox 9"/>
          <p:cNvSpPr txBox="1"/>
          <p:nvPr/>
        </p:nvSpPr>
        <p:spPr>
          <a:xfrm>
            <a:off x="8382002" y="3117332"/>
            <a:ext cx="699512" cy="369332"/>
          </a:xfrm>
          <a:prstGeom prst="rect">
            <a:avLst/>
          </a:prstGeom>
          <a:noFill/>
        </p:spPr>
        <p:txBody>
          <a:bodyPr wrap="square" rtlCol="0">
            <a:spAutoFit/>
          </a:bodyPr>
          <a:lstStyle/>
          <a:p>
            <a:r>
              <a:rPr lang="en-US" smtClean="0"/>
              <a:t>(0, 2)</a:t>
            </a:r>
            <a:endParaRPr lang="en-US"/>
          </a:p>
        </p:txBody>
      </p:sp>
    </p:spTree>
    <p:extLst>
      <p:ext uri="{BB962C8B-B14F-4D97-AF65-F5344CB8AC3E}">
        <p14:creationId xmlns:p14="http://schemas.microsoft.com/office/powerpoint/2010/main" val="70804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60400" y="145651"/>
            <a:ext cx="10397067" cy="5256082"/>
          </a:xfrm>
          <a:prstGeom prst="rect">
            <a:avLst/>
          </a:prstGeom>
        </p:spPr>
      </p:pic>
      <p:pic>
        <p:nvPicPr>
          <p:cNvPr id="3" name="Picture 2"/>
          <p:cNvPicPr>
            <a:picLocks noChangeAspect="1"/>
          </p:cNvPicPr>
          <p:nvPr/>
        </p:nvPicPr>
        <p:blipFill>
          <a:blip r:embed="rId3"/>
          <a:stretch>
            <a:fillRect/>
          </a:stretch>
        </p:blipFill>
        <p:spPr>
          <a:xfrm>
            <a:off x="191512" y="5401733"/>
            <a:ext cx="8820479" cy="1456267"/>
          </a:xfrm>
          <a:prstGeom prst="rect">
            <a:avLst/>
          </a:prstGeom>
        </p:spPr>
      </p:pic>
      <p:sp>
        <p:nvSpPr>
          <p:cNvPr id="4" name="Rectangle 3"/>
          <p:cNvSpPr/>
          <p:nvPr/>
        </p:nvSpPr>
        <p:spPr>
          <a:xfrm>
            <a:off x="2302939" y="145651"/>
            <a:ext cx="1710261" cy="379282"/>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471339" y="5384799"/>
            <a:ext cx="3047994" cy="396216"/>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399870" y="3580596"/>
            <a:ext cx="880534" cy="575735"/>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609844" y="3117333"/>
            <a:ext cx="699512" cy="369332"/>
          </a:xfrm>
          <a:prstGeom prst="rect">
            <a:avLst/>
          </a:prstGeom>
          <a:noFill/>
        </p:spPr>
        <p:txBody>
          <a:bodyPr wrap="square" rtlCol="0">
            <a:spAutoFit/>
          </a:bodyPr>
          <a:lstStyle/>
          <a:p>
            <a:r>
              <a:rPr lang="en-US" smtClean="0"/>
              <a:t>(0, 2)</a:t>
            </a:r>
            <a:endParaRPr lang="en-US"/>
          </a:p>
        </p:txBody>
      </p:sp>
      <p:sp>
        <p:nvSpPr>
          <p:cNvPr id="8" name="TextBox 7"/>
          <p:cNvSpPr txBox="1"/>
          <p:nvPr/>
        </p:nvSpPr>
        <p:spPr>
          <a:xfrm>
            <a:off x="7495923" y="3117332"/>
            <a:ext cx="699512" cy="369332"/>
          </a:xfrm>
          <a:prstGeom prst="rect">
            <a:avLst/>
          </a:prstGeom>
          <a:noFill/>
        </p:spPr>
        <p:txBody>
          <a:bodyPr wrap="square" rtlCol="0">
            <a:spAutoFit/>
          </a:bodyPr>
          <a:lstStyle/>
          <a:p>
            <a:r>
              <a:rPr lang="en-US" dirty="0" smtClean="0"/>
              <a:t>(0, 2)</a:t>
            </a:r>
            <a:endParaRPr lang="en-US" dirty="0"/>
          </a:p>
        </p:txBody>
      </p:sp>
      <p:sp>
        <p:nvSpPr>
          <p:cNvPr id="10" name="TextBox 9"/>
          <p:cNvSpPr txBox="1"/>
          <p:nvPr/>
        </p:nvSpPr>
        <p:spPr>
          <a:xfrm>
            <a:off x="8382002" y="3117332"/>
            <a:ext cx="699512" cy="369332"/>
          </a:xfrm>
          <a:prstGeom prst="rect">
            <a:avLst/>
          </a:prstGeom>
          <a:noFill/>
        </p:spPr>
        <p:txBody>
          <a:bodyPr wrap="square" rtlCol="0">
            <a:spAutoFit/>
          </a:bodyPr>
          <a:lstStyle/>
          <a:p>
            <a:r>
              <a:rPr lang="en-US" smtClean="0"/>
              <a:t>(0, 2)</a:t>
            </a:r>
            <a:endParaRPr lang="en-US"/>
          </a:p>
        </p:txBody>
      </p:sp>
      <p:sp>
        <p:nvSpPr>
          <p:cNvPr id="11" name="TextBox 10"/>
          <p:cNvSpPr txBox="1"/>
          <p:nvPr/>
        </p:nvSpPr>
        <p:spPr>
          <a:xfrm>
            <a:off x="7512856" y="3683797"/>
            <a:ext cx="699512" cy="369332"/>
          </a:xfrm>
          <a:prstGeom prst="rect">
            <a:avLst/>
          </a:prstGeom>
          <a:noFill/>
        </p:spPr>
        <p:txBody>
          <a:bodyPr wrap="square" rtlCol="0">
            <a:spAutoFit/>
          </a:bodyPr>
          <a:lstStyle/>
          <a:p>
            <a:r>
              <a:rPr lang="en-US" dirty="0" smtClean="0"/>
              <a:t>(0, 1)</a:t>
            </a:r>
            <a:endParaRPr lang="en-US" dirty="0"/>
          </a:p>
        </p:txBody>
      </p:sp>
      <p:sp>
        <p:nvSpPr>
          <p:cNvPr id="12" name="TextBox 11"/>
          <p:cNvSpPr txBox="1"/>
          <p:nvPr/>
        </p:nvSpPr>
        <p:spPr>
          <a:xfrm>
            <a:off x="8399536" y="3694665"/>
            <a:ext cx="699512" cy="369332"/>
          </a:xfrm>
          <a:prstGeom prst="rect">
            <a:avLst/>
          </a:prstGeom>
          <a:noFill/>
        </p:spPr>
        <p:txBody>
          <a:bodyPr wrap="square" rtlCol="0">
            <a:spAutoFit/>
          </a:bodyPr>
          <a:lstStyle/>
          <a:p>
            <a:r>
              <a:rPr lang="en-US" dirty="0" smtClean="0"/>
              <a:t>(0, 1)</a:t>
            </a:r>
            <a:endParaRPr lang="en-US" dirty="0"/>
          </a:p>
        </p:txBody>
      </p:sp>
    </p:spTree>
    <p:extLst>
      <p:ext uri="{BB962C8B-B14F-4D97-AF65-F5344CB8AC3E}">
        <p14:creationId xmlns:p14="http://schemas.microsoft.com/office/powerpoint/2010/main" val="203272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60400" y="145651"/>
            <a:ext cx="10397067" cy="5256082"/>
          </a:xfrm>
          <a:prstGeom prst="rect">
            <a:avLst/>
          </a:prstGeom>
        </p:spPr>
      </p:pic>
      <p:pic>
        <p:nvPicPr>
          <p:cNvPr id="3" name="Picture 2"/>
          <p:cNvPicPr>
            <a:picLocks noChangeAspect="1"/>
          </p:cNvPicPr>
          <p:nvPr/>
        </p:nvPicPr>
        <p:blipFill>
          <a:blip r:embed="rId3"/>
          <a:stretch>
            <a:fillRect/>
          </a:stretch>
        </p:blipFill>
        <p:spPr>
          <a:xfrm>
            <a:off x="191512" y="5401733"/>
            <a:ext cx="8820479" cy="1456267"/>
          </a:xfrm>
          <a:prstGeom prst="rect">
            <a:avLst/>
          </a:prstGeom>
        </p:spPr>
      </p:pic>
      <p:sp>
        <p:nvSpPr>
          <p:cNvPr id="4" name="Rectangle 3"/>
          <p:cNvSpPr/>
          <p:nvPr/>
        </p:nvSpPr>
        <p:spPr>
          <a:xfrm>
            <a:off x="2302939" y="145651"/>
            <a:ext cx="1710261" cy="379282"/>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471339" y="5384799"/>
            <a:ext cx="3047994" cy="396216"/>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291491" y="4151696"/>
            <a:ext cx="880534" cy="575735"/>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609844" y="3117333"/>
            <a:ext cx="699512" cy="369332"/>
          </a:xfrm>
          <a:prstGeom prst="rect">
            <a:avLst/>
          </a:prstGeom>
          <a:noFill/>
        </p:spPr>
        <p:txBody>
          <a:bodyPr wrap="square" rtlCol="0">
            <a:spAutoFit/>
          </a:bodyPr>
          <a:lstStyle/>
          <a:p>
            <a:r>
              <a:rPr lang="en-US" dirty="0" smtClean="0"/>
              <a:t>(0, 2)</a:t>
            </a:r>
            <a:endParaRPr lang="en-US" dirty="0"/>
          </a:p>
        </p:txBody>
      </p:sp>
      <p:sp>
        <p:nvSpPr>
          <p:cNvPr id="8" name="TextBox 7"/>
          <p:cNvSpPr txBox="1"/>
          <p:nvPr/>
        </p:nvSpPr>
        <p:spPr>
          <a:xfrm>
            <a:off x="7495923" y="3117332"/>
            <a:ext cx="699512" cy="369332"/>
          </a:xfrm>
          <a:prstGeom prst="rect">
            <a:avLst/>
          </a:prstGeom>
          <a:noFill/>
        </p:spPr>
        <p:txBody>
          <a:bodyPr wrap="square" rtlCol="0">
            <a:spAutoFit/>
          </a:bodyPr>
          <a:lstStyle/>
          <a:p>
            <a:r>
              <a:rPr lang="en-US" dirty="0" smtClean="0"/>
              <a:t>(0, 2)</a:t>
            </a:r>
            <a:endParaRPr lang="en-US" dirty="0"/>
          </a:p>
        </p:txBody>
      </p:sp>
      <p:sp>
        <p:nvSpPr>
          <p:cNvPr id="10" name="TextBox 9"/>
          <p:cNvSpPr txBox="1"/>
          <p:nvPr/>
        </p:nvSpPr>
        <p:spPr>
          <a:xfrm>
            <a:off x="8382002" y="3117332"/>
            <a:ext cx="699512" cy="369332"/>
          </a:xfrm>
          <a:prstGeom prst="rect">
            <a:avLst/>
          </a:prstGeom>
          <a:noFill/>
        </p:spPr>
        <p:txBody>
          <a:bodyPr wrap="square" rtlCol="0">
            <a:spAutoFit/>
          </a:bodyPr>
          <a:lstStyle/>
          <a:p>
            <a:r>
              <a:rPr lang="en-US" smtClean="0"/>
              <a:t>(0, 2)</a:t>
            </a:r>
            <a:endParaRPr lang="en-US"/>
          </a:p>
        </p:txBody>
      </p:sp>
      <p:sp>
        <p:nvSpPr>
          <p:cNvPr id="11" name="TextBox 10"/>
          <p:cNvSpPr txBox="1"/>
          <p:nvPr/>
        </p:nvSpPr>
        <p:spPr>
          <a:xfrm>
            <a:off x="7512856" y="3683797"/>
            <a:ext cx="699512" cy="369332"/>
          </a:xfrm>
          <a:prstGeom prst="rect">
            <a:avLst/>
          </a:prstGeom>
          <a:noFill/>
        </p:spPr>
        <p:txBody>
          <a:bodyPr wrap="square" rtlCol="0">
            <a:spAutoFit/>
          </a:bodyPr>
          <a:lstStyle/>
          <a:p>
            <a:r>
              <a:rPr lang="en-US" dirty="0" smtClean="0"/>
              <a:t>(0, 1)</a:t>
            </a:r>
            <a:endParaRPr lang="en-US" dirty="0"/>
          </a:p>
        </p:txBody>
      </p:sp>
      <p:sp>
        <p:nvSpPr>
          <p:cNvPr id="12" name="TextBox 11"/>
          <p:cNvSpPr txBox="1"/>
          <p:nvPr/>
        </p:nvSpPr>
        <p:spPr>
          <a:xfrm>
            <a:off x="8399536" y="3694665"/>
            <a:ext cx="699512" cy="369332"/>
          </a:xfrm>
          <a:prstGeom prst="rect">
            <a:avLst/>
          </a:prstGeom>
          <a:noFill/>
        </p:spPr>
        <p:txBody>
          <a:bodyPr wrap="square" rtlCol="0">
            <a:spAutoFit/>
          </a:bodyPr>
          <a:lstStyle/>
          <a:p>
            <a:r>
              <a:rPr lang="en-US" dirty="0" smtClean="0"/>
              <a:t>(0, 1)</a:t>
            </a:r>
            <a:endParaRPr lang="en-US" dirty="0"/>
          </a:p>
        </p:txBody>
      </p:sp>
      <p:sp>
        <p:nvSpPr>
          <p:cNvPr id="13" name="TextBox 12"/>
          <p:cNvSpPr txBox="1"/>
          <p:nvPr/>
        </p:nvSpPr>
        <p:spPr>
          <a:xfrm>
            <a:off x="8399536" y="4238132"/>
            <a:ext cx="699512" cy="369332"/>
          </a:xfrm>
          <a:prstGeom prst="rect">
            <a:avLst/>
          </a:prstGeom>
          <a:noFill/>
        </p:spPr>
        <p:txBody>
          <a:bodyPr wrap="square" rtlCol="0">
            <a:spAutoFit/>
          </a:bodyPr>
          <a:lstStyle/>
          <a:p>
            <a:r>
              <a:rPr lang="en-US" dirty="0" smtClean="0"/>
              <a:t>(0</a:t>
            </a:r>
            <a:r>
              <a:rPr lang="en-US" smtClean="0"/>
              <a:t>, 0)</a:t>
            </a:r>
            <a:endParaRPr lang="en-US" dirty="0"/>
          </a:p>
        </p:txBody>
      </p:sp>
      <p:sp>
        <p:nvSpPr>
          <p:cNvPr id="14" name="TextBox 13"/>
          <p:cNvSpPr txBox="1"/>
          <p:nvPr/>
        </p:nvSpPr>
        <p:spPr>
          <a:xfrm>
            <a:off x="5741605" y="3683797"/>
            <a:ext cx="699512" cy="369332"/>
          </a:xfrm>
          <a:prstGeom prst="rect">
            <a:avLst/>
          </a:prstGeom>
          <a:noFill/>
        </p:spPr>
        <p:txBody>
          <a:bodyPr wrap="square" rtlCol="0">
            <a:spAutoFit/>
          </a:bodyPr>
          <a:lstStyle/>
          <a:p>
            <a:r>
              <a:rPr lang="en-US" dirty="0" smtClean="0"/>
              <a:t>(1, 0)</a:t>
            </a:r>
            <a:endParaRPr lang="en-US" dirty="0"/>
          </a:p>
        </p:txBody>
      </p:sp>
      <p:sp>
        <p:nvSpPr>
          <p:cNvPr id="15" name="TextBox 14"/>
          <p:cNvSpPr txBox="1"/>
          <p:nvPr/>
        </p:nvSpPr>
        <p:spPr>
          <a:xfrm>
            <a:off x="5741605" y="4238132"/>
            <a:ext cx="699512" cy="369332"/>
          </a:xfrm>
          <a:prstGeom prst="rect">
            <a:avLst/>
          </a:prstGeom>
          <a:noFill/>
        </p:spPr>
        <p:txBody>
          <a:bodyPr wrap="square" rtlCol="0">
            <a:spAutoFit/>
          </a:bodyPr>
          <a:lstStyle/>
          <a:p>
            <a:r>
              <a:rPr lang="en-US" smtClean="0"/>
              <a:t>(1, 0)</a:t>
            </a:r>
            <a:endParaRPr lang="en-US"/>
          </a:p>
        </p:txBody>
      </p:sp>
      <p:sp>
        <p:nvSpPr>
          <p:cNvPr id="16" name="TextBox 15"/>
          <p:cNvSpPr txBox="1"/>
          <p:nvPr/>
        </p:nvSpPr>
        <p:spPr>
          <a:xfrm>
            <a:off x="5741605" y="4781599"/>
            <a:ext cx="699512" cy="369332"/>
          </a:xfrm>
          <a:prstGeom prst="rect">
            <a:avLst/>
          </a:prstGeom>
          <a:noFill/>
        </p:spPr>
        <p:txBody>
          <a:bodyPr wrap="square" rtlCol="0">
            <a:spAutoFit/>
          </a:bodyPr>
          <a:lstStyle/>
          <a:p>
            <a:r>
              <a:rPr lang="en-US" smtClean="0"/>
              <a:t>(1, 0)</a:t>
            </a:r>
            <a:endParaRPr lang="en-US"/>
          </a:p>
        </p:txBody>
      </p:sp>
      <p:sp>
        <p:nvSpPr>
          <p:cNvPr id="17" name="TextBox 16"/>
          <p:cNvSpPr txBox="1"/>
          <p:nvPr/>
        </p:nvSpPr>
        <p:spPr>
          <a:xfrm>
            <a:off x="6609844" y="4238132"/>
            <a:ext cx="699512" cy="369332"/>
          </a:xfrm>
          <a:prstGeom prst="rect">
            <a:avLst/>
          </a:prstGeom>
          <a:noFill/>
        </p:spPr>
        <p:txBody>
          <a:bodyPr wrap="square" rtlCol="0">
            <a:spAutoFit/>
          </a:bodyPr>
          <a:lstStyle/>
          <a:p>
            <a:r>
              <a:rPr lang="en-US" dirty="0" smtClean="0"/>
              <a:t>(0, 0)</a:t>
            </a:r>
            <a:endParaRPr lang="en-US" dirty="0"/>
          </a:p>
        </p:txBody>
      </p:sp>
      <p:sp>
        <p:nvSpPr>
          <p:cNvPr id="18" name="TextBox 17"/>
          <p:cNvSpPr txBox="1"/>
          <p:nvPr/>
        </p:nvSpPr>
        <p:spPr>
          <a:xfrm>
            <a:off x="6626777" y="4781599"/>
            <a:ext cx="699512" cy="369332"/>
          </a:xfrm>
          <a:prstGeom prst="rect">
            <a:avLst/>
          </a:prstGeom>
          <a:noFill/>
        </p:spPr>
        <p:txBody>
          <a:bodyPr wrap="square" rtlCol="0">
            <a:spAutoFit/>
          </a:bodyPr>
          <a:lstStyle/>
          <a:p>
            <a:r>
              <a:rPr lang="en-US" dirty="0" smtClean="0"/>
              <a:t>(0, 0)</a:t>
            </a:r>
            <a:endParaRPr lang="en-US" dirty="0"/>
          </a:p>
        </p:txBody>
      </p:sp>
      <p:sp>
        <p:nvSpPr>
          <p:cNvPr id="19" name="TextBox 18"/>
          <p:cNvSpPr txBox="1"/>
          <p:nvPr/>
        </p:nvSpPr>
        <p:spPr>
          <a:xfrm>
            <a:off x="7523944" y="4781599"/>
            <a:ext cx="858057" cy="369332"/>
          </a:xfrm>
          <a:prstGeom prst="rect">
            <a:avLst/>
          </a:prstGeom>
          <a:noFill/>
        </p:spPr>
        <p:txBody>
          <a:bodyPr wrap="square" rtlCol="0">
            <a:spAutoFit/>
          </a:bodyPr>
          <a:lstStyle/>
          <a:p>
            <a:r>
              <a:rPr lang="en-US" smtClean="0"/>
              <a:t>(-1, </a:t>
            </a:r>
            <a:r>
              <a:rPr lang="en-US" dirty="0" smtClean="0"/>
              <a:t>0)</a:t>
            </a:r>
            <a:endParaRPr lang="en-US" dirty="0"/>
          </a:p>
        </p:txBody>
      </p:sp>
    </p:spTree>
    <p:extLst>
      <p:ext uri="{BB962C8B-B14F-4D97-AF65-F5344CB8AC3E}">
        <p14:creationId xmlns:p14="http://schemas.microsoft.com/office/powerpoint/2010/main" val="1838188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dissolv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dissolve">
                                      <p:cBhvr>
                                        <p:cTn id="28" dur="500"/>
                                        <p:tgtEl>
                                          <p:spTgt spid="17"/>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dissolve">
                                      <p:cBhvr>
                                        <p:cTn id="31" dur="500"/>
                                        <p:tgtEl>
                                          <p:spTgt spid="1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dissolve">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p:bldP spid="14" grpId="0"/>
      <p:bldP spid="15" grpId="0"/>
      <p:bldP spid="16" grpId="0"/>
      <p:bldP spid="17" grpId="0"/>
      <p:bldP spid="18" grpId="0"/>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60400" y="145651"/>
            <a:ext cx="10397067" cy="5256082"/>
          </a:xfrm>
          <a:prstGeom prst="rect">
            <a:avLst/>
          </a:prstGeom>
        </p:spPr>
      </p:pic>
      <p:pic>
        <p:nvPicPr>
          <p:cNvPr id="3" name="Picture 2"/>
          <p:cNvPicPr>
            <a:picLocks noChangeAspect="1"/>
          </p:cNvPicPr>
          <p:nvPr/>
        </p:nvPicPr>
        <p:blipFill>
          <a:blip r:embed="rId3"/>
          <a:stretch>
            <a:fillRect/>
          </a:stretch>
        </p:blipFill>
        <p:spPr>
          <a:xfrm>
            <a:off x="191512" y="5401733"/>
            <a:ext cx="8820479" cy="1456267"/>
          </a:xfrm>
          <a:prstGeom prst="rect">
            <a:avLst/>
          </a:prstGeom>
        </p:spPr>
      </p:pic>
      <p:sp>
        <p:nvSpPr>
          <p:cNvPr id="4" name="Rectangle 3"/>
          <p:cNvSpPr/>
          <p:nvPr/>
        </p:nvSpPr>
        <p:spPr>
          <a:xfrm>
            <a:off x="2302939" y="145651"/>
            <a:ext cx="1710261" cy="379282"/>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471339" y="5384799"/>
            <a:ext cx="3047994" cy="396216"/>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619094" y="3037464"/>
            <a:ext cx="880534" cy="575735"/>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609844" y="3117333"/>
            <a:ext cx="699512" cy="369332"/>
          </a:xfrm>
          <a:prstGeom prst="rect">
            <a:avLst/>
          </a:prstGeom>
          <a:noFill/>
        </p:spPr>
        <p:txBody>
          <a:bodyPr wrap="square" rtlCol="0">
            <a:spAutoFit/>
          </a:bodyPr>
          <a:lstStyle/>
          <a:p>
            <a:r>
              <a:rPr lang="en-US" dirty="0" smtClean="0"/>
              <a:t>(0, 2)</a:t>
            </a:r>
            <a:endParaRPr lang="en-US" dirty="0"/>
          </a:p>
        </p:txBody>
      </p:sp>
      <p:sp>
        <p:nvSpPr>
          <p:cNvPr id="8" name="TextBox 7"/>
          <p:cNvSpPr txBox="1"/>
          <p:nvPr/>
        </p:nvSpPr>
        <p:spPr>
          <a:xfrm>
            <a:off x="7495923" y="3117332"/>
            <a:ext cx="699512" cy="369332"/>
          </a:xfrm>
          <a:prstGeom prst="rect">
            <a:avLst/>
          </a:prstGeom>
          <a:noFill/>
        </p:spPr>
        <p:txBody>
          <a:bodyPr wrap="square" rtlCol="0">
            <a:spAutoFit/>
          </a:bodyPr>
          <a:lstStyle/>
          <a:p>
            <a:r>
              <a:rPr lang="en-US" dirty="0" smtClean="0"/>
              <a:t>(0, 2)</a:t>
            </a:r>
            <a:endParaRPr lang="en-US" dirty="0"/>
          </a:p>
        </p:txBody>
      </p:sp>
      <p:sp>
        <p:nvSpPr>
          <p:cNvPr id="10" name="TextBox 9"/>
          <p:cNvSpPr txBox="1"/>
          <p:nvPr/>
        </p:nvSpPr>
        <p:spPr>
          <a:xfrm>
            <a:off x="8382002" y="3117332"/>
            <a:ext cx="699512" cy="369332"/>
          </a:xfrm>
          <a:prstGeom prst="rect">
            <a:avLst/>
          </a:prstGeom>
          <a:noFill/>
        </p:spPr>
        <p:txBody>
          <a:bodyPr wrap="square" rtlCol="0">
            <a:spAutoFit/>
          </a:bodyPr>
          <a:lstStyle/>
          <a:p>
            <a:r>
              <a:rPr lang="en-US" smtClean="0"/>
              <a:t>(0, 2)</a:t>
            </a:r>
            <a:endParaRPr lang="en-US"/>
          </a:p>
        </p:txBody>
      </p:sp>
      <p:sp>
        <p:nvSpPr>
          <p:cNvPr id="11" name="TextBox 10"/>
          <p:cNvSpPr txBox="1"/>
          <p:nvPr/>
        </p:nvSpPr>
        <p:spPr>
          <a:xfrm>
            <a:off x="7512856" y="3683797"/>
            <a:ext cx="699512" cy="369332"/>
          </a:xfrm>
          <a:prstGeom prst="rect">
            <a:avLst/>
          </a:prstGeom>
          <a:noFill/>
        </p:spPr>
        <p:txBody>
          <a:bodyPr wrap="square" rtlCol="0">
            <a:spAutoFit/>
          </a:bodyPr>
          <a:lstStyle/>
          <a:p>
            <a:r>
              <a:rPr lang="en-US" dirty="0" smtClean="0"/>
              <a:t>(0, 1)</a:t>
            </a:r>
            <a:endParaRPr lang="en-US" dirty="0"/>
          </a:p>
        </p:txBody>
      </p:sp>
      <p:sp>
        <p:nvSpPr>
          <p:cNvPr id="12" name="TextBox 11"/>
          <p:cNvSpPr txBox="1"/>
          <p:nvPr/>
        </p:nvSpPr>
        <p:spPr>
          <a:xfrm>
            <a:off x="8399536" y="3694665"/>
            <a:ext cx="699512" cy="369332"/>
          </a:xfrm>
          <a:prstGeom prst="rect">
            <a:avLst/>
          </a:prstGeom>
          <a:noFill/>
        </p:spPr>
        <p:txBody>
          <a:bodyPr wrap="square" rtlCol="0">
            <a:spAutoFit/>
          </a:bodyPr>
          <a:lstStyle/>
          <a:p>
            <a:r>
              <a:rPr lang="en-US" dirty="0" smtClean="0"/>
              <a:t>(0, 1)</a:t>
            </a:r>
            <a:endParaRPr lang="en-US" dirty="0"/>
          </a:p>
        </p:txBody>
      </p:sp>
      <p:sp>
        <p:nvSpPr>
          <p:cNvPr id="13" name="TextBox 12"/>
          <p:cNvSpPr txBox="1"/>
          <p:nvPr/>
        </p:nvSpPr>
        <p:spPr>
          <a:xfrm>
            <a:off x="8399536" y="4216482"/>
            <a:ext cx="699512" cy="369332"/>
          </a:xfrm>
          <a:prstGeom prst="rect">
            <a:avLst/>
          </a:prstGeom>
          <a:noFill/>
        </p:spPr>
        <p:txBody>
          <a:bodyPr wrap="square" rtlCol="0">
            <a:spAutoFit/>
          </a:bodyPr>
          <a:lstStyle/>
          <a:p>
            <a:r>
              <a:rPr lang="en-US" dirty="0" smtClean="0"/>
              <a:t>(0</a:t>
            </a:r>
            <a:r>
              <a:rPr lang="en-US" smtClean="0"/>
              <a:t>, 0)</a:t>
            </a:r>
            <a:endParaRPr lang="en-US" dirty="0"/>
          </a:p>
        </p:txBody>
      </p:sp>
      <p:sp>
        <p:nvSpPr>
          <p:cNvPr id="14" name="TextBox 13"/>
          <p:cNvSpPr txBox="1"/>
          <p:nvPr/>
        </p:nvSpPr>
        <p:spPr>
          <a:xfrm>
            <a:off x="5741605" y="3683797"/>
            <a:ext cx="699512" cy="369332"/>
          </a:xfrm>
          <a:prstGeom prst="rect">
            <a:avLst/>
          </a:prstGeom>
          <a:noFill/>
        </p:spPr>
        <p:txBody>
          <a:bodyPr wrap="square" rtlCol="0">
            <a:spAutoFit/>
          </a:bodyPr>
          <a:lstStyle/>
          <a:p>
            <a:r>
              <a:rPr lang="en-US" dirty="0" smtClean="0"/>
              <a:t>(1, 0)</a:t>
            </a:r>
            <a:endParaRPr lang="en-US" dirty="0"/>
          </a:p>
        </p:txBody>
      </p:sp>
      <p:sp>
        <p:nvSpPr>
          <p:cNvPr id="15" name="TextBox 14"/>
          <p:cNvSpPr txBox="1"/>
          <p:nvPr/>
        </p:nvSpPr>
        <p:spPr>
          <a:xfrm>
            <a:off x="5741605" y="4238132"/>
            <a:ext cx="699512" cy="369332"/>
          </a:xfrm>
          <a:prstGeom prst="rect">
            <a:avLst/>
          </a:prstGeom>
          <a:noFill/>
        </p:spPr>
        <p:txBody>
          <a:bodyPr wrap="square" rtlCol="0">
            <a:spAutoFit/>
          </a:bodyPr>
          <a:lstStyle/>
          <a:p>
            <a:r>
              <a:rPr lang="en-US" smtClean="0"/>
              <a:t>(1, 0)</a:t>
            </a:r>
            <a:endParaRPr lang="en-US"/>
          </a:p>
        </p:txBody>
      </p:sp>
      <p:sp>
        <p:nvSpPr>
          <p:cNvPr id="16" name="TextBox 15"/>
          <p:cNvSpPr txBox="1"/>
          <p:nvPr/>
        </p:nvSpPr>
        <p:spPr>
          <a:xfrm>
            <a:off x="5741605" y="4781599"/>
            <a:ext cx="699512" cy="369332"/>
          </a:xfrm>
          <a:prstGeom prst="rect">
            <a:avLst/>
          </a:prstGeom>
          <a:noFill/>
        </p:spPr>
        <p:txBody>
          <a:bodyPr wrap="square" rtlCol="0">
            <a:spAutoFit/>
          </a:bodyPr>
          <a:lstStyle/>
          <a:p>
            <a:r>
              <a:rPr lang="en-US" smtClean="0"/>
              <a:t>(1, 0)</a:t>
            </a:r>
            <a:endParaRPr lang="en-US"/>
          </a:p>
        </p:txBody>
      </p:sp>
      <p:sp>
        <p:nvSpPr>
          <p:cNvPr id="17" name="TextBox 16"/>
          <p:cNvSpPr txBox="1"/>
          <p:nvPr/>
        </p:nvSpPr>
        <p:spPr>
          <a:xfrm>
            <a:off x="6609844" y="4238132"/>
            <a:ext cx="699512" cy="369332"/>
          </a:xfrm>
          <a:prstGeom prst="rect">
            <a:avLst/>
          </a:prstGeom>
          <a:noFill/>
        </p:spPr>
        <p:txBody>
          <a:bodyPr wrap="square" rtlCol="0">
            <a:spAutoFit/>
          </a:bodyPr>
          <a:lstStyle/>
          <a:p>
            <a:r>
              <a:rPr lang="en-US" dirty="0" smtClean="0"/>
              <a:t>(0, 0)</a:t>
            </a:r>
            <a:endParaRPr lang="en-US" dirty="0"/>
          </a:p>
        </p:txBody>
      </p:sp>
      <p:sp>
        <p:nvSpPr>
          <p:cNvPr id="18" name="TextBox 17"/>
          <p:cNvSpPr txBox="1"/>
          <p:nvPr/>
        </p:nvSpPr>
        <p:spPr>
          <a:xfrm>
            <a:off x="6626777" y="4781599"/>
            <a:ext cx="699512" cy="369332"/>
          </a:xfrm>
          <a:prstGeom prst="rect">
            <a:avLst/>
          </a:prstGeom>
          <a:noFill/>
        </p:spPr>
        <p:txBody>
          <a:bodyPr wrap="square" rtlCol="0">
            <a:spAutoFit/>
          </a:bodyPr>
          <a:lstStyle/>
          <a:p>
            <a:r>
              <a:rPr lang="en-US" dirty="0" smtClean="0"/>
              <a:t>(0, 0)</a:t>
            </a:r>
            <a:endParaRPr lang="en-US" dirty="0"/>
          </a:p>
        </p:txBody>
      </p:sp>
      <p:sp>
        <p:nvSpPr>
          <p:cNvPr id="19" name="TextBox 18"/>
          <p:cNvSpPr txBox="1"/>
          <p:nvPr/>
        </p:nvSpPr>
        <p:spPr>
          <a:xfrm>
            <a:off x="7523944" y="4781599"/>
            <a:ext cx="858057" cy="369332"/>
          </a:xfrm>
          <a:prstGeom prst="rect">
            <a:avLst/>
          </a:prstGeom>
          <a:noFill/>
        </p:spPr>
        <p:txBody>
          <a:bodyPr wrap="square" rtlCol="0">
            <a:spAutoFit/>
          </a:bodyPr>
          <a:lstStyle/>
          <a:p>
            <a:r>
              <a:rPr lang="en-US" smtClean="0"/>
              <a:t>(-1, </a:t>
            </a:r>
            <a:r>
              <a:rPr lang="en-US" dirty="0" smtClean="0"/>
              <a:t>0)</a:t>
            </a:r>
            <a:endParaRPr lang="en-US" dirty="0"/>
          </a:p>
        </p:txBody>
      </p:sp>
      <p:sp>
        <p:nvSpPr>
          <p:cNvPr id="9" name="TextBox 8"/>
          <p:cNvSpPr txBox="1"/>
          <p:nvPr/>
        </p:nvSpPr>
        <p:spPr>
          <a:xfrm>
            <a:off x="3352803" y="2255335"/>
            <a:ext cx="1642533" cy="369332"/>
          </a:xfrm>
          <a:prstGeom prst="rect">
            <a:avLst/>
          </a:prstGeom>
          <a:noFill/>
        </p:spPr>
        <p:txBody>
          <a:bodyPr wrap="square" rtlCol="0">
            <a:spAutoFit/>
          </a:bodyPr>
          <a:lstStyle/>
          <a:p>
            <a:r>
              <a:rPr lang="en-US" b="1" dirty="0" smtClean="0">
                <a:solidFill>
                  <a:srgbClr val="0070C0"/>
                </a:solidFill>
              </a:rPr>
              <a:t>49/2 = 24.5</a:t>
            </a:r>
          </a:p>
        </p:txBody>
      </p:sp>
      <p:sp>
        <p:nvSpPr>
          <p:cNvPr id="20" name="Rectangle 19"/>
          <p:cNvSpPr/>
          <p:nvPr/>
        </p:nvSpPr>
        <p:spPr>
          <a:xfrm>
            <a:off x="1808672" y="2641601"/>
            <a:ext cx="3325334" cy="369332"/>
          </a:xfrm>
          <a:prstGeom prst="rect">
            <a:avLst/>
          </a:prstGeom>
        </p:spPr>
        <p:txBody>
          <a:bodyPr wrap="none">
            <a:spAutoFit/>
          </a:bodyPr>
          <a:lstStyle/>
          <a:p>
            <a:r>
              <a:rPr lang="en-US" b="1" dirty="0" smtClean="0">
                <a:solidFill>
                  <a:srgbClr val="0070C0"/>
                </a:solidFill>
              </a:rPr>
              <a:t>For A: payoff = 50/2 </a:t>
            </a:r>
            <a:r>
              <a:rPr lang="mr-IN" b="1" dirty="0" smtClean="0">
                <a:solidFill>
                  <a:srgbClr val="0070C0"/>
                </a:solidFill>
              </a:rPr>
              <a:t>–</a:t>
            </a:r>
            <a:r>
              <a:rPr lang="en-US" b="1" dirty="0" smtClean="0">
                <a:solidFill>
                  <a:srgbClr val="0070C0"/>
                </a:solidFill>
              </a:rPr>
              <a:t> 49/2 = 0.5 </a:t>
            </a:r>
            <a:endParaRPr lang="en-US" b="1" dirty="0">
              <a:solidFill>
                <a:srgbClr val="0070C0"/>
              </a:solidFill>
            </a:endParaRPr>
          </a:p>
        </p:txBody>
      </p:sp>
      <p:sp>
        <p:nvSpPr>
          <p:cNvPr id="21" name="Rectangle 20"/>
          <p:cNvSpPr/>
          <p:nvPr/>
        </p:nvSpPr>
        <p:spPr>
          <a:xfrm>
            <a:off x="1808672" y="2978493"/>
            <a:ext cx="3084883" cy="369332"/>
          </a:xfrm>
          <a:prstGeom prst="rect">
            <a:avLst/>
          </a:prstGeom>
        </p:spPr>
        <p:txBody>
          <a:bodyPr wrap="none">
            <a:spAutoFit/>
          </a:bodyPr>
          <a:lstStyle/>
          <a:p>
            <a:r>
              <a:rPr lang="en-US" b="1" dirty="0" smtClean="0">
                <a:solidFill>
                  <a:srgbClr val="0070C0"/>
                </a:solidFill>
              </a:rPr>
              <a:t>For B: payoff = 51/2 </a:t>
            </a:r>
            <a:r>
              <a:rPr lang="mr-IN" b="1" dirty="0" smtClean="0">
                <a:solidFill>
                  <a:srgbClr val="0070C0"/>
                </a:solidFill>
              </a:rPr>
              <a:t>–</a:t>
            </a:r>
            <a:r>
              <a:rPr lang="en-US" b="1" dirty="0" smtClean="0">
                <a:solidFill>
                  <a:srgbClr val="0070C0"/>
                </a:solidFill>
              </a:rPr>
              <a:t> 49/2 = 1</a:t>
            </a:r>
            <a:endParaRPr lang="en-US" b="1" dirty="0">
              <a:solidFill>
                <a:srgbClr val="0070C0"/>
              </a:solidFill>
            </a:endParaRPr>
          </a:p>
        </p:txBody>
      </p:sp>
      <p:sp>
        <p:nvSpPr>
          <p:cNvPr id="22" name="TextBox 21"/>
          <p:cNvSpPr txBox="1"/>
          <p:nvPr/>
        </p:nvSpPr>
        <p:spPr>
          <a:xfrm>
            <a:off x="5622476" y="3094500"/>
            <a:ext cx="903307" cy="369332"/>
          </a:xfrm>
          <a:prstGeom prst="rect">
            <a:avLst/>
          </a:prstGeom>
          <a:noFill/>
        </p:spPr>
        <p:txBody>
          <a:bodyPr wrap="square" rtlCol="0">
            <a:spAutoFit/>
          </a:bodyPr>
          <a:lstStyle/>
          <a:p>
            <a:r>
              <a:rPr lang="en-US" dirty="0" smtClean="0"/>
              <a:t>(0.5, 1)</a:t>
            </a:r>
            <a:endParaRPr lang="en-US" dirty="0"/>
          </a:p>
        </p:txBody>
      </p:sp>
      <p:sp>
        <p:nvSpPr>
          <p:cNvPr id="23" name="TextBox 22"/>
          <p:cNvSpPr txBox="1"/>
          <p:nvPr/>
        </p:nvSpPr>
        <p:spPr>
          <a:xfrm>
            <a:off x="6531327" y="3688766"/>
            <a:ext cx="903307" cy="369332"/>
          </a:xfrm>
          <a:prstGeom prst="rect">
            <a:avLst/>
          </a:prstGeom>
          <a:noFill/>
        </p:spPr>
        <p:txBody>
          <a:bodyPr wrap="square" rtlCol="0">
            <a:spAutoFit/>
          </a:bodyPr>
          <a:lstStyle/>
          <a:p>
            <a:r>
              <a:rPr lang="en-US" smtClean="0"/>
              <a:t>(0, 0.5)</a:t>
            </a:r>
            <a:endParaRPr lang="en-US" dirty="0"/>
          </a:p>
        </p:txBody>
      </p:sp>
      <p:sp>
        <p:nvSpPr>
          <p:cNvPr id="24" name="TextBox 23"/>
          <p:cNvSpPr txBox="1"/>
          <p:nvPr/>
        </p:nvSpPr>
        <p:spPr>
          <a:xfrm>
            <a:off x="7381776" y="4248117"/>
            <a:ext cx="961672" cy="369332"/>
          </a:xfrm>
          <a:prstGeom prst="rect">
            <a:avLst/>
          </a:prstGeom>
          <a:noFill/>
        </p:spPr>
        <p:txBody>
          <a:bodyPr wrap="square" rtlCol="0">
            <a:spAutoFit/>
          </a:bodyPr>
          <a:lstStyle/>
          <a:p>
            <a:r>
              <a:rPr lang="en-US" smtClean="0"/>
              <a:t>(-0.5, 0)</a:t>
            </a:r>
            <a:endParaRPr lang="en-US" dirty="0"/>
          </a:p>
        </p:txBody>
      </p:sp>
      <p:sp>
        <p:nvSpPr>
          <p:cNvPr id="25" name="TextBox 24"/>
          <p:cNvSpPr txBox="1"/>
          <p:nvPr/>
        </p:nvSpPr>
        <p:spPr>
          <a:xfrm>
            <a:off x="8248016" y="4807468"/>
            <a:ext cx="1002552" cy="369332"/>
          </a:xfrm>
          <a:prstGeom prst="rect">
            <a:avLst/>
          </a:prstGeom>
          <a:noFill/>
        </p:spPr>
        <p:txBody>
          <a:bodyPr wrap="square" rtlCol="0">
            <a:spAutoFit/>
          </a:bodyPr>
          <a:lstStyle/>
          <a:p>
            <a:r>
              <a:rPr lang="en-US" smtClean="0"/>
              <a:t>(-1, -0.5)</a:t>
            </a:r>
            <a:endParaRPr lang="en-US" dirty="0"/>
          </a:p>
        </p:txBody>
      </p:sp>
    </p:spTree>
    <p:extLst>
      <p:ext uri="{BB962C8B-B14F-4D97-AF65-F5344CB8AC3E}">
        <p14:creationId xmlns:p14="http://schemas.microsoft.com/office/powerpoint/2010/main" val="282302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dissolv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dissolv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dissolv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dissolv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dissolve">
                                      <p:cBhvr>
                                        <p:cTn id="4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20" grpId="0"/>
      <p:bldP spid="21" grpId="0"/>
      <p:bldP spid="22" grpId="0"/>
      <p:bldP spid="23" grpId="0"/>
      <p:bldP spid="24" grpId="0"/>
      <p:bldP spid="2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5467" y="1200362"/>
            <a:ext cx="4648830" cy="2768107"/>
          </a:xfrm>
          <a:prstGeom prst="rect">
            <a:avLst/>
          </a:prstGeom>
        </p:spPr>
      </p:pic>
      <p:sp>
        <p:nvSpPr>
          <p:cNvPr id="3" name="Rectangle 2"/>
          <p:cNvSpPr/>
          <p:nvPr/>
        </p:nvSpPr>
        <p:spPr>
          <a:xfrm>
            <a:off x="254000" y="247133"/>
            <a:ext cx="3618491" cy="584775"/>
          </a:xfrm>
          <a:prstGeom prst="rect">
            <a:avLst/>
          </a:prstGeom>
        </p:spPr>
        <p:txBody>
          <a:bodyPr wrap="none">
            <a:spAutoFit/>
          </a:bodyPr>
          <a:lstStyle/>
          <a:p>
            <a:r>
              <a:rPr lang="en-US" sz="3200" b="1" dirty="0"/>
              <a:t>D</a:t>
            </a:r>
            <a:r>
              <a:rPr lang="en-US" sz="3200" b="1" dirty="0" smtClean="0"/>
              <a:t>ominant strategies</a:t>
            </a:r>
            <a:endParaRPr lang="en-US" sz="3200" b="1" dirty="0"/>
          </a:p>
        </p:txBody>
      </p:sp>
      <p:sp>
        <p:nvSpPr>
          <p:cNvPr id="4" name="Left Brace 3"/>
          <p:cNvSpPr/>
          <p:nvPr/>
        </p:nvSpPr>
        <p:spPr>
          <a:xfrm>
            <a:off x="3872491" y="180197"/>
            <a:ext cx="643466" cy="84884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4548631" y="30381"/>
            <a:ext cx="2777067" cy="369332"/>
          </a:xfrm>
          <a:prstGeom prst="rect">
            <a:avLst/>
          </a:prstGeom>
          <a:noFill/>
        </p:spPr>
        <p:txBody>
          <a:bodyPr wrap="square" rtlCol="0">
            <a:spAutoFit/>
          </a:bodyPr>
          <a:lstStyle/>
          <a:p>
            <a:r>
              <a:rPr lang="en-US" altLang="zh-CN" dirty="0" smtClean="0">
                <a:solidFill>
                  <a:srgbClr val="0070C0"/>
                </a:solidFill>
              </a:rPr>
              <a:t>Strictly</a:t>
            </a:r>
            <a:r>
              <a:rPr lang="zh-CN" altLang="en-US" dirty="0" smtClean="0">
                <a:solidFill>
                  <a:srgbClr val="0070C0"/>
                </a:solidFill>
              </a:rPr>
              <a:t> </a:t>
            </a:r>
            <a:r>
              <a:rPr lang="en-US" altLang="zh-CN" dirty="0" smtClean="0">
                <a:solidFill>
                  <a:srgbClr val="0070C0"/>
                </a:solidFill>
              </a:rPr>
              <a:t>Dominant</a:t>
            </a:r>
            <a:r>
              <a:rPr lang="zh-CN" altLang="en-US" dirty="0" smtClean="0">
                <a:solidFill>
                  <a:srgbClr val="0070C0"/>
                </a:solidFill>
              </a:rPr>
              <a:t> </a:t>
            </a:r>
            <a:r>
              <a:rPr lang="en-US" altLang="zh-CN" dirty="0" smtClean="0">
                <a:solidFill>
                  <a:srgbClr val="0070C0"/>
                </a:solidFill>
              </a:rPr>
              <a:t>Strategy</a:t>
            </a:r>
            <a:endParaRPr lang="en-US" dirty="0">
              <a:solidFill>
                <a:srgbClr val="0070C0"/>
              </a:solidFill>
            </a:endParaRPr>
          </a:p>
        </p:txBody>
      </p:sp>
      <p:sp>
        <p:nvSpPr>
          <p:cNvPr id="6" name="TextBox 5"/>
          <p:cNvSpPr txBox="1"/>
          <p:nvPr/>
        </p:nvSpPr>
        <p:spPr>
          <a:xfrm>
            <a:off x="4515957" y="768167"/>
            <a:ext cx="2777067" cy="369332"/>
          </a:xfrm>
          <a:prstGeom prst="rect">
            <a:avLst/>
          </a:prstGeom>
          <a:noFill/>
        </p:spPr>
        <p:txBody>
          <a:bodyPr wrap="square" rtlCol="0">
            <a:spAutoFit/>
          </a:bodyPr>
          <a:lstStyle/>
          <a:p>
            <a:r>
              <a:rPr lang="en-US" altLang="zh-CN" dirty="0" smtClean="0">
                <a:solidFill>
                  <a:srgbClr val="0070C0"/>
                </a:solidFill>
              </a:rPr>
              <a:t>Weakly</a:t>
            </a:r>
            <a:r>
              <a:rPr lang="zh-CN" altLang="en-US" dirty="0" smtClean="0">
                <a:solidFill>
                  <a:srgbClr val="0070C0"/>
                </a:solidFill>
              </a:rPr>
              <a:t> </a:t>
            </a:r>
            <a:r>
              <a:rPr lang="en-US" altLang="zh-CN" dirty="0" smtClean="0">
                <a:solidFill>
                  <a:srgbClr val="0070C0"/>
                </a:solidFill>
              </a:rPr>
              <a:t>Dominant</a:t>
            </a:r>
            <a:r>
              <a:rPr lang="zh-CN" altLang="en-US" dirty="0" smtClean="0">
                <a:solidFill>
                  <a:srgbClr val="0070C0"/>
                </a:solidFill>
              </a:rPr>
              <a:t> </a:t>
            </a:r>
            <a:r>
              <a:rPr lang="en-US" altLang="zh-CN" dirty="0" smtClean="0">
                <a:solidFill>
                  <a:srgbClr val="0070C0"/>
                </a:solidFill>
              </a:rPr>
              <a:t>Strategy</a:t>
            </a:r>
            <a:endParaRPr lang="en-US" dirty="0">
              <a:solidFill>
                <a:srgbClr val="0070C0"/>
              </a:solidFill>
            </a:endParaRPr>
          </a:p>
        </p:txBody>
      </p:sp>
      <p:sp>
        <p:nvSpPr>
          <p:cNvPr id="7" name="TextBox 6"/>
          <p:cNvSpPr txBox="1"/>
          <p:nvPr/>
        </p:nvSpPr>
        <p:spPr>
          <a:xfrm>
            <a:off x="6079067" y="1296557"/>
            <a:ext cx="3098800" cy="461665"/>
          </a:xfrm>
          <a:prstGeom prst="rect">
            <a:avLst/>
          </a:prstGeom>
          <a:noFill/>
        </p:spPr>
        <p:txBody>
          <a:bodyPr wrap="square" rtlCol="0">
            <a:spAutoFit/>
          </a:bodyPr>
          <a:lstStyle/>
          <a:p>
            <a:r>
              <a:rPr lang="en-US" sz="2400" b="1" dirty="0" smtClean="0"/>
              <a:t>For A</a:t>
            </a:r>
            <a:endParaRPr lang="en-US" sz="2400" b="1" dirty="0"/>
          </a:p>
        </p:txBody>
      </p:sp>
      <p:sp>
        <p:nvSpPr>
          <p:cNvPr id="8" name="Rectangle 7"/>
          <p:cNvSpPr/>
          <p:nvPr/>
        </p:nvSpPr>
        <p:spPr>
          <a:xfrm>
            <a:off x="1800781" y="2506133"/>
            <a:ext cx="705352" cy="1337734"/>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079066" y="1781819"/>
            <a:ext cx="4284133" cy="369332"/>
          </a:xfrm>
          <a:prstGeom prst="rect">
            <a:avLst/>
          </a:prstGeom>
          <a:noFill/>
        </p:spPr>
        <p:txBody>
          <a:bodyPr wrap="square" rtlCol="0">
            <a:spAutoFit/>
          </a:bodyPr>
          <a:lstStyle/>
          <a:p>
            <a:r>
              <a:rPr lang="en-US" altLang="zh-CN" dirty="0" smtClean="0">
                <a:solidFill>
                  <a:srgbClr val="0070C0"/>
                </a:solidFill>
              </a:rPr>
              <a:t>If </a:t>
            </a:r>
            <a:r>
              <a:rPr lang="en-US" altLang="zh-CN" smtClean="0">
                <a:solidFill>
                  <a:srgbClr val="0070C0"/>
                </a:solidFill>
              </a:rPr>
              <a:t>B plays 49</a:t>
            </a:r>
            <a:r>
              <a:rPr lang="en-US" altLang="zh-CN" dirty="0" smtClean="0">
                <a:solidFill>
                  <a:srgbClr val="0070C0"/>
                </a:solidFill>
              </a:rPr>
              <a:t>, then </a:t>
            </a:r>
            <a:r>
              <a:rPr lang="en-US" altLang="zh-CN" smtClean="0">
                <a:solidFill>
                  <a:srgbClr val="0070C0"/>
                </a:solidFill>
              </a:rPr>
              <a:t>A should play 50, 51, 52   </a:t>
            </a:r>
            <a:endParaRPr lang="en-US" dirty="0">
              <a:solidFill>
                <a:srgbClr val="0070C0"/>
              </a:solidFill>
            </a:endParaRPr>
          </a:p>
        </p:txBody>
      </p:sp>
      <p:sp>
        <p:nvSpPr>
          <p:cNvPr id="10" name="TextBox 9"/>
          <p:cNvSpPr txBox="1"/>
          <p:nvPr/>
        </p:nvSpPr>
        <p:spPr>
          <a:xfrm>
            <a:off x="6079066" y="2136801"/>
            <a:ext cx="4453467" cy="369332"/>
          </a:xfrm>
          <a:prstGeom prst="rect">
            <a:avLst/>
          </a:prstGeom>
          <a:noFill/>
        </p:spPr>
        <p:txBody>
          <a:bodyPr wrap="square" rtlCol="0">
            <a:spAutoFit/>
          </a:bodyPr>
          <a:lstStyle/>
          <a:p>
            <a:r>
              <a:rPr lang="en-US" altLang="zh-CN" dirty="0" smtClean="0">
                <a:solidFill>
                  <a:srgbClr val="0070C0"/>
                </a:solidFill>
              </a:rPr>
              <a:t>If B plays 50, then A should play any strategy</a:t>
            </a:r>
            <a:endParaRPr lang="en-US" dirty="0">
              <a:solidFill>
                <a:srgbClr val="0070C0"/>
              </a:solidFill>
            </a:endParaRPr>
          </a:p>
        </p:txBody>
      </p:sp>
      <p:sp>
        <p:nvSpPr>
          <p:cNvPr id="11" name="Rectangle 10"/>
          <p:cNvSpPr/>
          <p:nvPr/>
        </p:nvSpPr>
        <p:spPr>
          <a:xfrm>
            <a:off x="2506133" y="2024169"/>
            <a:ext cx="778934" cy="1819698"/>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079066" y="2506133"/>
            <a:ext cx="4453467" cy="369332"/>
          </a:xfrm>
          <a:prstGeom prst="rect">
            <a:avLst/>
          </a:prstGeom>
          <a:noFill/>
        </p:spPr>
        <p:txBody>
          <a:bodyPr wrap="square" rtlCol="0">
            <a:spAutoFit/>
          </a:bodyPr>
          <a:lstStyle/>
          <a:p>
            <a:r>
              <a:rPr lang="en-US" altLang="zh-CN" dirty="0" smtClean="0">
                <a:solidFill>
                  <a:srgbClr val="0070C0"/>
                </a:solidFill>
              </a:rPr>
              <a:t>If B plays 51, then A should play 49, 50</a:t>
            </a:r>
            <a:endParaRPr lang="en-US" dirty="0">
              <a:solidFill>
                <a:srgbClr val="0070C0"/>
              </a:solidFill>
            </a:endParaRPr>
          </a:p>
        </p:txBody>
      </p:sp>
      <p:sp>
        <p:nvSpPr>
          <p:cNvPr id="13" name="Rectangle 12"/>
          <p:cNvSpPr/>
          <p:nvPr/>
        </p:nvSpPr>
        <p:spPr>
          <a:xfrm>
            <a:off x="3255748" y="2024169"/>
            <a:ext cx="778934" cy="936000"/>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079065" y="2840714"/>
            <a:ext cx="4453467" cy="369332"/>
          </a:xfrm>
          <a:prstGeom prst="rect">
            <a:avLst/>
          </a:prstGeom>
          <a:noFill/>
        </p:spPr>
        <p:txBody>
          <a:bodyPr wrap="square" rtlCol="0">
            <a:spAutoFit/>
          </a:bodyPr>
          <a:lstStyle/>
          <a:p>
            <a:r>
              <a:rPr lang="en-US" altLang="zh-CN" dirty="0" smtClean="0">
                <a:solidFill>
                  <a:srgbClr val="0070C0"/>
                </a:solidFill>
              </a:rPr>
              <a:t>If B plays 52, then A should play 49, 50, 51</a:t>
            </a:r>
            <a:endParaRPr lang="en-US" dirty="0">
              <a:solidFill>
                <a:srgbClr val="0070C0"/>
              </a:solidFill>
            </a:endParaRPr>
          </a:p>
        </p:txBody>
      </p:sp>
      <p:sp>
        <p:nvSpPr>
          <p:cNvPr id="15" name="Rectangle 14"/>
          <p:cNvSpPr/>
          <p:nvPr/>
        </p:nvSpPr>
        <p:spPr>
          <a:xfrm>
            <a:off x="3990419" y="1998017"/>
            <a:ext cx="720000" cy="1388649"/>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134533" y="2506133"/>
            <a:ext cx="4030134" cy="369332"/>
          </a:xfrm>
          <a:prstGeom prst="ellipse">
            <a:avLst/>
          </a:prstGeom>
          <a:noFill/>
          <a:ln w="444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8" name="Straight Arrow Connector 17"/>
          <p:cNvCxnSpPr/>
          <p:nvPr/>
        </p:nvCxnSpPr>
        <p:spPr>
          <a:xfrm>
            <a:off x="5161378" y="2716573"/>
            <a:ext cx="917686" cy="82898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079065" y="3380362"/>
            <a:ext cx="4453467" cy="369332"/>
          </a:xfrm>
          <a:prstGeom prst="rect">
            <a:avLst/>
          </a:prstGeom>
          <a:noFill/>
        </p:spPr>
        <p:txBody>
          <a:bodyPr wrap="square" rtlCol="0">
            <a:spAutoFit/>
          </a:bodyPr>
          <a:lstStyle/>
          <a:p>
            <a:r>
              <a:rPr lang="en-US" altLang="zh-CN" dirty="0" smtClean="0">
                <a:solidFill>
                  <a:schemeClr val="accent2"/>
                </a:solidFill>
              </a:rPr>
              <a:t>So, 50 is the </a:t>
            </a:r>
            <a:r>
              <a:rPr lang="en-US" altLang="zh-CN" b="1" dirty="0" smtClean="0">
                <a:solidFill>
                  <a:schemeClr val="accent2"/>
                </a:solidFill>
              </a:rPr>
              <a:t>weakly dominant strategy </a:t>
            </a:r>
            <a:r>
              <a:rPr lang="en-US" altLang="zh-CN" dirty="0" smtClean="0">
                <a:solidFill>
                  <a:schemeClr val="accent2"/>
                </a:solidFill>
              </a:rPr>
              <a:t>for A</a:t>
            </a:r>
            <a:endParaRPr lang="en-US" dirty="0">
              <a:solidFill>
                <a:schemeClr val="accent2"/>
              </a:solidFill>
            </a:endParaRPr>
          </a:p>
        </p:txBody>
      </p:sp>
    </p:spTree>
    <p:extLst>
      <p:ext uri="{BB962C8B-B14F-4D97-AF65-F5344CB8AC3E}">
        <p14:creationId xmlns:p14="http://schemas.microsoft.com/office/powerpoint/2010/main" val="1520969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dissolv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dissolv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dissolve">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dissolve">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dissolve">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dissolve">
                                      <p:cBhvr>
                                        <p:cTn id="53" dur="500"/>
                                        <p:tgtEl>
                                          <p:spTgt spid="16"/>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dissolve">
                                      <p:cBhvr>
                                        <p:cTn id="58" dur="500"/>
                                        <p:tgtEl>
                                          <p:spTgt spid="18"/>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dissolve">
                                      <p:cBhvr>
                                        <p:cTn id="6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p:bldP spid="11" grpId="0" animBg="1"/>
      <p:bldP spid="12" grpId="0"/>
      <p:bldP spid="13" grpId="0" animBg="1"/>
      <p:bldP spid="14" grpId="0"/>
      <p:bldP spid="15" grpId="0" animBg="1"/>
      <p:bldP spid="16" grpId="0" animBg="1"/>
      <p:bldP spid="2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35467" y="1200362"/>
            <a:ext cx="4648830" cy="2768107"/>
          </a:xfrm>
          <a:prstGeom prst="rect">
            <a:avLst/>
          </a:prstGeom>
        </p:spPr>
      </p:pic>
      <p:sp>
        <p:nvSpPr>
          <p:cNvPr id="3" name="Rectangle 2"/>
          <p:cNvSpPr/>
          <p:nvPr/>
        </p:nvSpPr>
        <p:spPr>
          <a:xfrm>
            <a:off x="254000" y="247133"/>
            <a:ext cx="3618491" cy="584775"/>
          </a:xfrm>
          <a:prstGeom prst="rect">
            <a:avLst/>
          </a:prstGeom>
        </p:spPr>
        <p:txBody>
          <a:bodyPr wrap="none">
            <a:spAutoFit/>
          </a:bodyPr>
          <a:lstStyle/>
          <a:p>
            <a:r>
              <a:rPr lang="en-US" sz="3200" b="1" dirty="0"/>
              <a:t>D</a:t>
            </a:r>
            <a:r>
              <a:rPr lang="en-US" sz="3200" b="1" dirty="0" smtClean="0"/>
              <a:t>ominant strategies</a:t>
            </a:r>
            <a:endParaRPr lang="en-US" sz="3200" b="1" dirty="0"/>
          </a:p>
        </p:txBody>
      </p:sp>
      <p:sp>
        <p:nvSpPr>
          <p:cNvPr id="4" name="Left Brace 3"/>
          <p:cNvSpPr/>
          <p:nvPr/>
        </p:nvSpPr>
        <p:spPr>
          <a:xfrm>
            <a:off x="3872491" y="180197"/>
            <a:ext cx="643466" cy="84884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4548631" y="30381"/>
            <a:ext cx="2777067" cy="369332"/>
          </a:xfrm>
          <a:prstGeom prst="rect">
            <a:avLst/>
          </a:prstGeom>
          <a:noFill/>
        </p:spPr>
        <p:txBody>
          <a:bodyPr wrap="square" rtlCol="0">
            <a:spAutoFit/>
          </a:bodyPr>
          <a:lstStyle/>
          <a:p>
            <a:r>
              <a:rPr lang="en-US" altLang="zh-CN" dirty="0" smtClean="0">
                <a:solidFill>
                  <a:srgbClr val="0070C0"/>
                </a:solidFill>
              </a:rPr>
              <a:t>Strictly</a:t>
            </a:r>
            <a:r>
              <a:rPr lang="zh-CN" altLang="en-US" dirty="0" smtClean="0">
                <a:solidFill>
                  <a:srgbClr val="0070C0"/>
                </a:solidFill>
              </a:rPr>
              <a:t> </a:t>
            </a:r>
            <a:r>
              <a:rPr lang="en-US" altLang="zh-CN" dirty="0" smtClean="0">
                <a:solidFill>
                  <a:srgbClr val="0070C0"/>
                </a:solidFill>
              </a:rPr>
              <a:t>Dominant</a:t>
            </a:r>
            <a:r>
              <a:rPr lang="zh-CN" altLang="en-US" dirty="0" smtClean="0">
                <a:solidFill>
                  <a:srgbClr val="0070C0"/>
                </a:solidFill>
              </a:rPr>
              <a:t> </a:t>
            </a:r>
            <a:r>
              <a:rPr lang="en-US" altLang="zh-CN" dirty="0" smtClean="0">
                <a:solidFill>
                  <a:srgbClr val="0070C0"/>
                </a:solidFill>
              </a:rPr>
              <a:t>Strategy</a:t>
            </a:r>
            <a:endParaRPr lang="en-US" dirty="0">
              <a:solidFill>
                <a:srgbClr val="0070C0"/>
              </a:solidFill>
            </a:endParaRPr>
          </a:p>
        </p:txBody>
      </p:sp>
      <p:sp>
        <p:nvSpPr>
          <p:cNvPr id="6" name="TextBox 5"/>
          <p:cNvSpPr txBox="1"/>
          <p:nvPr/>
        </p:nvSpPr>
        <p:spPr>
          <a:xfrm>
            <a:off x="4515957" y="768167"/>
            <a:ext cx="2777067" cy="369332"/>
          </a:xfrm>
          <a:prstGeom prst="rect">
            <a:avLst/>
          </a:prstGeom>
          <a:noFill/>
        </p:spPr>
        <p:txBody>
          <a:bodyPr wrap="square" rtlCol="0">
            <a:spAutoFit/>
          </a:bodyPr>
          <a:lstStyle/>
          <a:p>
            <a:r>
              <a:rPr lang="en-US" altLang="zh-CN" dirty="0" smtClean="0">
                <a:solidFill>
                  <a:srgbClr val="0070C0"/>
                </a:solidFill>
              </a:rPr>
              <a:t>Weakly</a:t>
            </a:r>
            <a:r>
              <a:rPr lang="zh-CN" altLang="en-US" dirty="0" smtClean="0">
                <a:solidFill>
                  <a:srgbClr val="0070C0"/>
                </a:solidFill>
              </a:rPr>
              <a:t> </a:t>
            </a:r>
            <a:r>
              <a:rPr lang="en-US" altLang="zh-CN" dirty="0" smtClean="0">
                <a:solidFill>
                  <a:srgbClr val="0070C0"/>
                </a:solidFill>
              </a:rPr>
              <a:t>Dominant</a:t>
            </a:r>
            <a:r>
              <a:rPr lang="zh-CN" altLang="en-US" dirty="0" smtClean="0">
                <a:solidFill>
                  <a:srgbClr val="0070C0"/>
                </a:solidFill>
              </a:rPr>
              <a:t> </a:t>
            </a:r>
            <a:r>
              <a:rPr lang="en-US" altLang="zh-CN" dirty="0" smtClean="0">
                <a:solidFill>
                  <a:srgbClr val="0070C0"/>
                </a:solidFill>
              </a:rPr>
              <a:t>Strategy</a:t>
            </a:r>
            <a:endParaRPr lang="en-US" dirty="0">
              <a:solidFill>
                <a:srgbClr val="0070C0"/>
              </a:solidFill>
            </a:endParaRPr>
          </a:p>
        </p:txBody>
      </p:sp>
      <p:sp>
        <p:nvSpPr>
          <p:cNvPr id="7" name="TextBox 6"/>
          <p:cNvSpPr txBox="1"/>
          <p:nvPr/>
        </p:nvSpPr>
        <p:spPr>
          <a:xfrm>
            <a:off x="6079064" y="1312008"/>
            <a:ext cx="3098800" cy="461665"/>
          </a:xfrm>
          <a:prstGeom prst="rect">
            <a:avLst/>
          </a:prstGeom>
          <a:noFill/>
        </p:spPr>
        <p:txBody>
          <a:bodyPr wrap="square" rtlCol="0">
            <a:spAutoFit/>
          </a:bodyPr>
          <a:lstStyle/>
          <a:p>
            <a:r>
              <a:rPr lang="en-US" sz="2400" b="1" dirty="0" smtClean="0"/>
              <a:t>For A</a:t>
            </a:r>
            <a:endParaRPr lang="en-US" sz="2400" b="1" dirty="0"/>
          </a:p>
        </p:txBody>
      </p:sp>
      <p:sp>
        <p:nvSpPr>
          <p:cNvPr id="8" name="Rectangle 7"/>
          <p:cNvSpPr/>
          <p:nvPr/>
        </p:nvSpPr>
        <p:spPr>
          <a:xfrm>
            <a:off x="1800781" y="2506133"/>
            <a:ext cx="705352" cy="1337734"/>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079066" y="1781819"/>
            <a:ext cx="4284133" cy="369332"/>
          </a:xfrm>
          <a:prstGeom prst="rect">
            <a:avLst/>
          </a:prstGeom>
          <a:noFill/>
        </p:spPr>
        <p:txBody>
          <a:bodyPr wrap="square" rtlCol="0">
            <a:spAutoFit/>
          </a:bodyPr>
          <a:lstStyle/>
          <a:p>
            <a:r>
              <a:rPr lang="en-US" altLang="zh-CN" dirty="0" smtClean="0">
                <a:solidFill>
                  <a:srgbClr val="0070C0"/>
                </a:solidFill>
              </a:rPr>
              <a:t>If </a:t>
            </a:r>
            <a:r>
              <a:rPr lang="en-US" altLang="zh-CN" smtClean="0">
                <a:solidFill>
                  <a:srgbClr val="0070C0"/>
                </a:solidFill>
              </a:rPr>
              <a:t>B plays 49</a:t>
            </a:r>
            <a:r>
              <a:rPr lang="en-US" altLang="zh-CN" dirty="0" smtClean="0">
                <a:solidFill>
                  <a:srgbClr val="0070C0"/>
                </a:solidFill>
              </a:rPr>
              <a:t>, then </a:t>
            </a:r>
            <a:r>
              <a:rPr lang="en-US" altLang="zh-CN" smtClean="0">
                <a:solidFill>
                  <a:srgbClr val="0070C0"/>
                </a:solidFill>
              </a:rPr>
              <a:t>A should play 50, 51, 52   </a:t>
            </a:r>
            <a:endParaRPr lang="en-US" dirty="0">
              <a:solidFill>
                <a:srgbClr val="0070C0"/>
              </a:solidFill>
            </a:endParaRPr>
          </a:p>
        </p:txBody>
      </p:sp>
      <p:sp>
        <p:nvSpPr>
          <p:cNvPr id="10" name="TextBox 9"/>
          <p:cNvSpPr txBox="1"/>
          <p:nvPr/>
        </p:nvSpPr>
        <p:spPr>
          <a:xfrm>
            <a:off x="6079066" y="2136801"/>
            <a:ext cx="4453467" cy="369332"/>
          </a:xfrm>
          <a:prstGeom prst="rect">
            <a:avLst/>
          </a:prstGeom>
          <a:noFill/>
        </p:spPr>
        <p:txBody>
          <a:bodyPr wrap="square" rtlCol="0">
            <a:spAutoFit/>
          </a:bodyPr>
          <a:lstStyle/>
          <a:p>
            <a:r>
              <a:rPr lang="en-US" altLang="zh-CN" dirty="0" smtClean="0">
                <a:solidFill>
                  <a:srgbClr val="0070C0"/>
                </a:solidFill>
              </a:rPr>
              <a:t>If B plays 50, then A should play any strategy</a:t>
            </a:r>
            <a:endParaRPr lang="en-US" dirty="0">
              <a:solidFill>
                <a:srgbClr val="0070C0"/>
              </a:solidFill>
            </a:endParaRPr>
          </a:p>
        </p:txBody>
      </p:sp>
      <p:sp>
        <p:nvSpPr>
          <p:cNvPr id="11" name="Rectangle 10"/>
          <p:cNvSpPr/>
          <p:nvPr/>
        </p:nvSpPr>
        <p:spPr>
          <a:xfrm>
            <a:off x="2506133" y="2024169"/>
            <a:ext cx="778934" cy="1819698"/>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079066" y="2506133"/>
            <a:ext cx="4453467" cy="369332"/>
          </a:xfrm>
          <a:prstGeom prst="rect">
            <a:avLst/>
          </a:prstGeom>
          <a:noFill/>
        </p:spPr>
        <p:txBody>
          <a:bodyPr wrap="square" rtlCol="0">
            <a:spAutoFit/>
          </a:bodyPr>
          <a:lstStyle/>
          <a:p>
            <a:r>
              <a:rPr lang="en-US" altLang="zh-CN" dirty="0" smtClean="0">
                <a:solidFill>
                  <a:srgbClr val="0070C0"/>
                </a:solidFill>
              </a:rPr>
              <a:t>If B plays 51, then A should play 49, 50</a:t>
            </a:r>
            <a:endParaRPr lang="en-US" dirty="0">
              <a:solidFill>
                <a:srgbClr val="0070C0"/>
              </a:solidFill>
            </a:endParaRPr>
          </a:p>
        </p:txBody>
      </p:sp>
      <p:sp>
        <p:nvSpPr>
          <p:cNvPr id="13" name="Rectangle 12"/>
          <p:cNvSpPr/>
          <p:nvPr/>
        </p:nvSpPr>
        <p:spPr>
          <a:xfrm>
            <a:off x="3255748" y="2024169"/>
            <a:ext cx="778934" cy="936000"/>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079065" y="2840714"/>
            <a:ext cx="4453467" cy="369332"/>
          </a:xfrm>
          <a:prstGeom prst="rect">
            <a:avLst/>
          </a:prstGeom>
          <a:noFill/>
        </p:spPr>
        <p:txBody>
          <a:bodyPr wrap="square" rtlCol="0">
            <a:spAutoFit/>
          </a:bodyPr>
          <a:lstStyle/>
          <a:p>
            <a:r>
              <a:rPr lang="en-US" altLang="zh-CN" dirty="0" smtClean="0">
                <a:solidFill>
                  <a:srgbClr val="0070C0"/>
                </a:solidFill>
              </a:rPr>
              <a:t>If B plays 52, then A should play 49, 50, 51</a:t>
            </a:r>
            <a:endParaRPr lang="en-US" dirty="0">
              <a:solidFill>
                <a:srgbClr val="0070C0"/>
              </a:solidFill>
            </a:endParaRPr>
          </a:p>
        </p:txBody>
      </p:sp>
      <p:sp>
        <p:nvSpPr>
          <p:cNvPr id="15" name="Rectangle 14"/>
          <p:cNvSpPr/>
          <p:nvPr/>
        </p:nvSpPr>
        <p:spPr>
          <a:xfrm>
            <a:off x="3990419" y="1998017"/>
            <a:ext cx="720000" cy="1388649"/>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079065" y="3380362"/>
            <a:ext cx="4453467" cy="369332"/>
          </a:xfrm>
          <a:prstGeom prst="rect">
            <a:avLst/>
          </a:prstGeom>
          <a:noFill/>
        </p:spPr>
        <p:txBody>
          <a:bodyPr wrap="square" rtlCol="0">
            <a:spAutoFit/>
          </a:bodyPr>
          <a:lstStyle/>
          <a:p>
            <a:r>
              <a:rPr lang="en-US" altLang="zh-CN" dirty="0" smtClean="0">
                <a:solidFill>
                  <a:schemeClr val="accent2"/>
                </a:solidFill>
              </a:rPr>
              <a:t>So, 50 is the </a:t>
            </a:r>
            <a:r>
              <a:rPr lang="en-US" altLang="zh-CN" b="1" dirty="0" smtClean="0">
                <a:solidFill>
                  <a:schemeClr val="accent2"/>
                </a:solidFill>
              </a:rPr>
              <a:t>weakly dominant strategy </a:t>
            </a:r>
            <a:r>
              <a:rPr lang="en-US" altLang="zh-CN" dirty="0" smtClean="0">
                <a:solidFill>
                  <a:schemeClr val="accent2"/>
                </a:solidFill>
              </a:rPr>
              <a:t>for A</a:t>
            </a:r>
            <a:endParaRPr lang="en-US" dirty="0">
              <a:solidFill>
                <a:schemeClr val="accent2"/>
              </a:solidFill>
            </a:endParaRPr>
          </a:p>
        </p:txBody>
      </p:sp>
      <p:sp>
        <p:nvSpPr>
          <p:cNvPr id="19" name="TextBox 18"/>
          <p:cNvSpPr txBox="1"/>
          <p:nvPr/>
        </p:nvSpPr>
        <p:spPr>
          <a:xfrm>
            <a:off x="6079067" y="3968469"/>
            <a:ext cx="3098800" cy="461665"/>
          </a:xfrm>
          <a:prstGeom prst="rect">
            <a:avLst/>
          </a:prstGeom>
          <a:noFill/>
        </p:spPr>
        <p:txBody>
          <a:bodyPr wrap="square" rtlCol="0">
            <a:spAutoFit/>
          </a:bodyPr>
          <a:lstStyle/>
          <a:p>
            <a:r>
              <a:rPr lang="en-US" sz="2400" b="1" smtClean="0"/>
              <a:t>For </a:t>
            </a:r>
            <a:r>
              <a:rPr lang="en-US" altLang="zh-CN" sz="2400" b="1" smtClean="0"/>
              <a:t>B</a:t>
            </a:r>
            <a:endParaRPr lang="en-US" sz="2400" b="1" dirty="0"/>
          </a:p>
        </p:txBody>
      </p:sp>
      <p:sp>
        <p:nvSpPr>
          <p:cNvPr id="21" name="Rectangle 20"/>
          <p:cNvSpPr/>
          <p:nvPr/>
        </p:nvSpPr>
        <p:spPr>
          <a:xfrm>
            <a:off x="2506133" y="1998017"/>
            <a:ext cx="2204286" cy="508116"/>
          </a:xfrm>
          <a:prstGeom prst="rect">
            <a:avLst/>
          </a:prstGeom>
          <a:solidFill>
            <a:srgbClr val="FF000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079065" y="4450881"/>
            <a:ext cx="4284133" cy="369332"/>
          </a:xfrm>
          <a:prstGeom prst="rect">
            <a:avLst/>
          </a:prstGeom>
          <a:noFill/>
        </p:spPr>
        <p:txBody>
          <a:bodyPr wrap="square" rtlCol="0">
            <a:spAutoFit/>
          </a:bodyPr>
          <a:lstStyle/>
          <a:p>
            <a:r>
              <a:rPr lang="en-US" altLang="zh-CN" dirty="0" smtClean="0">
                <a:solidFill>
                  <a:srgbClr val="0070C0"/>
                </a:solidFill>
              </a:rPr>
              <a:t>If </a:t>
            </a:r>
            <a:r>
              <a:rPr lang="en-US" altLang="zh-CN" dirty="0">
                <a:solidFill>
                  <a:srgbClr val="0070C0"/>
                </a:solidFill>
              </a:rPr>
              <a:t>A</a:t>
            </a:r>
            <a:r>
              <a:rPr lang="en-US" altLang="zh-CN" dirty="0" smtClean="0">
                <a:solidFill>
                  <a:srgbClr val="0070C0"/>
                </a:solidFill>
              </a:rPr>
              <a:t> plays 49, then </a:t>
            </a:r>
            <a:r>
              <a:rPr lang="en-US" altLang="zh-CN" dirty="0">
                <a:solidFill>
                  <a:srgbClr val="0070C0"/>
                </a:solidFill>
              </a:rPr>
              <a:t>B</a:t>
            </a:r>
            <a:r>
              <a:rPr lang="en-US" altLang="zh-CN" dirty="0" smtClean="0">
                <a:solidFill>
                  <a:srgbClr val="0070C0"/>
                </a:solidFill>
              </a:rPr>
              <a:t> should play 50, 51, 52</a:t>
            </a:r>
            <a:endParaRPr lang="en-US" dirty="0">
              <a:solidFill>
                <a:srgbClr val="0070C0"/>
              </a:solidFill>
            </a:endParaRPr>
          </a:p>
        </p:txBody>
      </p:sp>
      <p:sp>
        <p:nvSpPr>
          <p:cNvPr id="23" name="TextBox 22"/>
          <p:cNvSpPr txBox="1"/>
          <p:nvPr/>
        </p:nvSpPr>
        <p:spPr>
          <a:xfrm>
            <a:off x="6079064" y="4820213"/>
            <a:ext cx="4284133" cy="369332"/>
          </a:xfrm>
          <a:prstGeom prst="rect">
            <a:avLst/>
          </a:prstGeom>
          <a:noFill/>
        </p:spPr>
        <p:txBody>
          <a:bodyPr wrap="square" rtlCol="0">
            <a:spAutoFit/>
          </a:bodyPr>
          <a:lstStyle/>
          <a:p>
            <a:r>
              <a:rPr lang="en-US" altLang="zh-CN" dirty="0" smtClean="0">
                <a:solidFill>
                  <a:srgbClr val="0070C0"/>
                </a:solidFill>
              </a:rPr>
              <a:t>If </a:t>
            </a:r>
            <a:r>
              <a:rPr lang="en-US" altLang="zh-CN" dirty="0">
                <a:solidFill>
                  <a:srgbClr val="0070C0"/>
                </a:solidFill>
              </a:rPr>
              <a:t>A</a:t>
            </a:r>
            <a:r>
              <a:rPr lang="en-US" altLang="zh-CN" dirty="0" smtClean="0">
                <a:solidFill>
                  <a:srgbClr val="0070C0"/>
                </a:solidFill>
              </a:rPr>
              <a:t> plays 50, then </a:t>
            </a:r>
            <a:r>
              <a:rPr lang="en-US" altLang="zh-CN" dirty="0">
                <a:solidFill>
                  <a:srgbClr val="0070C0"/>
                </a:solidFill>
              </a:rPr>
              <a:t>B</a:t>
            </a:r>
            <a:r>
              <a:rPr lang="en-US" altLang="zh-CN" dirty="0" smtClean="0">
                <a:solidFill>
                  <a:srgbClr val="0070C0"/>
                </a:solidFill>
              </a:rPr>
              <a:t> should play 51, 52</a:t>
            </a:r>
            <a:endParaRPr lang="en-US" dirty="0">
              <a:solidFill>
                <a:srgbClr val="0070C0"/>
              </a:solidFill>
            </a:endParaRPr>
          </a:p>
        </p:txBody>
      </p:sp>
      <p:sp>
        <p:nvSpPr>
          <p:cNvPr id="24" name="Rectangle 23"/>
          <p:cNvSpPr/>
          <p:nvPr/>
        </p:nvSpPr>
        <p:spPr>
          <a:xfrm>
            <a:off x="3255747" y="2506133"/>
            <a:ext cx="1454672" cy="454036"/>
          </a:xfrm>
          <a:prstGeom prst="rect">
            <a:avLst/>
          </a:prstGeom>
          <a:solidFill>
            <a:srgbClr val="FF000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6079064" y="5158273"/>
            <a:ext cx="4673603" cy="369332"/>
          </a:xfrm>
          <a:prstGeom prst="rect">
            <a:avLst/>
          </a:prstGeom>
          <a:noFill/>
        </p:spPr>
        <p:txBody>
          <a:bodyPr wrap="square" rtlCol="0">
            <a:spAutoFit/>
          </a:bodyPr>
          <a:lstStyle/>
          <a:p>
            <a:r>
              <a:rPr lang="en-US" altLang="zh-CN" dirty="0" smtClean="0">
                <a:solidFill>
                  <a:srgbClr val="0070C0"/>
                </a:solidFill>
              </a:rPr>
              <a:t>If </a:t>
            </a:r>
            <a:r>
              <a:rPr lang="en-US" altLang="zh-CN" dirty="0">
                <a:solidFill>
                  <a:srgbClr val="0070C0"/>
                </a:solidFill>
              </a:rPr>
              <a:t>A</a:t>
            </a:r>
            <a:r>
              <a:rPr lang="en-US" altLang="zh-CN" dirty="0" smtClean="0">
                <a:solidFill>
                  <a:srgbClr val="0070C0"/>
                </a:solidFill>
              </a:rPr>
              <a:t> plays 51, then </a:t>
            </a:r>
            <a:r>
              <a:rPr lang="en-US" altLang="zh-CN" dirty="0">
                <a:solidFill>
                  <a:srgbClr val="0070C0"/>
                </a:solidFill>
              </a:rPr>
              <a:t>B</a:t>
            </a:r>
            <a:r>
              <a:rPr lang="en-US" altLang="zh-CN" dirty="0" smtClean="0">
                <a:solidFill>
                  <a:srgbClr val="0070C0"/>
                </a:solidFill>
              </a:rPr>
              <a:t> should play any strategy</a:t>
            </a:r>
            <a:endParaRPr lang="en-US" dirty="0">
              <a:solidFill>
                <a:srgbClr val="0070C0"/>
              </a:solidFill>
            </a:endParaRPr>
          </a:p>
        </p:txBody>
      </p:sp>
      <p:sp>
        <p:nvSpPr>
          <p:cNvPr id="26" name="Rectangle 25"/>
          <p:cNvSpPr/>
          <p:nvPr/>
        </p:nvSpPr>
        <p:spPr>
          <a:xfrm>
            <a:off x="1786267" y="2926326"/>
            <a:ext cx="2924151" cy="454036"/>
          </a:xfrm>
          <a:prstGeom prst="rect">
            <a:avLst/>
          </a:prstGeom>
          <a:solidFill>
            <a:srgbClr val="FF000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6079064" y="5509776"/>
            <a:ext cx="4673603" cy="369332"/>
          </a:xfrm>
          <a:prstGeom prst="rect">
            <a:avLst/>
          </a:prstGeom>
          <a:noFill/>
        </p:spPr>
        <p:txBody>
          <a:bodyPr wrap="square" rtlCol="0">
            <a:spAutoFit/>
          </a:bodyPr>
          <a:lstStyle/>
          <a:p>
            <a:r>
              <a:rPr lang="en-US" altLang="zh-CN" dirty="0" smtClean="0">
                <a:solidFill>
                  <a:srgbClr val="0070C0"/>
                </a:solidFill>
              </a:rPr>
              <a:t>If </a:t>
            </a:r>
            <a:r>
              <a:rPr lang="en-US" altLang="zh-CN" dirty="0">
                <a:solidFill>
                  <a:srgbClr val="0070C0"/>
                </a:solidFill>
              </a:rPr>
              <a:t>A</a:t>
            </a:r>
            <a:r>
              <a:rPr lang="en-US" altLang="zh-CN" dirty="0" smtClean="0">
                <a:solidFill>
                  <a:srgbClr val="0070C0"/>
                </a:solidFill>
              </a:rPr>
              <a:t> plays 52, then </a:t>
            </a:r>
            <a:r>
              <a:rPr lang="en-US" altLang="zh-CN" dirty="0">
                <a:solidFill>
                  <a:srgbClr val="0070C0"/>
                </a:solidFill>
              </a:rPr>
              <a:t>B</a:t>
            </a:r>
            <a:r>
              <a:rPr lang="en-US" altLang="zh-CN" dirty="0" smtClean="0">
                <a:solidFill>
                  <a:srgbClr val="0070C0"/>
                </a:solidFill>
              </a:rPr>
              <a:t> should play49, 50, 51</a:t>
            </a:r>
            <a:endParaRPr lang="en-US" dirty="0">
              <a:solidFill>
                <a:srgbClr val="0070C0"/>
              </a:solidFill>
            </a:endParaRPr>
          </a:p>
        </p:txBody>
      </p:sp>
      <p:sp>
        <p:nvSpPr>
          <p:cNvPr id="28" name="Rectangle 27"/>
          <p:cNvSpPr/>
          <p:nvPr/>
        </p:nvSpPr>
        <p:spPr>
          <a:xfrm>
            <a:off x="1778768" y="3389831"/>
            <a:ext cx="2255914" cy="454036"/>
          </a:xfrm>
          <a:prstGeom prst="rect">
            <a:avLst/>
          </a:prstGeom>
          <a:solidFill>
            <a:srgbClr val="FF000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5994396" y="6005550"/>
            <a:ext cx="4453467" cy="369332"/>
          </a:xfrm>
          <a:prstGeom prst="rect">
            <a:avLst/>
          </a:prstGeom>
          <a:noFill/>
        </p:spPr>
        <p:txBody>
          <a:bodyPr wrap="square" rtlCol="0">
            <a:spAutoFit/>
          </a:bodyPr>
          <a:lstStyle/>
          <a:p>
            <a:r>
              <a:rPr lang="en-US" altLang="zh-CN" dirty="0" smtClean="0">
                <a:solidFill>
                  <a:schemeClr val="accent2"/>
                </a:solidFill>
              </a:rPr>
              <a:t>So, 51 is the </a:t>
            </a:r>
            <a:r>
              <a:rPr lang="en-US" altLang="zh-CN" b="1" dirty="0" smtClean="0">
                <a:solidFill>
                  <a:schemeClr val="accent2"/>
                </a:solidFill>
              </a:rPr>
              <a:t>weakly dominant strategy </a:t>
            </a:r>
            <a:r>
              <a:rPr lang="en-US" altLang="zh-CN" dirty="0" smtClean="0">
                <a:solidFill>
                  <a:schemeClr val="accent2"/>
                </a:solidFill>
              </a:rPr>
              <a:t>for B</a:t>
            </a:r>
            <a:endParaRPr lang="en-US" dirty="0">
              <a:solidFill>
                <a:schemeClr val="accent2"/>
              </a:solidFill>
            </a:endParaRPr>
          </a:p>
        </p:txBody>
      </p:sp>
      <p:sp>
        <p:nvSpPr>
          <p:cNvPr id="30" name="Oval 29"/>
          <p:cNvSpPr/>
          <p:nvPr/>
        </p:nvSpPr>
        <p:spPr>
          <a:xfrm>
            <a:off x="1134533" y="2506133"/>
            <a:ext cx="4030134" cy="369332"/>
          </a:xfrm>
          <a:prstGeom prst="ellipse">
            <a:avLst/>
          </a:prstGeom>
          <a:noFill/>
          <a:ln w="444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1" name="Oval 30"/>
          <p:cNvSpPr/>
          <p:nvPr/>
        </p:nvSpPr>
        <p:spPr>
          <a:xfrm rot="5400000">
            <a:off x="2151928" y="2592061"/>
            <a:ext cx="2971628" cy="566809"/>
          </a:xfrm>
          <a:prstGeom prst="ellipse">
            <a:avLst/>
          </a:prstGeom>
          <a:noFill/>
          <a:ln w="444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TextBox 16"/>
          <p:cNvSpPr txBox="1"/>
          <p:nvPr/>
        </p:nvSpPr>
        <p:spPr>
          <a:xfrm>
            <a:off x="468194" y="4684730"/>
            <a:ext cx="4242224" cy="369332"/>
          </a:xfrm>
          <a:prstGeom prst="rect">
            <a:avLst/>
          </a:prstGeom>
          <a:noFill/>
        </p:spPr>
        <p:txBody>
          <a:bodyPr wrap="square" rtlCol="0">
            <a:spAutoFit/>
          </a:bodyPr>
          <a:lstStyle/>
          <a:p>
            <a:r>
              <a:rPr lang="en-US" altLang="zh-CN" b="1" dirty="0" smtClean="0">
                <a:solidFill>
                  <a:srgbClr val="FF0000"/>
                </a:solidFill>
              </a:rPr>
              <a:t>Question: What is the Nash equilibrium? </a:t>
            </a:r>
            <a:endParaRPr lang="en-US" b="1" dirty="0">
              <a:solidFill>
                <a:srgbClr val="FF0000"/>
              </a:solidFill>
            </a:endParaRPr>
          </a:p>
        </p:txBody>
      </p:sp>
      <p:sp>
        <p:nvSpPr>
          <p:cNvPr id="32" name="Rectangle 31"/>
          <p:cNvSpPr/>
          <p:nvPr/>
        </p:nvSpPr>
        <p:spPr>
          <a:xfrm>
            <a:off x="468194" y="5048111"/>
            <a:ext cx="4476339" cy="923330"/>
          </a:xfrm>
          <a:prstGeom prst="rect">
            <a:avLst/>
          </a:prstGeom>
        </p:spPr>
        <p:txBody>
          <a:bodyPr wrap="square">
            <a:spAutoFit/>
          </a:bodyPr>
          <a:lstStyle/>
          <a:p>
            <a:r>
              <a:rPr lang="en-US" dirty="0" smtClean="0"/>
              <a:t>Clearly, the combination of the two weakly dominant strategies is one equilibrium, but are their others?</a:t>
            </a:r>
            <a:endParaRPr lang="en-US" dirty="0"/>
          </a:p>
        </p:txBody>
      </p:sp>
      <p:sp>
        <p:nvSpPr>
          <p:cNvPr id="35" name="Oval 34"/>
          <p:cNvSpPr/>
          <p:nvPr/>
        </p:nvSpPr>
        <p:spPr>
          <a:xfrm>
            <a:off x="2580011" y="2017421"/>
            <a:ext cx="601859" cy="454993"/>
          </a:xfrm>
          <a:prstGeom prst="ellipse">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339530" y="2525563"/>
            <a:ext cx="566810" cy="369332"/>
          </a:xfrm>
          <a:prstGeom prst="ellipse">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307346" y="2017421"/>
            <a:ext cx="601859" cy="454993"/>
          </a:xfrm>
          <a:prstGeom prst="ellipse">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037861" y="2051140"/>
            <a:ext cx="601859" cy="454993"/>
          </a:xfrm>
          <a:prstGeom prst="ellipse">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017620" y="2506133"/>
            <a:ext cx="601859" cy="454993"/>
          </a:xfrm>
          <a:prstGeom prst="ellipse">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832237" y="2947503"/>
            <a:ext cx="601859" cy="454993"/>
          </a:xfrm>
          <a:prstGeom prst="ellipse">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563160" y="2932059"/>
            <a:ext cx="601859" cy="454993"/>
          </a:xfrm>
          <a:prstGeom prst="ellipse">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037038" y="2965392"/>
            <a:ext cx="601859" cy="454993"/>
          </a:xfrm>
          <a:prstGeom prst="ellipse">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1834593" y="3406192"/>
            <a:ext cx="601859" cy="454993"/>
          </a:xfrm>
          <a:prstGeom prst="ellipse">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469241" y="5879108"/>
            <a:ext cx="2663080" cy="369332"/>
          </a:xfrm>
          <a:prstGeom prst="rect">
            <a:avLst/>
          </a:prstGeom>
          <a:noFill/>
        </p:spPr>
        <p:txBody>
          <a:bodyPr wrap="square" rtlCol="0">
            <a:spAutoFit/>
          </a:bodyPr>
          <a:lstStyle/>
          <a:p>
            <a:r>
              <a:rPr lang="en-US" dirty="0" smtClean="0">
                <a:solidFill>
                  <a:srgbClr val="00B050"/>
                </a:solidFill>
              </a:rPr>
              <a:t>There are 10 equilibrium </a:t>
            </a:r>
            <a:endParaRPr lang="en-US" dirty="0">
              <a:solidFill>
                <a:srgbClr val="00B050"/>
              </a:solidFill>
            </a:endParaRPr>
          </a:p>
        </p:txBody>
      </p:sp>
      <p:sp>
        <p:nvSpPr>
          <p:cNvPr id="44" name="Oval 43"/>
          <p:cNvSpPr/>
          <p:nvPr/>
        </p:nvSpPr>
        <p:spPr>
          <a:xfrm>
            <a:off x="2607078" y="3406192"/>
            <a:ext cx="601859" cy="454993"/>
          </a:xfrm>
          <a:prstGeom prst="ellipse">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945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dissolve">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additive="base">
                                        <p:cTn id="24" dur="500" fill="hold"/>
                                        <p:tgtEl>
                                          <p:spTgt spid="23"/>
                                        </p:tgtEl>
                                        <p:attrNameLst>
                                          <p:attrName>ppt_x</p:attrName>
                                        </p:attrNameLst>
                                      </p:cBhvr>
                                      <p:tavLst>
                                        <p:tav tm="0">
                                          <p:val>
                                            <p:strVal val="#ppt_x"/>
                                          </p:val>
                                        </p:tav>
                                        <p:tav tm="100000">
                                          <p:val>
                                            <p:strVal val="#ppt_x"/>
                                          </p:val>
                                        </p:tav>
                                      </p:tavLst>
                                    </p:anim>
                                    <p:anim calcmode="lin" valueType="num">
                                      <p:cBhvr additive="base">
                                        <p:cTn id="25"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dissolv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500" fill="hold"/>
                                        <p:tgtEl>
                                          <p:spTgt spid="25"/>
                                        </p:tgtEl>
                                        <p:attrNameLst>
                                          <p:attrName>ppt_x</p:attrName>
                                        </p:attrNameLst>
                                      </p:cBhvr>
                                      <p:tavLst>
                                        <p:tav tm="0">
                                          <p:val>
                                            <p:strVal val="#ppt_x"/>
                                          </p:val>
                                        </p:tav>
                                        <p:tav tm="100000">
                                          <p:val>
                                            <p:strVal val="#ppt_x"/>
                                          </p:val>
                                        </p:tav>
                                      </p:tavLst>
                                    </p:anim>
                                    <p:anim calcmode="lin" valueType="num">
                                      <p:cBhvr additive="base">
                                        <p:cTn id="3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dissolve">
                                      <p:cBhvr>
                                        <p:cTn id="41" dur="500"/>
                                        <p:tgtEl>
                                          <p:spTgt spid="26"/>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27"/>
                                        </p:tgtEl>
                                        <p:attrNameLst>
                                          <p:attrName>style.visibility</p:attrName>
                                        </p:attrNameLst>
                                      </p:cBhvr>
                                      <p:to>
                                        <p:strVal val="visible"/>
                                      </p:to>
                                    </p:set>
                                    <p:anim calcmode="lin" valueType="num">
                                      <p:cBhvr additive="base">
                                        <p:cTn id="46" dur="500" fill="hold"/>
                                        <p:tgtEl>
                                          <p:spTgt spid="27"/>
                                        </p:tgtEl>
                                        <p:attrNameLst>
                                          <p:attrName>ppt_x</p:attrName>
                                        </p:attrNameLst>
                                      </p:cBhvr>
                                      <p:tavLst>
                                        <p:tav tm="0">
                                          <p:val>
                                            <p:strVal val="#ppt_x"/>
                                          </p:val>
                                        </p:tav>
                                        <p:tav tm="100000">
                                          <p:val>
                                            <p:strVal val="#ppt_x"/>
                                          </p:val>
                                        </p:tav>
                                      </p:tavLst>
                                    </p:anim>
                                    <p:anim calcmode="lin" valueType="num">
                                      <p:cBhvr additive="base">
                                        <p:cTn id="47"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dissolve">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dissolve">
                                      <p:cBhvr>
                                        <p:cTn id="57" dur="500"/>
                                        <p:tgtEl>
                                          <p:spTgt spid="31"/>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1" nodeType="click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dissolve">
                                      <p:cBhvr>
                                        <p:cTn id="62" dur="500"/>
                                        <p:tgtEl>
                                          <p:spTgt spid="31"/>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dissolve">
                                      <p:cBhvr>
                                        <p:cTn id="67" dur="500"/>
                                        <p:tgtEl>
                                          <p:spTgt spid="29"/>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dissolve">
                                      <p:cBhvr>
                                        <p:cTn id="72" dur="500"/>
                                        <p:tgtEl>
                                          <p:spTgt spid="17"/>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dissolve">
                                      <p:cBhvr>
                                        <p:cTn id="77" dur="500"/>
                                        <p:tgtEl>
                                          <p:spTgt spid="32"/>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dissolve">
                                      <p:cBhvr>
                                        <p:cTn id="82" dur="500"/>
                                        <p:tgtEl>
                                          <p:spTgt spid="36"/>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dissolve">
                                      <p:cBhvr>
                                        <p:cTn id="87" dur="500"/>
                                        <p:tgtEl>
                                          <p:spTgt spid="35"/>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37"/>
                                        </p:tgtEl>
                                        <p:attrNameLst>
                                          <p:attrName>style.visibility</p:attrName>
                                        </p:attrNameLst>
                                      </p:cBhvr>
                                      <p:to>
                                        <p:strVal val="visible"/>
                                      </p:to>
                                    </p:set>
                                    <p:animEffect transition="in" filter="dissolve">
                                      <p:cBhvr>
                                        <p:cTn id="90" dur="500"/>
                                        <p:tgtEl>
                                          <p:spTgt spid="37"/>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38"/>
                                        </p:tgtEl>
                                        <p:attrNameLst>
                                          <p:attrName>style.visibility</p:attrName>
                                        </p:attrNameLst>
                                      </p:cBhvr>
                                      <p:to>
                                        <p:strVal val="visible"/>
                                      </p:to>
                                    </p:set>
                                    <p:animEffect transition="in" filter="dissolve">
                                      <p:cBhvr>
                                        <p:cTn id="93" dur="500"/>
                                        <p:tgtEl>
                                          <p:spTgt spid="38"/>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dissolve">
                                      <p:cBhvr>
                                        <p:cTn id="98" dur="500"/>
                                        <p:tgtEl>
                                          <p:spTgt spid="40"/>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41"/>
                                        </p:tgtEl>
                                        <p:attrNameLst>
                                          <p:attrName>style.visibility</p:attrName>
                                        </p:attrNameLst>
                                      </p:cBhvr>
                                      <p:to>
                                        <p:strVal val="visible"/>
                                      </p:to>
                                    </p:set>
                                    <p:animEffect transition="in" filter="dissolve">
                                      <p:cBhvr>
                                        <p:cTn id="101" dur="500"/>
                                        <p:tgtEl>
                                          <p:spTgt spid="41"/>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dissolve">
                                      <p:cBhvr>
                                        <p:cTn id="104" dur="500"/>
                                        <p:tgtEl>
                                          <p:spTgt spid="39"/>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42"/>
                                        </p:tgtEl>
                                        <p:attrNameLst>
                                          <p:attrName>style.visibility</p:attrName>
                                        </p:attrNameLst>
                                      </p:cBhvr>
                                      <p:to>
                                        <p:strVal val="visible"/>
                                      </p:to>
                                    </p:set>
                                    <p:animEffect transition="in" filter="dissolve">
                                      <p:cBhvr>
                                        <p:cTn id="107" dur="500"/>
                                        <p:tgtEl>
                                          <p:spTgt spid="42"/>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43"/>
                                        </p:tgtEl>
                                        <p:attrNameLst>
                                          <p:attrName>style.visibility</p:attrName>
                                        </p:attrNameLst>
                                      </p:cBhvr>
                                      <p:to>
                                        <p:strVal val="visible"/>
                                      </p:to>
                                    </p:set>
                                    <p:animEffect transition="in" filter="dissolve">
                                      <p:cBhvr>
                                        <p:cTn id="112" dur="500"/>
                                        <p:tgtEl>
                                          <p:spTgt spid="43"/>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44"/>
                                        </p:tgtEl>
                                        <p:attrNameLst>
                                          <p:attrName>style.visibility</p:attrName>
                                        </p:attrNameLst>
                                      </p:cBhvr>
                                      <p:to>
                                        <p:strVal val="visible"/>
                                      </p:to>
                                    </p:set>
                                    <p:animEffect transition="in" filter="dissolve">
                                      <p:cBhvr>
                                        <p:cTn id="117" dur="500"/>
                                        <p:tgtEl>
                                          <p:spTgt spid="44"/>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1" nodeType="clickEffect">
                                  <p:stCondLst>
                                    <p:cond delay="0"/>
                                  </p:stCondLst>
                                  <p:childTnLst>
                                    <p:set>
                                      <p:cBhvr>
                                        <p:cTn id="121" dur="1" fill="hold">
                                          <p:stCondLst>
                                            <p:cond delay="0"/>
                                          </p:stCondLst>
                                        </p:cTn>
                                        <p:tgtEl>
                                          <p:spTgt spid="44"/>
                                        </p:tgtEl>
                                        <p:attrNameLst>
                                          <p:attrName>style.visibility</p:attrName>
                                        </p:attrNameLst>
                                      </p:cBhvr>
                                      <p:to>
                                        <p:strVal val="visible"/>
                                      </p:to>
                                    </p:set>
                                    <p:animEffect transition="in" filter="dissolve">
                                      <p:cBhvr>
                                        <p:cTn id="122" dur="500"/>
                                        <p:tgtEl>
                                          <p:spTgt spid="44"/>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45"/>
                                        </p:tgtEl>
                                        <p:attrNameLst>
                                          <p:attrName>style.visibility</p:attrName>
                                        </p:attrNameLst>
                                      </p:cBhvr>
                                      <p:to>
                                        <p:strVal val="visible"/>
                                      </p:to>
                                    </p:set>
                                    <p:animEffect transition="in" filter="dissolve">
                                      <p:cBhvr>
                                        <p:cTn id="12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animBg="1"/>
      <p:bldP spid="22" grpId="0"/>
      <p:bldP spid="23" grpId="0"/>
      <p:bldP spid="24" grpId="0" animBg="1"/>
      <p:bldP spid="25" grpId="0"/>
      <p:bldP spid="26" grpId="0" animBg="1"/>
      <p:bldP spid="27" grpId="0"/>
      <p:bldP spid="28" grpId="0" animBg="1"/>
      <p:bldP spid="29" grpId="0"/>
      <p:bldP spid="31" grpId="0" animBg="1"/>
      <p:bldP spid="31" grpId="1" animBg="1"/>
      <p:bldP spid="17" grpId="0"/>
      <p:bldP spid="32" grpId="0"/>
      <p:bldP spid="35" grpId="0" animBg="1"/>
      <p:bldP spid="36" grpId="0" animBg="1"/>
      <p:bldP spid="37" grpId="0" animBg="1"/>
      <p:bldP spid="38" grpId="0" animBg="1"/>
      <p:bldP spid="39" grpId="0" animBg="1"/>
      <p:bldP spid="40" grpId="0" animBg="1"/>
      <p:bldP spid="41" grpId="0" animBg="1"/>
      <p:bldP spid="42" grpId="0" animBg="1"/>
      <p:bldP spid="43" grpId="0" animBg="1"/>
      <p:bldP spid="45" grpId="0"/>
      <p:bldP spid="44" grpId="0" animBg="1"/>
      <p:bldP spid="44"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82533" y="1016001"/>
            <a:ext cx="5029200" cy="769441"/>
          </a:xfrm>
          <a:prstGeom prst="rect">
            <a:avLst/>
          </a:prstGeom>
          <a:noFill/>
        </p:spPr>
        <p:txBody>
          <a:bodyPr wrap="square" rtlCol="0">
            <a:spAutoFit/>
          </a:bodyPr>
          <a:lstStyle/>
          <a:p>
            <a:r>
              <a:rPr lang="en-US" altLang="zh-CN" sz="4400" b="1" dirty="0" smtClean="0"/>
              <a:t>Mixed Strategy</a:t>
            </a:r>
            <a:endParaRPr lang="en-US" sz="4400" b="1" dirty="0"/>
          </a:p>
        </p:txBody>
      </p:sp>
      <p:sp>
        <p:nvSpPr>
          <p:cNvPr id="4" name="TextBox 3"/>
          <p:cNvSpPr txBox="1"/>
          <p:nvPr/>
        </p:nvSpPr>
        <p:spPr>
          <a:xfrm>
            <a:off x="1524000" y="3556001"/>
            <a:ext cx="3251200" cy="369332"/>
          </a:xfrm>
          <a:prstGeom prst="rect">
            <a:avLst/>
          </a:prstGeom>
          <a:noFill/>
        </p:spPr>
        <p:txBody>
          <a:bodyPr wrap="square" rtlCol="0">
            <a:spAutoFit/>
          </a:bodyPr>
          <a:lstStyle/>
          <a:p>
            <a:r>
              <a:rPr lang="en-US" dirty="0" smtClean="0"/>
              <a:t>e.g. paper scissors rock</a:t>
            </a:r>
            <a:r>
              <a:rPr lang="zh-CN" altLang="en-US" dirty="0" smtClean="0"/>
              <a:t> </a:t>
            </a:r>
            <a:r>
              <a:rPr lang="en-US" dirty="0" smtClean="0"/>
              <a:t> </a:t>
            </a:r>
            <a:endParaRPr lang="en-US" dirty="0"/>
          </a:p>
        </p:txBody>
      </p:sp>
      <p:pic>
        <p:nvPicPr>
          <p:cNvPr id="5" name="Picture 4"/>
          <p:cNvPicPr>
            <a:picLocks noChangeAspect="1"/>
          </p:cNvPicPr>
          <p:nvPr/>
        </p:nvPicPr>
        <p:blipFill>
          <a:blip r:embed="rId3"/>
          <a:stretch>
            <a:fillRect/>
          </a:stretch>
        </p:blipFill>
        <p:spPr>
          <a:xfrm>
            <a:off x="1524000" y="1758008"/>
            <a:ext cx="1889245" cy="1549400"/>
          </a:xfrm>
          <a:prstGeom prst="rect">
            <a:avLst/>
          </a:prstGeom>
        </p:spPr>
      </p:pic>
      <p:sp>
        <p:nvSpPr>
          <p:cNvPr id="6" name="TextBox 5"/>
          <p:cNvSpPr txBox="1"/>
          <p:nvPr/>
        </p:nvSpPr>
        <p:spPr>
          <a:xfrm>
            <a:off x="1524000" y="4161881"/>
            <a:ext cx="6959600" cy="369332"/>
          </a:xfrm>
          <a:prstGeom prst="rect">
            <a:avLst/>
          </a:prstGeom>
          <a:noFill/>
        </p:spPr>
        <p:txBody>
          <a:bodyPr wrap="square" rtlCol="0">
            <a:spAutoFit/>
          </a:bodyPr>
          <a:lstStyle/>
          <a:p>
            <a:r>
              <a:rPr lang="en-US" altLang="zh-CN" dirty="0" smtClean="0"/>
              <a:t>If each time, I just play rock no matter what the other player plays</a:t>
            </a:r>
            <a:endParaRPr lang="en-US" dirty="0"/>
          </a:p>
        </p:txBody>
      </p:sp>
      <p:sp>
        <p:nvSpPr>
          <p:cNvPr id="7" name="Right Arrow 6"/>
          <p:cNvSpPr/>
          <p:nvPr/>
        </p:nvSpPr>
        <p:spPr>
          <a:xfrm>
            <a:off x="7941733" y="4254214"/>
            <a:ext cx="541867" cy="184666"/>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737600" y="4054159"/>
            <a:ext cx="2523068" cy="584775"/>
          </a:xfrm>
          <a:prstGeom prst="rect">
            <a:avLst/>
          </a:prstGeom>
          <a:noFill/>
        </p:spPr>
        <p:txBody>
          <a:bodyPr wrap="square" rtlCol="0">
            <a:spAutoFit/>
          </a:bodyPr>
          <a:lstStyle/>
          <a:p>
            <a:r>
              <a:rPr lang="en-US" altLang="zh-CN" sz="3200" b="1" dirty="0" smtClean="0">
                <a:solidFill>
                  <a:srgbClr val="00B050"/>
                </a:solidFill>
              </a:rPr>
              <a:t>Pure Strategy</a:t>
            </a:r>
            <a:endParaRPr lang="en-US" sz="3200" b="1" dirty="0">
              <a:solidFill>
                <a:srgbClr val="00B050"/>
              </a:solidFill>
            </a:endParaRPr>
          </a:p>
        </p:txBody>
      </p:sp>
      <p:sp>
        <p:nvSpPr>
          <p:cNvPr id="9" name="TextBox 8"/>
          <p:cNvSpPr txBox="1"/>
          <p:nvPr/>
        </p:nvSpPr>
        <p:spPr>
          <a:xfrm>
            <a:off x="1524000" y="4690760"/>
            <a:ext cx="5317067" cy="369332"/>
          </a:xfrm>
          <a:prstGeom prst="rect">
            <a:avLst/>
          </a:prstGeom>
          <a:noFill/>
        </p:spPr>
        <p:txBody>
          <a:bodyPr wrap="square" rtlCol="0">
            <a:spAutoFit/>
          </a:bodyPr>
          <a:lstStyle/>
          <a:p>
            <a:r>
              <a:rPr lang="en-US" altLang="zh-CN" dirty="0" smtClean="0"/>
              <a:t>If each time, I play 50% paper, 20% scissors, 30% rock  </a:t>
            </a:r>
            <a:endParaRPr lang="en-US" dirty="0"/>
          </a:p>
        </p:txBody>
      </p:sp>
      <p:sp>
        <p:nvSpPr>
          <p:cNvPr id="10" name="Right Arrow 9"/>
          <p:cNvSpPr/>
          <p:nvPr/>
        </p:nvSpPr>
        <p:spPr>
          <a:xfrm>
            <a:off x="7924799" y="4838989"/>
            <a:ext cx="541867" cy="184666"/>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720665" y="4638934"/>
            <a:ext cx="2946401" cy="584775"/>
          </a:xfrm>
          <a:prstGeom prst="rect">
            <a:avLst/>
          </a:prstGeom>
          <a:noFill/>
        </p:spPr>
        <p:txBody>
          <a:bodyPr wrap="square" rtlCol="0">
            <a:spAutoFit/>
          </a:bodyPr>
          <a:lstStyle/>
          <a:p>
            <a:r>
              <a:rPr lang="en-US" altLang="zh-CN" sz="3200" b="1" dirty="0" smtClean="0">
                <a:solidFill>
                  <a:srgbClr val="00B050"/>
                </a:solidFill>
              </a:rPr>
              <a:t>Mixed Strategy</a:t>
            </a:r>
            <a:endParaRPr lang="en-US" sz="3200" b="1" dirty="0">
              <a:solidFill>
                <a:srgbClr val="00B050"/>
              </a:solidFill>
            </a:endParaRPr>
          </a:p>
        </p:txBody>
      </p:sp>
    </p:spTree>
    <p:extLst>
      <p:ext uri="{BB962C8B-B14F-4D97-AF65-F5344CB8AC3E}">
        <p14:creationId xmlns:p14="http://schemas.microsoft.com/office/powerpoint/2010/main" val="156611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500"/>
                                        <p:tgtEl>
                                          <p:spTgt spid="7"/>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dissolv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dissolve">
                                      <p:cBhvr>
                                        <p:cTn id="33" dur="500"/>
                                        <p:tgtEl>
                                          <p:spTgt spid="10"/>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dissolve">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P spid="8" grpId="0"/>
      <p:bldP spid="9" grpId="0"/>
      <p:bldP spid="10" grpId="0" animBg="1"/>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0283" y="173565"/>
            <a:ext cx="9315450" cy="6410339"/>
          </a:xfrm>
          <a:prstGeom prst="rect">
            <a:avLst/>
          </a:prstGeom>
        </p:spPr>
      </p:pic>
      <p:sp>
        <p:nvSpPr>
          <p:cNvPr id="3" name="TextBox 2"/>
          <p:cNvSpPr txBox="1"/>
          <p:nvPr/>
        </p:nvSpPr>
        <p:spPr>
          <a:xfrm>
            <a:off x="7145867" y="580148"/>
            <a:ext cx="5046133" cy="400110"/>
          </a:xfrm>
          <a:prstGeom prst="rect">
            <a:avLst/>
          </a:prstGeom>
          <a:noFill/>
        </p:spPr>
        <p:txBody>
          <a:bodyPr wrap="square" rtlCol="0">
            <a:spAutoFit/>
          </a:bodyPr>
          <a:lstStyle/>
          <a:p>
            <a:r>
              <a:rPr lang="en-US" sz="2000" dirty="0" smtClean="0">
                <a:solidFill>
                  <a:srgbClr val="FF0000"/>
                </a:solidFill>
              </a:rPr>
              <a:t>What is the </a:t>
            </a:r>
            <a:r>
              <a:rPr lang="en-US" altLang="zh-CN" sz="2000" dirty="0" smtClean="0">
                <a:solidFill>
                  <a:srgbClr val="FF0000"/>
                </a:solidFill>
              </a:rPr>
              <a:t>strategy</a:t>
            </a:r>
            <a:r>
              <a:rPr lang="zh-CN" altLang="en-US" sz="2000" dirty="0" smtClean="0">
                <a:solidFill>
                  <a:srgbClr val="FF0000"/>
                </a:solidFill>
              </a:rPr>
              <a:t> </a:t>
            </a:r>
            <a:r>
              <a:rPr lang="en-US" altLang="zh-CN" sz="2000" dirty="0" smtClean="0">
                <a:solidFill>
                  <a:srgbClr val="FF0000"/>
                </a:solidFill>
              </a:rPr>
              <a:t>of</a:t>
            </a:r>
            <a:r>
              <a:rPr lang="zh-CN" altLang="en-US" sz="2000" dirty="0" smtClean="0">
                <a:solidFill>
                  <a:srgbClr val="FF0000"/>
                </a:solidFill>
              </a:rPr>
              <a:t> </a:t>
            </a:r>
            <a:r>
              <a:rPr lang="en-US" altLang="zh-CN" sz="2000" dirty="0" smtClean="0">
                <a:solidFill>
                  <a:srgbClr val="FF0000"/>
                </a:solidFill>
              </a:rPr>
              <a:t>Row Player?</a:t>
            </a:r>
            <a:endParaRPr lang="en-US" sz="2000" dirty="0">
              <a:solidFill>
                <a:srgbClr val="FF0000"/>
              </a:solidFill>
            </a:endParaRPr>
          </a:p>
        </p:txBody>
      </p:sp>
      <p:sp>
        <p:nvSpPr>
          <p:cNvPr id="4" name="TextBox 3"/>
          <p:cNvSpPr txBox="1"/>
          <p:nvPr/>
        </p:nvSpPr>
        <p:spPr>
          <a:xfrm>
            <a:off x="7145868" y="980258"/>
            <a:ext cx="3572932" cy="400110"/>
          </a:xfrm>
          <a:prstGeom prst="rect">
            <a:avLst/>
          </a:prstGeom>
          <a:noFill/>
        </p:spPr>
        <p:txBody>
          <a:bodyPr wrap="square" rtlCol="0">
            <a:spAutoFit/>
          </a:bodyPr>
          <a:lstStyle/>
          <a:p>
            <a:r>
              <a:rPr lang="en-US" sz="2000" dirty="0" smtClean="0">
                <a:solidFill>
                  <a:srgbClr val="00B050"/>
                </a:solidFill>
              </a:rPr>
              <a:t>If Column player L</a:t>
            </a:r>
            <a:r>
              <a:rPr lang="en-US" sz="2000" smtClean="0">
                <a:solidFill>
                  <a:srgbClr val="00B050"/>
                </a:solidFill>
              </a:rPr>
              <a:t>, Row </a:t>
            </a:r>
            <a:r>
              <a:rPr lang="en-US" sz="2000" dirty="0" smtClean="0">
                <a:solidFill>
                  <a:srgbClr val="00B050"/>
                </a:solidFill>
              </a:rPr>
              <a:t>should T</a:t>
            </a:r>
            <a:endParaRPr lang="en-US" sz="2000" dirty="0">
              <a:solidFill>
                <a:srgbClr val="00B050"/>
              </a:solidFill>
            </a:endParaRPr>
          </a:p>
        </p:txBody>
      </p:sp>
      <p:sp>
        <p:nvSpPr>
          <p:cNvPr id="5" name="TextBox 4"/>
          <p:cNvSpPr txBox="1"/>
          <p:nvPr/>
        </p:nvSpPr>
        <p:spPr>
          <a:xfrm>
            <a:off x="7145868" y="1380368"/>
            <a:ext cx="3826932" cy="400110"/>
          </a:xfrm>
          <a:prstGeom prst="rect">
            <a:avLst/>
          </a:prstGeom>
          <a:noFill/>
        </p:spPr>
        <p:txBody>
          <a:bodyPr wrap="square" rtlCol="0">
            <a:spAutoFit/>
          </a:bodyPr>
          <a:lstStyle/>
          <a:p>
            <a:r>
              <a:rPr lang="en-US" sz="2000" dirty="0" smtClean="0">
                <a:solidFill>
                  <a:srgbClr val="00B050"/>
                </a:solidFill>
              </a:rPr>
              <a:t>If Column player R</a:t>
            </a:r>
            <a:r>
              <a:rPr lang="en-US" sz="2000" smtClean="0">
                <a:solidFill>
                  <a:srgbClr val="00B050"/>
                </a:solidFill>
              </a:rPr>
              <a:t>, Row </a:t>
            </a:r>
            <a:r>
              <a:rPr lang="en-US" sz="2000" dirty="0" smtClean="0">
                <a:solidFill>
                  <a:srgbClr val="00B050"/>
                </a:solidFill>
              </a:rPr>
              <a:t>should B</a:t>
            </a:r>
            <a:endParaRPr lang="en-US" sz="2000" dirty="0">
              <a:solidFill>
                <a:srgbClr val="00B050"/>
              </a:solidFill>
            </a:endParaRPr>
          </a:p>
        </p:txBody>
      </p:sp>
      <p:sp>
        <p:nvSpPr>
          <p:cNvPr id="6" name="TextBox 5"/>
          <p:cNvSpPr txBox="1"/>
          <p:nvPr/>
        </p:nvSpPr>
        <p:spPr>
          <a:xfrm>
            <a:off x="7145867" y="1849480"/>
            <a:ext cx="5046133" cy="400110"/>
          </a:xfrm>
          <a:prstGeom prst="rect">
            <a:avLst/>
          </a:prstGeom>
          <a:noFill/>
        </p:spPr>
        <p:txBody>
          <a:bodyPr wrap="square" rtlCol="0">
            <a:spAutoFit/>
          </a:bodyPr>
          <a:lstStyle/>
          <a:p>
            <a:r>
              <a:rPr lang="en-US" sz="2000" dirty="0" smtClean="0">
                <a:solidFill>
                  <a:srgbClr val="FF0000"/>
                </a:solidFill>
              </a:rPr>
              <a:t>So, there is no pure strategy for Row Player</a:t>
            </a:r>
            <a:endParaRPr lang="en-US" sz="2000" dirty="0">
              <a:solidFill>
                <a:srgbClr val="FF0000"/>
              </a:solidFill>
            </a:endParaRPr>
          </a:p>
        </p:txBody>
      </p:sp>
      <p:sp>
        <p:nvSpPr>
          <p:cNvPr id="7" name="TextBox 6"/>
          <p:cNvSpPr txBox="1"/>
          <p:nvPr/>
        </p:nvSpPr>
        <p:spPr>
          <a:xfrm>
            <a:off x="7145866" y="2642560"/>
            <a:ext cx="5046133" cy="400110"/>
          </a:xfrm>
          <a:prstGeom prst="rect">
            <a:avLst/>
          </a:prstGeom>
          <a:noFill/>
        </p:spPr>
        <p:txBody>
          <a:bodyPr wrap="square" rtlCol="0">
            <a:spAutoFit/>
          </a:bodyPr>
          <a:lstStyle/>
          <a:p>
            <a:r>
              <a:rPr lang="en-US" sz="2000" dirty="0" smtClean="0">
                <a:solidFill>
                  <a:srgbClr val="FF0000"/>
                </a:solidFill>
              </a:rPr>
              <a:t>What is the </a:t>
            </a:r>
            <a:r>
              <a:rPr lang="en-US" altLang="zh-CN" sz="2000" dirty="0" smtClean="0">
                <a:solidFill>
                  <a:srgbClr val="FF0000"/>
                </a:solidFill>
              </a:rPr>
              <a:t>strategy</a:t>
            </a:r>
            <a:r>
              <a:rPr lang="zh-CN" altLang="en-US" sz="2000" dirty="0" smtClean="0">
                <a:solidFill>
                  <a:srgbClr val="FF0000"/>
                </a:solidFill>
              </a:rPr>
              <a:t> </a:t>
            </a:r>
            <a:r>
              <a:rPr lang="en-US" altLang="zh-CN" sz="2000" dirty="0" smtClean="0">
                <a:solidFill>
                  <a:srgbClr val="FF0000"/>
                </a:solidFill>
              </a:rPr>
              <a:t>of</a:t>
            </a:r>
            <a:r>
              <a:rPr lang="zh-CN" altLang="en-US" sz="2000" dirty="0" smtClean="0">
                <a:solidFill>
                  <a:srgbClr val="FF0000"/>
                </a:solidFill>
              </a:rPr>
              <a:t> </a:t>
            </a:r>
            <a:r>
              <a:rPr lang="en-US" altLang="zh-CN" sz="2000" dirty="0" smtClean="0">
                <a:solidFill>
                  <a:srgbClr val="FF0000"/>
                </a:solidFill>
              </a:rPr>
              <a:t>Column Player?</a:t>
            </a:r>
            <a:endParaRPr lang="en-US" sz="2000" dirty="0">
              <a:solidFill>
                <a:srgbClr val="FF0000"/>
              </a:solidFill>
            </a:endParaRPr>
          </a:p>
        </p:txBody>
      </p:sp>
      <p:sp>
        <p:nvSpPr>
          <p:cNvPr id="8" name="TextBox 7"/>
          <p:cNvSpPr txBox="1"/>
          <p:nvPr/>
        </p:nvSpPr>
        <p:spPr>
          <a:xfrm>
            <a:off x="7145866" y="3035530"/>
            <a:ext cx="3572934" cy="400110"/>
          </a:xfrm>
          <a:prstGeom prst="rect">
            <a:avLst/>
          </a:prstGeom>
          <a:noFill/>
        </p:spPr>
        <p:txBody>
          <a:bodyPr wrap="square" rtlCol="0">
            <a:spAutoFit/>
          </a:bodyPr>
          <a:lstStyle/>
          <a:p>
            <a:r>
              <a:rPr lang="en-US" sz="2000" dirty="0" smtClean="0">
                <a:solidFill>
                  <a:srgbClr val="00B050"/>
                </a:solidFill>
              </a:rPr>
              <a:t>If Row player </a:t>
            </a:r>
            <a:r>
              <a:rPr lang="en-US" sz="2000" dirty="0">
                <a:solidFill>
                  <a:srgbClr val="00B050"/>
                </a:solidFill>
              </a:rPr>
              <a:t>T</a:t>
            </a:r>
            <a:r>
              <a:rPr lang="en-US" sz="2000" dirty="0" smtClean="0">
                <a:solidFill>
                  <a:srgbClr val="00B050"/>
                </a:solidFill>
              </a:rPr>
              <a:t>, Column should </a:t>
            </a:r>
            <a:r>
              <a:rPr lang="en-US" sz="2000" dirty="0">
                <a:solidFill>
                  <a:srgbClr val="00B050"/>
                </a:solidFill>
              </a:rPr>
              <a:t>R</a:t>
            </a:r>
          </a:p>
        </p:txBody>
      </p:sp>
      <p:sp>
        <p:nvSpPr>
          <p:cNvPr id="9" name="TextBox 8"/>
          <p:cNvSpPr txBox="1"/>
          <p:nvPr/>
        </p:nvSpPr>
        <p:spPr>
          <a:xfrm>
            <a:off x="7145866" y="3428500"/>
            <a:ext cx="3826934" cy="400110"/>
          </a:xfrm>
          <a:prstGeom prst="rect">
            <a:avLst/>
          </a:prstGeom>
          <a:noFill/>
        </p:spPr>
        <p:txBody>
          <a:bodyPr wrap="square" rtlCol="0">
            <a:spAutoFit/>
          </a:bodyPr>
          <a:lstStyle/>
          <a:p>
            <a:r>
              <a:rPr lang="en-US" sz="2000" dirty="0" smtClean="0">
                <a:solidFill>
                  <a:srgbClr val="00B050"/>
                </a:solidFill>
              </a:rPr>
              <a:t>If Row player B, Column should L</a:t>
            </a:r>
            <a:endParaRPr lang="en-US" sz="2000" dirty="0">
              <a:solidFill>
                <a:srgbClr val="00B050"/>
              </a:solidFill>
            </a:endParaRPr>
          </a:p>
        </p:txBody>
      </p:sp>
      <p:sp>
        <p:nvSpPr>
          <p:cNvPr id="10" name="TextBox 9"/>
          <p:cNvSpPr txBox="1"/>
          <p:nvPr/>
        </p:nvSpPr>
        <p:spPr>
          <a:xfrm>
            <a:off x="7145867" y="3858797"/>
            <a:ext cx="5046133" cy="400110"/>
          </a:xfrm>
          <a:prstGeom prst="rect">
            <a:avLst/>
          </a:prstGeom>
          <a:noFill/>
        </p:spPr>
        <p:txBody>
          <a:bodyPr wrap="square" rtlCol="0">
            <a:spAutoFit/>
          </a:bodyPr>
          <a:lstStyle/>
          <a:p>
            <a:r>
              <a:rPr lang="en-US" sz="2000" dirty="0" smtClean="0">
                <a:solidFill>
                  <a:srgbClr val="FF0000"/>
                </a:solidFill>
              </a:rPr>
              <a:t>So, there is no pure strategy for Column Player</a:t>
            </a:r>
            <a:endParaRPr lang="en-US" sz="2000" dirty="0">
              <a:solidFill>
                <a:srgbClr val="FF0000"/>
              </a:solidFill>
            </a:endParaRPr>
          </a:p>
        </p:txBody>
      </p:sp>
      <p:sp>
        <p:nvSpPr>
          <p:cNvPr id="11" name="Down Arrow 10"/>
          <p:cNvSpPr/>
          <p:nvPr/>
        </p:nvSpPr>
        <p:spPr>
          <a:xfrm>
            <a:off x="10075333" y="4402667"/>
            <a:ext cx="474134" cy="7789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173632" y="5247010"/>
            <a:ext cx="3090335" cy="646331"/>
          </a:xfrm>
          <a:prstGeom prst="rect">
            <a:avLst/>
          </a:prstGeom>
          <a:noFill/>
        </p:spPr>
        <p:txBody>
          <a:bodyPr wrap="square" rtlCol="0">
            <a:spAutoFit/>
          </a:bodyPr>
          <a:lstStyle/>
          <a:p>
            <a:r>
              <a:rPr lang="en-US" altLang="zh-CN" sz="3600" b="1" dirty="0" smtClean="0">
                <a:solidFill>
                  <a:srgbClr val="0070C0"/>
                </a:solidFill>
              </a:rPr>
              <a:t>Mixed Strategy</a:t>
            </a:r>
            <a:endParaRPr lang="en-US" sz="3600" b="1" dirty="0">
              <a:solidFill>
                <a:srgbClr val="0070C0"/>
              </a:solidFill>
            </a:endParaRPr>
          </a:p>
        </p:txBody>
      </p:sp>
    </p:spTree>
    <p:extLst>
      <p:ext uri="{BB962C8B-B14F-4D97-AF65-F5344CB8AC3E}">
        <p14:creationId xmlns:p14="http://schemas.microsoft.com/office/powerpoint/2010/main" val="165246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dissolv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dissolv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dissolv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additive="base">
                                        <p:cTn id="45" dur="500" fill="hold"/>
                                        <p:tgtEl>
                                          <p:spTgt spid="10"/>
                                        </p:tgtEl>
                                        <p:attrNameLst>
                                          <p:attrName>ppt_x</p:attrName>
                                        </p:attrNameLst>
                                      </p:cBhvr>
                                      <p:tavLst>
                                        <p:tav tm="0">
                                          <p:val>
                                            <p:strVal val="#ppt_x"/>
                                          </p:val>
                                        </p:tav>
                                        <p:tav tm="100000">
                                          <p:val>
                                            <p:strVal val="#ppt_x"/>
                                          </p:val>
                                        </p:tav>
                                      </p:tavLst>
                                    </p:anim>
                                    <p:anim calcmode="lin" valueType="num">
                                      <p:cBhvr additive="base">
                                        <p:cTn id="4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dissolve">
                                      <p:cBhvr>
                                        <p:cTn id="51" dur="500"/>
                                        <p:tgtEl>
                                          <p:spTgt spid="11"/>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dissolve">
                                      <p:cBhvr>
                                        <p:cTn id="5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animBg="1"/>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58233" y="182033"/>
            <a:ext cx="8785628" cy="2999110"/>
          </a:xfrm>
          <a:prstGeom prst="rect">
            <a:avLst/>
          </a:prstGeom>
        </p:spPr>
      </p:pic>
      <p:sp>
        <p:nvSpPr>
          <p:cNvPr id="6" name="TextBox 5"/>
          <p:cNvSpPr txBox="1"/>
          <p:nvPr/>
        </p:nvSpPr>
        <p:spPr>
          <a:xfrm>
            <a:off x="2095499" y="3181143"/>
            <a:ext cx="3090335" cy="646331"/>
          </a:xfrm>
          <a:prstGeom prst="rect">
            <a:avLst/>
          </a:prstGeom>
          <a:noFill/>
        </p:spPr>
        <p:txBody>
          <a:bodyPr wrap="square" rtlCol="0">
            <a:spAutoFit/>
          </a:bodyPr>
          <a:lstStyle/>
          <a:p>
            <a:r>
              <a:rPr lang="en-US" altLang="zh-CN" sz="3600" b="1" dirty="0" smtClean="0">
                <a:solidFill>
                  <a:srgbClr val="0070C0"/>
                </a:solidFill>
              </a:rPr>
              <a:t>Mixed Strategy</a:t>
            </a:r>
            <a:endParaRPr lang="en-US" sz="3600" b="1" dirty="0">
              <a:solidFill>
                <a:srgbClr val="0070C0"/>
              </a:solidFill>
            </a:endParaRPr>
          </a:p>
        </p:txBody>
      </p:sp>
      <p:sp>
        <p:nvSpPr>
          <p:cNvPr id="7" name="TextBox 6"/>
          <p:cNvSpPr txBox="1"/>
          <p:nvPr/>
        </p:nvSpPr>
        <p:spPr>
          <a:xfrm>
            <a:off x="1092274" y="4250266"/>
            <a:ext cx="6299200" cy="369332"/>
          </a:xfrm>
          <a:prstGeom prst="rect">
            <a:avLst/>
          </a:prstGeom>
          <a:noFill/>
        </p:spPr>
        <p:txBody>
          <a:bodyPr wrap="square" rtlCol="0">
            <a:spAutoFit/>
          </a:bodyPr>
          <a:lstStyle/>
          <a:p>
            <a:r>
              <a:rPr lang="en-US" dirty="0" smtClean="0">
                <a:solidFill>
                  <a:srgbClr val="0070C0"/>
                </a:solidFill>
              </a:rPr>
              <a:t>For a player, how to identify the probability of each action?</a:t>
            </a:r>
            <a:endParaRPr lang="en-US" dirty="0">
              <a:solidFill>
                <a:srgbClr val="0070C0"/>
              </a:solidFill>
            </a:endParaRPr>
          </a:p>
        </p:txBody>
      </p:sp>
      <p:sp>
        <p:nvSpPr>
          <p:cNvPr id="8" name="Down Arrow 7"/>
          <p:cNvSpPr/>
          <p:nvPr/>
        </p:nvSpPr>
        <p:spPr>
          <a:xfrm>
            <a:off x="3335866" y="3826933"/>
            <a:ext cx="304800" cy="4233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095499" y="4619598"/>
            <a:ext cx="5050368" cy="523220"/>
          </a:xfrm>
          <a:prstGeom prst="rect">
            <a:avLst/>
          </a:prstGeom>
          <a:noFill/>
        </p:spPr>
        <p:txBody>
          <a:bodyPr wrap="square" rtlCol="0">
            <a:spAutoFit/>
          </a:bodyPr>
          <a:lstStyle/>
          <a:p>
            <a:r>
              <a:rPr lang="en-US" altLang="zh-CN" sz="2800" b="1" dirty="0" smtClean="0">
                <a:solidFill>
                  <a:srgbClr val="FF0000"/>
                </a:solidFill>
              </a:rPr>
              <a:t>Indifference Principle</a:t>
            </a:r>
          </a:p>
        </p:txBody>
      </p:sp>
      <p:sp>
        <p:nvSpPr>
          <p:cNvPr id="10" name="TextBox 9"/>
          <p:cNvSpPr txBox="1"/>
          <p:nvPr/>
        </p:nvSpPr>
        <p:spPr>
          <a:xfrm>
            <a:off x="753608" y="5227056"/>
            <a:ext cx="11099726" cy="923330"/>
          </a:xfrm>
          <a:prstGeom prst="rect">
            <a:avLst/>
          </a:prstGeom>
          <a:noFill/>
        </p:spPr>
        <p:txBody>
          <a:bodyPr wrap="square" rtlCol="0">
            <a:spAutoFit/>
          </a:bodyPr>
          <a:lstStyle/>
          <a:p>
            <a:r>
              <a:rPr lang="en-US" dirty="0"/>
              <a:t>Now let's suppose player 2 plays a mixed strategy which makes player 1 indifferent. </a:t>
            </a:r>
            <a:endParaRPr lang="en-US" dirty="0" smtClean="0"/>
          </a:p>
          <a:p>
            <a:r>
              <a:rPr lang="en-US" dirty="0" smtClean="0"/>
              <a:t>In </a:t>
            </a:r>
            <a:r>
              <a:rPr lang="en-US" dirty="0"/>
              <a:t>such a condition no matter what player </a:t>
            </a:r>
            <a:r>
              <a:rPr lang="en-US" dirty="0" smtClean="0"/>
              <a:t>1 </a:t>
            </a:r>
            <a:r>
              <a:rPr lang="en-US" altLang="zh-CN" dirty="0" smtClean="0"/>
              <a:t>plays</a:t>
            </a:r>
            <a:r>
              <a:rPr lang="en-US" dirty="0" smtClean="0"/>
              <a:t>, </a:t>
            </a:r>
            <a:r>
              <a:rPr lang="en-US" dirty="0"/>
              <a:t>any strategy by player 1 would be termed as a Best Response</a:t>
            </a:r>
            <a:r>
              <a:rPr lang="en-US" dirty="0" smtClean="0"/>
              <a:t>.</a:t>
            </a:r>
          </a:p>
          <a:p>
            <a:r>
              <a:rPr lang="en-US" dirty="0" smtClean="0"/>
              <a:t>This </a:t>
            </a:r>
            <a:r>
              <a:rPr lang="en-US" dirty="0"/>
              <a:t>is because payoffs are equal for all strategies for player 1. </a:t>
            </a:r>
            <a:endParaRPr lang="en-US" dirty="0" smtClean="0"/>
          </a:p>
        </p:txBody>
      </p:sp>
    </p:spTree>
    <p:extLst>
      <p:ext uri="{BB962C8B-B14F-4D97-AF65-F5344CB8AC3E}">
        <p14:creationId xmlns:p14="http://schemas.microsoft.com/office/powerpoint/2010/main" val="1866309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dissolv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6443" y="1827589"/>
            <a:ext cx="3151415" cy="3608614"/>
          </a:xfrm>
          <a:prstGeom prst="rect">
            <a:avLst/>
          </a:prstGeom>
          <a:solidFill>
            <a:srgbClr val="FFE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709332" y="2438400"/>
            <a:ext cx="1507067" cy="646331"/>
          </a:xfrm>
          <a:prstGeom prst="rect">
            <a:avLst/>
          </a:prstGeom>
          <a:noFill/>
        </p:spPr>
        <p:txBody>
          <a:bodyPr wrap="square" rtlCol="0">
            <a:spAutoFit/>
          </a:bodyPr>
          <a:lstStyle/>
          <a:p>
            <a:r>
              <a:rPr lang="en-US" sz="3600" b="1" dirty="0" smtClean="0"/>
              <a:t>$ 35</a:t>
            </a:r>
            <a:endParaRPr lang="en-US" sz="3600" b="1" dirty="0"/>
          </a:p>
        </p:txBody>
      </p:sp>
      <p:sp>
        <p:nvSpPr>
          <p:cNvPr id="10" name="TextBox 9"/>
          <p:cNvSpPr txBox="1"/>
          <p:nvPr/>
        </p:nvSpPr>
        <p:spPr>
          <a:xfrm>
            <a:off x="1354666" y="558800"/>
            <a:ext cx="9160933" cy="954107"/>
          </a:xfrm>
          <a:prstGeom prst="rect">
            <a:avLst/>
          </a:prstGeom>
          <a:noFill/>
        </p:spPr>
        <p:txBody>
          <a:bodyPr wrap="square" rtlCol="0">
            <a:spAutoFit/>
          </a:bodyPr>
          <a:lstStyle/>
          <a:p>
            <a:r>
              <a:rPr lang="en-US" sz="2800" b="1" dirty="0" smtClean="0"/>
              <a:t>I am selling 3 items by auction</a:t>
            </a:r>
          </a:p>
          <a:p>
            <a:r>
              <a:rPr lang="en-US" sz="2800" b="1" dirty="0" smtClean="0"/>
              <a:t>Please write down how much do you value each item</a:t>
            </a:r>
            <a:endParaRPr lang="en-US" sz="2800" b="1" dirty="0"/>
          </a:p>
        </p:txBody>
      </p:sp>
      <p:sp>
        <p:nvSpPr>
          <p:cNvPr id="12" name="TextBox 11"/>
          <p:cNvSpPr txBox="1"/>
          <p:nvPr/>
        </p:nvSpPr>
        <p:spPr>
          <a:xfrm>
            <a:off x="2709332" y="3183969"/>
            <a:ext cx="1507067" cy="646331"/>
          </a:xfrm>
          <a:prstGeom prst="rect">
            <a:avLst/>
          </a:prstGeom>
          <a:noFill/>
        </p:spPr>
        <p:txBody>
          <a:bodyPr wrap="square" rtlCol="0">
            <a:spAutoFit/>
          </a:bodyPr>
          <a:lstStyle/>
          <a:p>
            <a:r>
              <a:rPr lang="en-US" sz="3600" b="1" dirty="0" smtClean="0"/>
              <a:t>$ 21</a:t>
            </a:r>
            <a:endParaRPr lang="en-US" sz="3600" b="1" dirty="0"/>
          </a:p>
        </p:txBody>
      </p:sp>
      <p:sp>
        <p:nvSpPr>
          <p:cNvPr id="13" name="TextBox 12"/>
          <p:cNvSpPr txBox="1"/>
          <p:nvPr/>
        </p:nvSpPr>
        <p:spPr>
          <a:xfrm>
            <a:off x="2709332" y="3986920"/>
            <a:ext cx="1507067" cy="646331"/>
          </a:xfrm>
          <a:prstGeom prst="rect">
            <a:avLst/>
          </a:prstGeom>
          <a:noFill/>
        </p:spPr>
        <p:txBody>
          <a:bodyPr wrap="square" rtlCol="0">
            <a:spAutoFit/>
          </a:bodyPr>
          <a:lstStyle/>
          <a:p>
            <a:r>
              <a:rPr lang="en-US" sz="3600" b="1" dirty="0" smtClean="0"/>
              <a:t>$ 52</a:t>
            </a:r>
            <a:endParaRPr lang="en-US" sz="3600" b="1" dirty="0"/>
          </a:p>
        </p:txBody>
      </p:sp>
      <p:cxnSp>
        <p:nvCxnSpPr>
          <p:cNvPr id="15" name="Straight Arrow Connector 14"/>
          <p:cNvCxnSpPr/>
          <p:nvPr/>
        </p:nvCxnSpPr>
        <p:spPr>
          <a:xfrm flipH="1">
            <a:off x="3944258" y="2761565"/>
            <a:ext cx="1728409" cy="1693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860747" y="2576899"/>
            <a:ext cx="1701801" cy="369332"/>
          </a:xfrm>
          <a:prstGeom prst="rect">
            <a:avLst/>
          </a:prstGeom>
          <a:noFill/>
        </p:spPr>
        <p:txBody>
          <a:bodyPr wrap="square" rtlCol="0">
            <a:spAutoFit/>
          </a:bodyPr>
          <a:lstStyle/>
          <a:p>
            <a:r>
              <a:rPr lang="en-US" smtClean="0">
                <a:solidFill>
                  <a:srgbClr val="0070C0"/>
                </a:solidFill>
              </a:rPr>
              <a:t>First item</a:t>
            </a:r>
            <a:endParaRPr lang="en-US">
              <a:solidFill>
                <a:srgbClr val="0070C0"/>
              </a:solidFill>
            </a:endParaRPr>
          </a:p>
        </p:txBody>
      </p:sp>
      <p:cxnSp>
        <p:nvCxnSpPr>
          <p:cNvPr id="19" name="Straight Arrow Connector 18"/>
          <p:cNvCxnSpPr/>
          <p:nvPr/>
        </p:nvCxnSpPr>
        <p:spPr>
          <a:xfrm flipH="1">
            <a:off x="3944258" y="3591510"/>
            <a:ext cx="1728409" cy="1693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860747" y="3406844"/>
            <a:ext cx="1701801" cy="369332"/>
          </a:xfrm>
          <a:prstGeom prst="rect">
            <a:avLst/>
          </a:prstGeom>
          <a:noFill/>
        </p:spPr>
        <p:txBody>
          <a:bodyPr wrap="square" rtlCol="0">
            <a:spAutoFit/>
          </a:bodyPr>
          <a:lstStyle/>
          <a:p>
            <a:r>
              <a:rPr lang="en-US" dirty="0" smtClean="0">
                <a:solidFill>
                  <a:srgbClr val="0070C0"/>
                </a:solidFill>
              </a:rPr>
              <a:t>Second item</a:t>
            </a:r>
            <a:endParaRPr lang="en-US" dirty="0">
              <a:solidFill>
                <a:srgbClr val="0070C0"/>
              </a:solidFill>
            </a:endParaRPr>
          </a:p>
        </p:txBody>
      </p:sp>
      <p:cxnSp>
        <p:nvCxnSpPr>
          <p:cNvPr id="21" name="Straight Arrow Connector 20"/>
          <p:cNvCxnSpPr/>
          <p:nvPr/>
        </p:nvCxnSpPr>
        <p:spPr>
          <a:xfrm flipH="1">
            <a:off x="3944258" y="4336469"/>
            <a:ext cx="1728409" cy="1693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860747" y="4151803"/>
            <a:ext cx="1701801" cy="369332"/>
          </a:xfrm>
          <a:prstGeom prst="rect">
            <a:avLst/>
          </a:prstGeom>
          <a:noFill/>
        </p:spPr>
        <p:txBody>
          <a:bodyPr wrap="square" rtlCol="0">
            <a:spAutoFit/>
          </a:bodyPr>
          <a:lstStyle/>
          <a:p>
            <a:r>
              <a:rPr lang="en-US" dirty="0" smtClean="0">
                <a:solidFill>
                  <a:srgbClr val="0070C0"/>
                </a:solidFill>
              </a:rPr>
              <a:t>Third item</a:t>
            </a:r>
            <a:endParaRPr lang="en-US" dirty="0">
              <a:solidFill>
                <a:srgbClr val="0070C0"/>
              </a:solidFill>
            </a:endParaRPr>
          </a:p>
        </p:txBody>
      </p:sp>
    </p:spTree>
    <p:extLst>
      <p:ext uri="{BB962C8B-B14F-4D97-AF65-F5344CB8AC3E}">
        <p14:creationId xmlns:p14="http://schemas.microsoft.com/office/powerpoint/2010/main" val="59036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ssolve">
                                      <p:cBhvr>
                                        <p:cTn id="10" dur="500"/>
                                        <p:tgtEl>
                                          <p:spTgt spid="1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dissolv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dissolve">
                                      <p:cBhvr>
                                        <p:cTn id="18" dur="500"/>
                                        <p:tgtEl>
                                          <p:spTgt spid="15"/>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dissolve">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dissolve">
                                      <p:cBhvr>
                                        <p:cTn id="26" dur="500"/>
                                        <p:tgtEl>
                                          <p:spTgt spid="19"/>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dissolve">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dissolve">
                                      <p:cBhvr>
                                        <p:cTn id="34" dur="500"/>
                                        <p:tgtEl>
                                          <p:spTgt spid="2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dissolve">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P spid="18" grpId="0"/>
      <p:bldP spid="20" grpId="0"/>
      <p:bldP spid="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77333" y="3306415"/>
            <a:ext cx="5046133" cy="400110"/>
          </a:xfrm>
          <a:prstGeom prst="rect">
            <a:avLst/>
          </a:prstGeom>
          <a:noFill/>
        </p:spPr>
        <p:txBody>
          <a:bodyPr wrap="square" rtlCol="0">
            <a:spAutoFit/>
          </a:bodyPr>
          <a:lstStyle/>
          <a:p>
            <a:r>
              <a:rPr lang="en-US" sz="2000" dirty="0" smtClean="0">
                <a:solidFill>
                  <a:srgbClr val="FF0000"/>
                </a:solidFill>
              </a:rPr>
              <a:t>What is the mix </a:t>
            </a:r>
            <a:r>
              <a:rPr lang="en-US" altLang="zh-CN" sz="2000" dirty="0" smtClean="0">
                <a:solidFill>
                  <a:srgbClr val="FF0000"/>
                </a:solidFill>
              </a:rPr>
              <a:t>strategy</a:t>
            </a:r>
            <a:r>
              <a:rPr lang="zh-CN" altLang="en-US" sz="2000" dirty="0" smtClean="0">
                <a:solidFill>
                  <a:srgbClr val="FF0000"/>
                </a:solidFill>
              </a:rPr>
              <a:t> </a:t>
            </a:r>
            <a:r>
              <a:rPr lang="en-US" altLang="zh-CN" sz="2000" dirty="0" smtClean="0">
                <a:solidFill>
                  <a:srgbClr val="FF0000"/>
                </a:solidFill>
              </a:rPr>
              <a:t>of</a:t>
            </a:r>
            <a:r>
              <a:rPr lang="zh-CN" altLang="en-US" sz="2000" dirty="0" smtClean="0">
                <a:solidFill>
                  <a:srgbClr val="FF0000"/>
                </a:solidFill>
              </a:rPr>
              <a:t> </a:t>
            </a:r>
            <a:r>
              <a:rPr lang="en-US" altLang="zh-CN" sz="2000" dirty="0" smtClean="0">
                <a:solidFill>
                  <a:srgbClr val="FF0000"/>
                </a:solidFill>
              </a:rPr>
              <a:t>Row Player?</a:t>
            </a:r>
            <a:endParaRPr lang="en-US" sz="2000" dirty="0">
              <a:solidFill>
                <a:srgbClr val="FF0000"/>
              </a:solidFill>
            </a:endParaRPr>
          </a:p>
        </p:txBody>
      </p:sp>
      <p:pic>
        <p:nvPicPr>
          <p:cNvPr id="4" name="Picture 3"/>
          <p:cNvPicPr>
            <a:picLocks noChangeAspect="1"/>
          </p:cNvPicPr>
          <p:nvPr/>
        </p:nvPicPr>
        <p:blipFill>
          <a:blip r:embed="rId2"/>
          <a:stretch>
            <a:fillRect/>
          </a:stretch>
        </p:blipFill>
        <p:spPr>
          <a:xfrm>
            <a:off x="359833" y="0"/>
            <a:ext cx="8785628" cy="2999110"/>
          </a:xfrm>
          <a:prstGeom prst="rect">
            <a:avLst/>
          </a:prstGeom>
        </p:spPr>
      </p:pic>
      <p:sp>
        <p:nvSpPr>
          <p:cNvPr id="6" name="TextBox 5"/>
          <p:cNvSpPr txBox="1"/>
          <p:nvPr/>
        </p:nvSpPr>
        <p:spPr>
          <a:xfrm>
            <a:off x="4504267" y="1990622"/>
            <a:ext cx="440267" cy="400110"/>
          </a:xfrm>
          <a:prstGeom prst="rect">
            <a:avLst/>
          </a:prstGeom>
          <a:noFill/>
        </p:spPr>
        <p:txBody>
          <a:bodyPr wrap="square" rtlCol="0">
            <a:spAutoFit/>
          </a:bodyPr>
          <a:lstStyle/>
          <a:p>
            <a:r>
              <a:rPr lang="en-US" sz="2000">
                <a:solidFill>
                  <a:srgbClr val="FF0000"/>
                </a:solidFill>
              </a:rPr>
              <a:t>X</a:t>
            </a:r>
            <a:endParaRPr lang="en-US" sz="2000" dirty="0">
              <a:solidFill>
                <a:srgbClr val="FF0000"/>
              </a:solidFill>
            </a:endParaRPr>
          </a:p>
        </p:txBody>
      </p:sp>
      <p:sp>
        <p:nvSpPr>
          <p:cNvPr id="8" name="TextBox 7"/>
          <p:cNvSpPr txBox="1"/>
          <p:nvPr/>
        </p:nvSpPr>
        <p:spPr>
          <a:xfrm>
            <a:off x="4385770" y="2497982"/>
            <a:ext cx="733754" cy="400110"/>
          </a:xfrm>
          <a:prstGeom prst="rect">
            <a:avLst/>
          </a:prstGeom>
          <a:noFill/>
        </p:spPr>
        <p:txBody>
          <a:bodyPr wrap="square" rtlCol="0">
            <a:spAutoFit/>
          </a:bodyPr>
          <a:lstStyle/>
          <a:p>
            <a:r>
              <a:rPr lang="en-US" sz="2000" smtClean="0">
                <a:solidFill>
                  <a:srgbClr val="FF0000"/>
                </a:solidFill>
              </a:rPr>
              <a:t>1-X</a:t>
            </a:r>
            <a:endParaRPr lang="en-US" sz="2000" dirty="0">
              <a:solidFill>
                <a:srgbClr val="FF0000"/>
              </a:solidFill>
            </a:endParaRPr>
          </a:p>
        </p:txBody>
      </p:sp>
      <p:sp>
        <p:nvSpPr>
          <p:cNvPr id="9" name="TextBox 8"/>
          <p:cNvSpPr txBox="1"/>
          <p:nvPr/>
        </p:nvSpPr>
        <p:spPr>
          <a:xfrm>
            <a:off x="1083733" y="3706525"/>
            <a:ext cx="5198533" cy="369332"/>
          </a:xfrm>
          <a:prstGeom prst="rect">
            <a:avLst/>
          </a:prstGeom>
          <a:noFill/>
        </p:spPr>
        <p:txBody>
          <a:bodyPr wrap="square" rtlCol="0">
            <a:spAutoFit/>
          </a:bodyPr>
          <a:lstStyle/>
          <a:p>
            <a:r>
              <a:rPr lang="en-US" dirty="0" smtClean="0">
                <a:solidFill>
                  <a:srgbClr val="0070C0"/>
                </a:solidFill>
              </a:rPr>
              <a:t>In order to make Column </a:t>
            </a:r>
            <a:r>
              <a:rPr lang="en-US" smtClean="0">
                <a:solidFill>
                  <a:srgbClr val="0070C0"/>
                </a:solidFill>
              </a:rPr>
              <a:t>player indifference</a:t>
            </a:r>
            <a:endParaRPr lang="en-US">
              <a:solidFill>
                <a:srgbClr val="0070C0"/>
              </a:solidFill>
            </a:endParaRPr>
          </a:p>
        </p:txBody>
      </p:sp>
      <p:sp>
        <p:nvSpPr>
          <p:cNvPr id="10" name="Rectangle 9"/>
          <p:cNvSpPr/>
          <p:nvPr/>
        </p:nvSpPr>
        <p:spPr>
          <a:xfrm>
            <a:off x="6129866" y="3706525"/>
            <a:ext cx="5214056" cy="369332"/>
          </a:xfrm>
          <a:prstGeom prst="rect">
            <a:avLst/>
          </a:prstGeom>
        </p:spPr>
        <p:txBody>
          <a:bodyPr wrap="none">
            <a:spAutoFit/>
          </a:bodyPr>
          <a:lstStyle/>
          <a:p>
            <a:r>
              <a:rPr lang="en-US" dirty="0" smtClean="0">
                <a:solidFill>
                  <a:srgbClr val="0070C0"/>
                </a:solidFill>
              </a:rPr>
              <a:t>(payoffs are equal for all strategies for Column player)</a:t>
            </a:r>
            <a:endParaRPr lang="en-US" dirty="0">
              <a:solidFill>
                <a:srgbClr val="0070C0"/>
              </a:solidFill>
            </a:endParaRPr>
          </a:p>
        </p:txBody>
      </p:sp>
      <p:sp>
        <p:nvSpPr>
          <p:cNvPr id="12" name="TextBox 11"/>
          <p:cNvSpPr txBox="1"/>
          <p:nvPr/>
        </p:nvSpPr>
        <p:spPr>
          <a:xfrm>
            <a:off x="1083733" y="4284133"/>
            <a:ext cx="948267" cy="584775"/>
          </a:xfrm>
          <a:prstGeom prst="rect">
            <a:avLst/>
          </a:prstGeom>
          <a:noFill/>
        </p:spPr>
        <p:txBody>
          <a:bodyPr wrap="square" rtlCol="0">
            <a:spAutoFit/>
          </a:bodyPr>
          <a:lstStyle/>
          <a:p>
            <a:r>
              <a:rPr lang="en-US" sz="3200" b="1" dirty="0" smtClean="0"/>
              <a:t>L</a:t>
            </a:r>
            <a:endParaRPr lang="en-US" sz="3200" b="1" dirty="0"/>
          </a:p>
        </p:txBody>
      </p:sp>
      <p:sp>
        <p:nvSpPr>
          <p:cNvPr id="13" name="TextBox 12"/>
          <p:cNvSpPr txBox="1"/>
          <p:nvPr/>
        </p:nvSpPr>
        <p:spPr>
          <a:xfrm>
            <a:off x="1083732" y="5215466"/>
            <a:ext cx="948267" cy="584775"/>
          </a:xfrm>
          <a:prstGeom prst="rect">
            <a:avLst/>
          </a:prstGeom>
          <a:noFill/>
        </p:spPr>
        <p:txBody>
          <a:bodyPr wrap="square" rtlCol="0">
            <a:spAutoFit/>
          </a:bodyPr>
          <a:lstStyle/>
          <a:p>
            <a:r>
              <a:rPr lang="en-US" sz="3200" b="1" dirty="0"/>
              <a:t>R</a:t>
            </a:r>
          </a:p>
        </p:txBody>
      </p:sp>
      <p:sp>
        <p:nvSpPr>
          <p:cNvPr id="15" name="Rectangle 14"/>
          <p:cNvSpPr/>
          <p:nvPr/>
        </p:nvSpPr>
        <p:spPr>
          <a:xfrm>
            <a:off x="5238248" y="1439333"/>
            <a:ext cx="891618" cy="1513375"/>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896533" y="4284133"/>
            <a:ext cx="4233333" cy="523220"/>
          </a:xfrm>
          <a:prstGeom prst="rect">
            <a:avLst/>
          </a:prstGeom>
          <a:noFill/>
        </p:spPr>
        <p:txBody>
          <a:bodyPr wrap="square" rtlCol="0">
            <a:spAutoFit/>
          </a:bodyPr>
          <a:lstStyle/>
          <a:p>
            <a:r>
              <a:rPr lang="en-US" sz="2800" smtClean="0"/>
              <a:t>E(L) = 40*X +  80*(1-X)</a:t>
            </a:r>
            <a:endParaRPr lang="en-US" sz="2800"/>
          </a:p>
        </p:txBody>
      </p:sp>
    </p:spTree>
    <p:extLst>
      <p:ext uri="{BB962C8B-B14F-4D97-AF65-F5344CB8AC3E}">
        <p14:creationId xmlns:p14="http://schemas.microsoft.com/office/powerpoint/2010/main" val="2081288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dissolve">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dissolve">
                                      <p:cBhvr>
                                        <p:cTn id="5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P spid="9" grpId="0"/>
      <p:bldP spid="10" grpId="0"/>
      <p:bldP spid="12" grpId="0"/>
      <p:bldP spid="13" grpId="0"/>
      <p:bldP spid="15" grpId="0" animBg="1"/>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77333" y="3306415"/>
            <a:ext cx="5046133" cy="400110"/>
          </a:xfrm>
          <a:prstGeom prst="rect">
            <a:avLst/>
          </a:prstGeom>
          <a:noFill/>
        </p:spPr>
        <p:txBody>
          <a:bodyPr wrap="square" rtlCol="0">
            <a:spAutoFit/>
          </a:bodyPr>
          <a:lstStyle/>
          <a:p>
            <a:r>
              <a:rPr lang="en-US" sz="2000" dirty="0" smtClean="0">
                <a:solidFill>
                  <a:srgbClr val="FF0000"/>
                </a:solidFill>
              </a:rPr>
              <a:t>What is the mix </a:t>
            </a:r>
            <a:r>
              <a:rPr lang="en-US" altLang="zh-CN" sz="2000" dirty="0" smtClean="0">
                <a:solidFill>
                  <a:srgbClr val="FF0000"/>
                </a:solidFill>
              </a:rPr>
              <a:t>strategy</a:t>
            </a:r>
            <a:r>
              <a:rPr lang="zh-CN" altLang="en-US" sz="2000" dirty="0" smtClean="0">
                <a:solidFill>
                  <a:srgbClr val="FF0000"/>
                </a:solidFill>
              </a:rPr>
              <a:t> </a:t>
            </a:r>
            <a:r>
              <a:rPr lang="en-US" altLang="zh-CN" sz="2000" dirty="0" smtClean="0">
                <a:solidFill>
                  <a:srgbClr val="FF0000"/>
                </a:solidFill>
              </a:rPr>
              <a:t>of</a:t>
            </a:r>
            <a:r>
              <a:rPr lang="zh-CN" altLang="en-US" sz="2000" dirty="0" smtClean="0">
                <a:solidFill>
                  <a:srgbClr val="FF0000"/>
                </a:solidFill>
              </a:rPr>
              <a:t> </a:t>
            </a:r>
            <a:r>
              <a:rPr lang="en-US" altLang="zh-CN" sz="2000" dirty="0" smtClean="0">
                <a:solidFill>
                  <a:srgbClr val="FF0000"/>
                </a:solidFill>
              </a:rPr>
              <a:t>Row Player?</a:t>
            </a:r>
            <a:endParaRPr lang="en-US" sz="2000" dirty="0">
              <a:solidFill>
                <a:srgbClr val="FF0000"/>
              </a:solidFill>
            </a:endParaRPr>
          </a:p>
        </p:txBody>
      </p:sp>
      <p:pic>
        <p:nvPicPr>
          <p:cNvPr id="4" name="Picture 3"/>
          <p:cNvPicPr>
            <a:picLocks noChangeAspect="1"/>
          </p:cNvPicPr>
          <p:nvPr/>
        </p:nvPicPr>
        <p:blipFill>
          <a:blip r:embed="rId2"/>
          <a:stretch>
            <a:fillRect/>
          </a:stretch>
        </p:blipFill>
        <p:spPr>
          <a:xfrm>
            <a:off x="359833" y="0"/>
            <a:ext cx="8785628" cy="2999110"/>
          </a:xfrm>
          <a:prstGeom prst="rect">
            <a:avLst/>
          </a:prstGeom>
        </p:spPr>
      </p:pic>
      <p:sp>
        <p:nvSpPr>
          <p:cNvPr id="6" name="TextBox 5"/>
          <p:cNvSpPr txBox="1"/>
          <p:nvPr/>
        </p:nvSpPr>
        <p:spPr>
          <a:xfrm>
            <a:off x="4504267" y="1990622"/>
            <a:ext cx="440267" cy="400110"/>
          </a:xfrm>
          <a:prstGeom prst="rect">
            <a:avLst/>
          </a:prstGeom>
          <a:noFill/>
        </p:spPr>
        <p:txBody>
          <a:bodyPr wrap="square" rtlCol="0">
            <a:spAutoFit/>
          </a:bodyPr>
          <a:lstStyle/>
          <a:p>
            <a:r>
              <a:rPr lang="en-US" sz="2000">
                <a:solidFill>
                  <a:srgbClr val="FF0000"/>
                </a:solidFill>
              </a:rPr>
              <a:t>X</a:t>
            </a:r>
            <a:endParaRPr lang="en-US" sz="2000" dirty="0">
              <a:solidFill>
                <a:srgbClr val="FF0000"/>
              </a:solidFill>
            </a:endParaRPr>
          </a:p>
        </p:txBody>
      </p:sp>
      <p:sp>
        <p:nvSpPr>
          <p:cNvPr id="8" name="TextBox 7"/>
          <p:cNvSpPr txBox="1"/>
          <p:nvPr/>
        </p:nvSpPr>
        <p:spPr>
          <a:xfrm>
            <a:off x="4385770" y="2497982"/>
            <a:ext cx="733754" cy="400110"/>
          </a:xfrm>
          <a:prstGeom prst="rect">
            <a:avLst/>
          </a:prstGeom>
          <a:noFill/>
        </p:spPr>
        <p:txBody>
          <a:bodyPr wrap="square" rtlCol="0">
            <a:spAutoFit/>
          </a:bodyPr>
          <a:lstStyle/>
          <a:p>
            <a:r>
              <a:rPr lang="en-US" sz="2000" smtClean="0">
                <a:solidFill>
                  <a:srgbClr val="FF0000"/>
                </a:solidFill>
              </a:rPr>
              <a:t>1-X</a:t>
            </a:r>
            <a:endParaRPr lang="en-US" sz="2000" dirty="0">
              <a:solidFill>
                <a:srgbClr val="FF0000"/>
              </a:solidFill>
            </a:endParaRPr>
          </a:p>
        </p:txBody>
      </p:sp>
      <p:sp>
        <p:nvSpPr>
          <p:cNvPr id="9" name="TextBox 8"/>
          <p:cNvSpPr txBox="1"/>
          <p:nvPr/>
        </p:nvSpPr>
        <p:spPr>
          <a:xfrm>
            <a:off x="1083733" y="3706525"/>
            <a:ext cx="5198533" cy="369332"/>
          </a:xfrm>
          <a:prstGeom prst="rect">
            <a:avLst/>
          </a:prstGeom>
          <a:noFill/>
        </p:spPr>
        <p:txBody>
          <a:bodyPr wrap="square" rtlCol="0">
            <a:spAutoFit/>
          </a:bodyPr>
          <a:lstStyle/>
          <a:p>
            <a:r>
              <a:rPr lang="en-US" dirty="0" smtClean="0">
                <a:solidFill>
                  <a:srgbClr val="0070C0"/>
                </a:solidFill>
              </a:rPr>
              <a:t>In order to make Column </a:t>
            </a:r>
            <a:r>
              <a:rPr lang="en-US" smtClean="0">
                <a:solidFill>
                  <a:srgbClr val="0070C0"/>
                </a:solidFill>
              </a:rPr>
              <a:t>player indifference</a:t>
            </a:r>
            <a:endParaRPr lang="en-US">
              <a:solidFill>
                <a:srgbClr val="0070C0"/>
              </a:solidFill>
            </a:endParaRPr>
          </a:p>
        </p:txBody>
      </p:sp>
      <p:sp>
        <p:nvSpPr>
          <p:cNvPr id="10" name="Rectangle 9"/>
          <p:cNvSpPr/>
          <p:nvPr/>
        </p:nvSpPr>
        <p:spPr>
          <a:xfrm>
            <a:off x="6129866" y="3706525"/>
            <a:ext cx="5072992" cy="369332"/>
          </a:xfrm>
          <a:prstGeom prst="rect">
            <a:avLst/>
          </a:prstGeom>
        </p:spPr>
        <p:txBody>
          <a:bodyPr wrap="none">
            <a:spAutoFit/>
          </a:bodyPr>
          <a:lstStyle/>
          <a:p>
            <a:r>
              <a:rPr lang="en-US" dirty="0" smtClean="0">
                <a:solidFill>
                  <a:srgbClr val="0070C0"/>
                </a:solidFill>
              </a:rPr>
              <a:t>payoffs are equal for all strategies for Column player</a:t>
            </a:r>
            <a:endParaRPr lang="en-US" dirty="0">
              <a:solidFill>
                <a:srgbClr val="0070C0"/>
              </a:solidFill>
            </a:endParaRPr>
          </a:p>
        </p:txBody>
      </p:sp>
      <p:sp>
        <p:nvSpPr>
          <p:cNvPr id="12" name="TextBox 11"/>
          <p:cNvSpPr txBox="1"/>
          <p:nvPr/>
        </p:nvSpPr>
        <p:spPr>
          <a:xfrm>
            <a:off x="1083733" y="4284133"/>
            <a:ext cx="948267" cy="584775"/>
          </a:xfrm>
          <a:prstGeom prst="rect">
            <a:avLst/>
          </a:prstGeom>
          <a:noFill/>
        </p:spPr>
        <p:txBody>
          <a:bodyPr wrap="square" rtlCol="0">
            <a:spAutoFit/>
          </a:bodyPr>
          <a:lstStyle/>
          <a:p>
            <a:r>
              <a:rPr lang="en-US" sz="3200" b="1" dirty="0" smtClean="0"/>
              <a:t>L</a:t>
            </a:r>
            <a:endParaRPr lang="en-US" sz="3200" b="1" dirty="0"/>
          </a:p>
        </p:txBody>
      </p:sp>
      <p:sp>
        <p:nvSpPr>
          <p:cNvPr id="13" name="TextBox 12"/>
          <p:cNvSpPr txBox="1"/>
          <p:nvPr/>
        </p:nvSpPr>
        <p:spPr>
          <a:xfrm>
            <a:off x="1083732" y="5215466"/>
            <a:ext cx="948267" cy="584775"/>
          </a:xfrm>
          <a:prstGeom prst="rect">
            <a:avLst/>
          </a:prstGeom>
          <a:noFill/>
        </p:spPr>
        <p:txBody>
          <a:bodyPr wrap="square" rtlCol="0">
            <a:spAutoFit/>
          </a:bodyPr>
          <a:lstStyle/>
          <a:p>
            <a:r>
              <a:rPr lang="en-US" sz="3200" b="1" dirty="0"/>
              <a:t>R</a:t>
            </a:r>
          </a:p>
        </p:txBody>
      </p:sp>
      <p:sp>
        <p:nvSpPr>
          <p:cNvPr id="15" name="Rectangle 14"/>
          <p:cNvSpPr/>
          <p:nvPr/>
        </p:nvSpPr>
        <p:spPr>
          <a:xfrm>
            <a:off x="6112932" y="1410432"/>
            <a:ext cx="891618" cy="1513375"/>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896533" y="4284133"/>
            <a:ext cx="4233333" cy="523220"/>
          </a:xfrm>
          <a:prstGeom prst="rect">
            <a:avLst/>
          </a:prstGeom>
          <a:noFill/>
        </p:spPr>
        <p:txBody>
          <a:bodyPr wrap="square" rtlCol="0">
            <a:spAutoFit/>
          </a:bodyPr>
          <a:lstStyle/>
          <a:p>
            <a:r>
              <a:rPr lang="en-US" sz="2800" smtClean="0"/>
              <a:t>E(L) = 40*X +  80*(1-X)</a:t>
            </a:r>
            <a:endParaRPr lang="en-US" sz="2800"/>
          </a:p>
        </p:txBody>
      </p:sp>
      <p:sp>
        <p:nvSpPr>
          <p:cNvPr id="14" name="TextBox 13"/>
          <p:cNvSpPr txBox="1"/>
          <p:nvPr/>
        </p:nvSpPr>
        <p:spPr>
          <a:xfrm>
            <a:off x="1879599" y="5266963"/>
            <a:ext cx="4233333" cy="523220"/>
          </a:xfrm>
          <a:prstGeom prst="rect">
            <a:avLst/>
          </a:prstGeom>
          <a:noFill/>
        </p:spPr>
        <p:txBody>
          <a:bodyPr wrap="square" rtlCol="0">
            <a:spAutoFit/>
          </a:bodyPr>
          <a:lstStyle/>
          <a:p>
            <a:r>
              <a:rPr lang="en-US" sz="2800" dirty="0" smtClean="0"/>
              <a:t>E(R) = 80*X +  40*(1-X)</a:t>
            </a:r>
            <a:endParaRPr lang="en-US" sz="2800" dirty="0"/>
          </a:p>
        </p:txBody>
      </p:sp>
      <p:sp>
        <p:nvSpPr>
          <p:cNvPr id="17" name="TextBox 16"/>
          <p:cNvSpPr txBox="1"/>
          <p:nvPr/>
        </p:nvSpPr>
        <p:spPr>
          <a:xfrm>
            <a:off x="7958667" y="4717251"/>
            <a:ext cx="4233333" cy="523220"/>
          </a:xfrm>
          <a:prstGeom prst="rect">
            <a:avLst/>
          </a:prstGeom>
          <a:noFill/>
        </p:spPr>
        <p:txBody>
          <a:bodyPr wrap="square" rtlCol="0">
            <a:spAutoFit/>
          </a:bodyPr>
          <a:lstStyle/>
          <a:p>
            <a:r>
              <a:rPr lang="en-US" sz="2800" smtClean="0"/>
              <a:t>E(I) =E(R)</a:t>
            </a:r>
            <a:endParaRPr lang="en-US" sz="2800" dirty="0"/>
          </a:p>
        </p:txBody>
      </p:sp>
      <p:sp>
        <p:nvSpPr>
          <p:cNvPr id="18" name="TextBox 17"/>
          <p:cNvSpPr txBox="1"/>
          <p:nvPr/>
        </p:nvSpPr>
        <p:spPr>
          <a:xfrm>
            <a:off x="7958667" y="5224507"/>
            <a:ext cx="4233333" cy="523220"/>
          </a:xfrm>
          <a:prstGeom prst="rect">
            <a:avLst/>
          </a:prstGeom>
          <a:noFill/>
        </p:spPr>
        <p:txBody>
          <a:bodyPr wrap="square" rtlCol="0">
            <a:spAutoFit/>
          </a:bodyPr>
          <a:lstStyle/>
          <a:p>
            <a:r>
              <a:rPr lang="en-US" sz="2800" dirty="0" smtClean="0"/>
              <a:t>X = 1/2</a:t>
            </a:r>
            <a:endParaRPr lang="en-US" sz="2800" dirty="0"/>
          </a:p>
        </p:txBody>
      </p:sp>
      <p:sp>
        <p:nvSpPr>
          <p:cNvPr id="19" name="TextBox 18"/>
          <p:cNvSpPr txBox="1"/>
          <p:nvPr/>
        </p:nvSpPr>
        <p:spPr>
          <a:xfrm>
            <a:off x="4724400" y="5988183"/>
            <a:ext cx="7834592" cy="523220"/>
          </a:xfrm>
          <a:prstGeom prst="rect">
            <a:avLst/>
          </a:prstGeom>
          <a:noFill/>
        </p:spPr>
        <p:txBody>
          <a:bodyPr wrap="square" rtlCol="0">
            <a:spAutoFit/>
          </a:bodyPr>
          <a:lstStyle/>
          <a:p>
            <a:r>
              <a:rPr lang="en-US" sz="2800" dirty="0" smtClean="0">
                <a:solidFill>
                  <a:srgbClr val="FF0000"/>
                </a:solidFill>
              </a:rPr>
              <a:t>So, mixed strategy for Row player is 1/2 T, 1/2 B</a:t>
            </a:r>
            <a:endParaRPr lang="en-US" sz="2800" dirty="0">
              <a:solidFill>
                <a:srgbClr val="FF0000"/>
              </a:solidFill>
            </a:endParaRPr>
          </a:p>
        </p:txBody>
      </p:sp>
    </p:spTree>
    <p:extLst>
      <p:ext uri="{BB962C8B-B14F-4D97-AF65-F5344CB8AC3E}">
        <p14:creationId xmlns:p14="http://schemas.microsoft.com/office/powerpoint/2010/main" val="810209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dissolv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dissolv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dissolv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p:bldP spid="17" grpId="0"/>
      <p:bldP spid="18" grpId="0"/>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77333" y="3306415"/>
            <a:ext cx="5046133" cy="400110"/>
          </a:xfrm>
          <a:prstGeom prst="rect">
            <a:avLst/>
          </a:prstGeom>
          <a:noFill/>
        </p:spPr>
        <p:txBody>
          <a:bodyPr wrap="square" rtlCol="0">
            <a:spAutoFit/>
          </a:bodyPr>
          <a:lstStyle/>
          <a:p>
            <a:r>
              <a:rPr lang="en-US" sz="2000" dirty="0" smtClean="0">
                <a:solidFill>
                  <a:srgbClr val="FF0000"/>
                </a:solidFill>
              </a:rPr>
              <a:t>What is the mix </a:t>
            </a:r>
            <a:r>
              <a:rPr lang="en-US" altLang="zh-CN" sz="2000" dirty="0" smtClean="0">
                <a:solidFill>
                  <a:srgbClr val="FF0000"/>
                </a:solidFill>
              </a:rPr>
              <a:t>strategy</a:t>
            </a:r>
            <a:r>
              <a:rPr lang="zh-CN" altLang="en-US" sz="2000" dirty="0" smtClean="0">
                <a:solidFill>
                  <a:srgbClr val="FF0000"/>
                </a:solidFill>
              </a:rPr>
              <a:t> </a:t>
            </a:r>
            <a:r>
              <a:rPr lang="en-US" altLang="zh-CN" sz="2000" dirty="0" smtClean="0">
                <a:solidFill>
                  <a:srgbClr val="FF0000"/>
                </a:solidFill>
              </a:rPr>
              <a:t>of</a:t>
            </a:r>
            <a:r>
              <a:rPr lang="zh-CN" altLang="en-US" sz="2000" dirty="0" smtClean="0">
                <a:solidFill>
                  <a:srgbClr val="FF0000"/>
                </a:solidFill>
              </a:rPr>
              <a:t> </a:t>
            </a:r>
            <a:r>
              <a:rPr lang="en-US" altLang="zh-CN" sz="2000" dirty="0" smtClean="0">
                <a:solidFill>
                  <a:srgbClr val="FF0000"/>
                </a:solidFill>
              </a:rPr>
              <a:t>Column Player?</a:t>
            </a:r>
            <a:endParaRPr lang="en-US" sz="2000" dirty="0">
              <a:solidFill>
                <a:srgbClr val="FF0000"/>
              </a:solidFill>
            </a:endParaRPr>
          </a:p>
        </p:txBody>
      </p:sp>
      <p:pic>
        <p:nvPicPr>
          <p:cNvPr id="4" name="Picture 3"/>
          <p:cNvPicPr>
            <a:picLocks noChangeAspect="1"/>
          </p:cNvPicPr>
          <p:nvPr/>
        </p:nvPicPr>
        <p:blipFill>
          <a:blip r:embed="rId2"/>
          <a:stretch>
            <a:fillRect/>
          </a:stretch>
        </p:blipFill>
        <p:spPr>
          <a:xfrm>
            <a:off x="359833" y="0"/>
            <a:ext cx="8785628" cy="2999110"/>
          </a:xfrm>
          <a:prstGeom prst="rect">
            <a:avLst/>
          </a:prstGeom>
        </p:spPr>
      </p:pic>
      <p:sp>
        <p:nvSpPr>
          <p:cNvPr id="6" name="TextBox 5"/>
          <p:cNvSpPr txBox="1"/>
          <p:nvPr/>
        </p:nvSpPr>
        <p:spPr>
          <a:xfrm>
            <a:off x="5283199" y="1176600"/>
            <a:ext cx="440267" cy="400110"/>
          </a:xfrm>
          <a:prstGeom prst="rect">
            <a:avLst/>
          </a:prstGeom>
          <a:noFill/>
        </p:spPr>
        <p:txBody>
          <a:bodyPr wrap="square" rtlCol="0">
            <a:spAutoFit/>
          </a:bodyPr>
          <a:lstStyle/>
          <a:p>
            <a:r>
              <a:rPr lang="en-US" sz="2000" dirty="0" smtClean="0">
                <a:solidFill>
                  <a:srgbClr val="FF0000"/>
                </a:solidFill>
              </a:rPr>
              <a:t>Y</a:t>
            </a:r>
            <a:endParaRPr lang="en-US" sz="2000" dirty="0">
              <a:solidFill>
                <a:srgbClr val="FF0000"/>
              </a:solidFill>
            </a:endParaRPr>
          </a:p>
        </p:txBody>
      </p:sp>
      <p:sp>
        <p:nvSpPr>
          <p:cNvPr id="8" name="TextBox 7"/>
          <p:cNvSpPr txBox="1"/>
          <p:nvPr/>
        </p:nvSpPr>
        <p:spPr>
          <a:xfrm>
            <a:off x="6282266" y="1176600"/>
            <a:ext cx="733754" cy="400110"/>
          </a:xfrm>
          <a:prstGeom prst="rect">
            <a:avLst/>
          </a:prstGeom>
          <a:noFill/>
        </p:spPr>
        <p:txBody>
          <a:bodyPr wrap="square" rtlCol="0">
            <a:spAutoFit/>
          </a:bodyPr>
          <a:lstStyle/>
          <a:p>
            <a:r>
              <a:rPr lang="en-US" sz="2000" dirty="0" smtClean="0">
                <a:solidFill>
                  <a:srgbClr val="FF0000"/>
                </a:solidFill>
              </a:rPr>
              <a:t>1-Y</a:t>
            </a:r>
            <a:endParaRPr lang="en-US" sz="2000" dirty="0">
              <a:solidFill>
                <a:srgbClr val="FF0000"/>
              </a:solidFill>
            </a:endParaRPr>
          </a:p>
        </p:txBody>
      </p:sp>
      <p:sp>
        <p:nvSpPr>
          <p:cNvPr id="9" name="TextBox 8"/>
          <p:cNvSpPr txBox="1"/>
          <p:nvPr/>
        </p:nvSpPr>
        <p:spPr>
          <a:xfrm>
            <a:off x="1083733" y="3706525"/>
            <a:ext cx="5198533" cy="369332"/>
          </a:xfrm>
          <a:prstGeom prst="rect">
            <a:avLst/>
          </a:prstGeom>
          <a:noFill/>
        </p:spPr>
        <p:txBody>
          <a:bodyPr wrap="square" rtlCol="0">
            <a:spAutoFit/>
          </a:bodyPr>
          <a:lstStyle/>
          <a:p>
            <a:r>
              <a:rPr lang="en-US" dirty="0" smtClean="0">
                <a:solidFill>
                  <a:srgbClr val="0070C0"/>
                </a:solidFill>
              </a:rPr>
              <a:t>In order to make Row player indifference</a:t>
            </a:r>
            <a:endParaRPr lang="en-US" dirty="0">
              <a:solidFill>
                <a:srgbClr val="0070C0"/>
              </a:solidFill>
            </a:endParaRPr>
          </a:p>
        </p:txBody>
      </p:sp>
      <p:sp>
        <p:nvSpPr>
          <p:cNvPr id="10" name="Rectangle 9"/>
          <p:cNvSpPr/>
          <p:nvPr/>
        </p:nvSpPr>
        <p:spPr>
          <a:xfrm>
            <a:off x="6129866" y="3706525"/>
            <a:ext cx="4753481" cy="369332"/>
          </a:xfrm>
          <a:prstGeom prst="rect">
            <a:avLst/>
          </a:prstGeom>
        </p:spPr>
        <p:txBody>
          <a:bodyPr wrap="none">
            <a:spAutoFit/>
          </a:bodyPr>
          <a:lstStyle/>
          <a:p>
            <a:r>
              <a:rPr lang="en-US" dirty="0" smtClean="0">
                <a:solidFill>
                  <a:srgbClr val="0070C0"/>
                </a:solidFill>
              </a:rPr>
              <a:t>payoffs are equal for all strategies for Row player</a:t>
            </a:r>
            <a:endParaRPr lang="en-US" dirty="0">
              <a:solidFill>
                <a:srgbClr val="0070C0"/>
              </a:solidFill>
            </a:endParaRPr>
          </a:p>
        </p:txBody>
      </p:sp>
      <p:sp>
        <p:nvSpPr>
          <p:cNvPr id="12" name="TextBox 11"/>
          <p:cNvSpPr txBox="1"/>
          <p:nvPr/>
        </p:nvSpPr>
        <p:spPr>
          <a:xfrm>
            <a:off x="1083733" y="4284133"/>
            <a:ext cx="948267" cy="584775"/>
          </a:xfrm>
          <a:prstGeom prst="rect">
            <a:avLst/>
          </a:prstGeom>
          <a:noFill/>
        </p:spPr>
        <p:txBody>
          <a:bodyPr wrap="square" rtlCol="0">
            <a:spAutoFit/>
          </a:bodyPr>
          <a:lstStyle/>
          <a:p>
            <a:r>
              <a:rPr lang="en-US" sz="3200" b="1" dirty="0"/>
              <a:t>T</a:t>
            </a:r>
          </a:p>
        </p:txBody>
      </p:sp>
      <p:sp>
        <p:nvSpPr>
          <p:cNvPr id="13" name="TextBox 12"/>
          <p:cNvSpPr txBox="1"/>
          <p:nvPr/>
        </p:nvSpPr>
        <p:spPr>
          <a:xfrm>
            <a:off x="1083732" y="5215466"/>
            <a:ext cx="948267" cy="584775"/>
          </a:xfrm>
          <a:prstGeom prst="rect">
            <a:avLst/>
          </a:prstGeom>
          <a:noFill/>
        </p:spPr>
        <p:txBody>
          <a:bodyPr wrap="square" rtlCol="0">
            <a:spAutoFit/>
          </a:bodyPr>
          <a:lstStyle/>
          <a:p>
            <a:r>
              <a:rPr lang="en-US" sz="3200" b="1" dirty="0" smtClean="0"/>
              <a:t>B</a:t>
            </a:r>
            <a:endParaRPr lang="en-US" sz="3200" b="1" dirty="0"/>
          </a:p>
        </p:txBody>
      </p:sp>
      <p:sp>
        <p:nvSpPr>
          <p:cNvPr id="15" name="Rectangle 14"/>
          <p:cNvSpPr/>
          <p:nvPr/>
        </p:nvSpPr>
        <p:spPr>
          <a:xfrm>
            <a:off x="4702579" y="1956163"/>
            <a:ext cx="2313441" cy="427330"/>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896533" y="4284133"/>
            <a:ext cx="4233333" cy="523220"/>
          </a:xfrm>
          <a:prstGeom prst="rect">
            <a:avLst/>
          </a:prstGeom>
          <a:noFill/>
        </p:spPr>
        <p:txBody>
          <a:bodyPr wrap="square" rtlCol="0">
            <a:spAutoFit/>
          </a:bodyPr>
          <a:lstStyle/>
          <a:p>
            <a:r>
              <a:rPr lang="en-US" sz="2800" dirty="0" smtClean="0"/>
              <a:t>E(T) = 320*Y +  40*(1-Y)</a:t>
            </a:r>
            <a:endParaRPr lang="en-US" sz="2800" dirty="0"/>
          </a:p>
        </p:txBody>
      </p:sp>
      <p:sp>
        <p:nvSpPr>
          <p:cNvPr id="14" name="TextBox 13"/>
          <p:cNvSpPr txBox="1"/>
          <p:nvPr/>
        </p:nvSpPr>
        <p:spPr>
          <a:xfrm>
            <a:off x="1896533" y="5246243"/>
            <a:ext cx="4233333" cy="523220"/>
          </a:xfrm>
          <a:prstGeom prst="rect">
            <a:avLst/>
          </a:prstGeom>
          <a:noFill/>
        </p:spPr>
        <p:txBody>
          <a:bodyPr wrap="square" rtlCol="0">
            <a:spAutoFit/>
          </a:bodyPr>
          <a:lstStyle/>
          <a:p>
            <a:r>
              <a:rPr lang="en-US" sz="2800" dirty="0" smtClean="0"/>
              <a:t>E(B) = 40*Y +  80*(1-Y)</a:t>
            </a:r>
            <a:endParaRPr lang="en-US" sz="2800" dirty="0"/>
          </a:p>
        </p:txBody>
      </p:sp>
      <p:sp>
        <p:nvSpPr>
          <p:cNvPr id="17" name="TextBox 16"/>
          <p:cNvSpPr txBox="1"/>
          <p:nvPr/>
        </p:nvSpPr>
        <p:spPr>
          <a:xfrm>
            <a:off x="7958667" y="4717251"/>
            <a:ext cx="4233333" cy="523220"/>
          </a:xfrm>
          <a:prstGeom prst="rect">
            <a:avLst/>
          </a:prstGeom>
          <a:noFill/>
        </p:spPr>
        <p:txBody>
          <a:bodyPr wrap="square" rtlCol="0">
            <a:spAutoFit/>
          </a:bodyPr>
          <a:lstStyle/>
          <a:p>
            <a:r>
              <a:rPr lang="en-US" sz="2800" dirty="0" smtClean="0"/>
              <a:t>E(T) =E(B)</a:t>
            </a:r>
            <a:endParaRPr lang="en-US" sz="2800" dirty="0"/>
          </a:p>
        </p:txBody>
      </p:sp>
      <p:sp>
        <p:nvSpPr>
          <p:cNvPr id="18" name="TextBox 17"/>
          <p:cNvSpPr txBox="1"/>
          <p:nvPr/>
        </p:nvSpPr>
        <p:spPr>
          <a:xfrm>
            <a:off x="7958667" y="5224507"/>
            <a:ext cx="4233333" cy="523220"/>
          </a:xfrm>
          <a:prstGeom prst="rect">
            <a:avLst/>
          </a:prstGeom>
          <a:noFill/>
        </p:spPr>
        <p:txBody>
          <a:bodyPr wrap="square" rtlCol="0">
            <a:spAutoFit/>
          </a:bodyPr>
          <a:lstStyle/>
          <a:p>
            <a:r>
              <a:rPr lang="en-US" sz="2800" dirty="0"/>
              <a:t>Y</a:t>
            </a:r>
            <a:r>
              <a:rPr lang="en-US" sz="2800" dirty="0" smtClean="0"/>
              <a:t> = 1/8</a:t>
            </a:r>
            <a:endParaRPr lang="en-US" sz="2800" dirty="0"/>
          </a:p>
        </p:txBody>
      </p:sp>
      <p:sp>
        <p:nvSpPr>
          <p:cNvPr id="19" name="TextBox 18"/>
          <p:cNvSpPr txBox="1"/>
          <p:nvPr/>
        </p:nvSpPr>
        <p:spPr>
          <a:xfrm>
            <a:off x="4357408" y="5993373"/>
            <a:ext cx="7834592" cy="523220"/>
          </a:xfrm>
          <a:prstGeom prst="rect">
            <a:avLst/>
          </a:prstGeom>
          <a:noFill/>
        </p:spPr>
        <p:txBody>
          <a:bodyPr wrap="square" rtlCol="0">
            <a:spAutoFit/>
          </a:bodyPr>
          <a:lstStyle/>
          <a:p>
            <a:r>
              <a:rPr lang="en-US" sz="2800" dirty="0" smtClean="0">
                <a:solidFill>
                  <a:srgbClr val="FF0000"/>
                </a:solidFill>
              </a:rPr>
              <a:t>So, mixed strategy </a:t>
            </a:r>
            <a:r>
              <a:rPr lang="en-US" sz="2800" smtClean="0">
                <a:solidFill>
                  <a:srgbClr val="FF0000"/>
                </a:solidFill>
              </a:rPr>
              <a:t>for Column player </a:t>
            </a:r>
            <a:r>
              <a:rPr lang="en-US" sz="2800" dirty="0" smtClean="0">
                <a:solidFill>
                  <a:srgbClr val="FF0000"/>
                </a:solidFill>
              </a:rPr>
              <a:t>is 1/8 </a:t>
            </a:r>
            <a:r>
              <a:rPr lang="en-US" sz="2800" dirty="0">
                <a:solidFill>
                  <a:srgbClr val="FF0000"/>
                </a:solidFill>
              </a:rPr>
              <a:t>L</a:t>
            </a:r>
            <a:r>
              <a:rPr lang="en-US" sz="2800" dirty="0" smtClean="0">
                <a:solidFill>
                  <a:srgbClr val="FF0000"/>
                </a:solidFill>
              </a:rPr>
              <a:t>, 7/8 </a:t>
            </a:r>
            <a:r>
              <a:rPr lang="en-US" sz="2800" dirty="0">
                <a:solidFill>
                  <a:srgbClr val="FF0000"/>
                </a:solidFill>
              </a:rPr>
              <a:t>R</a:t>
            </a:r>
          </a:p>
        </p:txBody>
      </p:sp>
    </p:spTree>
    <p:extLst>
      <p:ext uri="{BB962C8B-B14F-4D97-AF65-F5344CB8AC3E}">
        <p14:creationId xmlns:p14="http://schemas.microsoft.com/office/powerpoint/2010/main" val="245025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dissolve">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dissolve">
                                      <p:cBhvr>
                                        <p:cTn id="50" dur="5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dissolve">
                                      <p:cBhvr>
                                        <p:cTn id="55" dur="500"/>
                                        <p:tgtEl>
                                          <p:spTgt spid="14"/>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dissolve">
                                      <p:cBhvr>
                                        <p:cTn id="60" dur="500"/>
                                        <p:tgtEl>
                                          <p:spTgt spid="17"/>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dissolve">
                                      <p:cBhvr>
                                        <p:cTn id="65" dur="500"/>
                                        <p:tgtEl>
                                          <p:spTgt spid="18"/>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dissolve">
                                      <p:cBhvr>
                                        <p:cTn id="7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P spid="9" grpId="0"/>
      <p:bldP spid="10" grpId="0"/>
      <p:bldP spid="12" grpId="0"/>
      <p:bldP spid="13" grpId="0"/>
      <p:bldP spid="15" grpId="0" animBg="1"/>
      <p:bldP spid="16" grpId="0"/>
      <p:bldP spid="14" grpId="0"/>
      <p:bldP spid="17" grpId="0"/>
      <p:bldP spid="18" grpId="0"/>
      <p:bldP spid="1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8417" y="3518969"/>
            <a:ext cx="7834592" cy="523220"/>
          </a:xfrm>
          <a:prstGeom prst="rect">
            <a:avLst/>
          </a:prstGeom>
          <a:noFill/>
        </p:spPr>
        <p:txBody>
          <a:bodyPr wrap="square" rtlCol="0">
            <a:spAutoFit/>
          </a:bodyPr>
          <a:lstStyle/>
          <a:p>
            <a:r>
              <a:rPr lang="en-US" sz="2800" dirty="0">
                <a:solidFill>
                  <a:srgbClr val="FF0000"/>
                </a:solidFill>
              </a:rPr>
              <a:t>M</a:t>
            </a:r>
            <a:r>
              <a:rPr lang="en-US" sz="2800" dirty="0" smtClean="0">
                <a:solidFill>
                  <a:srgbClr val="FF0000"/>
                </a:solidFill>
              </a:rPr>
              <a:t>ixed strategy for Row player is 1/2 T, 1/2 B</a:t>
            </a:r>
            <a:endParaRPr lang="en-US" sz="2800" dirty="0">
              <a:solidFill>
                <a:srgbClr val="FF0000"/>
              </a:solidFill>
            </a:endParaRPr>
          </a:p>
        </p:txBody>
      </p:sp>
      <p:sp>
        <p:nvSpPr>
          <p:cNvPr id="3" name="TextBox 2"/>
          <p:cNvSpPr txBox="1"/>
          <p:nvPr/>
        </p:nvSpPr>
        <p:spPr>
          <a:xfrm>
            <a:off x="818417" y="4191797"/>
            <a:ext cx="7834592" cy="523220"/>
          </a:xfrm>
          <a:prstGeom prst="rect">
            <a:avLst/>
          </a:prstGeom>
          <a:noFill/>
        </p:spPr>
        <p:txBody>
          <a:bodyPr wrap="square" rtlCol="0">
            <a:spAutoFit/>
          </a:bodyPr>
          <a:lstStyle/>
          <a:p>
            <a:r>
              <a:rPr lang="en-US" sz="2800" dirty="0" smtClean="0">
                <a:solidFill>
                  <a:srgbClr val="FF0000"/>
                </a:solidFill>
              </a:rPr>
              <a:t>Mixed strategy for Column player is 1/8 </a:t>
            </a:r>
            <a:r>
              <a:rPr lang="en-US" sz="2800" dirty="0">
                <a:solidFill>
                  <a:srgbClr val="FF0000"/>
                </a:solidFill>
              </a:rPr>
              <a:t>L</a:t>
            </a:r>
            <a:r>
              <a:rPr lang="en-US" sz="2800" dirty="0" smtClean="0">
                <a:solidFill>
                  <a:srgbClr val="FF0000"/>
                </a:solidFill>
              </a:rPr>
              <a:t>, 7/8 </a:t>
            </a:r>
            <a:r>
              <a:rPr lang="en-US" sz="2800" dirty="0">
                <a:solidFill>
                  <a:srgbClr val="FF0000"/>
                </a:solidFill>
              </a:rPr>
              <a:t>R</a:t>
            </a:r>
          </a:p>
        </p:txBody>
      </p:sp>
      <p:sp>
        <p:nvSpPr>
          <p:cNvPr id="4" name="TextBox 3"/>
          <p:cNvSpPr txBox="1"/>
          <p:nvPr/>
        </p:nvSpPr>
        <p:spPr>
          <a:xfrm>
            <a:off x="818417" y="5238237"/>
            <a:ext cx="5892800" cy="523220"/>
          </a:xfrm>
          <a:prstGeom prst="rect">
            <a:avLst/>
          </a:prstGeom>
          <a:noFill/>
        </p:spPr>
        <p:txBody>
          <a:bodyPr wrap="square" rtlCol="0">
            <a:spAutoFit/>
          </a:bodyPr>
          <a:lstStyle/>
          <a:p>
            <a:r>
              <a:rPr lang="en-US" sz="2800" dirty="0" smtClean="0"/>
              <a:t>There is no pure Nash equilibrium  </a:t>
            </a:r>
            <a:endParaRPr lang="en-US" sz="2800" dirty="0"/>
          </a:p>
        </p:txBody>
      </p:sp>
      <p:pic>
        <p:nvPicPr>
          <p:cNvPr id="5" name="Picture 4"/>
          <p:cNvPicPr>
            <a:picLocks noChangeAspect="1"/>
          </p:cNvPicPr>
          <p:nvPr/>
        </p:nvPicPr>
        <p:blipFill>
          <a:blip r:embed="rId2"/>
          <a:stretch>
            <a:fillRect/>
          </a:stretch>
        </p:blipFill>
        <p:spPr>
          <a:xfrm>
            <a:off x="342899" y="0"/>
            <a:ext cx="8785628" cy="2999110"/>
          </a:xfrm>
          <a:prstGeom prst="rect">
            <a:avLst/>
          </a:prstGeom>
        </p:spPr>
      </p:pic>
      <p:sp>
        <p:nvSpPr>
          <p:cNvPr id="6" name="TextBox 5"/>
          <p:cNvSpPr txBox="1"/>
          <p:nvPr/>
        </p:nvSpPr>
        <p:spPr>
          <a:xfrm>
            <a:off x="372492" y="5823012"/>
            <a:ext cx="12677450" cy="461665"/>
          </a:xfrm>
          <a:prstGeom prst="rect">
            <a:avLst/>
          </a:prstGeom>
          <a:noFill/>
        </p:spPr>
        <p:txBody>
          <a:bodyPr wrap="square" rtlCol="0">
            <a:spAutoFit/>
          </a:bodyPr>
          <a:lstStyle/>
          <a:p>
            <a:r>
              <a:rPr lang="en-US" sz="2400" dirty="0" smtClean="0"/>
              <a:t>The mixed Nash equilibrium is </a:t>
            </a:r>
            <a:r>
              <a:rPr lang="en-US" sz="2400" b="1" dirty="0" smtClean="0">
                <a:solidFill>
                  <a:srgbClr val="FF0000"/>
                </a:solidFill>
              </a:rPr>
              <a:t>( (Row player </a:t>
            </a:r>
            <a:r>
              <a:rPr lang="mr-IN" sz="2400" b="1" dirty="0" smtClean="0">
                <a:solidFill>
                  <a:srgbClr val="FF0000"/>
                </a:solidFill>
              </a:rPr>
              <a:t>1/2 </a:t>
            </a:r>
            <a:r>
              <a:rPr lang="mr-IN" sz="2400" b="1" dirty="0" err="1" smtClean="0">
                <a:solidFill>
                  <a:srgbClr val="FF0000"/>
                </a:solidFill>
              </a:rPr>
              <a:t>T</a:t>
            </a:r>
            <a:r>
              <a:rPr lang="mr-IN" sz="2400" b="1" dirty="0" smtClean="0">
                <a:solidFill>
                  <a:srgbClr val="FF0000"/>
                </a:solidFill>
              </a:rPr>
              <a:t>, 1/2 </a:t>
            </a:r>
            <a:r>
              <a:rPr lang="mr-IN" sz="2400" b="1" dirty="0" err="1" smtClean="0">
                <a:solidFill>
                  <a:srgbClr val="FF0000"/>
                </a:solidFill>
              </a:rPr>
              <a:t>B</a:t>
            </a:r>
            <a:r>
              <a:rPr lang="en-US" sz="2400" b="1" dirty="0" smtClean="0">
                <a:solidFill>
                  <a:srgbClr val="FF0000"/>
                </a:solidFill>
              </a:rPr>
              <a:t>) , (Column player </a:t>
            </a:r>
            <a:r>
              <a:rPr lang="mr-IN" sz="2400" b="1" dirty="0" smtClean="0">
                <a:solidFill>
                  <a:srgbClr val="FF0000"/>
                </a:solidFill>
              </a:rPr>
              <a:t>1/8 L, 7/8 </a:t>
            </a:r>
            <a:r>
              <a:rPr lang="mr-IN" sz="2400" b="1" dirty="0" err="1" smtClean="0">
                <a:solidFill>
                  <a:srgbClr val="FF0000"/>
                </a:solidFill>
              </a:rPr>
              <a:t>R</a:t>
            </a:r>
            <a:r>
              <a:rPr lang="en-US" sz="2400" b="1" dirty="0" smtClean="0">
                <a:solidFill>
                  <a:srgbClr val="FF0000"/>
                </a:solidFill>
              </a:rPr>
              <a:t>) ) </a:t>
            </a:r>
            <a:endParaRPr lang="en-US" sz="2400" b="1" dirty="0">
              <a:solidFill>
                <a:srgbClr val="FF0000"/>
              </a:solidFill>
            </a:endParaRPr>
          </a:p>
        </p:txBody>
      </p:sp>
    </p:spTree>
    <p:extLst>
      <p:ext uri="{BB962C8B-B14F-4D97-AF65-F5344CB8AC3E}">
        <p14:creationId xmlns:p14="http://schemas.microsoft.com/office/powerpoint/2010/main" val="59926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2210484"/>
            <a:ext cx="12020550" cy="461665"/>
          </a:xfrm>
          <a:prstGeom prst="rect">
            <a:avLst/>
          </a:prstGeom>
        </p:spPr>
        <p:txBody>
          <a:bodyPr wrap="square">
            <a:spAutoFit/>
          </a:bodyPr>
          <a:lstStyle/>
          <a:p>
            <a:r>
              <a:rPr lang="en-US" sz="2400" b="1" dirty="0">
                <a:solidFill>
                  <a:srgbClr val="1155CC"/>
                </a:solidFill>
                <a:latin typeface="Arial" charset="0"/>
                <a:hlinkClick r:id="rId2"/>
              </a:rPr>
              <a:t>https://apps.eng.unimelb.edu.au/casmas/index.php?r=qoct/subjects</a:t>
            </a:r>
            <a:endParaRPr lang="en-US" sz="2400" b="1" dirty="0"/>
          </a:p>
        </p:txBody>
      </p:sp>
      <p:sp>
        <p:nvSpPr>
          <p:cNvPr id="3" name="TextBox 2"/>
          <p:cNvSpPr txBox="1"/>
          <p:nvPr/>
        </p:nvSpPr>
        <p:spPr>
          <a:xfrm>
            <a:off x="914400" y="1028700"/>
            <a:ext cx="3924300" cy="584775"/>
          </a:xfrm>
          <a:prstGeom prst="rect">
            <a:avLst/>
          </a:prstGeom>
          <a:noFill/>
        </p:spPr>
        <p:txBody>
          <a:bodyPr wrap="square" rtlCol="0">
            <a:spAutoFit/>
          </a:bodyPr>
          <a:lstStyle/>
          <a:p>
            <a:r>
              <a:rPr lang="en-US" sz="3200" b="1" dirty="0" smtClean="0"/>
              <a:t>Fill in the survey</a:t>
            </a:r>
            <a:endParaRPr lang="en-US" sz="3200" b="1" dirty="0"/>
          </a:p>
        </p:txBody>
      </p:sp>
      <p:pic>
        <p:nvPicPr>
          <p:cNvPr id="5" name="Picture 4"/>
          <p:cNvPicPr>
            <a:picLocks noChangeAspect="1"/>
          </p:cNvPicPr>
          <p:nvPr/>
        </p:nvPicPr>
        <p:blipFill>
          <a:blip r:embed="rId3"/>
          <a:stretch>
            <a:fillRect/>
          </a:stretch>
        </p:blipFill>
        <p:spPr>
          <a:xfrm>
            <a:off x="914400" y="3505200"/>
            <a:ext cx="5219700" cy="1257300"/>
          </a:xfrm>
          <a:prstGeom prst="rect">
            <a:avLst/>
          </a:prstGeom>
        </p:spPr>
      </p:pic>
      <p:pic>
        <p:nvPicPr>
          <p:cNvPr id="6" name="Picture 5"/>
          <p:cNvPicPr>
            <a:picLocks noChangeAspect="1"/>
          </p:cNvPicPr>
          <p:nvPr/>
        </p:nvPicPr>
        <p:blipFill>
          <a:blip r:embed="rId4"/>
          <a:stretch>
            <a:fillRect/>
          </a:stretch>
        </p:blipFill>
        <p:spPr>
          <a:xfrm>
            <a:off x="1181100" y="5030401"/>
            <a:ext cx="8267700" cy="1130300"/>
          </a:xfrm>
          <a:prstGeom prst="rect">
            <a:avLst/>
          </a:prstGeom>
        </p:spPr>
      </p:pic>
    </p:spTree>
    <p:extLst>
      <p:ext uri="{BB962C8B-B14F-4D97-AF65-F5344CB8AC3E}">
        <p14:creationId xmlns:p14="http://schemas.microsoft.com/office/powerpoint/2010/main" val="9306972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6443" y="1827589"/>
            <a:ext cx="3151415" cy="3608614"/>
          </a:xfrm>
          <a:prstGeom prst="rect">
            <a:avLst/>
          </a:prstGeom>
          <a:solidFill>
            <a:srgbClr val="FFE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709332" y="2438400"/>
            <a:ext cx="1507067" cy="646331"/>
          </a:xfrm>
          <a:prstGeom prst="rect">
            <a:avLst/>
          </a:prstGeom>
          <a:noFill/>
        </p:spPr>
        <p:txBody>
          <a:bodyPr wrap="square" rtlCol="0">
            <a:spAutoFit/>
          </a:bodyPr>
          <a:lstStyle/>
          <a:p>
            <a:r>
              <a:rPr lang="en-US" sz="3600" b="1" dirty="0" smtClean="0"/>
              <a:t>$ 35</a:t>
            </a:r>
            <a:endParaRPr lang="en-US" sz="3600" b="1" dirty="0"/>
          </a:p>
        </p:txBody>
      </p:sp>
      <p:sp>
        <p:nvSpPr>
          <p:cNvPr id="10" name="TextBox 9"/>
          <p:cNvSpPr txBox="1"/>
          <p:nvPr/>
        </p:nvSpPr>
        <p:spPr>
          <a:xfrm>
            <a:off x="1354666" y="558800"/>
            <a:ext cx="9160933" cy="523220"/>
          </a:xfrm>
          <a:prstGeom prst="rect">
            <a:avLst/>
          </a:prstGeom>
          <a:noFill/>
        </p:spPr>
        <p:txBody>
          <a:bodyPr wrap="square" rtlCol="0">
            <a:spAutoFit/>
          </a:bodyPr>
          <a:lstStyle/>
          <a:p>
            <a:r>
              <a:rPr lang="en-US" sz="2800" b="1" dirty="0" smtClean="0"/>
              <a:t>First Item</a:t>
            </a:r>
            <a:endParaRPr lang="en-US" sz="2800" b="1" dirty="0"/>
          </a:p>
        </p:txBody>
      </p:sp>
      <p:sp>
        <p:nvSpPr>
          <p:cNvPr id="12" name="TextBox 11"/>
          <p:cNvSpPr txBox="1"/>
          <p:nvPr/>
        </p:nvSpPr>
        <p:spPr>
          <a:xfrm>
            <a:off x="2709332" y="3183969"/>
            <a:ext cx="1507067" cy="646331"/>
          </a:xfrm>
          <a:prstGeom prst="rect">
            <a:avLst/>
          </a:prstGeom>
          <a:noFill/>
        </p:spPr>
        <p:txBody>
          <a:bodyPr wrap="square" rtlCol="0">
            <a:spAutoFit/>
          </a:bodyPr>
          <a:lstStyle/>
          <a:p>
            <a:r>
              <a:rPr lang="en-US" sz="3600" b="1" dirty="0" smtClean="0"/>
              <a:t>$ 21</a:t>
            </a:r>
            <a:endParaRPr lang="en-US" sz="3600" b="1" dirty="0"/>
          </a:p>
        </p:txBody>
      </p:sp>
      <p:sp>
        <p:nvSpPr>
          <p:cNvPr id="13" name="TextBox 12"/>
          <p:cNvSpPr txBox="1"/>
          <p:nvPr/>
        </p:nvSpPr>
        <p:spPr>
          <a:xfrm>
            <a:off x="2709332" y="3986920"/>
            <a:ext cx="1507067" cy="646331"/>
          </a:xfrm>
          <a:prstGeom prst="rect">
            <a:avLst/>
          </a:prstGeom>
          <a:noFill/>
        </p:spPr>
        <p:txBody>
          <a:bodyPr wrap="square" rtlCol="0">
            <a:spAutoFit/>
          </a:bodyPr>
          <a:lstStyle/>
          <a:p>
            <a:r>
              <a:rPr lang="en-US" sz="3600" b="1" dirty="0" smtClean="0"/>
              <a:t>$ 52</a:t>
            </a:r>
            <a:endParaRPr lang="en-US" sz="3600" b="1" dirty="0"/>
          </a:p>
        </p:txBody>
      </p:sp>
      <p:cxnSp>
        <p:nvCxnSpPr>
          <p:cNvPr id="4" name="Straight Arrow Connector 3"/>
          <p:cNvCxnSpPr/>
          <p:nvPr/>
        </p:nvCxnSpPr>
        <p:spPr>
          <a:xfrm flipH="1">
            <a:off x="3843867" y="2658533"/>
            <a:ext cx="1659466" cy="16933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860747" y="2576899"/>
            <a:ext cx="3875920" cy="369332"/>
          </a:xfrm>
          <a:prstGeom prst="rect">
            <a:avLst/>
          </a:prstGeom>
          <a:noFill/>
        </p:spPr>
        <p:txBody>
          <a:bodyPr wrap="square" rtlCol="0">
            <a:spAutoFit/>
          </a:bodyPr>
          <a:lstStyle/>
          <a:p>
            <a:r>
              <a:rPr lang="en-US" dirty="0" smtClean="0">
                <a:solidFill>
                  <a:srgbClr val="0070C0"/>
                </a:solidFill>
              </a:rPr>
              <a:t>How much </a:t>
            </a:r>
            <a:r>
              <a:rPr lang="en-US" smtClean="0">
                <a:solidFill>
                  <a:srgbClr val="0070C0"/>
                </a:solidFill>
              </a:rPr>
              <a:t>u value the first item</a:t>
            </a:r>
            <a:endParaRPr lang="en-US" dirty="0">
              <a:solidFill>
                <a:srgbClr val="0070C0"/>
              </a:solidFill>
            </a:endParaRPr>
          </a:p>
        </p:txBody>
      </p:sp>
    </p:spTree>
    <p:extLst>
      <p:ext uri="{BB962C8B-B14F-4D97-AF65-F5344CB8AC3E}">
        <p14:creationId xmlns:p14="http://schemas.microsoft.com/office/powerpoint/2010/main" val="121638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4707" y="1242717"/>
            <a:ext cx="5231567" cy="923330"/>
          </a:xfrm>
          <a:prstGeom prst="rect">
            <a:avLst/>
          </a:prstGeom>
          <a:noFill/>
        </p:spPr>
        <p:txBody>
          <a:bodyPr wrap="square" rtlCol="0">
            <a:spAutoFit/>
          </a:bodyPr>
          <a:lstStyle/>
          <a:p>
            <a:r>
              <a:rPr lang="en-US" sz="5400" b="1" dirty="0" smtClean="0">
                <a:solidFill>
                  <a:srgbClr val="00B050"/>
                </a:solidFill>
              </a:rPr>
              <a:t>English Auction</a:t>
            </a:r>
            <a:endParaRPr lang="en-US" sz="5400" b="1" dirty="0">
              <a:solidFill>
                <a:srgbClr val="00B050"/>
              </a:solidFill>
            </a:endParaRPr>
          </a:p>
        </p:txBody>
      </p:sp>
      <p:sp>
        <p:nvSpPr>
          <p:cNvPr id="3" name="Rectangle 2"/>
          <p:cNvSpPr/>
          <p:nvPr/>
        </p:nvSpPr>
        <p:spPr>
          <a:xfrm>
            <a:off x="2045443" y="2599145"/>
            <a:ext cx="9531515" cy="830997"/>
          </a:xfrm>
          <a:prstGeom prst="rect">
            <a:avLst/>
          </a:prstGeom>
        </p:spPr>
        <p:txBody>
          <a:bodyPr wrap="square">
            <a:spAutoFit/>
          </a:bodyPr>
          <a:lstStyle/>
          <a:p>
            <a:r>
              <a:rPr lang="en-US" sz="2400" dirty="0"/>
              <a:t>T</a:t>
            </a:r>
            <a:r>
              <a:rPr lang="en-US" sz="2400" dirty="0" smtClean="0"/>
              <a:t>he bidding starts at a price and bids are incremented until nobody wants to bid any higher. The winner is the person who bids the highest.</a:t>
            </a:r>
            <a:endParaRPr lang="en-US" sz="2400" dirty="0"/>
          </a:p>
        </p:txBody>
      </p:sp>
      <p:sp>
        <p:nvSpPr>
          <p:cNvPr id="4" name="Rectangle 3"/>
          <p:cNvSpPr/>
          <p:nvPr/>
        </p:nvSpPr>
        <p:spPr>
          <a:xfrm>
            <a:off x="5161112" y="4669244"/>
            <a:ext cx="2323421" cy="646331"/>
          </a:xfrm>
          <a:prstGeom prst="rect">
            <a:avLst/>
          </a:prstGeom>
        </p:spPr>
        <p:txBody>
          <a:bodyPr wrap="square">
            <a:spAutoFit/>
          </a:bodyPr>
          <a:lstStyle/>
          <a:p>
            <a:r>
              <a:rPr lang="en-US" sz="3600" b="1" dirty="0" smtClean="0">
                <a:solidFill>
                  <a:srgbClr val="FF0000"/>
                </a:solidFill>
              </a:rPr>
              <a:t>Start at $ 5</a:t>
            </a:r>
            <a:endParaRPr lang="en-US" sz="3600" b="1" dirty="0">
              <a:solidFill>
                <a:srgbClr val="FF0000"/>
              </a:solidFill>
            </a:endParaRPr>
          </a:p>
        </p:txBody>
      </p:sp>
    </p:spTree>
    <p:extLst>
      <p:ext uri="{BB962C8B-B14F-4D97-AF65-F5344CB8AC3E}">
        <p14:creationId xmlns:p14="http://schemas.microsoft.com/office/powerpoint/2010/main" val="179243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6443" y="1827589"/>
            <a:ext cx="3151415" cy="3608614"/>
          </a:xfrm>
          <a:prstGeom prst="rect">
            <a:avLst/>
          </a:prstGeom>
          <a:solidFill>
            <a:srgbClr val="FFE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709332" y="2438400"/>
            <a:ext cx="1507067" cy="646331"/>
          </a:xfrm>
          <a:prstGeom prst="rect">
            <a:avLst/>
          </a:prstGeom>
          <a:noFill/>
        </p:spPr>
        <p:txBody>
          <a:bodyPr wrap="square" rtlCol="0">
            <a:spAutoFit/>
          </a:bodyPr>
          <a:lstStyle/>
          <a:p>
            <a:r>
              <a:rPr lang="en-US" sz="3600" b="1" dirty="0" smtClean="0"/>
              <a:t>$ 35</a:t>
            </a:r>
            <a:endParaRPr lang="en-US" sz="3600" b="1" dirty="0"/>
          </a:p>
        </p:txBody>
      </p:sp>
      <p:sp>
        <p:nvSpPr>
          <p:cNvPr id="10" name="TextBox 9"/>
          <p:cNvSpPr txBox="1"/>
          <p:nvPr/>
        </p:nvSpPr>
        <p:spPr>
          <a:xfrm>
            <a:off x="1354666" y="558800"/>
            <a:ext cx="9160933" cy="523220"/>
          </a:xfrm>
          <a:prstGeom prst="rect">
            <a:avLst/>
          </a:prstGeom>
          <a:noFill/>
        </p:spPr>
        <p:txBody>
          <a:bodyPr wrap="square" rtlCol="0">
            <a:spAutoFit/>
          </a:bodyPr>
          <a:lstStyle/>
          <a:p>
            <a:r>
              <a:rPr lang="en-US" sz="2800" b="1" dirty="0" smtClean="0"/>
              <a:t>Second Item</a:t>
            </a:r>
            <a:endParaRPr lang="en-US" sz="2800" b="1" dirty="0"/>
          </a:p>
        </p:txBody>
      </p:sp>
      <p:sp>
        <p:nvSpPr>
          <p:cNvPr id="12" name="TextBox 11"/>
          <p:cNvSpPr txBox="1"/>
          <p:nvPr/>
        </p:nvSpPr>
        <p:spPr>
          <a:xfrm>
            <a:off x="2709332" y="3183969"/>
            <a:ext cx="1507067" cy="646331"/>
          </a:xfrm>
          <a:prstGeom prst="rect">
            <a:avLst/>
          </a:prstGeom>
          <a:noFill/>
        </p:spPr>
        <p:txBody>
          <a:bodyPr wrap="square" rtlCol="0">
            <a:spAutoFit/>
          </a:bodyPr>
          <a:lstStyle/>
          <a:p>
            <a:r>
              <a:rPr lang="en-US" sz="3600" b="1" dirty="0" smtClean="0"/>
              <a:t>$ 21</a:t>
            </a:r>
            <a:endParaRPr lang="en-US" sz="3600" b="1" dirty="0"/>
          </a:p>
        </p:txBody>
      </p:sp>
      <p:sp>
        <p:nvSpPr>
          <p:cNvPr id="13" name="TextBox 12"/>
          <p:cNvSpPr txBox="1"/>
          <p:nvPr/>
        </p:nvSpPr>
        <p:spPr>
          <a:xfrm>
            <a:off x="2709332" y="3986920"/>
            <a:ext cx="1507067" cy="646331"/>
          </a:xfrm>
          <a:prstGeom prst="rect">
            <a:avLst/>
          </a:prstGeom>
          <a:noFill/>
        </p:spPr>
        <p:txBody>
          <a:bodyPr wrap="square" rtlCol="0">
            <a:spAutoFit/>
          </a:bodyPr>
          <a:lstStyle/>
          <a:p>
            <a:r>
              <a:rPr lang="en-US" sz="3600" b="1" dirty="0" smtClean="0"/>
              <a:t>$ 52</a:t>
            </a:r>
            <a:endParaRPr lang="en-US" sz="3600" b="1" dirty="0"/>
          </a:p>
        </p:txBody>
      </p:sp>
      <p:cxnSp>
        <p:nvCxnSpPr>
          <p:cNvPr id="8" name="Straight Arrow Connector 7"/>
          <p:cNvCxnSpPr/>
          <p:nvPr/>
        </p:nvCxnSpPr>
        <p:spPr>
          <a:xfrm flipH="1">
            <a:off x="3808792" y="3490201"/>
            <a:ext cx="1728409" cy="1693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657547" y="3262564"/>
            <a:ext cx="4129920" cy="369332"/>
          </a:xfrm>
          <a:prstGeom prst="rect">
            <a:avLst/>
          </a:prstGeom>
          <a:noFill/>
        </p:spPr>
        <p:txBody>
          <a:bodyPr wrap="square" rtlCol="0">
            <a:spAutoFit/>
          </a:bodyPr>
          <a:lstStyle/>
          <a:p>
            <a:r>
              <a:rPr lang="en-US" dirty="0" smtClean="0">
                <a:solidFill>
                  <a:srgbClr val="0070C0"/>
                </a:solidFill>
              </a:rPr>
              <a:t>How much </a:t>
            </a:r>
            <a:r>
              <a:rPr lang="en-US" smtClean="0">
                <a:solidFill>
                  <a:srgbClr val="0070C0"/>
                </a:solidFill>
              </a:rPr>
              <a:t>u value the second item</a:t>
            </a:r>
            <a:endParaRPr lang="en-US" dirty="0">
              <a:solidFill>
                <a:srgbClr val="0070C0"/>
              </a:solidFill>
            </a:endParaRPr>
          </a:p>
        </p:txBody>
      </p:sp>
    </p:spTree>
    <p:extLst>
      <p:ext uri="{BB962C8B-B14F-4D97-AF65-F5344CB8AC3E}">
        <p14:creationId xmlns:p14="http://schemas.microsoft.com/office/powerpoint/2010/main" val="1854726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4707" y="1242717"/>
            <a:ext cx="5231567" cy="923330"/>
          </a:xfrm>
          <a:prstGeom prst="rect">
            <a:avLst/>
          </a:prstGeom>
          <a:noFill/>
        </p:spPr>
        <p:txBody>
          <a:bodyPr wrap="square" rtlCol="0">
            <a:spAutoFit/>
          </a:bodyPr>
          <a:lstStyle/>
          <a:p>
            <a:r>
              <a:rPr lang="en-US" sz="5400" b="1" dirty="0" smtClean="0">
                <a:solidFill>
                  <a:srgbClr val="00B050"/>
                </a:solidFill>
              </a:rPr>
              <a:t>Dutch Auction</a:t>
            </a:r>
            <a:endParaRPr lang="en-US" sz="5400" b="1" dirty="0">
              <a:solidFill>
                <a:srgbClr val="00B050"/>
              </a:solidFill>
            </a:endParaRPr>
          </a:p>
        </p:txBody>
      </p:sp>
      <p:sp>
        <p:nvSpPr>
          <p:cNvPr id="3" name="Rectangle 2"/>
          <p:cNvSpPr/>
          <p:nvPr/>
        </p:nvSpPr>
        <p:spPr>
          <a:xfrm>
            <a:off x="1834732" y="2599145"/>
            <a:ext cx="9531515" cy="1200329"/>
          </a:xfrm>
          <a:prstGeom prst="rect">
            <a:avLst/>
          </a:prstGeom>
        </p:spPr>
        <p:txBody>
          <a:bodyPr wrap="square">
            <a:spAutoFit/>
          </a:bodyPr>
          <a:lstStyle/>
          <a:p>
            <a:r>
              <a:rPr lang="en-US" sz="2400" dirty="0"/>
              <a:t>T</a:t>
            </a:r>
            <a:r>
              <a:rPr lang="en-US" sz="2400" dirty="0" smtClean="0"/>
              <a:t>he bidding starts at a (presumably high value) and the auctioneer decrements the bids by a certain amount. </a:t>
            </a:r>
          </a:p>
          <a:p>
            <a:r>
              <a:rPr lang="en-US" sz="2400" dirty="0" smtClean="0"/>
              <a:t>The first bidder to signal wins the auction at that price</a:t>
            </a:r>
            <a:endParaRPr lang="en-US" sz="2400" dirty="0"/>
          </a:p>
        </p:txBody>
      </p:sp>
      <p:sp>
        <p:nvSpPr>
          <p:cNvPr id="4" name="Rectangle 3"/>
          <p:cNvSpPr/>
          <p:nvPr/>
        </p:nvSpPr>
        <p:spPr>
          <a:xfrm>
            <a:off x="5025645" y="4923244"/>
            <a:ext cx="2848355" cy="646331"/>
          </a:xfrm>
          <a:prstGeom prst="rect">
            <a:avLst/>
          </a:prstGeom>
        </p:spPr>
        <p:txBody>
          <a:bodyPr wrap="square">
            <a:spAutoFit/>
          </a:bodyPr>
          <a:lstStyle/>
          <a:p>
            <a:r>
              <a:rPr lang="en-US" sz="3600" b="1" dirty="0" smtClean="0">
                <a:solidFill>
                  <a:srgbClr val="FF0000"/>
                </a:solidFill>
              </a:rPr>
              <a:t>Start at $ 120</a:t>
            </a:r>
            <a:endParaRPr lang="en-US" sz="3600" b="1" dirty="0">
              <a:solidFill>
                <a:srgbClr val="FF0000"/>
              </a:solidFill>
            </a:endParaRPr>
          </a:p>
        </p:txBody>
      </p:sp>
    </p:spTree>
    <p:extLst>
      <p:ext uri="{BB962C8B-B14F-4D97-AF65-F5344CB8AC3E}">
        <p14:creationId xmlns:p14="http://schemas.microsoft.com/office/powerpoint/2010/main" val="1269921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6443" y="1827589"/>
            <a:ext cx="3151415" cy="3608614"/>
          </a:xfrm>
          <a:prstGeom prst="rect">
            <a:avLst/>
          </a:prstGeom>
          <a:solidFill>
            <a:srgbClr val="FFE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709332" y="2438400"/>
            <a:ext cx="1507067" cy="646331"/>
          </a:xfrm>
          <a:prstGeom prst="rect">
            <a:avLst/>
          </a:prstGeom>
          <a:noFill/>
        </p:spPr>
        <p:txBody>
          <a:bodyPr wrap="square" rtlCol="0">
            <a:spAutoFit/>
          </a:bodyPr>
          <a:lstStyle/>
          <a:p>
            <a:r>
              <a:rPr lang="en-US" sz="3600" b="1" dirty="0" smtClean="0"/>
              <a:t>$ 35</a:t>
            </a:r>
            <a:endParaRPr lang="en-US" sz="3600" b="1" dirty="0"/>
          </a:p>
        </p:txBody>
      </p:sp>
      <p:sp>
        <p:nvSpPr>
          <p:cNvPr id="10" name="TextBox 9"/>
          <p:cNvSpPr txBox="1"/>
          <p:nvPr/>
        </p:nvSpPr>
        <p:spPr>
          <a:xfrm>
            <a:off x="1354666" y="558800"/>
            <a:ext cx="9160933" cy="523220"/>
          </a:xfrm>
          <a:prstGeom prst="rect">
            <a:avLst/>
          </a:prstGeom>
          <a:noFill/>
        </p:spPr>
        <p:txBody>
          <a:bodyPr wrap="square" rtlCol="0">
            <a:spAutoFit/>
          </a:bodyPr>
          <a:lstStyle/>
          <a:p>
            <a:r>
              <a:rPr lang="en-US" sz="2800" b="1" dirty="0" smtClean="0"/>
              <a:t>Third Item</a:t>
            </a:r>
            <a:endParaRPr lang="en-US" sz="2800" b="1" dirty="0"/>
          </a:p>
        </p:txBody>
      </p:sp>
      <p:sp>
        <p:nvSpPr>
          <p:cNvPr id="12" name="TextBox 11"/>
          <p:cNvSpPr txBox="1"/>
          <p:nvPr/>
        </p:nvSpPr>
        <p:spPr>
          <a:xfrm>
            <a:off x="2709332" y="3183969"/>
            <a:ext cx="1507067" cy="646331"/>
          </a:xfrm>
          <a:prstGeom prst="rect">
            <a:avLst/>
          </a:prstGeom>
          <a:noFill/>
        </p:spPr>
        <p:txBody>
          <a:bodyPr wrap="square" rtlCol="0">
            <a:spAutoFit/>
          </a:bodyPr>
          <a:lstStyle/>
          <a:p>
            <a:r>
              <a:rPr lang="en-US" sz="3600" b="1" dirty="0" smtClean="0"/>
              <a:t>$ 21</a:t>
            </a:r>
            <a:endParaRPr lang="en-US" sz="3600" b="1" dirty="0"/>
          </a:p>
        </p:txBody>
      </p:sp>
      <p:sp>
        <p:nvSpPr>
          <p:cNvPr id="13" name="TextBox 12"/>
          <p:cNvSpPr txBox="1"/>
          <p:nvPr/>
        </p:nvSpPr>
        <p:spPr>
          <a:xfrm>
            <a:off x="2709332" y="3986920"/>
            <a:ext cx="1507067" cy="646331"/>
          </a:xfrm>
          <a:prstGeom prst="rect">
            <a:avLst/>
          </a:prstGeom>
          <a:noFill/>
        </p:spPr>
        <p:txBody>
          <a:bodyPr wrap="square" rtlCol="0">
            <a:spAutoFit/>
          </a:bodyPr>
          <a:lstStyle/>
          <a:p>
            <a:r>
              <a:rPr lang="en-US" sz="3600" b="1" dirty="0" smtClean="0"/>
              <a:t>$ 52</a:t>
            </a:r>
            <a:endParaRPr lang="en-US" sz="3600" b="1" dirty="0"/>
          </a:p>
        </p:txBody>
      </p:sp>
      <p:cxnSp>
        <p:nvCxnSpPr>
          <p:cNvPr id="4" name="Straight Arrow Connector 3"/>
          <p:cNvCxnSpPr/>
          <p:nvPr/>
        </p:nvCxnSpPr>
        <p:spPr>
          <a:xfrm flipH="1">
            <a:off x="3682396" y="4140751"/>
            <a:ext cx="1659466" cy="16933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860747" y="4151803"/>
            <a:ext cx="3604986" cy="369332"/>
          </a:xfrm>
          <a:prstGeom prst="rect">
            <a:avLst/>
          </a:prstGeom>
          <a:noFill/>
        </p:spPr>
        <p:txBody>
          <a:bodyPr wrap="square" rtlCol="0">
            <a:spAutoFit/>
          </a:bodyPr>
          <a:lstStyle/>
          <a:p>
            <a:r>
              <a:rPr lang="en-US" dirty="0" smtClean="0">
                <a:solidFill>
                  <a:srgbClr val="0070C0"/>
                </a:solidFill>
              </a:rPr>
              <a:t>How much u value the third item</a:t>
            </a:r>
            <a:endParaRPr lang="en-US" dirty="0">
              <a:solidFill>
                <a:srgbClr val="0070C0"/>
              </a:solidFill>
            </a:endParaRPr>
          </a:p>
        </p:txBody>
      </p:sp>
    </p:spTree>
    <p:extLst>
      <p:ext uri="{BB962C8B-B14F-4D97-AF65-F5344CB8AC3E}">
        <p14:creationId xmlns:p14="http://schemas.microsoft.com/office/powerpoint/2010/main" val="1662038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4707" y="1242717"/>
            <a:ext cx="5231567" cy="1354217"/>
          </a:xfrm>
          <a:prstGeom prst="rect">
            <a:avLst/>
          </a:prstGeom>
          <a:noFill/>
        </p:spPr>
        <p:txBody>
          <a:bodyPr wrap="square" rtlCol="0">
            <a:spAutoFit/>
          </a:bodyPr>
          <a:lstStyle/>
          <a:p>
            <a:r>
              <a:rPr lang="en-US" sz="5400" b="1" dirty="0" err="1" smtClean="0">
                <a:solidFill>
                  <a:srgbClr val="00B050"/>
                </a:solidFill>
              </a:rPr>
              <a:t>Vickrey</a:t>
            </a:r>
            <a:r>
              <a:rPr lang="en-US" sz="5400" b="1" dirty="0" smtClean="0">
                <a:solidFill>
                  <a:srgbClr val="00B050"/>
                </a:solidFill>
              </a:rPr>
              <a:t> Auction</a:t>
            </a:r>
          </a:p>
          <a:p>
            <a:r>
              <a:rPr lang="en-US" sz="2800" b="1" dirty="0" smtClean="0">
                <a:solidFill>
                  <a:srgbClr val="00B050"/>
                </a:solidFill>
              </a:rPr>
              <a:t>(sealed-bid, second-price auction)</a:t>
            </a:r>
            <a:endParaRPr lang="en-US" sz="2800" b="1" dirty="0">
              <a:solidFill>
                <a:srgbClr val="00B050"/>
              </a:solidFill>
            </a:endParaRPr>
          </a:p>
        </p:txBody>
      </p:sp>
      <p:sp>
        <p:nvSpPr>
          <p:cNvPr id="3" name="Rectangle 2"/>
          <p:cNvSpPr/>
          <p:nvPr/>
        </p:nvSpPr>
        <p:spPr>
          <a:xfrm>
            <a:off x="1834732" y="2768479"/>
            <a:ext cx="9531515" cy="1200329"/>
          </a:xfrm>
          <a:prstGeom prst="rect">
            <a:avLst/>
          </a:prstGeom>
        </p:spPr>
        <p:txBody>
          <a:bodyPr wrap="square">
            <a:spAutoFit/>
          </a:bodyPr>
          <a:lstStyle/>
          <a:p>
            <a:r>
              <a:rPr lang="en-US" sz="2400" dirty="0"/>
              <a:t>E</a:t>
            </a:r>
            <a:r>
              <a:rPr lang="en-US" sz="2400" dirty="0" smtClean="0"/>
              <a:t>ach bidder submits a single bid privately to the auctioneer, and the person with the highest bid wins. </a:t>
            </a:r>
          </a:p>
          <a:p>
            <a:r>
              <a:rPr lang="en-US" sz="2400" dirty="0" smtClean="0">
                <a:solidFill>
                  <a:srgbClr val="FF0000"/>
                </a:solidFill>
              </a:rPr>
              <a:t>However, they only pay what the price of the second-highest bid.</a:t>
            </a:r>
            <a:endParaRPr lang="en-US" sz="2400" dirty="0">
              <a:solidFill>
                <a:srgbClr val="FF0000"/>
              </a:solidFill>
            </a:endParaRPr>
          </a:p>
        </p:txBody>
      </p:sp>
    </p:spTree>
    <p:extLst>
      <p:ext uri="{BB962C8B-B14F-4D97-AF65-F5344CB8AC3E}">
        <p14:creationId xmlns:p14="http://schemas.microsoft.com/office/powerpoint/2010/main" val="57302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4129</TotalTime>
  <Words>2155</Words>
  <Application>Microsoft Macintosh PowerPoint</Application>
  <PresentationFormat>Widescreen</PresentationFormat>
  <Paragraphs>355</Paragraphs>
  <Slides>34</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Calibri</vt:lpstr>
      <vt:lpstr>Calibri Light</vt:lpstr>
      <vt:lpstr>DengXian</vt:lpstr>
      <vt:lpstr>Arial</vt:lpstr>
      <vt:lpstr>Mangal</vt:lpstr>
      <vt:lpstr>Office Theme</vt:lpstr>
      <vt:lpstr>COMP90054 AI Planning for Autonomy    Workshop Week 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COMP90054 AI Planning for Autonomy    Workshop Week 11</dc:title>
  <dc:creator>Name</dc:creator>
  <cp:lastModifiedBy>Name</cp:lastModifiedBy>
  <cp:revision>173</cp:revision>
  <dcterms:created xsi:type="dcterms:W3CDTF">2018-10-05T02:03:22Z</dcterms:created>
  <dcterms:modified xsi:type="dcterms:W3CDTF">2018-10-08T12:51:10Z</dcterms:modified>
</cp:coreProperties>
</file>