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269" r:id="rId5"/>
    <p:sldId id="276" r:id="rId6"/>
    <p:sldId id="270" r:id="rId7"/>
    <p:sldId id="283" r:id="rId8"/>
    <p:sldId id="271" r:id="rId9"/>
    <p:sldId id="273" r:id="rId10"/>
    <p:sldId id="275" r:id="rId11"/>
    <p:sldId id="274" r:id="rId12"/>
    <p:sldId id="277" r:id="rId13"/>
    <p:sldId id="278" r:id="rId14"/>
    <p:sldId id="279" r:id="rId15"/>
    <p:sldId id="258" r:id="rId16"/>
    <p:sldId id="281" r:id="rId17"/>
    <p:sldId id="280" r:id="rId18"/>
    <p:sldId id="282" r:id="rId19"/>
    <p:sldId id="261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9751"/>
  </p:normalViewPr>
  <p:slideViewPr>
    <p:cSldViewPr snapToGrid="0" snapToObjects="1">
      <p:cViewPr varScale="1">
        <p:scale>
          <a:sx n="71" d="100"/>
          <a:sy n="71" d="100"/>
        </p:scale>
        <p:origin x="1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B34B9-252B-B043-8AF3-FB5CB55F0F9F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6AE14-972F-D04F-B611-AA5F2C2E4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4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52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60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2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41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91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9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0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8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14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70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15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21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27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33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3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5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2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1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4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5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4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8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9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FC4C1-D7A6-6847-8822-6832183FA724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5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huor@student.unimelb.edu.au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COMP90054 AI Planning for Autonomy</a:t>
            </a:r>
            <a:br>
              <a:rPr lang="en-US" altLang="zh-CN" sz="4400" dirty="0" smtClean="0"/>
            </a:br>
            <a:r>
              <a:rPr lang="en-US" altLang="zh-CN" sz="4400" dirty="0" smtClean="0"/>
              <a:t>Workshop - 1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9244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323" y="1850882"/>
            <a:ext cx="3017618" cy="3986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516" y="609599"/>
            <a:ext cx="5522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3</a:t>
            </a:r>
            <a:r>
              <a:rPr lang="en-US" altLang="zh-CN" sz="4400" b="1" dirty="0" smtClean="0"/>
              <a:t>.</a:t>
            </a:r>
            <a:r>
              <a:rPr lang="zh-CN" altLang="en-US" sz="4400" b="1" dirty="0" smtClean="0"/>
              <a:t> </a:t>
            </a:r>
            <a:r>
              <a:rPr lang="en-US" altLang="zh-CN" sz="4400" b="1" dirty="0" smtClean="0"/>
              <a:t>Iterative Deepening 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72097" y="1850882"/>
            <a:ext cx="307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depth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bound=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1</a:t>
            </a:r>
            <a:endParaRPr lang="en-US" sz="2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278382"/>
              </p:ext>
            </p:extLst>
          </p:nvPr>
        </p:nvGraphicFramePr>
        <p:xfrm>
          <a:off x="4772368" y="2731348"/>
          <a:ext cx="6792106" cy="359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470"/>
                <a:gridCol w="1846730"/>
                <a:gridCol w="2133600"/>
                <a:gridCol w="1954306"/>
              </a:tblGrid>
              <a:tr h="590841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altLang="zh-CN" b="1" baseline="30000" dirty="0" smtClean="0">
                          <a:solidFill>
                            <a:srgbClr val="0070C0"/>
                          </a:solidFill>
                        </a:rPr>
                        <a:t>st</a:t>
                      </a:r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 stage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US" b="1" baseline="30000" dirty="0" smtClean="0">
                          <a:solidFill>
                            <a:srgbClr val="0070C0"/>
                          </a:solidFill>
                        </a:rPr>
                        <a:t>nd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stage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r>
                        <a:rPr lang="en-US" altLang="zh-CN" b="1" baseline="30000" dirty="0" smtClean="0">
                          <a:solidFill>
                            <a:srgbClr val="0070C0"/>
                          </a:solidFill>
                        </a:rPr>
                        <a:t>rd</a:t>
                      </a:r>
                      <a:r>
                        <a:rPr lang="en-US" altLang="zh-CN" b="1" baseline="0" dirty="0" smtClean="0">
                          <a:solidFill>
                            <a:srgbClr val="0070C0"/>
                          </a:solidFill>
                        </a:rPr>
                        <a:t> stage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133946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Open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16674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Closed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68839" y="329837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n1 = &lt; s1, 0, -- &gt;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691" y="2190424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Depth = 0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801" y="3131720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Depth = 1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4144178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 =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-1" y="5156636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 = 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69358" y="4695554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n1 = &lt; s1, 0, -- &gt;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89786" y="405225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</a:t>
            </a:r>
            <a:r>
              <a:rPr lang="en-US" altLang="zh-CN" sz="2000" b="1" dirty="0" smtClean="0"/>
              <a:t>4</a:t>
            </a:r>
            <a:r>
              <a:rPr lang="en-US" sz="2000" b="1" dirty="0" smtClean="0"/>
              <a:t> = &lt; s</a:t>
            </a:r>
            <a:r>
              <a:rPr lang="en-US" altLang="zh-CN" sz="2000" b="1" dirty="0" smtClean="0"/>
              <a:t>4</a:t>
            </a:r>
            <a:r>
              <a:rPr lang="en-US" sz="2000" b="1" dirty="0" smtClean="0"/>
              <a:t>, </a:t>
            </a:r>
            <a:r>
              <a:rPr lang="en-US" sz="2000" b="1" dirty="0" smtClean="0"/>
              <a:t>1, </a:t>
            </a:r>
            <a:r>
              <a:rPr lang="en-US" sz="2000" b="1" dirty="0" smtClean="0"/>
              <a:t>n1 &gt;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69358" y="3320014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sz="2000" b="1" dirty="0" smtClean="0"/>
              <a:t>2 = &lt; s2, 2, n1 &gt;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589786" y="3698485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</a:t>
            </a:r>
            <a:r>
              <a:rPr lang="en-US" altLang="zh-CN" sz="2000" b="1" dirty="0" smtClean="0"/>
              <a:t>3 = &lt; s3, 2, n1 &gt;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620647" y="4695554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n1 = &lt; s1, 0, -- &gt;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620647" y="5805198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</a:t>
            </a:r>
            <a:r>
              <a:rPr lang="en-US" altLang="zh-CN" sz="2000" b="1" dirty="0" smtClean="0"/>
              <a:t>4</a:t>
            </a:r>
            <a:r>
              <a:rPr lang="en-US" sz="2000" b="1" dirty="0" smtClean="0"/>
              <a:t> = &lt; s</a:t>
            </a:r>
            <a:r>
              <a:rPr lang="en-US" altLang="zh-CN" sz="2000" b="1" dirty="0" smtClean="0"/>
              <a:t>4</a:t>
            </a:r>
            <a:r>
              <a:rPr lang="en-US" sz="2000" b="1" dirty="0" smtClean="0"/>
              <a:t>, </a:t>
            </a:r>
            <a:r>
              <a:rPr lang="en-US" sz="2000" b="1" dirty="0" smtClean="0"/>
              <a:t>1, </a:t>
            </a:r>
            <a:r>
              <a:rPr lang="en-US" sz="2000" b="1" dirty="0" smtClean="0"/>
              <a:t>n1 &gt;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9634093" y="5049193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sz="2000" b="1" dirty="0" smtClean="0"/>
              <a:t>2 = &lt; s2, 2, n1 &gt;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634093" y="5425841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</a:t>
            </a:r>
            <a:r>
              <a:rPr lang="en-US" altLang="zh-CN" sz="2000" b="1" dirty="0" smtClean="0"/>
              <a:t>3 = &lt; s3, 2, n1 &gt;</a:t>
            </a:r>
            <a:endParaRPr lang="en-US" sz="2000" b="1" dirty="0"/>
          </a:p>
        </p:txBody>
      </p:sp>
      <p:sp>
        <p:nvSpPr>
          <p:cNvPr id="20" name="Rectangle 19"/>
          <p:cNvSpPr/>
          <p:nvPr/>
        </p:nvSpPr>
        <p:spPr>
          <a:xfrm>
            <a:off x="9617327" y="4670552"/>
            <a:ext cx="1943828" cy="1658532"/>
          </a:xfrm>
          <a:prstGeom prst="rect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992685" y="6230722"/>
            <a:ext cx="2382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Ordered Sequence </a:t>
            </a:r>
            <a:r>
              <a:rPr lang="en-US" sz="2000" b="1" dirty="0" smtClean="0">
                <a:solidFill>
                  <a:srgbClr val="0070C0"/>
                </a:solidFill>
              </a:rPr>
              <a:t>of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States expanded</a:t>
            </a:r>
          </a:p>
        </p:txBody>
      </p:sp>
    </p:spTree>
    <p:extLst>
      <p:ext uri="{BB962C8B-B14F-4D97-AF65-F5344CB8AC3E}">
        <p14:creationId xmlns:p14="http://schemas.microsoft.com/office/powerpoint/2010/main" val="162767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516" y="609599"/>
            <a:ext cx="5522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3</a:t>
            </a:r>
            <a:r>
              <a:rPr lang="en-US" altLang="zh-CN" sz="4400" b="1" dirty="0" smtClean="0"/>
              <a:t>.</a:t>
            </a:r>
            <a:r>
              <a:rPr lang="zh-CN" altLang="en-US" sz="4400" b="1" dirty="0" smtClean="0"/>
              <a:t> </a:t>
            </a:r>
            <a:r>
              <a:rPr lang="en-US" altLang="zh-CN" sz="4400" b="1" dirty="0" smtClean="0"/>
              <a:t>Iterative Deepening 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60147" y="533084"/>
            <a:ext cx="307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depth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bound=</a:t>
            </a:r>
            <a:r>
              <a:rPr lang="zh-CN" altLang="en-US" sz="2800" b="1" dirty="0" smtClean="0"/>
              <a:t> </a:t>
            </a:r>
            <a:r>
              <a:rPr lang="en-US" altLang="zh-CN" sz="2800" b="1" dirty="0"/>
              <a:t>2</a:t>
            </a:r>
            <a:endParaRPr lang="en-US" sz="28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73" y="1552395"/>
            <a:ext cx="4912657" cy="4722898"/>
          </a:xfrm>
          <a:prstGeom prst="rect">
            <a:avLst/>
          </a:prstGeom>
        </p:spPr>
      </p:pic>
      <p:sp>
        <p:nvSpPr>
          <p:cNvPr id="21" name="5-Point Star 20"/>
          <p:cNvSpPr/>
          <p:nvPr/>
        </p:nvSpPr>
        <p:spPr>
          <a:xfrm>
            <a:off x="2868715" y="1954305"/>
            <a:ext cx="466164" cy="484094"/>
          </a:xfrm>
          <a:prstGeom prst="star5">
            <a:avLst>
              <a:gd name="adj" fmla="val 22448"/>
              <a:gd name="hf" fmla="val 105146"/>
              <a:gd name="vf" fmla="val 110557"/>
            </a:avLst>
          </a:prstGeom>
          <a:solidFill>
            <a:schemeClr val="accent4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1748136" y="3110751"/>
            <a:ext cx="466164" cy="484094"/>
          </a:xfrm>
          <a:prstGeom prst="star5">
            <a:avLst>
              <a:gd name="adj" fmla="val 22448"/>
              <a:gd name="hf" fmla="val 105146"/>
              <a:gd name="vf" fmla="val 110557"/>
            </a:avLst>
          </a:prstGeom>
          <a:solidFill>
            <a:schemeClr val="accent4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>
          <a:xfrm>
            <a:off x="2904572" y="3110751"/>
            <a:ext cx="466164" cy="484094"/>
          </a:xfrm>
          <a:prstGeom prst="star5">
            <a:avLst>
              <a:gd name="adj" fmla="val 22448"/>
              <a:gd name="hf" fmla="val 105146"/>
              <a:gd name="vf" fmla="val 110557"/>
            </a:avLst>
          </a:prstGeom>
          <a:solidFill>
            <a:schemeClr val="accent4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4061008" y="3110751"/>
            <a:ext cx="466164" cy="484094"/>
          </a:xfrm>
          <a:prstGeom prst="star5">
            <a:avLst>
              <a:gd name="adj" fmla="val 22448"/>
              <a:gd name="hf" fmla="val 105146"/>
              <a:gd name="vf" fmla="val 110557"/>
            </a:avLst>
          </a:prstGeom>
          <a:solidFill>
            <a:schemeClr val="accent4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2133612" y="4213399"/>
            <a:ext cx="537869" cy="551391"/>
          </a:xfrm>
          <a:prstGeom prst="star5">
            <a:avLst>
              <a:gd name="adj" fmla="val 22448"/>
              <a:gd name="hf" fmla="val 105146"/>
              <a:gd name="vf" fmla="val 110557"/>
            </a:avLst>
          </a:prstGeom>
          <a:solidFill>
            <a:schemeClr val="accent4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2877686" y="5351918"/>
            <a:ext cx="466164" cy="484094"/>
          </a:xfrm>
          <a:prstGeom prst="star5">
            <a:avLst>
              <a:gd name="adj" fmla="val 22448"/>
              <a:gd name="hf" fmla="val 105146"/>
              <a:gd name="vf" fmla="val 110557"/>
            </a:avLst>
          </a:prstGeom>
          <a:solidFill>
            <a:schemeClr val="accent4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813548"/>
              </p:ext>
            </p:extLst>
          </p:nvPr>
        </p:nvGraphicFramePr>
        <p:xfrm>
          <a:off x="6167710" y="1183351"/>
          <a:ext cx="5448311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3236"/>
                <a:gridCol w="2082893"/>
                <a:gridCol w="2372182"/>
              </a:tblGrid>
              <a:tr h="52268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stage</a:t>
                      </a:r>
                      <a:endParaRPr lang="en-US" dirty="0"/>
                    </a:p>
                  </a:txBody>
                  <a:tcPr/>
                </a:tc>
              </a:tr>
              <a:tr h="107303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Open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5378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Closed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7292175" y="1742462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n1 = &lt; s1, 0, -- &gt;</a:t>
            </a:r>
            <a:endParaRPr lang="en-US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9273375" y="2450678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</a:t>
            </a:r>
            <a:r>
              <a:rPr lang="en-US" altLang="zh-CN" sz="2000" b="1" dirty="0" smtClean="0"/>
              <a:t>4</a:t>
            </a:r>
            <a:r>
              <a:rPr lang="en-US" sz="2000" b="1" dirty="0" smtClean="0"/>
              <a:t> = &lt; s</a:t>
            </a:r>
            <a:r>
              <a:rPr lang="en-US" altLang="zh-CN" sz="2000" b="1" dirty="0" smtClean="0"/>
              <a:t>4</a:t>
            </a:r>
            <a:r>
              <a:rPr lang="en-US" sz="2000" b="1" dirty="0" smtClean="0"/>
              <a:t>, </a:t>
            </a:r>
            <a:r>
              <a:rPr lang="en-US" sz="2000" b="1" dirty="0" smtClean="0"/>
              <a:t>1, </a:t>
            </a:r>
            <a:r>
              <a:rPr lang="en-US" sz="2000" b="1" dirty="0" smtClean="0"/>
              <a:t>n1 &gt;</a:t>
            </a:r>
            <a:endParaRPr 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9273375" y="1727294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sz="2000" b="1" dirty="0" smtClean="0"/>
              <a:t>2 = &lt; s2, 2, n1 &gt;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9273375" y="2070200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</a:t>
            </a:r>
            <a:r>
              <a:rPr lang="en-US" altLang="zh-CN" sz="2000" b="1" dirty="0" smtClean="0"/>
              <a:t>3 = &lt; s3, 2, n1 &gt;</a:t>
            </a:r>
            <a:endParaRPr 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273375" y="2829366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n1 = &lt; s1, 0, -- &gt;</a:t>
            </a:r>
            <a:endParaRPr lang="en-US" sz="2000" b="1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656044"/>
              </p:ext>
            </p:extLst>
          </p:nvPr>
        </p:nvGraphicFramePr>
        <p:xfrm>
          <a:off x="4966455" y="3827288"/>
          <a:ext cx="6849027" cy="29679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745"/>
                <a:gridCol w="1882588"/>
                <a:gridCol w="2026024"/>
                <a:gridCol w="2115670"/>
              </a:tblGrid>
              <a:tr h="52268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stage</a:t>
                      </a:r>
                      <a:endParaRPr lang="en-US" dirty="0"/>
                    </a:p>
                  </a:txBody>
                  <a:tcPr/>
                </a:tc>
              </a:tr>
              <a:tr h="107303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Open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37224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Closed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771057" y="5783282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sz="2000" b="1" dirty="0" smtClean="0"/>
              <a:t>2 = &lt; s2, 2, n1 &gt;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71057" y="5439791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n1 = &lt; s1, 0, -- &gt;</a:t>
            </a:r>
            <a:endParaRPr lang="en-US" sz="2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750882" y="4640131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</a:t>
            </a:r>
            <a:r>
              <a:rPr lang="en-US" altLang="zh-CN" sz="2000" b="1" dirty="0" smtClean="0"/>
              <a:t>4</a:t>
            </a:r>
            <a:r>
              <a:rPr lang="en-US" sz="2000" b="1" dirty="0" smtClean="0"/>
              <a:t> = &lt; s</a:t>
            </a:r>
            <a:r>
              <a:rPr lang="en-US" altLang="zh-CN" sz="2000" b="1" dirty="0" smtClean="0"/>
              <a:t>4</a:t>
            </a:r>
            <a:r>
              <a:rPr lang="en-US" sz="2000" b="1" dirty="0" smtClean="0"/>
              <a:t>, </a:t>
            </a:r>
            <a:r>
              <a:rPr lang="en-US" sz="2000" b="1" dirty="0" smtClean="0"/>
              <a:t>1, </a:t>
            </a:r>
            <a:r>
              <a:rPr lang="en-US" sz="2000" b="1" dirty="0" smtClean="0"/>
              <a:t>n1 &gt;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771057" y="4315313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</a:t>
            </a:r>
            <a:r>
              <a:rPr lang="en-US" altLang="zh-CN" sz="2000" b="1" dirty="0" smtClean="0"/>
              <a:t>3 = &lt; s3, 2, n1 &gt;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750882" y="5035523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n5 = &lt; s5, </a:t>
            </a:r>
            <a:r>
              <a:rPr lang="en-US" sz="2000" b="1" dirty="0"/>
              <a:t>4</a:t>
            </a:r>
            <a:r>
              <a:rPr lang="en-US" sz="2000" b="1" dirty="0" smtClean="0"/>
              <a:t>, n2 &gt;</a:t>
            </a:r>
            <a:endParaRPr 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744219" y="5738330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sz="2000" b="1" dirty="0" smtClean="0"/>
              <a:t>2 = &lt; s2, 2, n1 &gt;</a:t>
            </a:r>
            <a:endParaRPr lang="en-US" sz="2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750365" y="539778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n1 = &lt; s1, 0, -- &gt;</a:t>
            </a:r>
            <a:endParaRPr lang="en-US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7708000" y="4328872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</a:t>
            </a:r>
            <a:r>
              <a:rPr lang="en-US" altLang="zh-CN" sz="2000" b="1" dirty="0" smtClean="0"/>
              <a:t>3 = &lt; s3, 2, n1 &gt;</a:t>
            </a:r>
            <a:endParaRPr lang="en-US" sz="2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721631" y="4699199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</a:t>
            </a:r>
            <a:r>
              <a:rPr lang="en-US" altLang="zh-CN" sz="2000" b="1" dirty="0" smtClean="0"/>
              <a:t>4</a:t>
            </a:r>
            <a:r>
              <a:rPr lang="en-US" sz="2000" b="1" dirty="0" smtClean="0"/>
              <a:t> = &lt; s</a:t>
            </a:r>
            <a:r>
              <a:rPr lang="en-US" altLang="zh-CN" sz="2000" b="1" dirty="0" smtClean="0"/>
              <a:t>4</a:t>
            </a:r>
            <a:r>
              <a:rPr lang="en-US" sz="2000" b="1" dirty="0" smtClean="0"/>
              <a:t>, </a:t>
            </a:r>
            <a:r>
              <a:rPr lang="en-US" sz="2000" b="1" dirty="0" smtClean="0"/>
              <a:t>1, </a:t>
            </a:r>
            <a:r>
              <a:rPr lang="en-US" sz="2000" b="1" dirty="0" smtClean="0"/>
              <a:t>n1 &gt;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737933" y="6092466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n5 = &lt; s5, </a:t>
            </a:r>
            <a:r>
              <a:rPr lang="en-US" sz="2000" b="1" dirty="0"/>
              <a:t>4</a:t>
            </a:r>
            <a:r>
              <a:rPr lang="en-US" sz="2000" b="1" dirty="0" smtClean="0"/>
              <a:t>, n2 &gt;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9797347" y="436468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</a:t>
            </a:r>
            <a:r>
              <a:rPr lang="en-US" altLang="zh-CN" sz="2000" b="1" dirty="0" smtClean="0"/>
              <a:t>4</a:t>
            </a:r>
            <a:r>
              <a:rPr lang="en-US" sz="2000" b="1" dirty="0" smtClean="0"/>
              <a:t> = &lt; s</a:t>
            </a:r>
            <a:r>
              <a:rPr lang="en-US" altLang="zh-CN" sz="2000" b="1" dirty="0" smtClean="0"/>
              <a:t>4</a:t>
            </a:r>
            <a:r>
              <a:rPr lang="en-US" sz="2000" b="1" dirty="0" smtClean="0"/>
              <a:t>, </a:t>
            </a:r>
            <a:r>
              <a:rPr lang="en-US" sz="2000" b="1" dirty="0" smtClean="0"/>
              <a:t>1, </a:t>
            </a:r>
            <a:r>
              <a:rPr lang="en-US" sz="2000" b="1" dirty="0" smtClean="0"/>
              <a:t>n1 &gt;</a:t>
            </a:r>
            <a:endParaRPr lang="en-US" sz="2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9797347" y="5719402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sz="2000" b="1" dirty="0" smtClean="0"/>
              <a:t>2 = &lt; s2, 2, n1 &gt;</a:t>
            </a:r>
            <a:endParaRPr lang="en-US" sz="2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9803493" y="5378857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n1 = &lt; s1, 0, -- &gt;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9791061" y="6073538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n5 = &lt; s5, </a:t>
            </a:r>
            <a:r>
              <a:rPr lang="en-US" sz="2000" b="1" dirty="0"/>
              <a:t>4</a:t>
            </a:r>
            <a:r>
              <a:rPr lang="en-US" sz="2000" b="1" dirty="0" smtClean="0"/>
              <a:t>, n2 &gt;</a:t>
            </a:r>
            <a:endParaRPr lang="en-US" sz="2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9789101" y="6380277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</a:t>
            </a:r>
            <a:r>
              <a:rPr lang="en-US" altLang="zh-CN" sz="2000" b="1" dirty="0" smtClean="0"/>
              <a:t>3 = &lt; s3, 2, n1 &gt;</a:t>
            </a:r>
            <a:endParaRPr lang="en-US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9803493" y="4693916"/>
            <a:ext cx="2069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</a:t>
            </a:r>
            <a:r>
              <a:rPr lang="en-US" sz="2000" b="1" dirty="0"/>
              <a:t>6</a:t>
            </a:r>
            <a:r>
              <a:rPr lang="en-US" sz="2000" b="1" dirty="0" smtClean="0"/>
              <a:t> = </a:t>
            </a:r>
            <a:r>
              <a:rPr lang="en-US" sz="2000" b="1" smtClean="0"/>
              <a:t>&lt; </a:t>
            </a:r>
            <a:r>
              <a:rPr lang="en-US" sz="2000" b="1" smtClean="0"/>
              <a:t>s</a:t>
            </a:r>
            <a:r>
              <a:rPr lang="en-US" sz="2000" b="1" dirty="0"/>
              <a:t>7</a:t>
            </a:r>
            <a:r>
              <a:rPr lang="en-US" sz="2000" b="1" smtClean="0"/>
              <a:t>, </a:t>
            </a:r>
            <a:r>
              <a:rPr lang="en-US" sz="2000" b="1" smtClean="0"/>
              <a:t>12</a:t>
            </a:r>
            <a:r>
              <a:rPr lang="en-US" sz="2000" b="1" smtClean="0"/>
              <a:t>, n3&gt;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9703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 animBg="1"/>
      <p:bldP spid="27" grpId="0" animBg="1"/>
      <p:bldP spid="28" grpId="0" animBg="1"/>
      <p:bldP spid="31" grpId="0"/>
      <p:bldP spid="32" grpId="0"/>
      <p:bldP spid="33" grpId="0"/>
      <p:bldP spid="34" grpId="0"/>
      <p:bldP spid="38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631159"/>
              </p:ext>
            </p:extLst>
          </p:nvPr>
        </p:nvGraphicFramePr>
        <p:xfrm>
          <a:off x="233079" y="448247"/>
          <a:ext cx="5448311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3236"/>
                <a:gridCol w="2082893"/>
                <a:gridCol w="2372182"/>
              </a:tblGrid>
              <a:tr h="52268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stage</a:t>
                      </a:r>
                      <a:endParaRPr lang="en-US" dirty="0"/>
                    </a:p>
                  </a:txBody>
                  <a:tcPr/>
                </a:tc>
              </a:tr>
              <a:tr h="107303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Open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5378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Closed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57544" y="1007358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n1 = &lt; s1, 0, -- &gt;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38744" y="1715574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</a:t>
            </a:r>
            <a:r>
              <a:rPr lang="en-US" altLang="zh-CN" sz="2000" b="1" dirty="0" smtClean="0"/>
              <a:t>4</a:t>
            </a:r>
            <a:r>
              <a:rPr lang="en-US" sz="2000" b="1" dirty="0" smtClean="0"/>
              <a:t> = &lt; s</a:t>
            </a:r>
            <a:r>
              <a:rPr lang="en-US" altLang="zh-CN" sz="2000" b="1" dirty="0" smtClean="0"/>
              <a:t>4</a:t>
            </a:r>
            <a:r>
              <a:rPr lang="en-US" sz="2000" b="1" dirty="0" smtClean="0"/>
              <a:t>, </a:t>
            </a:r>
            <a:r>
              <a:rPr lang="en-US" sz="2000" b="1" dirty="0" smtClean="0"/>
              <a:t>1, </a:t>
            </a:r>
            <a:r>
              <a:rPr lang="en-US" sz="2000" b="1" dirty="0" smtClean="0"/>
              <a:t>n1 &gt;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38744" y="992190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sz="2000" b="1" dirty="0" smtClean="0"/>
              <a:t>2 = &lt; s2, 2, n1 &gt;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38744" y="1335096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</a:t>
            </a:r>
            <a:r>
              <a:rPr lang="en-US" altLang="zh-CN" sz="2000" b="1" dirty="0" smtClean="0"/>
              <a:t>3 = &lt; s3, 2, n1 &gt;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38744" y="2094262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n1 = &lt; s1, 0, -- &gt;</a:t>
            </a:r>
            <a:endParaRPr lang="en-US" sz="20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171891"/>
              </p:ext>
            </p:extLst>
          </p:nvPr>
        </p:nvGraphicFramePr>
        <p:xfrm>
          <a:off x="210080" y="3121990"/>
          <a:ext cx="8037449" cy="34760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9379"/>
                <a:gridCol w="2008094"/>
                <a:gridCol w="2008094"/>
                <a:gridCol w="2061882"/>
              </a:tblGrid>
              <a:tr h="522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stage</a:t>
                      </a:r>
                      <a:endParaRPr lang="en-US" dirty="0"/>
                    </a:p>
                  </a:txBody>
                  <a:tcPr/>
                </a:tc>
              </a:tr>
              <a:tr h="10730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8803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30888" y="5062816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sz="2000" b="1" dirty="0" smtClean="0"/>
              <a:t>2 = &lt; s2, 2, n1 &gt;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30888" y="471932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n1 = &lt; s1, 0, -- &gt;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0713" y="391966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</a:t>
            </a:r>
            <a:r>
              <a:rPr lang="en-US" altLang="zh-CN" sz="2000" b="1" dirty="0" smtClean="0"/>
              <a:t>4</a:t>
            </a:r>
            <a:r>
              <a:rPr lang="en-US" sz="2000" b="1" dirty="0" smtClean="0"/>
              <a:t> = &lt; s</a:t>
            </a:r>
            <a:r>
              <a:rPr lang="en-US" altLang="zh-CN" sz="2000" b="1" dirty="0" smtClean="0"/>
              <a:t>4</a:t>
            </a:r>
            <a:r>
              <a:rPr lang="en-US" sz="2000" b="1" dirty="0" smtClean="0"/>
              <a:t>, </a:t>
            </a:r>
            <a:r>
              <a:rPr lang="en-US" sz="2000" b="1" dirty="0" smtClean="0"/>
              <a:t>1, </a:t>
            </a:r>
            <a:r>
              <a:rPr lang="en-US" sz="2000" b="1" dirty="0" smtClean="0"/>
              <a:t>n1 &gt;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30888" y="3594847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</a:t>
            </a:r>
            <a:r>
              <a:rPr lang="en-US" altLang="zh-CN" sz="2000" b="1" dirty="0" smtClean="0"/>
              <a:t>3 = &lt; s3, 2, n1 &gt;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10713" y="4315057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n5 = &lt; s5, </a:t>
            </a:r>
            <a:r>
              <a:rPr lang="en-US" sz="2000" b="1" dirty="0"/>
              <a:t>4</a:t>
            </a:r>
            <a:r>
              <a:rPr lang="en-US" sz="2000" b="1" dirty="0" smtClean="0"/>
              <a:t>, n2 &gt;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204050" y="5017864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sz="2000" b="1" dirty="0" smtClean="0"/>
              <a:t>2 = &lt; s2, 2, n1 &gt;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10196" y="4677319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n1 = &lt; s1, 0, -- &gt;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167831" y="3608406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</a:t>
            </a:r>
            <a:r>
              <a:rPr lang="en-US" altLang="zh-CN" sz="2000" b="1" dirty="0" smtClean="0"/>
              <a:t>3 = &lt; s3, 2, n1 &gt;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181462" y="3978733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</a:t>
            </a:r>
            <a:r>
              <a:rPr lang="en-US" altLang="zh-CN" sz="2000" b="1" dirty="0" smtClean="0"/>
              <a:t>4</a:t>
            </a:r>
            <a:r>
              <a:rPr lang="en-US" sz="2000" b="1" dirty="0" smtClean="0"/>
              <a:t> = &lt; s</a:t>
            </a:r>
            <a:r>
              <a:rPr lang="en-US" altLang="zh-CN" sz="2000" b="1" dirty="0" smtClean="0"/>
              <a:t>4</a:t>
            </a:r>
            <a:r>
              <a:rPr lang="en-US" sz="2000" b="1" dirty="0" smtClean="0"/>
              <a:t>, </a:t>
            </a:r>
            <a:r>
              <a:rPr lang="en-US" sz="2000" b="1" dirty="0" smtClean="0"/>
              <a:t>1, </a:t>
            </a:r>
            <a:r>
              <a:rPr lang="en-US" sz="2000" b="1" dirty="0" smtClean="0"/>
              <a:t>n1 &gt;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197764" y="5372000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n5 = &lt; s5, </a:t>
            </a:r>
            <a:r>
              <a:rPr lang="en-US" sz="2000" b="1" dirty="0"/>
              <a:t>4</a:t>
            </a:r>
            <a:r>
              <a:rPr lang="en-US" sz="2000" b="1" dirty="0" smtClean="0"/>
              <a:t>, n2 &gt;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57178" y="3644214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</a:t>
            </a:r>
            <a:r>
              <a:rPr lang="en-US" altLang="zh-CN" sz="2000" b="1" dirty="0" smtClean="0"/>
              <a:t>4</a:t>
            </a:r>
            <a:r>
              <a:rPr lang="en-US" sz="2000" b="1" dirty="0" smtClean="0"/>
              <a:t> = &lt; s</a:t>
            </a:r>
            <a:r>
              <a:rPr lang="en-US" altLang="zh-CN" sz="2000" b="1" dirty="0" smtClean="0"/>
              <a:t>4</a:t>
            </a:r>
            <a:r>
              <a:rPr lang="en-US" sz="2000" b="1" dirty="0" smtClean="0"/>
              <a:t>, </a:t>
            </a:r>
            <a:r>
              <a:rPr lang="en-US" sz="2000" b="1" dirty="0" smtClean="0"/>
              <a:t>1, </a:t>
            </a:r>
            <a:r>
              <a:rPr lang="en-US" sz="2000" b="1" dirty="0" smtClean="0"/>
              <a:t>n1 &gt;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257178" y="4998936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sz="2000" b="1" dirty="0" smtClean="0"/>
              <a:t>2 = &lt; s2, 2, n1 &gt;</a:t>
            </a:r>
            <a:endParaRPr 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263324" y="4658391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n1 = &lt; s1, 0, -- &gt;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250892" y="5353072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n5 = &lt; s5, </a:t>
            </a:r>
            <a:r>
              <a:rPr lang="en-US" sz="2000" b="1" dirty="0"/>
              <a:t>4</a:t>
            </a:r>
            <a:r>
              <a:rPr lang="en-US" sz="2000" b="1" dirty="0" smtClean="0"/>
              <a:t>, n2 &gt;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248932" y="5659811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</a:t>
            </a:r>
            <a:r>
              <a:rPr lang="en-US" altLang="zh-CN" sz="2000" b="1" dirty="0" smtClean="0"/>
              <a:t>3 = &lt; s3, 2, n1 &gt;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263324" y="3973450"/>
            <a:ext cx="2069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</a:t>
            </a:r>
            <a:r>
              <a:rPr lang="en-US" sz="2000" b="1" dirty="0"/>
              <a:t>6</a:t>
            </a:r>
            <a:r>
              <a:rPr lang="en-US" sz="2000" b="1" dirty="0" smtClean="0"/>
              <a:t> = &lt; s</a:t>
            </a:r>
            <a:r>
              <a:rPr lang="en-US" sz="2000" b="1" dirty="0"/>
              <a:t>7</a:t>
            </a:r>
            <a:r>
              <a:rPr lang="en-US" sz="2000" b="1" smtClean="0"/>
              <a:t>, </a:t>
            </a:r>
            <a:r>
              <a:rPr lang="en-US" sz="2000" b="1" smtClean="0"/>
              <a:t>12</a:t>
            </a:r>
            <a:r>
              <a:rPr lang="en-US" sz="2000" b="1" smtClean="0"/>
              <a:t>, </a:t>
            </a:r>
            <a:r>
              <a:rPr lang="en-US" sz="2000" b="1" dirty="0" smtClean="0"/>
              <a:t>n3 &gt;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272475" y="3610491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</a:t>
            </a:r>
            <a:r>
              <a:rPr lang="en-US" altLang="zh-CN" sz="2000" b="1" dirty="0" smtClean="0"/>
              <a:t>4</a:t>
            </a:r>
            <a:r>
              <a:rPr lang="en-US" sz="2000" b="1" dirty="0" smtClean="0"/>
              <a:t> = &lt; s</a:t>
            </a:r>
            <a:r>
              <a:rPr lang="en-US" altLang="zh-CN" sz="2000" b="1" dirty="0" smtClean="0"/>
              <a:t>4</a:t>
            </a:r>
            <a:r>
              <a:rPr lang="en-US" sz="2000" b="1" dirty="0" smtClean="0"/>
              <a:t>, </a:t>
            </a:r>
            <a:r>
              <a:rPr lang="en-US" sz="2000" b="1" dirty="0" smtClean="0"/>
              <a:t>1, </a:t>
            </a:r>
            <a:r>
              <a:rPr lang="en-US" sz="2000" b="1" dirty="0" smtClean="0"/>
              <a:t>n1 &gt;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184582" y="5007904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sz="2000" b="1" dirty="0" smtClean="0"/>
              <a:t>2 = &lt; s2, 2, n1 &gt;</a:t>
            </a:r>
            <a:endParaRPr 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190728" y="4667359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n1 = &lt; s1, 0, -- &gt;</a:t>
            </a:r>
            <a:endParaRPr lang="en-US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178296" y="5362040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n5 = &lt; s5, </a:t>
            </a:r>
            <a:r>
              <a:rPr lang="en-US" sz="2000" b="1" dirty="0"/>
              <a:t>4</a:t>
            </a:r>
            <a:r>
              <a:rPr lang="en-US" sz="2000" b="1" dirty="0" smtClean="0"/>
              <a:t>, n2 &gt;</a:t>
            </a:r>
            <a:endParaRPr lang="en-US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176336" y="5668779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</a:t>
            </a:r>
            <a:r>
              <a:rPr lang="en-US" altLang="zh-CN" sz="2000" b="1" dirty="0" smtClean="0"/>
              <a:t>3 = &lt; s3, 2, n1 &gt;</a:t>
            </a:r>
            <a:endParaRPr 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157689" y="5954382"/>
            <a:ext cx="2096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</a:t>
            </a:r>
            <a:r>
              <a:rPr lang="en-US" sz="2000" b="1" dirty="0"/>
              <a:t>6</a:t>
            </a:r>
            <a:r>
              <a:rPr lang="en-US" sz="2000" b="1" dirty="0" smtClean="0"/>
              <a:t> = &lt; s</a:t>
            </a:r>
            <a:r>
              <a:rPr lang="en-US" sz="2000" b="1" dirty="0"/>
              <a:t>7</a:t>
            </a:r>
            <a:r>
              <a:rPr lang="en-US" sz="2000" b="1" smtClean="0"/>
              <a:t>, </a:t>
            </a:r>
            <a:r>
              <a:rPr lang="en-US" sz="2000" b="1" smtClean="0"/>
              <a:t>12, </a:t>
            </a:r>
            <a:r>
              <a:rPr lang="en-US" sz="2000" b="1" dirty="0" smtClean="0"/>
              <a:t>n3 &gt;</a:t>
            </a:r>
            <a:endParaRPr lang="en-US" sz="2000" b="1" dirty="0"/>
          </a:p>
        </p:txBody>
      </p:sp>
      <p:sp>
        <p:nvSpPr>
          <p:cNvPr id="31" name="Rectangle 30"/>
          <p:cNvSpPr/>
          <p:nvPr/>
        </p:nvSpPr>
        <p:spPr>
          <a:xfrm>
            <a:off x="6203865" y="4717574"/>
            <a:ext cx="2069233" cy="1886261"/>
          </a:xfrm>
          <a:prstGeom prst="rect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845524" y="5668779"/>
            <a:ext cx="2382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Ordered Sequence </a:t>
            </a:r>
            <a:r>
              <a:rPr lang="en-US" sz="2000" b="1" dirty="0" smtClean="0">
                <a:solidFill>
                  <a:srgbClr val="0070C0"/>
                </a:solidFill>
              </a:rPr>
              <a:t>of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States expanded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695" y="57544"/>
            <a:ext cx="3017618" cy="398678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4327053" y="3990983"/>
            <a:ext cx="1900511" cy="341607"/>
          </a:xfrm>
          <a:prstGeom prst="rect">
            <a:avLst/>
          </a:prstGeom>
          <a:solidFill>
            <a:srgbClr val="FF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162768" y="3642320"/>
            <a:ext cx="1900511" cy="341607"/>
          </a:xfrm>
          <a:prstGeom prst="rect">
            <a:avLst/>
          </a:prstGeom>
          <a:solidFill>
            <a:srgbClr val="FF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271551" y="1058927"/>
            <a:ext cx="1900511" cy="341607"/>
          </a:xfrm>
          <a:prstGeom prst="rect">
            <a:avLst/>
          </a:prstGeom>
          <a:solidFill>
            <a:srgbClr val="FF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966599" y="201331"/>
            <a:ext cx="307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depth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bound=</a:t>
            </a:r>
            <a:r>
              <a:rPr lang="zh-CN" altLang="en-US" sz="2800" b="1" dirty="0" smtClean="0"/>
              <a:t> </a:t>
            </a:r>
            <a:r>
              <a:rPr lang="en-US" altLang="zh-CN" sz="2800" b="1" dirty="0"/>
              <a:t>2</a:t>
            </a:r>
            <a:endParaRPr lang="en-US" sz="2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994975" y="1138141"/>
            <a:ext cx="6275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solution found by ID:   </a:t>
            </a:r>
          </a:p>
          <a:p>
            <a:r>
              <a:rPr lang="en-US" sz="2400" b="1" dirty="0" smtClean="0"/>
              <a:t>s1 -&gt; s3 -&gt; s7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0327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4" grpId="0" animBg="1"/>
      <p:bldP spid="35" grpId="0" animBg="1"/>
      <p:bldP spid="36" grpId="0" animBg="1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83" y="703003"/>
            <a:ext cx="3017618" cy="39867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10932" y="1097553"/>
            <a:ext cx="6275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solution found </a:t>
            </a:r>
            <a:r>
              <a:rPr lang="en-US" sz="2400" b="1" smtClean="0"/>
              <a:t>by Iterative Deepening:   </a:t>
            </a:r>
            <a:endParaRPr lang="en-US" sz="2400" b="1" dirty="0" smtClean="0"/>
          </a:p>
          <a:p>
            <a:r>
              <a:rPr lang="en-US" sz="2400" b="1" dirty="0" smtClean="0"/>
              <a:t>s1 -&gt; s3 -&gt; s7 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35964" y="2883231"/>
            <a:ext cx="38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The solution is not </a:t>
            </a:r>
            <a:r>
              <a:rPr lang="en-US" altLang="zh-CN" sz="2400" dirty="0"/>
              <a:t>o</a:t>
            </a:r>
            <a:r>
              <a:rPr lang="en-US" altLang="zh-CN" sz="2400" dirty="0" smtClean="0"/>
              <a:t>ptimal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22427" y="3436236"/>
            <a:ext cx="8148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ID will be optimal if the costs are uniform, e.g. all costs are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502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380563"/>
            <a:ext cx="469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Adapt BFS </a:t>
            </a:r>
            <a:r>
              <a:rPr lang="en-US" sz="2800" b="1" smtClean="0"/>
              <a:t>to account for g(n)</a:t>
            </a:r>
            <a:endParaRPr lang="en-US" sz="2800" b="1"/>
          </a:p>
        </p:txBody>
      </p:sp>
      <p:sp>
        <p:nvSpPr>
          <p:cNvPr id="5" name="Right Arrow 4"/>
          <p:cNvSpPr/>
          <p:nvPr/>
        </p:nvSpPr>
        <p:spPr>
          <a:xfrm>
            <a:off x="5127812" y="1519498"/>
            <a:ext cx="896471" cy="322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6562165" y="1380563"/>
            <a:ext cx="51457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Dijkstra’s</a:t>
            </a:r>
            <a:r>
              <a:rPr lang="en-US" sz="2800" b="1" dirty="0" smtClean="0"/>
              <a:t> Algorithm</a:t>
            </a:r>
          </a:p>
          <a:p>
            <a:r>
              <a:rPr lang="en-US" sz="2800" b="1" dirty="0" smtClean="0"/>
              <a:t>(also known as Uniform Search)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9246" y="3155576"/>
            <a:ext cx="100763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Like </a:t>
            </a:r>
            <a:r>
              <a:rPr lang="en-US" sz="2800" dirty="0" err="1"/>
              <a:t>BrFS</a:t>
            </a:r>
            <a:r>
              <a:rPr lang="en-US" sz="2800" dirty="0"/>
              <a:t> but expanding the node with lowest </a:t>
            </a:r>
            <a:r>
              <a:rPr lang="en-US" sz="2800" dirty="0" smtClean="0"/>
              <a:t>accumulated </a:t>
            </a:r>
            <a:r>
              <a:rPr lang="en-US" sz="2800" dirty="0"/>
              <a:t>cost, instead of the lowest length, where length is defined over the number of </a:t>
            </a:r>
            <a:r>
              <a:rPr lang="en-US" sz="2800" dirty="0" smtClean="0"/>
              <a:t>traversed arcs</a:t>
            </a:r>
            <a:r>
              <a:rPr lang="en-US" sz="2800" dirty="0"/>
              <a:t>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80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942937"/>
            <a:ext cx="93587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• State space S</a:t>
            </a:r>
            <a:br>
              <a:rPr lang="en-US" sz="3200" dirty="0"/>
            </a:br>
            <a:r>
              <a:rPr lang="en-US" sz="3200" dirty="0"/>
              <a:t>• Initial state s</a:t>
            </a:r>
            <a:r>
              <a:rPr lang="en-US" sz="3200" baseline="-25000" dirty="0"/>
              <a:t>0</a:t>
            </a:r>
            <a:r>
              <a:rPr lang="en-US" sz="3200" dirty="0"/>
              <a:t> ∈ S</a:t>
            </a:r>
            <a:br>
              <a:rPr lang="en-US" sz="3200" dirty="0"/>
            </a:br>
            <a:r>
              <a:rPr lang="en-US" sz="3200" dirty="0"/>
              <a:t>• Set of goal states </a:t>
            </a:r>
            <a:r>
              <a:rPr lang="en-US" sz="3200" dirty="0" err="1" smtClean="0"/>
              <a:t>s</a:t>
            </a:r>
            <a:r>
              <a:rPr lang="en-US" sz="3200" baseline="-25000" dirty="0" err="1" smtClean="0"/>
              <a:t>G</a:t>
            </a:r>
            <a:r>
              <a:rPr lang="en-US" sz="3200" baseline="-25000" dirty="0" smtClean="0"/>
              <a:t> </a:t>
            </a:r>
            <a:r>
              <a:rPr lang="en-US" sz="3200" dirty="0"/>
              <a:t>⊆ S </a:t>
            </a:r>
            <a:endParaRPr lang="en-US" sz="3200" dirty="0" smtClean="0"/>
          </a:p>
          <a:p>
            <a:r>
              <a:rPr lang="en-US" sz="3200" dirty="0"/>
              <a:t>• Applicable actions function A(s) for each state s ∈ S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/>
              <a:t>Transition function f (s, a) for s ∈ S and a ∈ A(s)</a:t>
            </a:r>
            <a:br>
              <a:rPr lang="en-US" sz="3200" dirty="0"/>
            </a:br>
            <a:r>
              <a:rPr lang="en-US" sz="3200" dirty="0"/>
              <a:t>• </a:t>
            </a:r>
            <a:r>
              <a:rPr lang="en-US" sz="3200" dirty="0" smtClean="0"/>
              <a:t>Cost of each action c(a, s) for s ∈ S and a ∈ A(s</a:t>
            </a:r>
            <a:r>
              <a:rPr lang="en-US" sz="3200" dirty="0"/>
              <a:t>) 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804041"/>
            <a:ext cx="77224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State Model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83443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760" y="148663"/>
            <a:ext cx="8486215" cy="62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3035" y="609600"/>
            <a:ext cx="4607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Travelling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Salesman Problem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78070" y="609600"/>
            <a:ext cx="6831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Consider:</a:t>
            </a:r>
          </a:p>
          <a:p>
            <a:endParaRPr lang="en-US" altLang="zh-CN" sz="2400" dirty="0" smtClean="0"/>
          </a:p>
          <a:p>
            <a:r>
              <a:rPr lang="en-US" sz="2400" dirty="0" smtClean="0"/>
              <a:t>A set of cities </a:t>
            </a:r>
            <a:r>
              <a:rPr lang="en-US" sz="2400" b="1" dirty="0" smtClean="0"/>
              <a:t>V </a:t>
            </a:r>
            <a:r>
              <a:rPr lang="en-US" sz="2400" dirty="0" smtClean="0"/>
              <a:t>to visit in any order</a:t>
            </a:r>
          </a:p>
          <a:p>
            <a:r>
              <a:rPr lang="en-US" sz="2400" dirty="0" smtClean="0"/>
              <a:t>A starting city location </a:t>
            </a:r>
            <a:r>
              <a:rPr lang="en-US" sz="2400" b="1" dirty="0" err="1" smtClean="0"/>
              <a:t>v</a:t>
            </a:r>
            <a:r>
              <a:rPr lang="en-US" sz="2400" b="1" baseline="-25000" dirty="0" err="1" smtClean="0"/>
              <a:t>start</a:t>
            </a:r>
            <a:endParaRPr lang="en-US" sz="2400" b="1" baseline="-25000" dirty="0" smtClean="0"/>
          </a:p>
          <a:p>
            <a:r>
              <a:rPr lang="en-US" sz="2400" dirty="0" smtClean="0"/>
              <a:t>A set of edges </a:t>
            </a:r>
            <a:r>
              <a:rPr lang="en-US" sz="2400" b="1" dirty="0" smtClean="0"/>
              <a:t>E</a:t>
            </a:r>
            <a:r>
              <a:rPr lang="en-US" sz="2400" dirty="0" smtClean="0"/>
              <a:t> specifying if there is an edge between two cities &lt;v, v’&gt;</a:t>
            </a:r>
            <a:endParaRPr lang="en-US" sz="2400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6078070" y="3261864"/>
            <a:ext cx="5576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State space</a:t>
            </a:r>
          </a:p>
          <a:p>
            <a:r>
              <a:rPr lang="en-US" sz="2400" b="1" dirty="0" smtClean="0"/>
              <a:t>{Current city, Visited cities}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070" y="4436800"/>
            <a:ext cx="5365718" cy="5117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35" y="1747843"/>
            <a:ext cx="4178018" cy="34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0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3035" y="609600"/>
            <a:ext cx="4607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Travelling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Salesman Problem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078070" y="304803"/>
            <a:ext cx="5576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State space</a:t>
            </a:r>
          </a:p>
          <a:p>
            <a:r>
              <a:rPr lang="en-US" sz="2400" b="1" dirty="0" smtClean="0"/>
              <a:t>{Current city, Visited cities}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070" y="1041541"/>
            <a:ext cx="5365718" cy="5117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78070" y="1669095"/>
            <a:ext cx="392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Initial State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727" y="2053004"/>
            <a:ext cx="2743202" cy="4494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78070" y="2709959"/>
            <a:ext cx="450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Applicable actions function</a:t>
            </a:r>
            <a:endParaRPr lang="en-US" sz="2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727" y="3169236"/>
            <a:ext cx="6133062" cy="36826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022" y="1553258"/>
            <a:ext cx="3874268" cy="318411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078069" y="4743395"/>
            <a:ext cx="3227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Transition function</a:t>
            </a:r>
            <a:endParaRPr lang="en-US" sz="24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7727" y="5228039"/>
            <a:ext cx="4889500" cy="3429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078069" y="3764899"/>
            <a:ext cx="392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Cost of each action</a:t>
            </a:r>
            <a:endParaRPr lang="en-US" sz="24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7727" y="4164196"/>
            <a:ext cx="2482923" cy="37169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5677" y="6147932"/>
            <a:ext cx="2336800" cy="3556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090788" y="5686267"/>
            <a:ext cx="1775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Goal State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562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4" grpId="0"/>
      <p:bldP spid="26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0621" y="646386"/>
            <a:ext cx="6952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8-Puzzle Problem</a:t>
            </a:r>
            <a:endParaRPr lang="en-US" sz="40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236827"/>
              </p:ext>
            </p:extLst>
          </p:nvPr>
        </p:nvGraphicFramePr>
        <p:xfrm>
          <a:off x="2160286" y="2002221"/>
          <a:ext cx="1657131" cy="16080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779"/>
                <a:gridCol w="567559"/>
                <a:gridCol w="551793"/>
              </a:tblGrid>
              <a:tr h="55179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52026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</a:tr>
              <a:tr h="53602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11374"/>
              </p:ext>
            </p:extLst>
          </p:nvPr>
        </p:nvGraphicFramePr>
        <p:xfrm>
          <a:off x="7846382" y="2002220"/>
          <a:ext cx="1657131" cy="16080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779"/>
                <a:gridCol w="567559"/>
                <a:gridCol w="551793"/>
              </a:tblGrid>
              <a:tr h="55179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  <a:tr h="52026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</a:tr>
              <a:tr h="53602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4949030" y="2546130"/>
            <a:ext cx="1765738" cy="52026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39128" y="4340496"/>
            <a:ext cx="590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Moves</a:t>
            </a:r>
            <a:r>
              <a:rPr lang="en-US" sz="2400" dirty="0" smtClean="0"/>
              <a:t>: up, down, left, right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160286" y="3890682"/>
            <a:ext cx="165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Initial state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6382" y="3878831"/>
            <a:ext cx="165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Goal state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49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Ruixi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Huo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huor@student.unimelb.edu</a:t>
            </a:r>
            <a:r>
              <a:rPr lang="en-US" dirty="0" smtClean="0">
                <a:hlinkClick r:id="rId3"/>
              </a:rPr>
              <a:t>.au</a:t>
            </a:r>
            <a:endParaRPr lang="en-US" dirty="0" smtClean="0"/>
          </a:p>
          <a:p>
            <a:r>
              <a:rPr lang="en-US" dirty="0" err="1" smtClean="0"/>
              <a:t>Wechat</a:t>
            </a:r>
            <a:r>
              <a:rPr lang="en-US" dirty="0" smtClean="0"/>
              <a:t>: 76922824</a:t>
            </a:r>
          </a:p>
          <a:p>
            <a:endParaRPr lang="en-US" dirty="0" smtClean="0"/>
          </a:p>
          <a:p>
            <a:r>
              <a:rPr lang="en-US" altLang="zh-CN" dirty="0" smtClean="0"/>
              <a:t>If you have any questions about lecture or workshop, </a:t>
            </a:r>
            <a:r>
              <a:rPr lang="en-US" altLang="zh-CN" dirty="0" err="1" smtClean="0"/>
              <a:t>pls</a:t>
            </a:r>
            <a:r>
              <a:rPr lang="en-US" altLang="zh-CN" dirty="0" smtClean="0"/>
              <a:t> put it on Discussion Board.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929" y="4427315"/>
            <a:ext cx="8269941" cy="16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9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148" y="713815"/>
            <a:ext cx="6276299" cy="22266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32584" y="3209365"/>
            <a:ext cx="2715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Initial state:</a:t>
            </a:r>
          </a:p>
          <a:p>
            <a:r>
              <a:rPr lang="en-US" sz="2000" dirty="0"/>
              <a:t>s</a:t>
            </a:r>
            <a:r>
              <a:rPr lang="en-US" sz="2000" dirty="0" smtClean="0"/>
              <a:t>0 = {2,4,1,5,6,_,3,7,8}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696635" y="3209365"/>
            <a:ext cx="2770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Goal state:</a:t>
            </a:r>
          </a:p>
          <a:p>
            <a:r>
              <a:rPr lang="en-US" sz="2000" dirty="0"/>
              <a:t>s</a:t>
            </a:r>
            <a:r>
              <a:rPr lang="en-US" sz="2000" dirty="0" smtClean="0"/>
              <a:t>0 = {1,2,3,4,5,6,7,8,_}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372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7462" y="1072055"/>
            <a:ext cx="1007416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Objectives of today’s workshop:</a:t>
            </a:r>
          </a:p>
          <a:p>
            <a:endParaRPr lang="en-US" dirty="0"/>
          </a:p>
          <a:p>
            <a:endParaRPr lang="en-US" sz="2800" dirty="0" smtClean="0"/>
          </a:p>
          <a:p>
            <a:r>
              <a:rPr lang="en-US" sz="2800" dirty="0" smtClean="0"/>
              <a:t>Question 1:  State Model</a:t>
            </a:r>
          </a:p>
          <a:p>
            <a:endParaRPr lang="en-US" sz="2800" dirty="0" smtClean="0"/>
          </a:p>
          <a:p>
            <a:r>
              <a:rPr lang="en-US" sz="2800" dirty="0" smtClean="0"/>
              <a:t>Question 2:  Blind Search </a:t>
            </a:r>
            <a:r>
              <a:rPr lang="en-US" altLang="zh-CN" sz="2800" dirty="0" smtClean="0"/>
              <a:t>Algorithm</a:t>
            </a:r>
            <a:r>
              <a:rPr lang="en-US" sz="2800" dirty="0" smtClean="0"/>
              <a:t>: BFS, DFS, ID  </a:t>
            </a:r>
          </a:p>
        </p:txBody>
      </p:sp>
    </p:spTree>
    <p:extLst>
      <p:ext uri="{BB962C8B-B14F-4D97-AF65-F5344CB8AC3E}">
        <p14:creationId xmlns:p14="http://schemas.microsoft.com/office/powerpoint/2010/main" val="114067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2707" y="576776"/>
            <a:ext cx="72026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Blind Search Algorithms :</a:t>
            </a:r>
          </a:p>
          <a:p>
            <a:endParaRPr lang="en-US" dirty="0" smtClean="0"/>
          </a:p>
          <a:p>
            <a:r>
              <a:rPr lang="en-US" sz="2000" dirty="0" smtClean="0"/>
              <a:t>Only use the basic ingredients for general search algorithms. </a:t>
            </a:r>
            <a:endParaRPr lang="en-US" sz="2000" dirty="0" smtClean="0"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3214" y="1772529"/>
            <a:ext cx="53879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Depth First Search (</a:t>
            </a:r>
            <a:r>
              <a:rPr lang="en-US" sz="2000" i="1" dirty="0" smtClean="0"/>
              <a:t>DFS)</a:t>
            </a:r>
          </a:p>
          <a:p>
            <a:r>
              <a:rPr lang="en-US" sz="2000" i="1" dirty="0" smtClean="0"/>
              <a:t>Breadth-first </a:t>
            </a:r>
            <a:r>
              <a:rPr lang="en-US" sz="2000" i="1" dirty="0"/>
              <a:t>search (</a:t>
            </a:r>
            <a:r>
              <a:rPr lang="en-US" sz="2000" i="1" dirty="0" err="1"/>
              <a:t>BrFS</a:t>
            </a:r>
            <a:r>
              <a:rPr lang="en-US" sz="2000" i="1" dirty="0" smtClean="0"/>
              <a:t>)</a:t>
            </a:r>
          </a:p>
          <a:p>
            <a:r>
              <a:rPr lang="en-US" sz="2000" i="1" dirty="0" smtClean="0"/>
              <a:t>Uniform </a:t>
            </a:r>
            <a:r>
              <a:rPr lang="en-US" sz="2000" i="1" dirty="0"/>
              <a:t>Cost (</a:t>
            </a:r>
            <a:r>
              <a:rPr lang="en-US" sz="2000" i="1" dirty="0" err="1" smtClean="0"/>
              <a:t>Dijkstra</a:t>
            </a:r>
            <a:r>
              <a:rPr lang="en-US" sz="2000" i="1" dirty="0" smtClean="0"/>
              <a:t>)</a:t>
            </a:r>
          </a:p>
          <a:p>
            <a:r>
              <a:rPr lang="en-US" sz="2000" i="1" dirty="0" smtClean="0"/>
              <a:t>Iterative </a:t>
            </a:r>
            <a:r>
              <a:rPr lang="en-US" sz="2000" i="1" dirty="0"/>
              <a:t>Deepening (ID) </a:t>
            </a:r>
            <a:endParaRPr lang="en-US" sz="2000" dirty="0" smtClean="0"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2707" y="3560515"/>
            <a:ext cx="101052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Heuristic Search Algorithms :</a:t>
            </a:r>
          </a:p>
          <a:p>
            <a:endParaRPr lang="en-US" dirty="0" smtClean="0"/>
          </a:p>
          <a:p>
            <a:r>
              <a:rPr lang="en-US" sz="2000" dirty="0"/>
              <a:t>Additionally use heuristic functions which estimate the distance (or remaining cost) to the goal. </a:t>
            </a:r>
            <a:endParaRPr lang="en-US" sz="2000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3214" y="4696836"/>
            <a:ext cx="53879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A* </a:t>
            </a:r>
          </a:p>
          <a:p>
            <a:r>
              <a:rPr lang="en-US" sz="2000" i="1" dirty="0" smtClean="0"/>
              <a:t>WA*</a:t>
            </a:r>
          </a:p>
          <a:p>
            <a:r>
              <a:rPr lang="en-US" sz="2000" i="1" dirty="0" smtClean="0"/>
              <a:t>Hill </a:t>
            </a:r>
            <a:r>
              <a:rPr lang="en-US" sz="2000" i="1" dirty="0" err="1" smtClean="0"/>
              <a:t>Climbling</a:t>
            </a:r>
            <a:endParaRPr lang="en-US" sz="2000" i="1" dirty="0"/>
          </a:p>
          <a:p>
            <a:r>
              <a:rPr lang="en-US" sz="2000" i="1" dirty="0" smtClean="0"/>
              <a:t>Greedy Best First Search </a:t>
            </a:r>
            <a:endParaRPr lang="en-US" sz="2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5901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0964" y="1129553"/>
            <a:ext cx="2169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Properties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79176" y="2097741"/>
            <a:ext cx="9753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Optimality</a:t>
            </a:r>
          </a:p>
          <a:p>
            <a:r>
              <a:rPr lang="en-US" sz="2000" dirty="0" smtClean="0"/>
              <a:t>Are </a:t>
            </a:r>
            <a:r>
              <a:rPr lang="en-US" sz="2000" dirty="0"/>
              <a:t>the returned solutions guaranteed to be optimal</a:t>
            </a:r>
            <a:r>
              <a:rPr lang="en-US" sz="2000" dirty="0" smtClean="0"/>
              <a:t>?</a:t>
            </a:r>
          </a:p>
          <a:p>
            <a:endParaRPr lang="en-US" dirty="0"/>
          </a:p>
          <a:p>
            <a:r>
              <a:rPr lang="en-US" sz="2800" b="1" dirty="0" smtClean="0"/>
              <a:t>Completeness</a:t>
            </a:r>
          </a:p>
          <a:p>
            <a:r>
              <a:rPr lang="en-US" sz="2000" dirty="0" smtClean="0"/>
              <a:t>Is </a:t>
            </a:r>
            <a:r>
              <a:rPr lang="en-US" sz="2000" dirty="0"/>
              <a:t>the strategy guaranteed to find a solution when there is one</a:t>
            </a:r>
            <a:r>
              <a:rPr lang="en-US" sz="2000" dirty="0" smtClean="0"/>
              <a:t>?</a:t>
            </a:r>
          </a:p>
          <a:p>
            <a:endParaRPr lang="en-US" sz="2000" dirty="0"/>
          </a:p>
          <a:p>
            <a:r>
              <a:rPr lang="en-US" altLang="zh-CN" sz="2800" b="1" dirty="0" smtClean="0"/>
              <a:t>Sound</a:t>
            </a:r>
          </a:p>
          <a:p>
            <a:r>
              <a:rPr lang="en-US" sz="2000" dirty="0" smtClean="0"/>
              <a:t>Is the algorithm guaranteed </a:t>
            </a:r>
            <a:r>
              <a:rPr lang="en-US" sz="2000" dirty="0"/>
              <a:t>to return correct </a:t>
            </a:r>
            <a:r>
              <a:rPr lang="en-US" sz="2000" dirty="0" smtClean="0"/>
              <a:t>answers?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855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03" y="197933"/>
            <a:ext cx="10849646" cy="63838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14533" y="812801"/>
            <a:ext cx="135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i</a:t>
            </a:r>
            <a:r>
              <a:rPr lang="en-US" altLang="zh-CN" smtClean="0">
                <a:solidFill>
                  <a:srgbClr val="FF0000"/>
                </a:solidFill>
              </a:rPr>
              <a:t>nitial </a:t>
            </a:r>
            <a:r>
              <a:rPr lang="en-US" altLang="zh-CN" dirty="0" smtClean="0">
                <a:solidFill>
                  <a:srgbClr val="FF0000"/>
                </a:solidFill>
              </a:rPr>
              <a:t>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740593" y="755600"/>
            <a:ext cx="491067" cy="491066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740593" y="3251199"/>
            <a:ext cx="491067" cy="50800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31660" y="3389867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oal state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5756" y="1158799"/>
            <a:ext cx="28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9863" y="1275733"/>
            <a:ext cx="22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36266" y="1208001"/>
            <a:ext cx="29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1823" y="2119665"/>
            <a:ext cx="14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4066" y="2304331"/>
            <a:ext cx="46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10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1195" y="2119665"/>
            <a:ext cx="17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03623" y="2997200"/>
            <a:ext cx="23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3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83867" y="2997200"/>
            <a:ext cx="15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4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23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694" y="535521"/>
            <a:ext cx="1748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smtClean="0"/>
              <a:t>1.</a:t>
            </a:r>
            <a:r>
              <a:rPr lang="en-US" sz="4400" b="1" smtClean="0"/>
              <a:t>BFS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071" y="91470"/>
            <a:ext cx="3086929" cy="407835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209441" y="4593081"/>
            <a:ext cx="2115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n6 = &lt; s7, 12, n3 &gt;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19368" y="5485545"/>
            <a:ext cx="6275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solution found by BFS:   s1 -&gt; s3 -&gt; s7 </a:t>
            </a:r>
            <a:endParaRPr 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747377" y="889464"/>
            <a:ext cx="338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400" b="1" dirty="0"/>
              <a:t>n3 = </a:t>
            </a:r>
            <a:r>
              <a:rPr lang="mr-IN" sz="2400" b="1" dirty="0" smtClean="0"/>
              <a:t>⟨</a:t>
            </a:r>
            <a:r>
              <a:rPr lang="en-US" sz="2400" b="1" dirty="0" smtClean="0"/>
              <a:t> </a:t>
            </a:r>
            <a:r>
              <a:rPr lang="mr-IN" sz="2400" b="1" dirty="0" smtClean="0"/>
              <a:t>s3</a:t>
            </a:r>
            <a:r>
              <a:rPr lang="mr-IN" sz="2400" b="1" dirty="0"/>
              <a:t>, </a:t>
            </a:r>
            <a:r>
              <a:rPr lang="mr-IN" sz="2400" b="1" dirty="0" err="1"/>
              <a:t>g</a:t>
            </a:r>
            <a:r>
              <a:rPr lang="mr-IN" sz="2400" b="1" dirty="0"/>
              <a:t>(</a:t>
            </a:r>
            <a:r>
              <a:rPr lang="mr-IN" sz="2400" b="1" dirty="0" err="1"/>
              <a:t>n</a:t>
            </a:r>
            <a:r>
              <a:rPr lang="mr-IN" sz="2400" b="1" dirty="0"/>
              <a:t>), </a:t>
            </a:r>
            <a:r>
              <a:rPr lang="mr-IN" sz="2400" b="1" dirty="0" err="1" smtClean="0"/>
              <a:t>n</a:t>
            </a:r>
            <a:r>
              <a:rPr lang="mr-IN" sz="2400" b="1" baseline="-25000" dirty="0" err="1" smtClean="0"/>
              <a:t>parent</a:t>
            </a:r>
            <a:r>
              <a:rPr lang="en-US" sz="2400" b="1" baseline="-25000" dirty="0" smtClean="0"/>
              <a:t> </a:t>
            </a:r>
            <a:r>
              <a:rPr lang="mr-IN" sz="2400" b="1" dirty="0" smtClean="0"/>
              <a:t>⟩ </a:t>
            </a:r>
            <a:endParaRPr lang="mr-IN" sz="2400" b="1" dirty="0"/>
          </a:p>
          <a:p>
            <a:endParaRPr 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218583" y="259255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n1 = &lt; s1, 0, -- &gt;</a:t>
            </a:r>
            <a:endParaRPr lang="en-US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218583" y="2969915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sz="2000" b="1" dirty="0" smtClean="0"/>
              <a:t>2 = &lt; s2, 2, n1 &gt;</a:t>
            </a:r>
            <a:endParaRPr 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218583" y="3378496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</a:t>
            </a:r>
            <a:r>
              <a:rPr lang="en-US" altLang="zh-CN" sz="2000" b="1" dirty="0" smtClean="0"/>
              <a:t>3 = &lt; s3, 2, n1 &gt;</a:t>
            </a:r>
            <a:endParaRPr 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222888" y="4135415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n5 = &lt; s5, </a:t>
            </a:r>
            <a:r>
              <a:rPr lang="en-US" sz="2000" b="1" dirty="0"/>
              <a:t>4</a:t>
            </a:r>
            <a:r>
              <a:rPr lang="en-US" sz="2000" b="1" dirty="0" smtClean="0"/>
              <a:t>, n2 &gt;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31694" y="1813981"/>
            <a:ext cx="4827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Ordered Sequence </a:t>
            </a:r>
            <a:r>
              <a:rPr lang="en-US" sz="2000" b="1" dirty="0" smtClean="0">
                <a:solidFill>
                  <a:srgbClr val="0070C0"/>
                </a:solidFill>
              </a:rPr>
              <a:t>of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States expanded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2905" y="5842354"/>
            <a:ext cx="38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The solution is not </a:t>
            </a:r>
            <a:r>
              <a:rPr lang="en-US" altLang="zh-CN" sz="2400" dirty="0"/>
              <a:t>o</a:t>
            </a:r>
            <a:r>
              <a:rPr lang="en-US" altLang="zh-CN" sz="2400" dirty="0" smtClean="0"/>
              <a:t>ptimal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219368" y="6125648"/>
            <a:ext cx="8148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BFS will be optimal if the costs are uniform, e.g. all costs are 1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209441" y="3778606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n4 = &lt; s4, 1, n1 &gt;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6645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8" grpId="0"/>
      <p:bldP spid="29" grpId="0"/>
      <p:bldP spid="30" grpId="0"/>
      <p:bldP spid="34" grpId="0"/>
      <p:bldP spid="39" grpId="0"/>
      <p:bldP spid="42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119" y="244562"/>
            <a:ext cx="3546881" cy="46860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517" y="609599"/>
            <a:ext cx="1703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/>
              <a:t>2.</a:t>
            </a:r>
            <a:r>
              <a:rPr lang="zh-CN" altLang="en-US" sz="4400" b="1" dirty="0" smtClean="0"/>
              <a:t> </a:t>
            </a:r>
            <a:r>
              <a:rPr lang="en-US" altLang="zh-CN" sz="4400" b="1" dirty="0" smtClean="0"/>
              <a:t>DFS</a:t>
            </a:r>
            <a:endParaRPr lang="en-US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99247" y="2008094"/>
            <a:ext cx="69386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Any one of 3 possible solutions:</a:t>
            </a:r>
          </a:p>
          <a:p>
            <a:endParaRPr lang="en-US" sz="2800" dirty="0"/>
          </a:p>
          <a:p>
            <a:r>
              <a:rPr lang="en-US" sz="2800" dirty="0" smtClean="0"/>
              <a:t>s1 -&gt; s2 -&gt; s5 -&gt; s7          cost = 2 + 2 + 3  = 7</a:t>
            </a:r>
          </a:p>
          <a:p>
            <a:endParaRPr lang="en-US" sz="2800" dirty="0"/>
          </a:p>
          <a:p>
            <a:r>
              <a:rPr lang="en-US" sz="2800" dirty="0"/>
              <a:t>s</a:t>
            </a:r>
            <a:r>
              <a:rPr lang="en-US" sz="2800" dirty="0" smtClean="0"/>
              <a:t>1 -&gt; s3 -&gt; s7                   cost = 2 + 10 = 12</a:t>
            </a:r>
          </a:p>
          <a:p>
            <a:endParaRPr lang="en-US" sz="2800" dirty="0"/>
          </a:p>
          <a:p>
            <a:r>
              <a:rPr lang="en-US" sz="2800" dirty="0" smtClean="0"/>
              <a:t>s1 -&gt; s4 -&gt; s6 -&gt; s7          cost = 1 + 1 + 4 = 6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99247" y="5514858"/>
            <a:ext cx="6347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DFS can not guarantee optimality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6764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950" y="1850882"/>
            <a:ext cx="3017618" cy="3986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516" y="609599"/>
            <a:ext cx="5522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3</a:t>
            </a:r>
            <a:r>
              <a:rPr lang="en-US" altLang="zh-CN" sz="4400" b="1" dirty="0" smtClean="0"/>
              <a:t>.</a:t>
            </a:r>
            <a:r>
              <a:rPr lang="zh-CN" altLang="en-US" sz="4400" b="1" dirty="0" smtClean="0"/>
              <a:t> </a:t>
            </a:r>
            <a:r>
              <a:rPr lang="en-US" altLang="zh-CN" sz="4400" b="1" dirty="0" smtClean="0"/>
              <a:t>Iterative Deepening 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72097" y="1850882"/>
            <a:ext cx="307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depth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bound=</a:t>
            </a:r>
            <a:r>
              <a:rPr lang="zh-CN" altLang="en-US" sz="2800" b="1" dirty="0" smtClean="0"/>
              <a:t> </a:t>
            </a:r>
            <a:r>
              <a:rPr lang="en-US" altLang="zh-CN" sz="2800" b="1" dirty="0"/>
              <a:t>0</a:t>
            </a:r>
            <a:endParaRPr lang="en-US" sz="2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570770"/>
              </p:ext>
            </p:extLst>
          </p:nvPr>
        </p:nvGraphicFramePr>
        <p:xfrm>
          <a:off x="4987518" y="3161652"/>
          <a:ext cx="4858871" cy="1772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3335"/>
                <a:gridCol w="1890781"/>
                <a:gridCol w="1934755"/>
              </a:tblGrid>
              <a:tr h="590841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altLang="zh-CN" b="1" baseline="30000" dirty="0" smtClean="0">
                          <a:solidFill>
                            <a:srgbClr val="0070C0"/>
                          </a:solidFill>
                        </a:rPr>
                        <a:t>st</a:t>
                      </a:r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 stage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US" b="1" baseline="30000" dirty="0" smtClean="0">
                          <a:solidFill>
                            <a:srgbClr val="0070C0"/>
                          </a:solidFill>
                        </a:rPr>
                        <a:t>nd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stage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5908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Open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5908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Closed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60139" y="3751446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n1 = &lt; s1, 0, -- &gt;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691" y="2190424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Depth = 0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801" y="3131720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Depth = 1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4144178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 =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-1" y="5156636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 = 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65189" y="4346702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n1 = &lt; s1, 0, -- &gt;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7865189" y="4346701"/>
            <a:ext cx="1981200" cy="587474"/>
          </a:xfrm>
          <a:prstGeom prst="rect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286101" y="5453383"/>
            <a:ext cx="2382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Ordered Sequence </a:t>
            </a:r>
            <a:r>
              <a:rPr lang="en-US" sz="2000" b="1" dirty="0" smtClean="0">
                <a:solidFill>
                  <a:srgbClr val="0070C0"/>
                </a:solidFill>
              </a:rPr>
              <a:t>of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States expanded</a:t>
            </a:r>
          </a:p>
        </p:txBody>
      </p:sp>
    </p:spTree>
    <p:extLst>
      <p:ext uri="{BB962C8B-B14F-4D97-AF65-F5344CB8AC3E}">
        <p14:creationId xmlns:p14="http://schemas.microsoft.com/office/powerpoint/2010/main" val="135164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2" grpId="0"/>
      <p:bldP spid="14" grpId="0" animBg="1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4599</TotalTime>
  <Words>1197</Words>
  <Application>Microsoft Macintosh PowerPoint</Application>
  <PresentationFormat>Widescreen</PresentationFormat>
  <Paragraphs>239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Calibri Light</vt:lpstr>
      <vt:lpstr>DengXian</vt:lpstr>
      <vt:lpstr>DengXian Light</vt:lpstr>
      <vt:lpstr>Mangal</vt:lpstr>
      <vt:lpstr>Arial</vt:lpstr>
      <vt:lpstr>Office Theme</vt:lpstr>
      <vt:lpstr>COMP90054 AI Planning for Autonomy Workshop - 1</vt:lpstr>
      <vt:lpstr>Ruixi Huo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COMP90054 AI Planning for Autonomy Workshop - 1</dc:title>
  <dc:creator>Name</dc:creator>
  <cp:lastModifiedBy>Name</cp:lastModifiedBy>
  <cp:revision>307</cp:revision>
  <dcterms:created xsi:type="dcterms:W3CDTF">2018-07-24T17:07:27Z</dcterms:created>
  <dcterms:modified xsi:type="dcterms:W3CDTF">2018-10-15T00:32:36Z</dcterms:modified>
</cp:coreProperties>
</file>