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57" r:id="rId4"/>
    <p:sldId id="262" r:id="rId5"/>
    <p:sldId id="265" r:id="rId6"/>
    <p:sldId id="258" r:id="rId7"/>
    <p:sldId id="260" r:id="rId8"/>
    <p:sldId id="276" r:id="rId9"/>
    <p:sldId id="263" r:id="rId10"/>
    <p:sldId id="267" r:id="rId11"/>
    <p:sldId id="269" r:id="rId12"/>
    <p:sldId id="268" r:id="rId13"/>
    <p:sldId id="270" r:id="rId14"/>
    <p:sldId id="272" r:id="rId15"/>
    <p:sldId id="271" r:id="rId16"/>
    <p:sldId id="274" r:id="rId17"/>
    <p:sldId id="275" r:id="rId18"/>
    <p:sldId id="278" r:id="rId19"/>
    <p:sldId id="279" r:id="rId20"/>
    <p:sldId id="281" r:id="rId21"/>
    <p:sldId id="282" r:id="rId22"/>
    <p:sldId id="280" r:id="rId23"/>
    <p:sldId id="283" r:id="rId24"/>
    <p:sldId id="285" r:id="rId25"/>
    <p:sldId id="284" r:id="rId26"/>
    <p:sldId id="286" r:id="rId27"/>
    <p:sldId id="287" r:id="rId28"/>
    <p:sldId id="289" r:id="rId29"/>
    <p:sldId id="290" r:id="rId30"/>
    <p:sldId id="288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67518"/>
  </p:normalViewPr>
  <p:slideViewPr>
    <p:cSldViewPr snapToGrid="0" snapToObjects="1">
      <p:cViewPr varScale="1">
        <p:scale>
          <a:sx n="59" d="100"/>
          <a:sy n="59" d="100"/>
        </p:scale>
        <p:origin x="1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92BDA-5E1A-5744-8C6F-2D348D5AE91A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03F9-38FC-0C4A-B872-73A4283C6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5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66AE14-972F-D04F-B611-AA5F2C2E425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3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Absolute</a:t>
            </a:r>
            <a:r>
              <a:rPr lang="en-US" altLang="zh-CN" baseline="0" dirty="0" smtClean="0"/>
              <a:t> value of </a:t>
            </a:r>
            <a:r>
              <a:rPr lang="en-US" altLang="zh-CN" dirty="0" smtClean="0"/>
              <a:t>G’s power of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03F9-38FC-0C4A-B872-73A4283C67C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8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2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16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0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9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6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6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F2907-F756-264C-A15F-D6A6FF5678CB}" type="datetimeFigureOut">
              <a:rPr lang="en-US" smtClean="0"/>
              <a:t>8/6/18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4CDF5-A6AF-4C49-9919-A765E22D5A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1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tiff"/><Relationship Id="rId5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57206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COMP90054 AI Planning for </a:t>
            </a:r>
            <a:r>
              <a:rPr lang="en-US" sz="4400" smtClean="0"/>
              <a:t>Autonomy </a:t>
            </a:r>
            <a:br>
              <a:rPr lang="en-US" sz="440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smtClean="0"/>
              <a:t> </a:t>
            </a:r>
            <a:r>
              <a:rPr lang="en-US" sz="4400" dirty="0" smtClean="0"/>
              <a:t>Workshop2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1797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49" y="1047754"/>
            <a:ext cx="8835473" cy="20660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93" y="448752"/>
            <a:ext cx="6188764" cy="4572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091" y="3401786"/>
            <a:ext cx="5843251" cy="25418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65" y="1162050"/>
            <a:ext cx="2755899" cy="364025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65415" y="1706217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22401" y="1795905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78266" y="170621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6101" y="2841171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28537" y="3025837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426609" y="2841171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7687" y="3853543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60788" y="3853543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50" y="1240683"/>
            <a:ext cx="5762622" cy="7948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71" y="2467350"/>
            <a:ext cx="5802500" cy="5767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 1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6057900" y="2372873"/>
            <a:ext cx="881743" cy="765707"/>
          </a:xfrm>
          <a:prstGeom prst="ellipse">
            <a:avLst/>
          </a:prstGeom>
          <a:solidFill>
            <a:srgbClr val="FF0000">
              <a:alpha val="4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4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5" y="1730827"/>
            <a:ext cx="2759607" cy="36122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3771" y="718457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Calculate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h*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820" y="2390040"/>
            <a:ext cx="1140279" cy="2953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056" y="2390040"/>
            <a:ext cx="679197" cy="2953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65607" y="1866820"/>
            <a:ext cx="562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822744" y="1933738"/>
            <a:ext cx="81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</a:t>
            </a:r>
            <a:r>
              <a:rPr lang="en-US" sz="2400" b="1" dirty="0" smtClean="0"/>
              <a:t>*(s)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718457"/>
            <a:ext cx="77724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8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96" y="1689817"/>
            <a:ext cx="5802500" cy="576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50" y="977192"/>
            <a:ext cx="5762622" cy="7948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1500" y="515527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Question 1-1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921" y="2792184"/>
            <a:ext cx="1778000" cy="3075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418" y="2831853"/>
            <a:ext cx="1045029" cy="29957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34982" y="318407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40423" y="3516088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40424" y="38916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40423" y="42671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0424" y="464275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40422" y="500198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0422" y="537754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2071" y="6201699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So, h1 is admissible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50" y="2792184"/>
            <a:ext cx="787827" cy="307506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143" y="2775855"/>
            <a:ext cx="957376" cy="305724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197" y="2792184"/>
            <a:ext cx="1045029" cy="2995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867400" y="3140523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72841" y="347254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2842" y="384809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872841" y="4223646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72842" y="459920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72840" y="495843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72840" y="5333999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98950" y="6204004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So</a:t>
            </a:r>
            <a:r>
              <a:rPr lang="en-US" sz="2400" b="1" smtClean="0">
                <a:solidFill>
                  <a:srgbClr val="00B050"/>
                </a:solidFill>
              </a:rPr>
              <a:t>, h2 </a:t>
            </a:r>
            <a:r>
              <a:rPr lang="en-US" sz="2400" b="1" dirty="0" smtClean="0">
                <a:solidFill>
                  <a:srgbClr val="00B050"/>
                </a:solidFill>
              </a:rPr>
              <a:t>is admissible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3860" y="2715201"/>
            <a:ext cx="1037347" cy="312871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2827" y="2766943"/>
            <a:ext cx="787827" cy="3075066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55" y="2806611"/>
            <a:ext cx="1045029" cy="299572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57036" y="3162294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862477" y="3494311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862478" y="3869862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62477" y="4245417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862478" y="4620975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862476" y="498021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2476" y="5355770"/>
            <a:ext cx="440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&lt;=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339273" y="6208128"/>
            <a:ext cx="3035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So, h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 is admissible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 1-</a:t>
            </a:r>
            <a:r>
              <a:rPr lang="en-US" altLang="zh-CN" sz="3200" b="1" dirty="0" smtClean="0"/>
              <a:t>2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273629"/>
            <a:ext cx="548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Which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heuristics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are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consistent</a:t>
            </a:r>
            <a:r>
              <a:rPr lang="en-US" altLang="zh-CN" sz="2800" dirty="0"/>
              <a:t>?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59" y="1796849"/>
            <a:ext cx="8002291" cy="471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535" y="2791783"/>
            <a:ext cx="1778000" cy="30750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06" y="83041"/>
            <a:ext cx="4469494" cy="1779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45" y="2354037"/>
            <a:ext cx="2755899" cy="36402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5795" y="2898204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2781" y="298789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8646" y="2898204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6481" y="4033158"/>
            <a:ext cx="319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48917" y="4217824"/>
            <a:ext cx="430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10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46989" y="4033158"/>
            <a:ext cx="19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1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98067" y="5045530"/>
            <a:ext cx="34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81168" y="5045530"/>
            <a:ext cx="26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4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1636" y="2546569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0453" y="3522122"/>
            <a:ext cx="15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59779" y="352212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10915" y="3522122"/>
            <a:ext cx="25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138" y="4537637"/>
            <a:ext cx="26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07930" y="4543080"/>
            <a:ext cx="21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59779" y="5414862"/>
            <a:ext cx="212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14999" y="2731235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s1,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s2</a:t>
            </a:r>
            <a:r>
              <a:rPr lang="en-US" sz="2000" b="1" dirty="0" smtClean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894614" y="3082870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5000" y="3625143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4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879778" y="3120969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00164" y="3663242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3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81906" y="3120968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402292" y="3663241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79033" y="2762013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&lt;=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5720439" y="4353229"/>
            <a:ext cx="290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h(s1)        h(s3) + c(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s1,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s3</a:t>
            </a:r>
            <a:r>
              <a:rPr lang="en-US" sz="2000" b="1" dirty="0" smtClean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900053" y="470486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20439" y="524713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4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6885217" y="4742963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705603" y="5285236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5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587345" y="4742962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407731" y="5285235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84472" y="4384007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&lt;=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849511" y="6017186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 </a:t>
            </a:r>
            <a:r>
              <a:rPr lang="en-US" sz="2800" b="1" smtClean="0"/>
              <a:t>h1 is </a:t>
            </a:r>
            <a:r>
              <a:rPr lang="en-US" sz="2800" b="1" dirty="0" smtClean="0"/>
              <a:t>consistent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8490855" y="5216359"/>
            <a:ext cx="2245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dirty="0" smtClean="0">
                <a:solidFill>
                  <a:srgbClr val="00B050"/>
                </a:solidFill>
              </a:rPr>
              <a:t>nd so on</a:t>
            </a:r>
            <a:r>
              <a:rPr lang="mr-IN" sz="2800" b="1" dirty="0" smtClean="0">
                <a:solidFill>
                  <a:srgbClr val="00B050"/>
                </a:solidFill>
              </a:rPr>
              <a:t>…</a:t>
            </a:r>
            <a:r>
              <a:rPr lang="en-US" sz="2800" b="1" dirty="0" smtClean="0">
                <a:solidFill>
                  <a:srgbClr val="00B050"/>
                </a:solidFill>
              </a:rPr>
              <a:t> </a:t>
            </a:r>
            <a:r>
              <a:rPr lang="mr-IN" sz="2800" b="1" dirty="0" smtClean="0">
                <a:solidFill>
                  <a:srgbClr val="00B050"/>
                </a:solidFill>
              </a:rPr>
              <a:t>…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7" grpId="0"/>
      <p:bldP spid="29" grpId="0"/>
      <p:bldP spid="31" grpId="0"/>
      <p:bldP spid="32" grpId="0"/>
      <p:bldP spid="49" grpId="0"/>
      <p:bldP spid="51" grpId="0"/>
      <p:bldP spid="53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133" y="1306284"/>
            <a:ext cx="787827" cy="30750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326" y="1289955"/>
            <a:ext cx="1078090" cy="305724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628825" y="3823978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</a:t>
            </a:r>
            <a:r>
              <a:rPr lang="en-US" altLang="zh-CN" sz="2800" b="1" dirty="0" smtClean="0"/>
              <a:t>2</a:t>
            </a:r>
            <a:r>
              <a:rPr lang="en-US" sz="2800" b="1" dirty="0" smtClean="0"/>
              <a:t> is </a:t>
            </a:r>
            <a:r>
              <a:rPr lang="en-US" altLang="zh-CN" sz="2800" b="1" dirty="0" smtClean="0"/>
              <a:t>also</a:t>
            </a:r>
            <a:r>
              <a:rPr lang="zh-CN" altLang="en-US" sz="2800" b="1" dirty="0" smtClean="0"/>
              <a:t> </a:t>
            </a:r>
            <a:r>
              <a:rPr lang="en-US" sz="2800" b="1" dirty="0" smtClean="0"/>
              <a:t>consistent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5486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04" y="772093"/>
            <a:ext cx="1037347" cy="31287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71" y="823835"/>
            <a:ext cx="787827" cy="30750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077" y="824364"/>
            <a:ext cx="8002291" cy="4717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59930" y="2012771"/>
            <a:ext cx="3184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h(s1)        h(s2) + c(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s1,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 </a:t>
            </a:r>
            <a:r>
              <a:rPr lang="en-US" altLang="zh-CN" sz="2000" b="1" dirty="0" smtClean="0">
                <a:solidFill>
                  <a:srgbClr val="00B050"/>
                </a:solidFill>
              </a:rPr>
              <a:t>s2</a:t>
            </a:r>
            <a:r>
              <a:rPr lang="en-US" sz="2000" b="1" dirty="0" smtClean="0">
                <a:solidFill>
                  <a:srgbClr val="00B050"/>
                </a:solidFill>
              </a:rPr>
              <a:t>)</a:t>
            </a:r>
            <a:endParaRPr 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39545" y="2364406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59931" y="2906679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50"/>
                </a:solidFill>
              </a:rPr>
              <a:t>6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24709" y="2402505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45095" y="2944778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1</a:t>
            </a:r>
            <a:endParaRPr lang="en-US" sz="2400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826837" y="2402504"/>
            <a:ext cx="163286" cy="6239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7223" y="2944777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3964" y="2043549"/>
            <a:ext cx="4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87600" y="4351672"/>
            <a:ext cx="3788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 h3 is not consistent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181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05132"/>
            <a:ext cx="4165600" cy="3276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42569" y="2266186"/>
            <a:ext cx="6106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</a:t>
            </a:r>
            <a:r>
              <a:rPr lang="en-US" altLang="zh-CN" sz="2400" b="1" dirty="0" smtClean="0"/>
              <a:t>* dominates all other admissible heuristics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398255" y="3197188"/>
            <a:ext cx="4795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h</a:t>
            </a:r>
            <a:r>
              <a:rPr lang="en-US" sz="2000" b="1" dirty="0" smtClean="0">
                <a:solidFill>
                  <a:srgbClr val="FF0000"/>
                </a:solidFill>
              </a:rPr>
              <a:t>2 = h* and therefore dominates all other admissible heuristics.</a:t>
            </a:r>
          </a:p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h1(s1) &lt; h3(s1) and h3(s2) &lt; h1(s2) and therefore neither of h1 and h3 dominate each other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" y="515527"/>
            <a:ext cx="2383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 1-3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1500" y="1273629"/>
            <a:ext cx="633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Does any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heuristic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dominate any other?</a:t>
            </a:r>
            <a:r>
              <a:rPr lang="zh-CN" alt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569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60326" y="798702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Heuristic Search Algorithms :</a:t>
            </a:r>
          </a:p>
          <a:p>
            <a:endParaRPr lang="en-US" dirty="0" smtClean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A* </a:t>
            </a:r>
          </a:p>
          <a:p>
            <a:r>
              <a:rPr lang="en-US" sz="2000" i="1" dirty="0" smtClean="0"/>
              <a:t>WA*</a:t>
            </a:r>
          </a:p>
          <a:p>
            <a:r>
              <a:rPr lang="en-US" sz="2000" dirty="0" smtClean="0"/>
              <a:t>Enforced hill-climbing </a:t>
            </a:r>
          </a:p>
          <a:p>
            <a:r>
              <a:rPr lang="en-US" sz="2000" i="1" dirty="0" smtClean="0"/>
              <a:t>Greedy Best First Search </a:t>
            </a:r>
            <a:endParaRPr lang="en-US" sz="2000" dirty="0" smtClean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Most popular algorithm in optimal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most popular algorithms in satisficing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1886" y="4564981"/>
            <a:ext cx="12246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h is admissible, then we can guarantee the solution found by A* (that includes reopen in algorithm) is optimal </a:t>
            </a:r>
          </a:p>
          <a:p>
            <a:endParaRPr lang="en-US" altLang="zh-CN" b="1" dirty="0" smtClean="0"/>
          </a:p>
          <a:p>
            <a:r>
              <a:rPr lang="en-US" altLang="zh-CN" b="1" dirty="0"/>
              <a:t>If</a:t>
            </a:r>
            <a:r>
              <a:rPr lang="zh-CN" altLang="en-US" b="1" dirty="0"/>
              <a:t> </a:t>
            </a:r>
            <a:r>
              <a:rPr lang="en-US" altLang="zh-CN" b="1" dirty="0"/>
              <a:t>h is </a:t>
            </a:r>
            <a:r>
              <a:rPr lang="en-US" altLang="zh-CN" b="1" dirty="0" smtClean="0"/>
              <a:t>admissible and consistent, </a:t>
            </a:r>
            <a:r>
              <a:rPr lang="en-US" altLang="zh-CN" b="1" dirty="0"/>
              <a:t>then we can guarantee the solution found by A* (that </a:t>
            </a:r>
            <a:r>
              <a:rPr lang="en-US" altLang="zh-CN" b="1" dirty="0" smtClean="0"/>
              <a:t>didn’t include </a:t>
            </a:r>
            <a:r>
              <a:rPr lang="en-US" altLang="zh-CN" b="1" dirty="0"/>
              <a:t>reopen) is optimal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03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099" y="1600200"/>
            <a:ext cx="63844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A*</a:t>
            </a:r>
          </a:p>
          <a:p>
            <a:endParaRPr lang="en-US" sz="2800" dirty="0" smtClean="0"/>
          </a:p>
          <a:p>
            <a:r>
              <a:rPr lang="en-US" sz="2800" dirty="0" smtClean="0"/>
              <a:t>Weighted A* (WA*)</a:t>
            </a:r>
          </a:p>
          <a:p>
            <a:endParaRPr lang="en-US" sz="2800" dirty="0" smtClean="0"/>
          </a:p>
          <a:p>
            <a:r>
              <a:rPr lang="en-US" sz="2800" dirty="0" smtClean="0"/>
              <a:t>Greedy Best-First Search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727372" y="571499"/>
            <a:ext cx="7527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 Structure: priority queue</a:t>
            </a:r>
          </a:p>
          <a:p>
            <a:r>
              <a:rPr lang="en-US" sz="2400" b="1" dirty="0"/>
              <a:t>o</a:t>
            </a:r>
            <a:r>
              <a:rPr lang="en-US" sz="2400" b="1" dirty="0" smtClean="0"/>
              <a:t>rdered by f(s) value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27372" y="1600200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f (s)= g(s) + h(s)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27372" y="2428846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f(s) = g(s) + w*h(s)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27372" y="3323749"/>
            <a:ext cx="4082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f</a:t>
            </a:r>
            <a:r>
              <a:rPr lang="en-US" sz="2800" b="1" dirty="0" smtClean="0">
                <a:solidFill>
                  <a:srgbClr val="00B050"/>
                </a:solidFill>
              </a:rPr>
              <a:t>(s) = h(s)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0099" y="4914901"/>
            <a:ext cx="76417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f-value is used in priority queue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g-value is the accumulated cost from initial state to current state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h-value is the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heuristic value of that state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2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8314" y="1094014"/>
            <a:ext cx="3363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Slides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08314" y="4278086"/>
            <a:ext cx="793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If there is any error in slides, please point it out. </a:t>
            </a:r>
          </a:p>
          <a:p>
            <a:r>
              <a:rPr lang="en-US" altLang="zh-CN" sz="2400" dirty="0" smtClean="0"/>
              <a:t>Please refer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LMS for standard answers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08314" y="2686050"/>
            <a:ext cx="7939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SiaHuo</a:t>
            </a:r>
            <a:r>
              <a:rPr lang="en-US" sz="2800" dirty="0"/>
              <a:t>/COMP90054Workshops</a:t>
            </a:r>
          </a:p>
        </p:txBody>
      </p:sp>
    </p:spTree>
    <p:extLst>
      <p:ext uri="{BB962C8B-B14F-4D97-AF65-F5344CB8AC3E}">
        <p14:creationId xmlns:p14="http://schemas.microsoft.com/office/powerpoint/2010/main" val="168961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285467"/>
            <a:ext cx="9192985" cy="603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83" y="1600200"/>
            <a:ext cx="9762267" cy="257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1.</a:t>
            </a:r>
            <a:r>
              <a:rPr lang="en-US" sz="4000" b="1" dirty="0" smtClean="0"/>
              <a:t>A*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13581"/>
              </p:ext>
            </p:extLst>
          </p:nvPr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322614"/>
                <a:gridCol w="1289957"/>
                <a:gridCol w="14695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0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1.</a:t>
            </a:r>
            <a:r>
              <a:rPr lang="en-US" sz="4000" b="1" dirty="0" smtClean="0"/>
              <a:t>A*</a:t>
            </a: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12870" y="834989"/>
            <a:ext cx="6743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Priority Queue </a:t>
            </a:r>
            <a:r>
              <a:rPr lang="en-US" sz="2800"/>
              <a:t>ordered </a:t>
            </a:r>
            <a:r>
              <a:rPr lang="en-US" sz="2800" smtClean="0"/>
              <a:t>by </a:t>
            </a:r>
            <a:r>
              <a:rPr lang="en-US" sz="2800" b="1">
                <a:solidFill>
                  <a:srgbClr val="00B050"/>
                </a:solidFill>
              </a:rPr>
              <a:t>f (s)= g(s) + h(s)</a:t>
            </a:r>
          </a:p>
          <a:p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453743" y="4490357"/>
            <a:ext cx="6302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Solution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found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by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A* is : s1 </a:t>
            </a:r>
            <a:r>
              <a:rPr lang="en-US" altLang="zh-CN" sz="2400" b="1" dirty="0">
                <a:sym typeface="Wingdings"/>
              </a:rPr>
              <a:t></a:t>
            </a:r>
            <a:r>
              <a:rPr lang="en-US" altLang="zh-CN" sz="2400" b="1" dirty="0" smtClean="0"/>
              <a:t> s4</a:t>
            </a:r>
            <a:r>
              <a:rPr lang="en-US" altLang="zh-CN" sz="2400" b="1" dirty="0" smtClean="0">
                <a:sym typeface="Wingdings"/>
              </a:rPr>
              <a:t> s6 s7 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453743" y="5078186"/>
            <a:ext cx="3951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This solution is optimal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5812971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Since n6 is at a goal state and has the lowest admissible cost of any node in the open list</a:t>
            </a:r>
          </a:p>
          <a:p>
            <a:r>
              <a:rPr lang="en-US" dirty="0" smtClean="0"/>
              <a:t>All other paths from any other open node must be longer.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2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2.W</a:t>
            </a:r>
            <a:r>
              <a:rPr lang="en-US" sz="4000" b="1" dirty="0" smtClean="0"/>
              <a:t>A*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58" y="2309653"/>
            <a:ext cx="2299607" cy="363394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930872" y="3014106"/>
          <a:ext cx="499654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322614"/>
                <a:gridCol w="1289957"/>
                <a:gridCol w="146957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Iteration3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CLOSED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6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1500" y="604157"/>
            <a:ext cx="179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/>
              <a:t>2.W</a:t>
            </a:r>
            <a:r>
              <a:rPr lang="en-US" sz="4000" b="1" dirty="0" smtClean="0"/>
              <a:t>A*</a:t>
            </a:r>
            <a:endParaRPr lang="en-US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56972"/>
            <a:ext cx="3338730" cy="45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 2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871923"/>
              </p:ext>
            </p:extLst>
          </p:nvPr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404757" y="3413880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Manhattan Grid</a:t>
            </a:r>
            <a:endParaRPr lang="en-US" sz="2800" b="1" dirty="0"/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404757" y="4131129"/>
            <a:ext cx="5208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Moves: go up or down or left or right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one step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01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17690"/>
              </p:ext>
            </p:extLst>
          </p:nvPr>
        </p:nvGraphicFramePr>
        <p:xfrm>
          <a:off x="1721757" y="1095215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2356755" y="1895302"/>
            <a:ext cx="0" cy="43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047348" y="1323581"/>
            <a:ext cx="1605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up</a:t>
            </a:r>
            <a:endParaRPr lang="en-US" sz="2400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96080"/>
              </p:ext>
            </p:extLst>
          </p:nvPr>
        </p:nvGraphicFramePr>
        <p:xfrm>
          <a:off x="6870708" y="1067998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>
            <a:off x="4702629" y="2022315"/>
            <a:ext cx="1551214" cy="546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49086" y="3706586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49086" y="440871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0357" y="3706586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</a:t>
            </a:r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8843" y="440871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877785" y="160340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307770" y="2327302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614061" y="271632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26738" y="1592510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63014" y="270543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456715" y="1957184"/>
            <a:ext cx="97971" cy="111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71562" y="3679369"/>
            <a:ext cx="3853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471562" y="413654"/>
            <a:ext cx="0" cy="326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112833" y="3679369"/>
            <a:ext cx="556991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x</a:t>
            </a:r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61319" y="413654"/>
            <a:ext cx="310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y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905259" y="4987584"/>
            <a:ext cx="4591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shift on y-axis</a:t>
            </a:r>
          </a:p>
          <a:p>
            <a:r>
              <a:rPr lang="en-US" altLang="zh-CN" sz="2400" dirty="0" smtClean="0"/>
              <a:t>dx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is the shift on x-axis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143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942937"/>
            <a:ext cx="9358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• State space S</a:t>
            </a:r>
            <a:br>
              <a:rPr lang="en-US" sz="3200" dirty="0"/>
            </a:br>
            <a:r>
              <a:rPr lang="en-US" sz="3200" dirty="0"/>
              <a:t>• Initial state s</a:t>
            </a:r>
            <a:r>
              <a:rPr lang="en-US" sz="3200" baseline="-25000" dirty="0"/>
              <a:t>0</a:t>
            </a:r>
            <a:r>
              <a:rPr lang="en-US" sz="3200" dirty="0"/>
              <a:t> ∈ S</a:t>
            </a:r>
            <a:br>
              <a:rPr lang="en-US" sz="3200" dirty="0"/>
            </a:br>
            <a:r>
              <a:rPr lang="en-US" sz="3200" dirty="0"/>
              <a:t>• Set of goal states </a:t>
            </a:r>
            <a:r>
              <a:rPr lang="en-US" sz="3200" dirty="0" err="1" smtClean="0"/>
              <a:t>s</a:t>
            </a:r>
            <a:r>
              <a:rPr lang="en-US" sz="3200" baseline="-25000" dirty="0" err="1" smtClean="0"/>
              <a:t>G</a:t>
            </a:r>
            <a:r>
              <a:rPr lang="en-US" sz="3200" baseline="-25000" dirty="0" smtClean="0"/>
              <a:t> </a:t>
            </a:r>
            <a:r>
              <a:rPr lang="en-US" sz="3200" dirty="0"/>
              <a:t>⊆ S </a:t>
            </a:r>
            <a:endParaRPr lang="en-US" sz="3200" dirty="0" smtClean="0"/>
          </a:p>
          <a:p>
            <a:r>
              <a:rPr lang="en-US" sz="3200" dirty="0"/>
              <a:t>• Applicable actions function A(s) for each state s ∈ S </a:t>
            </a:r>
            <a:endParaRPr lang="en-US" sz="3200" dirty="0" smtClean="0"/>
          </a:p>
          <a:p>
            <a:r>
              <a:rPr lang="en-US" sz="3200" dirty="0" smtClean="0"/>
              <a:t>• </a:t>
            </a:r>
            <a:r>
              <a:rPr lang="en-US" sz="3200" dirty="0"/>
              <a:t>Transition function f (s, a) for s ∈ S and a ∈ A(s)</a:t>
            </a:r>
            <a:br>
              <a:rPr lang="en-US" sz="3200" dirty="0"/>
            </a:br>
            <a:r>
              <a:rPr lang="en-US" sz="3200" dirty="0"/>
              <a:t>• </a:t>
            </a:r>
            <a:r>
              <a:rPr lang="en-US" sz="3200" dirty="0" smtClean="0"/>
              <a:t>Cost of each action c(a, s) for s ∈ S and a ∈ A(s</a:t>
            </a:r>
            <a:r>
              <a:rPr lang="en-US" sz="3200" dirty="0"/>
              <a:t>) </a:t>
            </a:r>
            <a:endParaRPr lang="en-US" sz="3200" dirty="0" smtClean="0"/>
          </a:p>
          <a:p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804041"/>
            <a:ext cx="7722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State Model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0226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40871"/>
            <a:ext cx="308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Question 2</a:t>
            </a:r>
            <a:endParaRPr lang="en-US" sz="3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73628"/>
            <a:ext cx="11231720" cy="1331686"/>
          </a:xfrm>
          <a:prstGeom prst="rect">
            <a:avLst/>
          </a:prstGeom>
        </p:spPr>
      </p:pic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721757" y="3413880"/>
          <a:ext cx="214811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614"/>
                <a:gridCol w="440872"/>
                <a:gridCol w="424543"/>
                <a:gridCol w="440871"/>
                <a:gridCol w="408214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Rectangle 36"/>
          <p:cNvSpPr/>
          <p:nvPr/>
        </p:nvSpPr>
        <p:spPr>
          <a:xfrm>
            <a:off x="1721757" y="3788229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151745" y="454479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06274" y="3413880"/>
            <a:ext cx="433614" cy="3429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225142" y="2875947"/>
            <a:ext cx="52088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Manhattan Grid</a:t>
            </a:r>
            <a:endParaRPr lang="en-US" sz="2800" b="1" dirty="0"/>
          </a:p>
        </p:txBody>
      </p:sp>
      <p:cxnSp>
        <p:nvCxnSpPr>
          <p:cNvPr id="43" name="Straight Arrow Connector 42"/>
          <p:cNvCxnSpPr>
            <a:stCxn id="38" idx="0"/>
          </p:cNvCxnSpPr>
          <p:nvPr/>
        </p:nvCxnSpPr>
        <p:spPr>
          <a:xfrm flipH="1" flipV="1">
            <a:off x="2367643" y="4131129"/>
            <a:ext cx="909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367643" y="4776118"/>
            <a:ext cx="0" cy="481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585359" y="4716240"/>
            <a:ext cx="337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1721757" y="4716240"/>
            <a:ext cx="429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78085" y="4107126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state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space</a:t>
            </a:r>
            <a:endParaRPr lang="en-US" sz="24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660" y="4142103"/>
            <a:ext cx="4394200" cy="4445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7760992" y="4465875"/>
            <a:ext cx="195942" cy="620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21817" y="5144873"/>
            <a:ext cx="2774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coordinates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36439" y="4187513"/>
            <a:ext cx="2495489" cy="357277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531928" y="4586603"/>
            <a:ext cx="440872" cy="499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825321" y="5161529"/>
            <a:ext cx="109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domain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4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8732" y="1259441"/>
            <a:ext cx="911402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Objectives:</a:t>
            </a:r>
          </a:p>
          <a:p>
            <a:endParaRPr lang="en-US" dirty="0"/>
          </a:p>
          <a:p>
            <a:r>
              <a:rPr lang="en-US" sz="2400" dirty="0" smtClean="0"/>
              <a:t>1. </a:t>
            </a:r>
            <a:r>
              <a:rPr lang="en-US" sz="2400" dirty="0"/>
              <a:t>Properties of Heuristic Functions </a:t>
            </a:r>
            <a:endParaRPr lang="en-US" sz="2400" dirty="0" smtClean="0">
              <a:effectLst/>
            </a:endParaRPr>
          </a:p>
          <a:p>
            <a:r>
              <a:rPr lang="en-US" sz="2400" dirty="0" smtClean="0"/>
              <a:t>2. Execution of Heuristic Search Algorithms</a:t>
            </a:r>
          </a:p>
          <a:p>
            <a:r>
              <a:rPr lang="en-US" sz="2400" dirty="0" smtClean="0">
                <a:effectLst/>
              </a:rPr>
              <a:t>3. </a:t>
            </a:r>
            <a:r>
              <a:rPr lang="en-US" sz="2400" smtClean="0">
                <a:effectLst/>
              </a:rPr>
              <a:t>State Model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35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0485" y="702129"/>
            <a:ext cx="1894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state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space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0" y="719294"/>
            <a:ext cx="4394200" cy="444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20485" y="1371599"/>
            <a:ext cx="2318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Applicable actions </a:t>
            </a:r>
            <a:r>
              <a:rPr lang="en-US" sz="2000" b="1" dirty="0" smtClean="0"/>
              <a:t>function</a:t>
            </a:r>
            <a:r>
              <a:rPr lang="zh-CN" altLang="en-US" sz="2000" b="1" dirty="0" smtClean="0"/>
              <a:t> </a:t>
            </a:r>
            <a:r>
              <a:rPr lang="en-US" sz="2000" b="1" dirty="0" smtClean="0"/>
              <a:t>A(s</a:t>
            </a:r>
            <a:r>
              <a:rPr lang="en-US" sz="2000" b="1" dirty="0"/>
              <a:t>) for each </a:t>
            </a:r>
            <a:r>
              <a:rPr lang="en-US" sz="2000" b="1" dirty="0" smtClean="0"/>
              <a:t>state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s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0" y="1322614"/>
            <a:ext cx="4820557" cy="1473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3066726"/>
            <a:ext cx="7336972" cy="5011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6614" y="3106185"/>
            <a:ext cx="2677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Transition function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45028" y="3912520"/>
            <a:ext cx="1045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cost</a:t>
            </a:r>
            <a:endParaRPr lang="en-US" sz="24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500" y="3912520"/>
            <a:ext cx="13970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429985"/>
            <a:ext cx="10325100" cy="449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36913" y="4925785"/>
            <a:ext cx="249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Approx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50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60" y="4449536"/>
            <a:ext cx="6235700" cy="342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8028" y="5026479"/>
            <a:ext cx="2988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approx. </a:t>
            </a:r>
            <a:r>
              <a:rPr lang="en-US" sz="2800" b="1" dirty="0" smtClean="0">
                <a:solidFill>
                  <a:srgbClr val="FF0000"/>
                </a:solidFill>
              </a:rPr>
              <a:t>  m</a:t>
            </a:r>
            <a:r>
              <a:rPr lang="en-US" sz="2800" b="1" baseline="30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· 2</a:t>
            </a:r>
            <a:r>
              <a:rPr lang="en-US" sz="2800" b="1" baseline="30000" dirty="0">
                <a:solidFill>
                  <a:srgbClr val="FF0000"/>
                </a:solidFill>
              </a:rPr>
              <a:t>|G|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52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60" y="457200"/>
            <a:ext cx="9373625" cy="3758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72" y="4341585"/>
            <a:ext cx="4686300" cy="33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622" y="5023757"/>
            <a:ext cx="457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1" y="201085"/>
            <a:ext cx="8915399" cy="62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268" y="1028700"/>
            <a:ext cx="985491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74980" y="1437799"/>
            <a:ext cx="101052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Heuristic Search Algorithms :</a:t>
            </a:r>
          </a:p>
          <a:p>
            <a:endParaRPr lang="en-US" dirty="0" smtClean="0"/>
          </a:p>
          <a:p>
            <a:r>
              <a:rPr lang="en-US" sz="2000" dirty="0"/>
              <a:t>Additionally use heuristic functions which estimate the distance (or remaining cost) to the goal. </a:t>
            </a:r>
            <a:endParaRPr lang="en-US" sz="2000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87" y="2574120"/>
            <a:ext cx="5387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A* </a:t>
            </a:r>
          </a:p>
          <a:p>
            <a:r>
              <a:rPr lang="en-US" sz="2000" i="1" dirty="0" smtClean="0"/>
              <a:t>WA*</a:t>
            </a:r>
          </a:p>
          <a:p>
            <a:r>
              <a:rPr lang="en-US" sz="2000" dirty="0" smtClean="0"/>
              <a:t>Enforced hill-climbing </a:t>
            </a:r>
          </a:p>
          <a:p>
            <a:r>
              <a:rPr lang="en-US" sz="2000" i="1" dirty="0" smtClean="0"/>
              <a:t>Greedy Best First Search </a:t>
            </a:r>
            <a:endParaRPr lang="en-US" sz="2000" dirty="0" smtClean="0">
              <a:effectLst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861459" y="2759527"/>
            <a:ext cx="1191985" cy="16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282044" y="2574120"/>
            <a:ext cx="5502729" cy="381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Most popular algorithm in optimal planning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2106387" y="3086098"/>
            <a:ext cx="3454211" cy="620486"/>
          </a:xfrm>
          <a:custGeom>
            <a:avLst/>
            <a:gdLst>
              <a:gd name="connsiteX0" fmla="*/ 0 w 3454211"/>
              <a:gd name="connsiteY0" fmla="*/ 0 h 620486"/>
              <a:gd name="connsiteX1" fmla="*/ 3412672 w 3454211"/>
              <a:gd name="connsiteY1" fmla="*/ 163286 h 620486"/>
              <a:gd name="connsiteX2" fmla="*/ 1877786 w 3454211"/>
              <a:gd name="connsiteY2" fmla="*/ 620486 h 62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211" h="620486">
                <a:moveTo>
                  <a:pt x="0" y="0"/>
                </a:moveTo>
                <a:cubicBezTo>
                  <a:pt x="1549854" y="29936"/>
                  <a:pt x="3099708" y="59872"/>
                  <a:pt x="3412672" y="163286"/>
                </a:cubicBezTo>
                <a:cubicBezTo>
                  <a:pt x="3725636" y="266700"/>
                  <a:pt x="2177143" y="519793"/>
                  <a:pt x="1877786" y="62048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812973" y="3200398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 most popular algorithms in satisficing planning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5029" y="1077685"/>
            <a:ext cx="446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Heuristic Function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5029" y="2269671"/>
            <a:ext cx="10091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Heuristic searches require a </a:t>
            </a:r>
            <a:r>
              <a:rPr lang="en-US" sz="2400" b="1" dirty="0" smtClean="0">
                <a:solidFill>
                  <a:srgbClr val="FF0000"/>
                </a:solidFill>
              </a:rPr>
              <a:t>heuristic function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FF0000"/>
                </a:solidFill>
              </a:rPr>
              <a:t>estimate remaining cost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Its value </a:t>
            </a:r>
            <a:r>
              <a:rPr lang="en-US" sz="2400" b="1" dirty="0" smtClean="0"/>
              <a:t>h(s)</a:t>
            </a:r>
            <a:r>
              <a:rPr lang="en-US" sz="2400" dirty="0" smtClean="0"/>
              <a:t> for a state s is referred to as the state’s </a:t>
            </a:r>
            <a:r>
              <a:rPr lang="en-US" sz="2400" b="1" dirty="0" smtClean="0"/>
              <a:t>heuristic</a:t>
            </a:r>
            <a:r>
              <a:rPr lang="en-US" sz="2400" dirty="0" smtClean="0"/>
              <a:t> </a:t>
            </a:r>
            <a:r>
              <a:rPr lang="en-US" sz="2400" b="1" dirty="0" smtClean="0"/>
              <a:t>value</a:t>
            </a:r>
            <a:r>
              <a:rPr lang="en-US" sz="2400" dirty="0" smtClean="0"/>
              <a:t>, or </a:t>
            </a:r>
            <a:r>
              <a:rPr lang="en-US" sz="2400" b="1" dirty="0" smtClean="0"/>
              <a:t>h-value</a:t>
            </a:r>
            <a:endParaRPr lang="en-US" sz="2400" b="1" dirty="0"/>
          </a:p>
          <a:p>
            <a:endParaRPr lang="en-US" sz="2400" dirty="0" smtClean="0"/>
          </a:p>
          <a:p>
            <a:r>
              <a:rPr lang="en-US" sz="2400" b="1" dirty="0" smtClean="0">
                <a:solidFill>
                  <a:srgbClr val="FF0000"/>
                </a:solidFill>
              </a:rPr>
              <a:t>Remaining Cost (h∗)</a:t>
            </a:r>
            <a:r>
              <a:rPr lang="en-US" sz="2400" b="1" dirty="0" smtClean="0"/>
              <a:t> </a:t>
            </a:r>
            <a:r>
              <a:rPr lang="en-US" sz="2400" dirty="0" smtClean="0"/>
              <a:t>: is the cost of an </a:t>
            </a:r>
            <a:r>
              <a:rPr lang="en-US" sz="2400" b="1" dirty="0" smtClean="0">
                <a:solidFill>
                  <a:srgbClr val="FF0000"/>
                </a:solidFill>
              </a:rPr>
              <a:t>optimal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b="1" dirty="0" smtClean="0"/>
              <a:t>plan</a:t>
            </a:r>
            <a:r>
              <a:rPr lang="en-US" sz="2400" dirty="0" smtClean="0"/>
              <a:t> for s, or ∞ if there exists no plan for s, it is the perfect heuristic for a planning task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25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72" y="1052287"/>
            <a:ext cx="9372597" cy="9670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72" y="2598964"/>
            <a:ext cx="10782772" cy="1610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72" y="4919434"/>
            <a:ext cx="9389836" cy="8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29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2757" y="685800"/>
            <a:ext cx="10564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Properties of Heuristic Functions</a:t>
            </a:r>
            <a:endParaRPr lang="en-US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57" y="1469571"/>
            <a:ext cx="7740091" cy="19394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5657" y="4229100"/>
            <a:ext cx="151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consistent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175657" y="5049199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oal-aware</a:t>
            </a:r>
            <a:endParaRPr lang="en-US" sz="2400" b="1" dirty="0"/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>
          <a:xfrm>
            <a:off x="2694214" y="4459933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4214" y="4931229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24942" y="468406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admissible</a:t>
            </a:r>
            <a:endParaRPr lang="en-US" sz="2400" b="1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127170" y="4488123"/>
            <a:ext cx="963386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23214" y="4229100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</a:t>
            </a:r>
            <a:r>
              <a:rPr lang="en-US" sz="2400" b="1" dirty="0" smtClean="0"/>
              <a:t>oal-aware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23214" y="5196157"/>
            <a:ext cx="186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safe</a:t>
            </a:r>
            <a:endParaRPr lang="en-US" sz="24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127170" y="4959420"/>
            <a:ext cx="947057" cy="45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flipH="1">
            <a:off x="10286999" y="2400300"/>
            <a:ext cx="1306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5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6013</TotalTime>
  <Words>678</Words>
  <Application>Microsoft Macintosh PowerPoint</Application>
  <PresentationFormat>Widescreen</PresentationFormat>
  <Paragraphs>183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Calibri</vt:lpstr>
      <vt:lpstr>Calibri Light</vt:lpstr>
      <vt:lpstr>DengXian</vt:lpstr>
      <vt:lpstr>Mangal</vt:lpstr>
      <vt:lpstr>Wingdings</vt:lpstr>
      <vt:lpstr>Arial</vt:lpstr>
      <vt:lpstr>Office Theme</vt:lpstr>
      <vt:lpstr>COMP90054 AI Planning for Autonomy    Workshop2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Workshop2</dc:title>
  <dc:creator>Name</dc:creator>
  <cp:lastModifiedBy>Name</cp:lastModifiedBy>
  <cp:revision>173</cp:revision>
  <dcterms:created xsi:type="dcterms:W3CDTF">2018-07-31T11:53:33Z</dcterms:created>
  <dcterms:modified xsi:type="dcterms:W3CDTF">2018-08-06T06:02:04Z</dcterms:modified>
</cp:coreProperties>
</file>