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60" r:id="rId3"/>
    <p:sldId id="290" r:id="rId4"/>
    <p:sldId id="258" r:id="rId5"/>
    <p:sldId id="261" r:id="rId6"/>
    <p:sldId id="262" r:id="rId7"/>
    <p:sldId id="287" r:id="rId8"/>
    <p:sldId id="263" r:id="rId9"/>
    <p:sldId id="264" r:id="rId10"/>
    <p:sldId id="285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78" r:id="rId19"/>
    <p:sldId id="279" r:id="rId20"/>
    <p:sldId id="282" r:id="rId21"/>
    <p:sldId id="276" r:id="rId22"/>
    <p:sldId id="275" r:id="rId23"/>
    <p:sldId id="277" r:id="rId24"/>
    <p:sldId id="274" r:id="rId25"/>
    <p:sldId id="280" r:id="rId26"/>
    <p:sldId id="283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863"/>
  </p:normalViewPr>
  <p:slideViewPr>
    <p:cSldViewPr snapToGrid="0" snapToObjects="1">
      <p:cViewPr varScale="1">
        <p:scale>
          <a:sx n="70" d="100"/>
          <a:sy n="70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CE85-5096-8842-967E-7264B46A9D5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48BDA-7E60-1A4D-95F9-F6534A22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8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5+3=8 &gt; 7</a:t>
            </a:r>
          </a:p>
          <a:p>
            <a:r>
              <a:rPr lang="en-US" dirty="0" smtClean="0"/>
              <a:t>8 </a:t>
            </a:r>
            <a:r>
              <a:rPr lang="mr-IN" dirty="0" smtClean="0"/>
              <a:t>–</a:t>
            </a:r>
            <a:r>
              <a:rPr lang="en-US" dirty="0" smtClean="0"/>
              <a:t> 4 = 4 &gt; actual</a:t>
            </a:r>
            <a:r>
              <a:rPr lang="en-US" baseline="0" dirty="0" smtClean="0"/>
              <a:t> cost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5D9F-C6B2-4548-BAB3-0FC2B7AAAB9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COMP90054 AI Planning for Autonomy 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 Workshop Week4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245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746" y="822446"/>
            <a:ext cx="676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WA</a:t>
            </a:r>
            <a:r>
              <a:rPr lang="zh-CN" altLang="en-US" sz="3200" b="1" dirty="0" smtClean="0"/>
              <a:t>*， 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*  </a:t>
            </a:r>
            <a:r>
              <a:rPr lang="en-US" altLang="zh-CN" sz="3200" b="1" dirty="0" smtClean="0"/>
              <a:t>may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have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reopen</a:t>
            </a:r>
          </a:p>
          <a:p>
            <a:r>
              <a:rPr lang="en-US" altLang="zh-CN" sz="3200" b="1" dirty="0" smtClean="0"/>
              <a:t>Greedy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Best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First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Search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doesn‘t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have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146" y="2657348"/>
            <a:ext cx="6007100" cy="265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" y="2511298"/>
            <a:ext cx="5892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0" y="522263"/>
            <a:ext cx="9127670" cy="56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98" y="390687"/>
            <a:ext cx="6645729" cy="59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" y="979714"/>
            <a:ext cx="10612304" cy="4131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21" y="394939"/>
            <a:ext cx="284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State Model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51265" y="5763985"/>
            <a:ext cx="275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 model</a:t>
            </a:r>
            <a:endParaRPr lang="en-US" sz="2800" b="1" dirty="0"/>
          </a:p>
        </p:txBody>
      </p:sp>
      <p:sp>
        <p:nvSpPr>
          <p:cNvPr id="5" name="Right Arrow 4"/>
          <p:cNvSpPr/>
          <p:nvPr/>
        </p:nvSpPr>
        <p:spPr>
          <a:xfrm>
            <a:off x="4490356" y="5780313"/>
            <a:ext cx="13716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3214" y="5763985"/>
            <a:ext cx="432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STRIPS problem P = &lt; F, O, I, G 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3206" y="5458087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Reformulate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5" y="1797050"/>
            <a:ext cx="4381500" cy="3594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6" y="1350736"/>
            <a:ext cx="5571230" cy="446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871" y="506186"/>
            <a:ext cx="241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STRIPS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6" y="2056825"/>
            <a:ext cx="3985544" cy="24225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85" y="4739186"/>
            <a:ext cx="1632231" cy="4043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98" y="5143500"/>
            <a:ext cx="3959438" cy="6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5028" y="816429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Question: Define 3 different heuristic functions for this problem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845130"/>
            <a:ext cx="446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Heuristic Function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5029" y="3037116"/>
            <a:ext cx="1009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Heuristic searches require a </a:t>
            </a:r>
            <a:r>
              <a:rPr lang="en-US" sz="2400" b="1" dirty="0" smtClean="0">
                <a:solidFill>
                  <a:srgbClr val="FF0000"/>
                </a:solidFill>
              </a:rPr>
              <a:t>heuristic function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estimate remaining cost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Its value </a:t>
            </a:r>
            <a:r>
              <a:rPr lang="en-US" sz="2400" b="1" dirty="0" smtClean="0"/>
              <a:t>h(s)</a:t>
            </a:r>
            <a:r>
              <a:rPr lang="en-US" sz="2400" dirty="0" smtClean="0"/>
              <a:t> for a state s is referred to as the state’s </a:t>
            </a:r>
            <a:r>
              <a:rPr lang="en-US" sz="2400" b="1" dirty="0" smtClean="0"/>
              <a:t>heuristic</a:t>
            </a:r>
            <a:r>
              <a:rPr lang="en-US" sz="2400" dirty="0" smtClean="0"/>
              <a:t> </a:t>
            </a:r>
            <a:r>
              <a:rPr lang="en-US" sz="2400" b="1" dirty="0" smtClean="0"/>
              <a:t>value</a:t>
            </a:r>
            <a:r>
              <a:rPr lang="en-US" sz="2400" dirty="0" smtClean="0"/>
              <a:t>, or </a:t>
            </a:r>
            <a:r>
              <a:rPr lang="en-US" sz="2400" b="1" dirty="0" smtClean="0"/>
              <a:t>h-value</a:t>
            </a:r>
            <a:endParaRPr lang="en-US" sz="2400" b="1" dirty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Remaining Cost (h∗)</a:t>
            </a:r>
            <a:r>
              <a:rPr lang="en-US" sz="2400" b="1" dirty="0" smtClean="0"/>
              <a:t> </a:t>
            </a:r>
            <a:r>
              <a:rPr lang="en-US" sz="2400" dirty="0" smtClean="0"/>
              <a:t>: is the cost of an </a:t>
            </a:r>
            <a:r>
              <a:rPr lang="en-US" sz="2400" b="1" dirty="0" smtClean="0">
                <a:solidFill>
                  <a:srgbClr val="FF0000"/>
                </a:solidFill>
              </a:rPr>
              <a:t>optimal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plan</a:t>
            </a:r>
            <a:r>
              <a:rPr lang="en-US" sz="2400" dirty="0" smtClean="0"/>
              <a:t> for s, or ∞ if there exists no plan for s, it is the perfect heuristic for a planning task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9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6393" y="580779"/>
            <a:ext cx="7639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How to </a:t>
            </a:r>
            <a:r>
              <a:rPr lang="en-US" sz="2800" b="1" dirty="0" smtClean="0"/>
              <a:t>construct heuristic functions -Relaxing</a:t>
            </a:r>
          </a:p>
          <a:p>
            <a:endParaRPr 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6393" y="1534886"/>
            <a:ext cx="296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How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Relax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3" y="2281859"/>
            <a:ext cx="10919676" cy="1460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3" y="4489538"/>
            <a:ext cx="10324632" cy="9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08" y="438351"/>
            <a:ext cx="8357616" cy="59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62" y="934613"/>
            <a:ext cx="765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Solution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1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Find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the distance to closest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unvisited goal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65977" y="4445915"/>
            <a:ext cx="53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Admissible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66365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/>
                <a:gridCol w="440872"/>
                <a:gridCol w="424543"/>
                <a:gridCol w="440871"/>
                <a:gridCol w="4082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65977" y="5029200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 of computing h:  O(g)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046 C -0.0138 0.00486 -0.02747 0.01042 -0.03307 -0.00046 C -0.03815 -0.01157 -0.03281 -0.04769 -0.03307 -0.06667 C -0.03307 -0.08588 -0.03411 -0.11482 -0.03411 -0.114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433" y="929658"/>
            <a:ext cx="765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Solution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2: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Find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the distance to farthest unvisited goal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75149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/>
                <a:gridCol w="440872"/>
                <a:gridCol w="424543"/>
                <a:gridCol w="440871"/>
                <a:gridCol w="4082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977" y="4445915"/>
            <a:ext cx="53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Admissible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7150" y="3358927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65977" y="5029200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 of computing h:  O(g)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5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0024 L 0.03242 0.00024 C 0.04401 0.00024 0.06315 0.00903 0.06914 0.00024 C 0.07539 -0.00856 0.06901 -0.03472 0.06914 -0.05208 C 0.0694 -0.06967 0.07057 -0.08611 0.07057 -0.10486 C 0.07057 -0.12337 0.06914 -0.16412 0.06914 -0.16388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0405" y="1260074"/>
            <a:ext cx="7914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Reminder:</a:t>
            </a:r>
          </a:p>
          <a:p>
            <a:endParaRPr lang="en-US" altLang="zh-CN" sz="3600" b="1" dirty="0" smtClean="0"/>
          </a:p>
          <a:p>
            <a:r>
              <a:rPr lang="en-US" altLang="zh-CN" sz="3600" b="1" dirty="0" smtClean="0"/>
              <a:t>Bring your laptop next week for PDDL.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0405" y="4287876"/>
            <a:ext cx="19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 to Slides: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20405" y="4741057"/>
            <a:ext cx="7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SiaHuo</a:t>
            </a:r>
            <a:r>
              <a:rPr lang="en-US" dirty="0" smtClean="0"/>
              <a:t>/COMP90007Workshops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405" y="5175969"/>
            <a:ext cx="793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any error in slides, please point it out. </a:t>
            </a:r>
          </a:p>
          <a:p>
            <a:r>
              <a:rPr lang="en-US" altLang="zh-CN" dirty="0" smtClean="0"/>
              <a:t>Please refer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LMS for standard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442" y="734786"/>
            <a:ext cx="874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Solution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3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sum of distance to each unvisited goal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41794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/>
                <a:gridCol w="440872"/>
                <a:gridCol w="424543"/>
                <a:gridCol w="440871"/>
                <a:gridCol w="4082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7150" y="3358927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977" y="4445915"/>
            <a:ext cx="538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 Admissible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Not consistent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65977" y="5210156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 of computing h:  O(g)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728" y="2237014"/>
            <a:ext cx="453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h(s) = 0 for all 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7443" y="734786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Solution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4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all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zero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73728" y="3314700"/>
            <a:ext cx="5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Admissible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</a:p>
          <a:p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</a:p>
          <a:p>
            <a:r>
              <a:rPr lang="en-US" altLang="zh-CN" dirty="0" smtClean="0"/>
              <a:t>Bad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heuristic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4599" y="4878483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 of computing h</a:t>
            </a:r>
            <a:r>
              <a:rPr lang="en-US" smtClean="0"/>
              <a:t>: 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898071"/>
            <a:ext cx="9160428" cy="5680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441" y="289450"/>
            <a:ext cx="118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Solution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5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D</a:t>
            </a:r>
            <a:r>
              <a:rPr lang="en-US" altLang="zh-CN" sz="2400" b="1" dirty="0" smtClean="0"/>
              <a:t>rop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preconditions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deletes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(and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then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use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goal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counting to approximate h’*)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6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1933629"/>
            <a:ext cx="105156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713" y="718457"/>
            <a:ext cx="6515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Goal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counting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not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admissible, not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consistent</a:t>
            </a:r>
            <a:r>
              <a:rPr lang="zh-CN" altLang="en-US" sz="2400" b="1" dirty="0" smtClean="0"/>
              <a:t>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9713" y="1225905"/>
            <a:ext cx="468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Complexity of computing h:  O(g)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70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06" y="931353"/>
            <a:ext cx="7301594" cy="2421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585" y="379392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Solution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6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 </a:t>
            </a:r>
            <a:r>
              <a:rPr lang="en-US" sz="2400" b="1" dirty="0" smtClean="0"/>
              <a:t>Delete Relaxation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03" y="4635500"/>
            <a:ext cx="38100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341" y="3352800"/>
            <a:ext cx="4508500" cy="3505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482443" y="5105400"/>
            <a:ext cx="1322614" cy="29935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482443" y="5105400"/>
            <a:ext cx="1322614" cy="29935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543" y="5747657"/>
            <a:ext cx="409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Admissible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consistent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49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43" y="734786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Solution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7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 Minimum Spanning Tree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8286"/>
              </p:ext>
            </p:extLst>
          </p:nvPr>
        </p:nvGraphicFramePr>
        <p:xfrm>
          <a:off x="1972576" y="2322666"/>
          <a:ext cx="21481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/>
                <a:gridCol w="440872"/>
                <a:gridCol w="424543"/>
                <a:gridCol w="440871"/>
                <a:gridCol w="4082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06189" y="3449156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3422" y="4565956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3422" y="2338995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50687" y="3572001"/>
            <a:ext cx="650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511998" y="2665566"/>
            <a:ext cx="1" cy="89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06190" y="5292698"/>
            <a:ext cx="13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</a:t>
            </a:r>
            <a:r>
              <a:rPr lang="en-US" dirty="0" err="1" smtClean="0"/>
              <a:t>MST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7466915" y="5192040"/>
            <a:ext cx="10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*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11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839803" y="3659085"/>
            <a:ext cx="672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11998" y="3659085"/>
            <a:ext cx="0" cy="90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39967"/>
              </p:ext>
            </p:extLst>
          </p:nvPr>
        </p:nvGraphicFramePr>
        <p:xfrm>
          <a:off x="6713304" y="2325150"/>
          <a:ext cx="21481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/>
                <a:gridCol w="440872"/>
                <a:gridCol w="424543"/>
                <a:gridCol w="440871"/>
                <a:gridCol w="4082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7146917" y="3451640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4150" y="456844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014150" y="234147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591415" y="3574485"/>
            <a:ext cx="650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52726" y="2668050"/>
            <a:ext cx="1" cy="89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350700" y="2665566"/>
            <a:ext cx="0" cy="190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30908" y="5985699"/>
            <a:ext cx="336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Admissible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2371" y="734786"/>
            <a:ext cx="282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Dominate?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9814" y="2024743"/>
            <a:ext cx="674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</a:t>
            </a:r>
            <a:r>
              <a:rPr lang="en-US" sz="2400" baseline="-25000" dirty="0" err="1" smtClean="0"/>
              <a:t>mst</a:t>
            </a:r>
            <a:r>
              <a:rPr lang="en-US" sz="2400" dirty="0" smtClean="0"/>
              <a:t> dominates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farthest</a:t>
            </a:r>
            <a:r>
              <a:rPr lang="en-US" sz="2400" dirty="0" smtClean="0"/>
              <a:t> dominates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closest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79814" y="2853035"/>
            <a:ext cx="444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</a:t>
            </a:r>
            <a:r>
              <a:rPr lang="en-US" sz="2400" baseline="-25000" dirty="0" err="1" smtClean="0"/>
              <a:t>mst</a:t>
            </a:r>
            <a:r>
              <a:rPr lang="en-US" sz="2400" dirty="0" smtClean="0"/>
              <a:t> dominates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goal</a:t>
            </a:r>
            <a:r>
              <a:rPr lang="en-US" sz="2400" baseline="-25000" dirty="0" smtClean="0"/>
              <a:t>-counting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2" y="1948399"/>
            <a:ext cx="9372597" cy="967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2" y="3250799"/>
            <a:ext cx="10782772" cy="1610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514" y="823699"/>
            <a:ext cx="552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a good heuristic function?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74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9936" y="1664208"/>
            <a:ext cx="4809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</a:t>
            </a:r>
            <a:r>
              <a:rPr lang="en-US" sz="4000" b="1" dirty="0" smtClean="0"/>
              <a:t>1 &lt; h2 &lt; h*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694944"/>
            <a:ext cx="1031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Q. Which </a:t>
            </a:r>
            <a:r>
              <a:rPr lang="en-US" sz="3200" b="1" dirty="0"/>
              <a:t>heuristic function</a:t>
            </a:r>
            <a:r>
              <a:rPr lang="en-US" sz="3200" b="1" dirty="0" smtClean="0"/>
              <a:t> is a better one? </a:t>
            </a:r>
            <a:r>
              <a:rPr lang="en-US" sz="3200" b="1" dirty="0"/>
              <a:t>h</a:t>
            </a:r>
            <a:r>
              <a:rPr lang="en-US" sz="3200" b="1" dirty="0" smtClean="0"/>
              <a:t>1 or h2?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43584" y="3410926"/>
            <a:ext cx="779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Search performance. </a:t>
            </a:r>
          </a:p>
          <a:p>
            <a:r>
              <a:rPr lang="en-US" sz="2400" dirty="0" smtClean="0"/>
              <a:t>       h2 is better than h1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3584" y="4295221"/>
            <a:ext cx="6272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</a:rPr>
              <a:t>Computational overhead</a:t>
            </a:r>
          </a:p>
          <a:p>
            <a:r>
              <a:rPr lang="en-US" dirty="0"/>
              <a:t>       </a:t>
            </a:r>
            <a:r>
              <a:rPr lang="en-US" sz="2400" dirty="0" smtClean="0"/>
              <a:t>But it </a:t>
            </a:r>
            <a:r>
              <a:rPr lang="en-US" sz="2400" dirty="0"/>
              <a:t>may be harder for us to compute h2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629900"/>
            <a:ext cx="848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There are 2 </a:t>
            </a:r>
            <a:r>
              <a:rPr lang="en-US" sz="2800" b="1" dirty="0" smtClean="0">
                <a:solidFill>
                  <a:srgbClr val="FF0000"/>
                </a:solidFill>
              </a:rPr>
              <a:t>things we need to consider: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773168" y="3566160"/>
            <a:ext cx="3419856" cy="1133856"/>
          </a:xfrm>
          <a:custGeom>
            <a:avLst/>
            <a:gdLst>
              <a:gd name="connsiteX0" fmla="*/ 0 w 2286404"/>
              <a:gd name="connsiteY0" fmla="*/ 0 h 1097280"/>
              <a:gd name="connsiteX1" fmla="*/ 2286000 w 2286404"/>
              <a:gd name="connsiteY1" fmla="*/ 676656 h 1097280"/>
              <a:gd name="connsiteX2" fmla="*/ 182880 w 2286404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404" h="1097280">
                <a:moveTo>
                  <a:pt x="0" y="0"/>
                </a:moveTo>
                <a:cubicBezTo>
                  <a:pt x="1127760" y="246888"/>
                  <a:pt x="2255520" y="493776"/>
                  <a:pt x="2286000" y="676656"/>
                </a:cubicBezTo>
                <a:cubicBezTo>
                  <a:pt x="2316480" y="859536"/>
                  <a:pt x="615696" y="929640"/>
                  <a:pt x="182880" y="10972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30768" y="4041648"/>
            <a:ext cx="28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Total time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9" y="5624679"/>
            <a:ext cx="9389836" cy="8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42" y="2058123"/>
            <a:ext cx="8269941" cy="16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144" y="1882144"/>
            <a:ext cx="924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Execution of Heuristic Search Algorithms (A*, WA*, Greedy Best First Search): Fill in the form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4 Properties of Heuristic Search Algorithms and there relationship: safe, goal-aware, consistent, admissible.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State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04144" y="4650619"/>
            <a:ext cx="683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Reopen in A*</a:t>
            </a:r>
          </a:p>
          <a:p>
            <a:pPr marL="342900" indent="-342900">
              <a:buFontTx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State Model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=&gt; </a:t>
            </a:r>
            <a:r>
              <a:rPr lang="en-US" sz="2400" dirty="0" smtClean="0">
                <a:solidFill>
                  <a:srgbClr val="0070C0"/>
                </a:solidFill>
              </a:rPr>
              <a:t>Strips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Define Heuristic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987" y="611433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9536" y="1439200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Last Week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9536" y="4226395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This Week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7" y="685800"/>
            <a:ext cx="1056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Properties of Heuristic Functions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469571"/>
            <a:ext cx="7740091" cy="1939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657" y="4229100"/>
            <a:ext cx="15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consistent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657" y="504919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  <a:r>
              <a:rPr lang="en-US" sz="2400" b="1" dirty="0" smtClean="0"/>
              <a:t>oal-aware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694214" y="4459933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4214" y="4931229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4942" y="468406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admissible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7170" y="4488123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214" y="4229100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  <a:r>
              <a:rPr lang="en-US" sz="2400" b="1" dirty="0" smtClean="0"/>
              <a:t>oal-aware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23214" y="519615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safe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7170" y="4959420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0286999" y="2400300"/>
            <a:ext cx="13062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0326" y="798702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Heuristic Search Algorithms :</a:t>
            </a:r>
          </a:p>
          <a:p>
            <a:endParaRPr lang="en-US" dirty="0" smtClean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A* </a:t>
            </a:r>
          </a:p>
          <a:p>
            <a:r>
              <a:rPr lang="en-US" sz="2000" i="1" dirty="0" smtClean="0"/>
              <a:t>WA*</a:t>
            </a:r>
          </a:p>
          <a:p>
            <a:r>
              <a:rPr lang="en-US" sz="2000" dirty="0" smtClean="0"/>
              <a:t>Enforced hill-climbing </a:t>
            </a:r>
          </a:p>
          <a:p>
            <a:r>
              <a:rPr lang="en-US" sz="2000" i="1" dirty="0" smtClean="0"/>
              <a:t>Greedy Best First Search </a:t>
            </a:r>
            <a:endParaRPr lang="en-US" sz="2000" dirty="0" smtClean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Most popular algorithm in optimal planning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most popular algorithms in satisficing planning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6" y="4564981"/>
            <a:ext cx="1224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 is admissible, then we can guarantee the solution found by A* (that includes reopen in algorithm) is optimal 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</a:t>
            </a:r>
            <a:r>
              <a:rPr lang="en-US" altLang="zh-CN" b="1" dirty="0" smtClean="0"/>
              <a:t>admissible and consistent, </a:t>
            </a:r>
            <a:r>
              <a:rPr lang="en-US" altLang="zh-CN" b="1" dirty="0"/>
              <a:t>then we can guarantee the solution found by A* (that </a:t>
            </a:r>
            <a:r>
              <a:rPr lang="en-US" altLang="zh-CN" b="1" dirty="0" smtClean="0"/>
              <a:t>doesn’t include </a:t>
            </a:r>
            <a:r>
              <a:rPr lang="en-US" altLang="zh-CN" b="1" dirty="0"/>
              <a:t>reopen) is optimal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4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3" y="1326576"/>
            <a:ext cx="6188764" cy="45729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5" y="2039874"/>
            <a:ext cx="2755899" cy="36402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5415" y="2584041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2401" y="2673729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78266" y="2584041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6101" y="3718995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8537" y="3903661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26609" y="3718995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7687" y="4731367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0788" y="4731367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769" y="435596"/>
            <a:ext cx="629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Example: (Last Week)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26120" y="536974"/>
            <a:ext cx="235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A*    h1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322" y="1779071"/>
            <a:ext cx="6697513" cy="27348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3888" y="5792615"/>
            <a:ext cx="435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r>
              <a:rPr lang="en-US" altLang="zh-CN" sz="2400" b="1" dirty="0" smtClean="0"/>
              <a:t>1 is admissible and consistent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>
            <a:off x="7858677" y="5813134"/>
            <a:ext cx="76744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95608" y="5792614"/>
            <a:ext cx="23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no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reopen</a:t>
            </a:r>
            <a:endParaRPr lang="en-US" sz="2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96638"/>
              </p:ext>
            </p:extLst>
          </p:nvPr>
        </p:nvGraphicFramePr>
        <p:xfrm>
          <a:off x="3509164" y="4534408"/>
          <a:ext cx="75637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358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59" y="704538"/>
            <a:ext cx="359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Reopen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in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*</a:t>
            </a:r>
            <a:endParaRPr lang="en-US" sz="3200" b="1" dirty="0"/>
          </a:p>
        </p:txBody>
      </p:sp>
      <p:sp>
        <p:nvSpPr>
          <p:cNvPr id="3" name="Oval 2"/>
          <p:cNvSpPr/>
          <p:nvPr/>
        </p:nvSpPr>
        <p:spPr>
          <a:xfrm>
            <a:off x="1567542" y="1828801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s1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840787" y="2944587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</a:t>
            </a:r>
            <a:r>
              <a:rPr lang="en-US" altLang="zh-CN" sz="2000" dirty="0" smtClean="0"/>
              <a:t>2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240753" y="2944587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</a:t>
            </a:r>
            <a:r>
              <a:rPr lang="en-US" altLang="zh-CN" sz="2000" dirty="0" smtClean="0"/>
              <a:t>3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3" idx="3"/>
            <a:endCxn id="4" idx="0"/>
          </p:cNvCxnSpPr>
          <p:nvPr/>
        </p:nvCxnSpPr>
        <p:spPr>
          <a:xfrm flipH="1">
            <a:off x="1142866" y="2274795"/>
            <a:ext cx="513153" cy="669792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5"/>
            <a:endCxn id="5" idx="0"/>
          </p:cNvCxnSpPr>
          <p:nvPr/>
        </p:nvCxnSpPr>
        <p:spPr>
          <a:xfrm>
            <a:off x="2083222" y="2274795"/>
            <a:ext cx="459610" cy="669792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1444944" y="3205844"/>
            <a:ext cx="795809" cy="0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2866" y="2317268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1641" y="2321480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3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6019" y="2890803"/>
            <a:ext cx="4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40752" y="4376864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</a:t>
            </a:r>
            <a:r>
              <a:rPr lang="en-US" altLang="zh-CN" sz="2000" dirty="0"/>
              <a:t>4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5" idx="4"/>
            <a:endCxn id="22" idx="0"/>
          </p:cNvCxnSpPr>
          <p:nvPr/>
        </p:nvCxnSpPr>
        <p:spPr>
          <a:xfrm flipH="1">
            <a:off x="2542831" y="3467101"/>
            <a:ext cx="1" cy="909763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42830" y="3753757"/>
            <a:ext cx="54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7542" y="1844329"/>
            <a:ext cx="4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4998" y="3014659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7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3282" y="3005789"/>
            <a:ext cx="27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13282" y="4453711"/>
            <a:ext cx="36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69" y="1440968"/>
            <a:ext cx="6108700" cy="87630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574157" y="2839133"/>
            <a:ext cx="2579915" cy="718457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75142" y="3661424"/>
            <a:ext cx="400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admissible </a:t>
            </a:r>
            <a:r>
              <a:rPr lang="en-US" altLang="zh-CN" sz="2400" b="1" dirty="0" smtClean="0"/>
              <a:t>but not consistent</a:t>
            </a:r>
            <a:endParaRPr lang="en-US" sz="2400" b="1" dirty="0"/>
          </a:p>
        </p:txBody>
      </p:sp>
      <p:sp>
        <p:nvSpPr>
          <p:cNvPr id="40" name="Right Arrow 39"/>
          <p:cNvSpPr/>
          <p:nvPr/>
        </p:nvSpPr>
        <p:spPr>
          <a:xfrm>
            <a:off x="8489387" y="3661423"/>
            <a:ext cx="76744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67630" y="3661422"/>
            <a:ext cx="23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reopen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53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5" y="1769834"/>
            <a:ext cx="3040216" cy="39614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4459" y="704538"/>
            <a:ext cx="359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Reopen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in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*</a:t>
            </a:r>
            <a:endParaRPr lang="en-US" sz="3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17996"/>
              </p:ext>
            </p:extLst>
          </p:nvPr>
        </p:nvGraphicFramePr>
        <p:xfrm>
          <a:off x="4131128" y="2025952"/>
          <a:ext cx="75637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358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635</Words>
  <Application>Microsoft Macintosh PowerPoint</Application>
  <PresentationFormat>Widescreen</PresentationFormat>
  <Paragraphs>142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DengXian</vt:lpstr>
      <vt:lpstr>Mangal</vt:lpstr>
      <vt:lpstr>Arial</vt:lpstr>
      <vt:lpstr>Office Theme</vt:lpstr>
      <vt:lpstr>COMP90054 AI Planning for Autonomy    Workshop Week4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</dc:creator>
  <cp:lastModifiedBy>Name</cp:lastModifiedBy>
  <cp:revision>178</cp:revision>
  <dcterms:created xsi:type="dcterms:W3CDTF">2018-08-09T05:42:41Z</dcterms:created>
  <dcterms:modified xsi:type="dcterms:W3CDTF">2018-08-17T11:10:39Z</dcterms:modified>
</cp:coreProperties>
</file>