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75" r:id="rId4"/>
    <p:sldId id="276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8" r:id="rId13"/>
    <p:sldId id="269" r:id="rId14"/>
    <p:sldId id="270" r:id="rId15"/>
    <p:sldId id="267" r:id="rId16"/>
    <p:sldId id="277" r:id="rId17"/>
    <p:sldId id="272" r:id="rId18"/>
    <p:sldId id="273" r:id="rId19"/>
    <p:sldId id="274" r:id="rId20"/>
    <p:sldId id="279" r:id="rId21"/>
    <p:sldId id="278" r:id="rId22"/>
    <p:sldId id="271" r:id="rId23"/>
    <p:sldId id="263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0639"/>
  </p:normalViewPr>
  <p:slideViewPr>
    <p:cSldViewPr snapToGrid="0" snapToObjects="1">
      <p:cViewPr varScale="1">
        <p:scale>
          <a:sx n="72" d="100"/>
          <a:sy n="72" d="100"/>
        </p:scale>
        <p:origin x="1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7CA93-D973-6647-B74A-86F5895BDE75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9A21F-BAA6-4845-A19D-4A279AF0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73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2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37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baseline="0" dirty="0" smtClean="0"/>
              <a:t>4 operators here, we can also define this problem using just 2 operators.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49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4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09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72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93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94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4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2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3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pickup(pick up from table)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3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pickup(pick up from table)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69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37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49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6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0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7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1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0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4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F44-EABA-2C4D-A5F3-929427B9ECE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9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E3F44-EABA-2C4D-A5F3-929427B9ECE4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CD9D8-5547-EE40-A73D-20BA87BB6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9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6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5.wdp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6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5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microsoft.com/office/2007/relationships/hdphoto" Target="../media/hdphoto7.wdp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lanning_Domain_Definition_Language" TargetMode="External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3.wdp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4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5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029" y="169198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COMP90054 AI Planning for Autonomy 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 Workshop Week</a:t>
            </a:r>
            <a:r>
              <a:rPr lang="en-US" altLang="zh-CN" sz="4400" dirty="0" smtClean="0"/>
              <a:t>5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978589" y="5163670"/>
            <a:ext cx="5988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Ruixi</a:t>
            </a:r>
            <a:endParaRPr lang="en-US" dirty="0" smtClean="0"/>
          </a:p>
          <a:p>
            <a:r>
              <a:rPr lang="en-US" dirty="0" err="1" smtClean="0"/>
              <a:t>huor@student.unimelb.edu.au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3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120" y="3379252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4669" y="2644734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4669" y="1910216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140" y="2632362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B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567" y="389744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blocks-world problem</a:t>
            </a:r>
            <a:endParaRPr lang="en-US" sz="2800" b="1" dirty="0"/>
          </a:p>
        </p:txBody>
      </p:sp>
      <p:pic>
        <p:nvPicPr>
          <p:cNvPr id="7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177" y="215979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11251" y="895553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</a:t>
            </a:r>
            <a:r>
              <a:rPr lang="en-US" sz="2000" b="1" dirty="0" smtClean="0">
                <a:solidFill>
                  <a:srgbClr val="FF0000"/>
                </a:solidFill>
              </a:rPr>
              <a:t>efine the set of facts F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621" y="1359428"/>
            <a:ext cx="6342241" cy="800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009" y="107493"/>
            <a:ext cx="4865576" cy="4964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1251" y="2666257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.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</a:t>
            </a:r>
            <a:r>
              <a:rPr lang="en-US" sz="2000" b="1" dirty="0" smtClean="0">
                <a:solidFill>
                  <a:srgbClr val="FF0000"/>
                </a:solidFill>
              </a:rPr>
              <a:t>efine operators(actions) O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34261" y="3426933"/>
            <a:ext cx="528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 smtClean="0">
                <a:solidFill>
                  <a:srgbClr val="0070C0"/>
                </a:solidFill>
              </a:rPr>
              <a:t>2) Pick up from another block: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34261" y="4077189"/>
            <a:ext cx="455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unstack (x, y)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041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-0.06445 0.094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120" y="3379252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4669" y="2644734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4669" y="1910216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140" y="2632362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B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567" y="389744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blocks-world problem</a:t>
            </a:r>
            <a:endParaRPr lang="en-US" sz="2800" b="1" dirty="0"/>
          </a:p>
        </p:txBody>
      </p:sp>
      <p:pic>
        <p:nvPicPr>
          <p:cNvPr id="7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69" y="869524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4283" y="5105391"/>
            <a:ext cx="2815482" cy="4511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5557651"/>
            <a:ext cx="3243917" cy="3756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11251" y="895553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</a:t>
            </a:r>
            <a:r>
              <a:rPr lang="en-US" sz="2000" b="1" dirty="0" smtClean="0">
                <a:solidFill>
                  <a:srgbClr val="FF0000"/>
                </a:solidFill>
              </a:rPr>
              <a:t>efine the set of facts F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9621" y="1359428"/>
            <a:ext cx="6342241" cy="8001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4009" y="107493"/>
            <a:ext cx="4865576" cy="49648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711251" y="2666257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.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</a:t>
            </a:r>
            <a:r>
              <a:rPr lang="en-US" sz="2000" b="1" dirty="0" smtClean="0">
                <a:solidFill>
                  <a:srgbClr val="FF0000"/>
                </a:solidFill>
              </a:rPr>
              <a:t>efine operators(actions) O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34261" y="4077189"/>
            <a:ext cx="455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unstack (x, y)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934261" y="3426933"/>
            <a:ext cx="528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 smtClean="0">
                <a:solidFill>
                  <a:srgbClr val="0070C0"/>
                </a:solidFill>
              </a:rPr>
              <a:t>2) Pick up from another block: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8070" y="4609560"/>
            <a:ext cx="3405563" cy="4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1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242 -0.14097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242 -0.14097 " pathEditMode="relative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120" y="3379252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4669" y="2644734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4669" y="1910216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9363" y="1571409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B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567" y="389744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blocks-world problem</a:t>
            </a:r>
            <a:endParaRPr lang="en-US" sz="2800" b="1" dirty="0"/>
          </a:p>
        </p:txBody>
      </p:sp>
      <p:pic>
        <p:nvPicPr>
          <p:cNvPr id="7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363" y="522828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711251" y="895553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</a:t>
            </a:r>
            <a:r>
              <a:rPr lang="en-US" sz="2000" b="1" dirty="0" smtClean="0">
                <a:solidFill>
                  <a:srgbClr val="FF0000"/>
                </a:solidFill>
              </a:rPr>
              <a:t>efine the set of facts F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621" y="1359428"/>
            <a:ext cx="6342241" cy="8001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009" y="107493"/>
            <a:ext cx="4865576" cy="49648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711251" y="2666257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.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</a:t>
            </a:r>
            <a:r>
              <a:rPr lang="en-US" sz="2000" b="1" dirty="0" smtClean="0">
                <a:solidFill>
                  <a:srgbClr val="FF0000"/>
                </a:solidFill>
              </a:rPr>
              <a:t>efine operators(actions) O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34261" y="4077189"/>
            <a:ext cx="455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putdown (x)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934261" y="3426933"/>
            <a:ext cx="528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srgbClr val="0070C0"/>
                </a:solidFill>
              </a:rPr>
              <a:t>3</a:t>
            </a:r>
            <a:r>
              <a:rPr lang="en-US" b="1" dirty="0" smtClean="0">
                <a:solidFill>
                  <a:srgbClr val="0070C0"/>
                </a:solidFill>
              </a:rPr>
              <a:t>) Put down on table: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8357" y="4618371"/>
            <a:ext cx="1856441" cy="4028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2190" y="5100701"/>
            <a:ext cx="3627550" cy="3677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8048" y="5512130"/>
            <a:ext cx="1614022" cy="41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4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028 0.1544 " pathEditMode="relative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028 0.1544 " pathEditMode="relative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86 0.15023 L 4.58333E-6 2.08167E-1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120" y="3379252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4669" y="2644734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79308" y="876719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64587" y="2626456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B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567" y="389744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blocks-world problem</a:t>
            </a:r>
            <a:endParaRPr lang="en-US" sz="2800" b="1" dirty="0"/>
          </a:p>
        </p:txBody>
      </p:sp>
      <p:pic>
        <p:nvPicPr>
          <p:cNvPr id="7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388" y="-171862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711251" y="895553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</a:t>
            </a:r>
            <a:r>
              <a:rPr lang="en-US" sz="2000" b="1" dirty="0" smtClean="0">
                <a:solidFill>
                  <a:srgbClr val="FF0000"/>
                </a:solidFill>
              </a:rPr>
              <a:t>efine the set of facts F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621" y="1359428"/>
            <a:ext cx="6342241" cy="8001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009" y="107493"/>
            <a:ext cx="4865576" cy="49648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711251" y="2666257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.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</a:t>
            </a:r>
            <a:r>
              <a:rPr lang="en-US" sz="2000" b="1" dirty="0" smtClean="0">
                <a:solidFill>
                  <a:srgbClr val="FF0000"/>
                </a:solidFill>
              </a:rPr>
              <a:t>efine operators(actions) O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34261" y="4077189"/>
            <a:ext cx="455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stack (x, y)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934261" y="3426933"/>
            <a:ext cx="528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 smtClean="0">
                <a:solidFill>
                  <a:srgbClr val="0070C0"/>
                </a:solidFill>
              </a:rPr>
              <a:t>4) Put down on another block: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1864" y="4548804"/>
            <a:ext cx="3224585" cy="5419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5707" y="5045707"/>
            <a:ext cx="3745812" cy="4752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1864" y="5370810"/>
            <a:ext cx="3224585" cy="4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3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9 0.01273 L -0.03321 0.1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0.00509 L -0.04205 0.1361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62 0.12847 L 0.00495 0.00555 " pathEditMode="relative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14432" y="2697933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3981" y="1963415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3981" y="1228897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12860" y="1963415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B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779" y="371815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blocks-world problem</a:t>
            </a:r>
            <a:endParaRPr lang="en-US" sz="2800" b="1" dirty="0"/>
          </a:p>
        </p:txBody>
      </p:sp>
      <p:pic>
        <p:nvPicPr>
          <p:cNvPr id="7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02" y="-316421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58588" y="1049604"/>
            <a:ext cx="466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F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7350" y="1850504"/>
            <a:ext cx="3227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370" y="1228897"/>
            <a:ext cx="6835737" cy="4670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712" y="2003029"/>
            <a:ext cx="2908300" cy="1600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7238" y="1948191"/>
            <a:ext cx="2895600" cy="1663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622" y="3753135"/>
            <a:ext cx="3175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7238" y="3638317"/>
            <a:ext cx="3251200" cy="1676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975" y="5621811"/>
            <a:ext cx="49784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8961" y="419279"/>
            <a:ext cx="4424528" cy="47575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96042" y="5512601"/>
            <a:ext cx="35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042" y="6037457"/>
            <a:ext cx="35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177" y="6130471"/>
            <a:ext cx="235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 = 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8462" y="6203794"/>
            <a:ext cx="1869531" cy="29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9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5459" y="1846730"/>
            <a:ext cx="11026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Blocks-world can be modeled with only 2 actions instead of 4. </a:t>
            </a:r>
          </a:p>
          <a:p>
            <a:endParaRPr lang="en-US" sz="2400" dirty="0"/>
          </a:p>
          <a:p>
            <a:r>
              <a:rPr lang="en-US" sz="2400" dirty="0" smtClean="0"/>
              <a:t>The robot can pick up a block and put it down on another block (or the table) </a:t>
            </a:r>
            <a:r>
              <a:rPr lang="en-US" sz="2400" b="1" dirty="0" smtClean="0">
                <a:solidFill>
                  <a:srgbClr val="FF0000"/>
                </a:solidFill>
              </a:rPr>
              <a:t>in a single action</a:t>
            </a:r>
            <a:r>
              <a:rPr lang="en-US" sz="2400" dirty="0" smtClean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459" y="860611"/>
            <a:ext cx="4733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actions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459" y="3908611"/>
            <a:ext cx="10721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 </a:t>
            </a:r>
            <a:r>
              <a:rPr lang="en-US" sz="2400" b="1" dirty="0" smtClean="0"/>
              <a:t>actions in total: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Move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</a:rPr>
              <a:t>(Block, </a:t>
            </a:r>
            <a:r>
              <a:rPr lang="en-US" sz="2400" b="1" dirty="0" err="1" smtClean="0">
                <a:solidFill>
                  <a:srgbClr val="FF0000"/>
                </a:solidFill>
              </a:rPr>
              <a:t>FromTable</a:t>
            </a:r>
            <a:r>
              <a:rPr lang="en-US" sz="2400" b="1" dirty="0" smtClean="0">
                <a:solidFill>
                  <a:srgbClr val="FF0000"/>
                </a:solidFill>
              </a:rPr>
              <a:t> ,</a:t>
            </a:r>
            <a:r>
              <a:rPr lang="en-US" sz="2400" b="1" dirty="0" err="1" smtClean="0">
                <a:solidFill>
                  <a:srgbClr val="FF0000"/>
                </a:solidFill>
              </a:rPr>
              <a:t>ToBlock</a:t>
            </a:r>
            <a:r>
              <a:rPr lang="en-US" sz="2400" b="1" dirty="0" smtClean="0">
                <a:solidFill>
                  <a:srgbClr val="FF0000"/>
                </a:solidFill>
              </a:rPr>
              <a:t>) and Move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(Block, </a:t>
            </a:r>
            <a:r>
              <a:rPr lang="en-US" sz="2400" b="1" dirty="0" err="1" smtClean="0">
                <a:solidFill>
                  <a:srgbClr val="FF0000"/>
                </a:solidFill>
              </a:rPr>
              <a:t>FromBlock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ToTable</a:t>
            </a:r>
            <a:r>
              <a:rPr lang="en-US" sz="2400" b="1" dirty="0" smtClean="0">
                <a:solidFill>
                  <a:srgbClr val="FF0000"/>
                </a:solidFill>
              </a:rPr>
              <a:t>) </a:t>
            </a:r>
          </a:p>
          <a:p>
            <a:endParaRPr lang="en-US" sz="2400" b="1" dirty="0" smtClean="0"/>
          </a:p>
          <a:p>
            <a:r>
              <a:rPr lang="en-US" sz="2400" dirty="0" smtClean="0"/>
              <a:t>You now no longer need to keep track of what the robot is holding or if the hand is empty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89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9602" y="2618038"/>
            <a:ext cx="924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2.PDDL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445" y="1597547"/>
            <a:ext cx="260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Objectives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223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612" y="573741"/>
            <a:ext cx="3245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/>
              <a:t>PDDL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0612" y="1757082"/>
            <a:ext cx="9251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common language for writing STRIPS domain and problem sets is the Planning Domain Definition Language (</a:t>
            </a:r>
            <a:r>
              <a:rPr lang="en-US" sz="2800" b="1" dirty="0">
                <a:hlinkClick r:id="rId3"/>
              </a:rPr>
              <a:t>PDDL</a:t>
            </a:r>
            <a:r>
              <a:rPr lang="en-US" sz="2800" dirty="0"/>
              <a:t>).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12" y="3411818"/>
            <a:ext cx="8636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11" y="775956"/>
            <a:ext cx="4702362" cy="55478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658" y="775956"/>
            <a:ext cx="6006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PDDL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Travelling Salesman Problem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1.Domain file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" y="3162445"/>
            <a:ext cx="5727700" cy="2590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48400" y="2590271"/>
            <a:ext cx="1264024" cy="285305"/>
          </a:xfrm>
          <a:prstGeom prst="rect">
            <a:avLst/>
          </a:prstGeom>
          <a:solidFill>
            <a:srgbClr val="FF0000">
              <a:alpha val="6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62165" y="5466375"/>
            <a:ext cx="950259" cy="286870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62165" y="4895767"/>
            <a:ext cx="1577788" cy="286870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48400" y="4404586"/>
            <a:ext cx="887506" cy="286870"/>
          </a:xfrm>
          <a:prstGeom prst="rect">
            <a:avLst/>
          </a:prstGeom>
          <a:solidFill>
            <a:srgbClr val="FF0000">
              <a:alpha val="6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0658" y="775956"/>
            <a:ext cx="6006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PDDL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Travelling Salesman Problem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2.Problem file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8" y="2937571"/>
            <a:ext cx="8331200" cy="3073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107" y="775956"/>
            <a:ext cx="5801336" cy="52350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88107" y="1129553"/>
            <a:ext cx="2021540" cy="268941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1" y="2046296"/>
            <a:ext cx="658905" cy="243473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67400" y="4220645"/>
            <a:ext cx="658905" cy="243473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9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0405" y="2387358"/>
            <a:ext cx="1956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Access to Slides: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20405" y="3033689"/>
            <a:ext cx="7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SiaHuo</a:t>
            </a:r>
            <a:r>
              <a:rPr lang="en-US" dirty="0" smtClean="0"/>
              <a:t>/COMP90007Workshops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0405" y="3403021"/>
            <a:ext cx="7935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there is any error in slides, please point it out. </a:t>
            </a:r>
          </a:p>
          <a:p>
            <a:r>
              <a:rPr lang="en-US" altLang="zh-CN" dirty="0" smtClean="0"/>
              <a:t>Please refer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LMS for standard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5" y="440565"/>
            <a:ext cx="8859371" cy="600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100" y="519953"/>
            <a:ext cx="9137323" cy="582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5270" y="3155576"/>
            <a:ext cx="8050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http://</a:t>
            </a:r>
            <a:r>
              <a:rPr lang="en-US" sz="3600" b="1" dirty="0" err="1" smtClean="0"/>
              <a:t>editor.planning.domains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70965" y="1237129"/>
            <a:ext cx="507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PDDL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online</a:t>
            </a:r>
            <a:r>
              <a:rPr lang="zh-CN" altLang="en-US" sz="3600" b="1" dirty="0" smtClean="0"/>
              <a:t> </a:t>
            </a:r>
            <a:r>
              <a:rPr lang="en-US" altLang="zh-CN" sz="3600" b="1" dirty="0" smtClean="0"/>
              <a:t>editor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4244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2329" y="2940425"/>
            <a:ext cx="9879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http</a:t>
            </a:r>
            <a:r>
              <a:rPr lang="en-US" sz="2800" b="1" dirty="0" smtClean="0"/>
              <a:t>://</a:t>
            </a:r>
            <a:r>
              <a:rPr lang="en-US" sz="2800" b="1" dirty="0" err="1" smtClean="0"/>
              <a:t>editor.planning.domains</a:t>
            </a:r>
            <a:r>
              <a:rPr lang="en-US" sz="2800" b="1" dirty="0" smtClean="0"/>
              <a:t>/#</a:t>
            </a:r>
            <a:r>
              <a:rPr lang="en-US" sz="2800" b="1" dirty="0" err="1" smtClean="0"/>
              <a:t>read_session</a:t>
            </a:r>
            <a:r>
              <a:rPr lang="en-US" sz="2800" b="1" dirty="0" smtClean="0"/>
              <a:t>= TYXYMCQN8w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32329" y="1649506"/>
            <a:ext cx="4858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Solution:</a:t>
            </a:r>
          </a:p>
          <a:p>
            <a:r>
              <a:rPr lang="en-US" sz="2400" dirty="0" smtClean="0"/>
              <a:t>2 actions; 4 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66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70" y="1531861"/>
            <a:ext cx="2397259" cy="312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9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4144" y="1882144"/>
            <a:ext cx="9248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Execution of Heuristic Search Algorithms (A*, WA*, Greedy Best First Search): Fill in the form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4 Properties of Heuristic Search Algorithms and there relationship: safe, goal-aware, consistent, admissible.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State Model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04144" y="4650619"/>
            <a:ext cx="6835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Reopen in A*</a:t>
            </a:r>
          </a:p>
          <a:p>
            <a:pPr marL="342900" indent="-342900">
              <a:buFontTx/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State Model</a:t>
            </a:r>
            <a:r>
              <a:rPr lang="zh-CN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=&gt; </a:t>
            </a:r>
            <a:r>
              <a:rPr lang="en-US" sz="2400" dirty="0" smtClean="0">
                <a:solidFill>
                  <a:srgbClr val="0070C0"/>
                </a:solidFill>
              </a:rPr>
              <a:t>Strips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Define Heuristic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987" y="611433"/>
            <a:ext cx="260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Objectives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9536" y="1439200"/>
            <a:ext cx="19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Week 3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9536" y="4226395"/>
            <a:ext cx="19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Week 4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9602" y="2868258"/>
            <a:ext cx="9248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Strips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PDDL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445" y="1597547"/>
            <a:ext cx="260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Objectives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04994" y="2425314"/>
            <a:ext cx="190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This week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85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9213" y="3522686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8762" y="2788168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8762" y="2053650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7641" y="2788168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B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57937" y="3540175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19417" y="2805657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19417" y="1336621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19417" y="2083630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B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567" y="389744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blocks-world problem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9567" y="5204086"/>
            <a:ext cx="10987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blocks-world, the agent’s aim is to stack the blocks in one tower with A on B and B on C. </a:t>
            </a:r>
          </a:p>
          <a:p>
            <a:endParaRPr lang="en-US" sz="2000" dirty="0" smtClean="0"/>
          </a:p>
          <a:p>
            <a:r>
              <a:rPr lang="en-US" sz="2000" dirty="0" smtClean="0"/>
              <a:t>The agent can hold up to one block at a time and can put </a:t>
            </a:r>
            <a:r>
              <a:rPr lang="en-US" altLang="zh-CN" sz="2000" dirty="0" smtClean="0"/>
              <a:t>a </a:t>
            </a:r>
            <a:r>
              <a:rPr lang="en-US" sz="2000" dirty="0" smtClean="0"/>
              <a:t>block down on the table, or another block.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3418" y="4340076"/>
            <a:ext cx="193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Initial situation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02059" y="4340076"/>
            <a:ext cx="193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G</a:t>
            </a:r>
            <a:r>
              <a:rPr lang="en-US" b="1" dirty="0" smtClean="0">
                <a:solidFill>
                  <a:srgbClr val="FF0000"/>
                </a:solidFill>
              </a:rPr>
              <a:t>oal situation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5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283" y="508332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562" y="322009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7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439" y="231968"/>
            <a:ext cx="6890721" cy="621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9213" y="3522686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88762" y="2788168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8762" y="2053650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7641" y="2788168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B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567" y="389744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blocks-world problem</a:t>
            </a:r>
            <a:endParaRPr lang="en-US" sz="2800" b="1" dirty="0"/>
          </a:p>
        </p:txBody>
      </p:sp>
      <p:pic>
        <p:nvPicPr>
          <p:cNvPr id="7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283" y="508332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989" y="98168"/>
            <a:ext cx="4644909" cy="41887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9203" y="4755013"/>
            <a:ext cx="5456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</a:rPr>
              <a:t>efine the set of facts F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203" y="5369664"/>
            <a:ext cx="7288679" cy="9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120" y="3379252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4669" y="2644734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4669" y="1910216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13548" y="2644734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B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567" y="389744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blocks-world problem</a:t>
            </a:r>
            <a:endParaRPr lang="en-US" sz="2800" b="1" dirty="0"/>
          </a:p>
        </p:txBody>
      </p:sp>
      <p:pic>
        <p:nvPicPr>
          <p:cNvPr id="7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955" y="655745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711251" y="895553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</a:t>
            </a:r>
            <a:r>
              <a:rPr lang="en-US" sz="2000" b="1" dirty="0" smtClean="0">
                <a:solidFill>
                  <a:srgbClr val="FF0000"/>
                </a:solidFill>
              </a:rPr>
              <a:t>efine the set of facts F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621" y="1359428"/>
            <a:ext cx="6342241" cy="8001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009" y="107493"/>
            <a:ext cx="4865576" cy="49648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11251" y="2666257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.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</a:t>
            </a:r>
            <a:r>
              <a:rPr lang="en-US" sz="2000" b="1" dirty="0" smtClean="0">
                <a:solidFill>
                  <a:srgbClr val="FF0000"/>
                </a:solidFill>
              </a:rPr>
              <a:t>efine operators(actions) O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34261" y="3107346"/>
            <a:ext cx="569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agent can hold up to one block at a time and can put a block down on the table, or another block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34261" y="3882663"/>
            <a:ext cx="528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b="1" dirty="0" smtClean="0">
                <a:solidFill>
                  <a:srgbClr val="0070C0"/>
                </a:solidFill>
              </a:rPr>
              <a:t>Just pick up from table: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78071" y="4251995"/>
            <a:ext cx="455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pickup(x)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589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7 L -0.06133 0.137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120" y="3379252"/>
            <a:ext cx="3822492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4669" y="2644734"/>
            <a:ext cx="749508" cy="7345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4669" y="1910216"/>
            <a:ext cx="749508" cy="7345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tx1"/>
                </a:solidFill>
              </a:rPr>
              <a:t>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13548" y="2644734"/>
            <a:ext cx="749508" cy="734518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B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567" y="389744"/>
            <a:ext cx="422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blocks-world problem</a:t>
            </a:r>
            <a:endParaRPr lang="en-US" sz="2800" b="1" dirty="0"/>
          </a:p>
        </p:txBody>
      </p:sp>
      <p:pic>
        <p:nvPicPr>
          <p:cNvPr id="7" name="Picture 2" descr="mage result for hand pi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086" y="1627882"/>
            <a:ext cx="1996498" cy="209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11251" y="895553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</a:t>
            </a:r>
            <a:r>
              <a:rPr lang="en-US" sz="2000" b="1" dirty="0" smtClean="0">
                <a:solidFill>
                  <a:srgbClr val="FF0000"/>
                </a:solidFill>
              </a:rPr>
              <a:t>efine the set of facts F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621" y="1359428"/>
            <a:ext cx="6342241" cy="800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009" y="107493"/>
            <a:ext cx="4865576" cy="4964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1251" y="2666257"/>
            <a:ext cx="438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.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</a:t>
            </a:r>
            <a:r>
              <a:rPr lang="en-US" sz="2000" b="1" dirty="0" smtClean="0">
                <a:solidFill>
                  <a:srgbClr val="FF0000"/>
                </a:solidFill>
              </a:rPr>
              <a:t>efine operators(actions) O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4261" y="3107346"/>
            <a:ext cx="5692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agent can hold up to one block at a time and can put a block down on the table, or another block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934261" y="3882663"/>
            <a:ext cx="528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b="1" dirty="0" smtClean="0">
                <a:solidFill>
                  <a:srgbClr val="0070C0"/>
                </a:solidFill>
              </a:rPr>
              <a:t>Just pick up from table: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8071" y="4251995"/>
            <a:ext cx="455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pickup(x)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7311" y="4698559"/>
            <a:ext cx="3618007" cy="3888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7311" y="5164641"/>
            <a:ext cx="1735418" cy="4593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7311" y="5710574"/>
            <a:ext cx="3800568" cy="47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4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85 -0.20672 " pathEditMode="relative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85 -0.20672 " pathEditMode="relative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7527</TotalTime>
  <Words>609</Words>
  <Application>Microsoft Macintosh PowerPoint</Application>
  <PresentationFormat>Widescreen</PresentationFormat>
  <Paragraphs>152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DengXian</vt:lpstr>
      <vt:lpstr>DengXian Light</vt:lpstr>
      <vt:lpstr>Arial</vt:lpstr>
      <vt:lpstr>Office Theme</vt:lpstr>
      <vt:lpstr>COMP90054 AI Planning for Autonomy    Workshop Week5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COMP90054 AI Planning for Autonomy    Workshop Week5</dc:title>
  <dc:creator>Name</dc:creator>
  <cp:lastModifiedBy>Name</cp:lastModifiedBy>
  <cp:revision>177</cp:revision>
  <dcterms:created xsi:type="dcterms:W3CDTF">2018-08-14T10:49:50Z</dcterms:created>
  <dcterms:modified xsi:type="dcterms:W3CDTF">2018-08-22T06:09:01Z</dcterms:modified>
</cp:coreProperties>
</file>