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6" r:id="rId4"/>
    <p:sldId id="260" r:id="rId5"/>
    <p:sldId id="259" r:id="rId6"/>
    <p:sldId id="263" r:id="rId7"/>
    <p:sldId id="26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2" r:id="rId19"/>
    <p:sldId id="293" r:id="rId20"/>
    <p:sldId id="280" r:id="rId21"/>
    <p:sldId id="273" r:id="rId22"/>
    <p:sldId id="275" r:id="rId23"/>
    <p:sldId id="288" r:id="rId24"/>
    <p:sldId id="289" r:id="rId25"/>
    <p:sldId id="290" r:id="rId26"/>
    <p:sldId id="277" r:id="rId27"/>
    <p:sldId id="281" r:id="rId28"/>
    <p:sldId id="282" r:id="rId29"/>
    <p:sldId id="283" r:id="rId30"/>
    <p:sldId id="284" r:id="rId31"/>
    <p:sldId id="278" r:id="rId32"/>
    <p:sldId id="286" r:id="rId33"/>
    <p:sldId id="287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4"/>
    <p:restoredTop sz="80194"/>
  </p:normalViewPr>
  <p:slideViewPr>
    <p:cSldViewPr snapToGrid="0" snapToObjects="1">
      <p:cViewPr>
        <p:scale>
          <a:sx n="77" d="100"/>
          <a:sy n="77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C2A4-7D16-5144-98A0-19D6584386D5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0D59-7451-484B-A1C0-8FEB12881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4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preconditons</a:t>
            </a:r>
            <a:r>
              <a:rPr lang="en-US" baseline="0" dirty="0" smtClean="0"/>
              <a:t> are already in the initial state, which means we don’t need to apply any action to achieve them.</a:t>
            </a:r>
          </a:p>
          <a:p>
            <a:r>
              <a:rPr lang="en-US" dirty="0" smtClean="0"/>
              <a:t>We didn’t add anything new to </a:t>
            </a:r>
            <a:r>
              <a:rPr lang="en-US" dirty="0" err="1" smtClean="0"/>
              <a:t>openlist</a:t>
            </a:r>
            <a:r>
              <a:rPr lang="en-US" dirty="0" smtClean="0"/>
              <a:t>. But open list is still not</a:t>
            </a:r>
            <a:r>
              <a:rPr lang="en-US" baseline="0" dirty="0" smtClean="0"/>
              <a:t> empty.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8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9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3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9C6B-C26A-E341-B322-ABF3336ECAB2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36.png"/><Relationship Id="rId8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Relationship Id="rId8" Type="http://schemas.openxmlformats.org/officeDocument/2006/relationships/image" Target="../media/image32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Autonomy 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 Workshop Week</a:t>
            </a:r>
            <a:r>
              <a:rPr lang="en-US" altLang="zh-CN" sz="4400" dirty="0"/>
              <a:t>7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978589" y="5163670"/>
            <a:ext cx="598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Ruixi</a:t>
            </a:r>
            <a:endParaRPr lang="en-US" dirty="0" smtClean="0"/>
          </a:p>
          <a:p>
            <a:r>
              <a:rPr lang="en-US" dirty="0" err="1" smtClean="0"/>
              <a:t>huor@student.unimelb.edu.au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1: Compute a best-supporter function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bs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</a:t>
            </a:r>
            <a:r>
              <a:rPr lang="en-US" sz="2400" dirty="0" smtClean="0">
                <a:solidFill>
                  <a:srgbClr val="0070C0"/>
                </a:solidFill>
              </a:rPr>
              <a:t>or every fact p ∈ F,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dirty="0" smtClean="0">
                <a:solidFill>
                  <a:srgbClr val="0070C0"/>
                </a:solidFill>
              </a:rPr>
              <a:t>n action that is deemed to be the cheapest achiever of p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(within the relaxation)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2: Relaxed Plan Extraction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 smtClean="0">
                <a:solidFill>
                  <a:srgbClr val="FF0000"/>
                </a:solidFill>
              </a:rPr>
              <a:t>h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016" y="498264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0" y="1265393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462" y="3821775"/>
            <a:ext cx="717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 = {on(A,C), </a:t>
            </a:r>
            <a:r>
              <a:rPr lang="en-US" b="1" dirty="0" err="1" smtClean="0"/>
              <a:t>onTable</a:t>
            </a:r>
            <a:r>
              <a:rPr lang="en-US" b="1" dirty="0" smtClean="0"/>
              <a:t>(C), </a:t>
            </a:r>
            <a:r>
              <a:rPr lang="en-US" b="1" dirty="0" err="1" smtClean="0"/>
              <a:t>onTable</a:t>
            </a:r>
            <a:r>
              <a:rPr lang="en-US" b="1" dirty="0" smtClean="0"/>
              <a:t>(B), clear(A), clear(B), </a:t>
            </a:r>
            <a:r>
              <a:rPr lang="en-US" b="1" dirty="0" err="1" smtClean="0"/>
              <a:t>ArmFree</a:t>
            </a:r>
            <a:r>
              <a:rPr lang="en-US" b="1" dirty="0" smtClean="0"/>
              <a:t>}</a:t>
            </a:r>
          </a:p>
          <a:p>
            <a:r>
              <a:rPr lang="en-US" b="1" dirty="0" smtClean="0"/>
              <a:t>G = {on(A,B), on(B,C), </a:t>
            </a:r>
            <a:r>
              <a:rPr lang="en-US" b="1" dirty="0" err="1" smtClean="0"/>
              <a:t>onTable</a:t>
            </a:r>
            <a:r>
              <a:rPr lang="en-US" b="1" dirty="0" smtClean="0"/>
              <a:t>(C), clear(A), </a:t>
            </a:r>
            <a:r>
              <a:rPr lang="en-US" b="1" dirty="0" err="1" smtClean="0"/>
              <a:t>ArmFree</a:t>
            </a:r>
            <a:r>
              <a:rPr lang="en-US" b="1" dirty="0" smtClean="0"/>
              <a:t>}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2100" y="4823087"/>
            <a:ext cx="35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:= G \ I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00" y="5236274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{on(A,B), on(B,C)}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{on(A,B), on(B,C)}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5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55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770434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057" y="4421940"/>
            <a:ext cx="1538884" cy="4616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60720" y="2762655"/>
            <a:ext cx="1254863" cy="11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3" y="3674225"/>
            <a:ext cx="573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U is set union operator, so there is no duplicate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bs</a:t>
            </a:r>
            <a:r>
              <a:rPr lang="en-US" dirty="0" smtClean="0">
                <a:solidFill>
                  <a:srgbClr val="0070C0"/>
                </a:solidFill>
              </a:rPr>
              <a:t>(on(A,B)) = stack(A,B)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79" y="4906073"/>
            <a:ext cx="1665861" cy="3998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Precondition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dirty="0" smtClean="0">
                <a:solidFill>
                  <a:srgbClr val="0070C0"/>
                </a:solidFill>
              </a:rPr>
              <a:t>olding(A), clear(B)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= {on(A,C),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(B), clear(A), clear(B),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G = {on(A,B), on(B,C),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clear(A),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 </a:t>
            </a:r>
            <a:endParaRPr lang="en-US" sz="14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231051" y="6111801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1506" y="3841311"/>
            <a:ext cx="1592710" cy="4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{on(B,C), holding(A)}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40" y="4382550"/>
            <a:ext cx="332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Closed = {on(A,B)}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31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RPlan</a:t>
            </a:r>
            <a:r>
              <a:rPr lang="en-US" sz="2400" b="1" dirty="0" smtClean="0">
                <a:solidFill>
                  <a:srgbClr val="FF0000"/>
                </a:solidFill>
              </a:rPr>
              <a:t>= {stack(A,B)}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16933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bs</a:t>
            </a:r>
            <a:r>
              <a:rPr lang="en-US" dirty="0" smtClean="0">
                <a:solidFill>
                  <a:srgbClr val="0070C0"/>
                </a:solidFill>
              </a:rPr>
              <a:t>(on(B,C)) = stack(B,C)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Precondition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holding(B), clear(C)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= {on(A,C),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(B), clear(A), clear(B),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G = {on(A,B), on(B,C),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clear(A),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 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51" y="4452407"/>
            <a:ext cx="1344597" cy="433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078" y="3959744"/>
            <a:ext cx="2759655" cy="356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397" y="4874591"/>
            <a:ext cx="1568642" cy="4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{holding(A), holding(B), clear(C)}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48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Closed = {on(A,B), on(B,C)}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45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RPlan</a:t>
            </a:r>
            <a:r>
              <a:rPr lang="en-US" sz="2400" b="1" dirty="0" smtClean="0">
                <a:solidFill>
                  <a:srgbClr val="FF0000"/>
                </a:solidFill>
              </a:rPr>
              <a:t>= {stack(A,B), stack(B,C)}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833663" y="389792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bs</a:t>
            </a:r>
            <a:r>
              <a:rPr lang="en-US" dirty="0" smtClean="0">
                <a:solidFill>
                  <a:srgbClr val="0070C0"/>
                </a:solidFill>
              </a:rPr>
              <a:t>(holding(A)) = unstack(A,C)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Precondition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n(A,C), clear(A), </a:t>
            </a:r>
            <a:r>
              <a:rPr lang="en-US" dirty="0" err="1" smtClean="0">
                <a:solidFill>
                  <a:srgbClr val="0070C0"/>
                </a:solidFill>
              </a:rPr>
              <a:t>ArmFree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= {on(A,C),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(B), clear(A), clear(B),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G = {on(A,B), on(B,C),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clear(A),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 </a:t>
            </a:r>
            <a:endParaRPr lang="en-US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88" y="4416824"/>
            <a:ext cx="1844530" cy="4273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180" y="4838075"/>
            <a:ext cx="1848943" cy="46780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224806" y="607005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1431" y="609772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0373" y="609772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{holding(B), clear(C)}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548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Closed = {on(A,B), on(B,C), holding(A)}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59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RPlan</a:t>
            </a:r>
            <a:r>
              <a:rPr lang="en-US" sz="2400" b="1" dirty="0" smtClean="0">
                <a:solidFill>
                  <a:srgbClr val="FF0000"/>
                </a:solidFill>
              </a:rPr>
              <a:t>= {stack(A,B), stack(B,C), unstack(A,C)}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bs</a:t>
            </a:r>
            <a:r>
              <a:rPr lang="en-US" dirty="0" smtClean="0">
                <a:solidFill>
                  <a:srgbClr val="0070C0"/>
                </a:solidFill>
              </a:rPr>
              <a:t>(holding(B)) = pickup(B)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Precondition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onTable</a:t>
            </a:r>
            <a:r>
              <a:rPr lang="en-US" dirty="0" smtClean="0">
                <a:solidFill>
                  <a:srgbClr val="0070C0"/>
                </a:solidFill>
              </a:rPr>
              <a:t>(B), clear(B), </a:t>
            </a:r>
            <a:r>
              <a:rPr lang="en-US" dirty="0" err="1" smtClean="0">
                <a:solidFill>
                  <a:srgbClr val="0070C0"/>
                </a:solidFill>
              </a:rPr>
              <a:t>ArmFree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= {on(A,C),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(B), clear(A), clear(B),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G = {on(A,B), on(B,C),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clear(A),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 </a:t>
            </a:r>
            <a:endParaRPr lang="en-US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24026" y="605028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8712" y="607555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588" y="387172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83" y="4417663"/>
            <a:ext cx="1727890" cy="462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781" y="4831285"/>
            <a:ext cx="1789872" cy="52643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6254639" y="604704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Extract Relaxed Plan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Open = {clear(C)}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838" y="4382550"/>
            <a:ext cx="677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Closed = {on(A,B), on(B,C), holding(A</a:t>
            </a:r>
            <a:r>
              <a:rPr lang="en-US" sz="2400" b="1" smtClean="0">
                <a:solidFill>
                  <a:srgbClr val="FF0000"/>
                </a:solidFill>
              </a:rPr>
              <a:t>), holding(B)}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729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RPlan</a:t>
            </a:r>
            <a:r>
              <a:rPr lang="en-US" sz="2400" b="1" dirty="0" smtClean="0">
                <a:solidFill>
                  <a:srgbClr val="FF0000"/>
                </a:solidFill>
              </a:rPr>
              <a:t>= {stack(A,B), stack(B,C), unstack(A,C), pickup(B)}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bs</a:t>
            </a:r>
            <a:r>
              <a:rPr lang="en-US" dirty="0" smtClean="0">
                <a:solidFill>
                  <a:srgbClr val="0070C0"/>
                </a:solidFill>
              </a:rPr>
              <a:t>(clear(C)) = unstack(A,C)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Precondition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on(A,C), clear(A), </a:t>
            </a:r>
            <a:r>
              <a:rPr lang="en-US" dirty="0" err="1" smtClean="0">
                <a:solidFill>
                  <a:srgbClr val="0070C0"/>
                </a:solidFill>
              </a:rPr>
              <a:t>ArmFree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 = {on(A,C),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(B), clear(A), clear(B),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</a:t>
            </a:r>
          </a:p>
          <a:p>
            <a:r>
              <a:rPr lang="en-US" sz="1400" b="1" dirty="0" smtClean="0"/>
              <a:t>G = {on(A,B), on(B,C), </a:t>
            </a:r>
            <a:r>
              <a:rPr lang="en-US" sz="1400" b="1" dirty="0" err="1" smtClean="0"/>
              <a:t>onTable</a:t>
            </a:r>
            <a:r>
              <a:rPr lang="en-US" sz="1400" b="1" dirty="0" smtClean="0"/>
              <a:t>(C), clear(A), </a:t>
            </a:r>
            <a:r>
              <a:rPr lang="en-US" sz="1400" b="1" dirty="0" err="1" smtClean="0"/>
              <a:t>ArmFree</a:t>
            </a:r>
            <a:r>
              <a:rPr lang="en-US" sz="1400" b="1" dirty="0" smtClean="0"/>
              <a:t>} </a:t>
            </a:r>
            <a:endParaRPr lang="en-US" sz="14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185630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91104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93382" y="382731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3754" y="605028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82" y="4393245"/>
            <a:ext cx="1678863" cy="4837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46927" y="5305880"/>
            <a:ext cx="1727032" cy="521328"/>
          </a:xfrm>
          <a:prstGeom prst="straightConnector1">
            <a:avLst/>
          </a:prstGeom>
          <a:ln w="1206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7561" y="5729310"/>
            <a:ext cx="421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570" y="4909885"/>
            <a:ext cx="2251150" cy="4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897" y="1084794"/>
            <a:ext cx="722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6897" y="219845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How to get </a:t>
            </a:r>
            <a:r>
              <a:rPr lang="en-US" sz="3600" b="1" dirty="0" err="1" smtClean="0"/>
              <a:t>h</a:t>
            </a:r>
            <a:r>
              <a:rPr lang="en-US" sz="3600" b="1" baseline="30000" dirty="0" err="1" smtClean="0"/>
              <a:t>FF</a:t>
            </a:r>
            <a:r>
              <a:rPr lang="en-US" sz="3600" b="1" dirty="0" smtClean="0"/>
              <a:t> from Relaxed Plan?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06897" y="272167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Sum up the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cost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of actions in relaxed plan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897" y="3537278"/>
            <a:ext cx="5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sz="2400" b="1" dirty="0" smtClean="0">
                <a:solidFill>
                  <a:srgbClr val="FF0000"/>
                </a:solidFill>
              </a:rPr>
              <a:t> =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6897" y="4455268"/>
            <a:ext cx="651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 </a:t>
            </a:r>
            <a:r>
              <a:rPr lang="en-US" sz="2000" dirty="0" err="1" smtClean="0"/>
              <a:t>hadd</a:t>
            </a:r>
            <a:r>
              <a:rPr lang="en-US" sz="2000" dirty="0" smtClean="0"/>
              <a:t> and </a:t>
            </a:r>
            <a:r>
              <a:rPr lang="en-US" sz="2000" dirty="0" err="1" smtClean="0"/>
              <a:t>hmax</a:t>
            </a:r>
            <a:r>
              <a:rPr lang="en-US" sz="2000" dirty="0" smtClean="0"/>
              <a:t> for some fact is different, but best supporter function for that fact are the same in this example. </a:t>
            </a:r>
          </a:p>
          <a:p>
            <a:r>
              <a:rPr lang="en-US" sz="2000" dirty="0" smtClean="0"/>
              <a:t>So </a:t>
            </a:r>
            <a:r>
              <a:rPr lang="en-US" sz="2000" dirty="0" err="1" smtClean="0"/>
              <a:t>h</a:t>
            </a:r>
            <a:r>
              <a:rPr lang="en-US" sz="2000" baseline="30000" dirty="0" err="1" smtClean="0"/>
              <a:t>FF</a:t>
            </a:r>
            <a:r>
              <a:rPr lang="en-US" sz="2000" dirty="0" smtClean="0"/>
              <a:t> = 4 for both </a:t>
            </a:r>
            <a:r>
              <a:rPr lang="en-US" sz="2000" dirty="0" err="1" smtClean="0"/>
              <a:t>h</a:t>
            </a:r>
            <a:r>
              <a:rPr lang="en-US" sz="2000" baseline="30000" dirty="0" err="1" smtClean="0"/>
              <a:t>add</a:t>
            </a:r>
            <a:r>
              <a:rPr lang="en-US" sz="2000" dirty="0" smtClean="0"/>
              <a:t> and </a:t>
            </a:r>
            <a:r>
              <a:rPr lang="en-US" sz="2000" dirty="0" err="1" smtClean="0"/>
              <a:t>h</a:t>
            </a:r>
            <a:r>
              <a:rPr lang="en-US" sz="2000" baseline="30000" dirty="0" err="1" smtClean="0"/>
              <a:t>max</a:t>
            </a:r>
            <a:endParaRPr lang="en-US" sz="20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331131" y="3622912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or </a:t>
            </a:r>
            <a:r>
              <a:rPr lang="en-US" b="1" dirty="0">
                <a:solidFill>
                  <a:srgbClr val="FF0000"/>
                </a:solidFill>
              </a:rPr>
              <a:t>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20308" y="5209075"/>
            <a:ext cx="544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h</a:t>
            </a:r>
            <a:r>
              <a:rPr lang="en-US" sz="32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sz="3200" b="1" dirty="0" smtClean="0">
                <a:solidFill>
                  <a:srgbClr val="FF0000"/>
                </a:solidFill>
              </a:rPr>
              <a:t> = 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73" y="5338044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514726"/>
            <a:ext cx="9442450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Relationship between h*, h</a:t>
            </a:r>
            <a:r>
              <a:rPr lang="en-US" sz="3200" b="1" baseline="30000" dirty="0" smtClean="0"/>
              <a:t>+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add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max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FF</a:t>
            </a:r>
            <a:r>
              <a:rPr lang="en-US" sz="32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is the </a:t>
            </a:r>
            <a:r>
              <a:rPr lang="en-US" sz="2400" b="1" dirty="0" smtClean="0">
                <a:solidFill>
                  <a:srgbClr val="FF0000"/>
                </a:solidFill>
              </a:rPr>
              <a:t>optimal delete relaxation </a:t>
            </a:r>
            <a:r>
              <a:rPr lang="en-US" sz="2400" dirty="0" smtClean="0"/>
              <a:t>heuristic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h+ is hard to compute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0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How to compute </a:t>
            </a:r>
            <a:r>
              <a:rPr lang="en-US" sz="3200" dirty="0" err="1" smtClean="0"/>
              <a:t>h</a:t>
            </a:r>
            <a:r>
              <a:rPr lang="en-US" sz="3200" baseline="30000" dirty="0" err="1" smtClean="0"/>
              <a:t>FF</a:t>
            </a:r>
            <a:r>
              <a:rPr lang="en-US" sz="3200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IW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53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0280" y="1926076"/>
            <a:ext cx="665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Execution of IW Algorithm</a:t>
            </a:r>
          </a:p>
          <a:p>
            <a:endParaRPr lang="en-US" sz="4400" b="1" dirty="0"/>
          </a:p>
          <a:p>
            <a:pPr algn="ctr"/>
            <a:r>
              <a:rPr lang="en-US" sz="4400" b="1" dirty="0" smtClean="0"/>
              <a:t>(Blind Search)</a:t>
            </a:r>
          </a:p>
        </p:txBody>
      </p:sp>
    </p:spTree>
    <p:extLst>
      <p:ext uri="{BB962C8B-B14F-4D97-AF65-F5344CB8AC3E}">
        <p14:creationId xmlns:p14="http://schemas.microsoft.com/office/powerpoint/2010/main" val="1843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13" y="56420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IW (</a:t>
            </a:r>
            <a:r>
              <a:rPr lang="en-US" sz="3600" b="1" smtClean="0"/>
              <a:t>Iterated Width)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94570" y="690504"/>
            <a:ext cx="48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Blind </a:t>
            </a:r>
            <a:r>
              <a:rPr lang="en-US" sz="2400" smtClean="0"/>
              <a:t>Search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5" y="1612225"/>
            <a:ext cx="11471255" cy="2337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9" y="4409486"/>
            <a:ext cx="845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69" y="2115676"/>
            <a:ext cx="9855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303" y="642025"/>
            <a:ext cx="32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Novelty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1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How to </a:t>
            </a:r>
            <a:r>
              <a:rPr lang="en-US" altLang="zh-CN" sz="3600" b="1" smtClean="0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59730"/>
              </p:ext>
            </p:extLst>
          </p:nvPr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/>
                <a:gridCol w="743019"/>
                <a:gridCol w="719052"/>
                <a:gridCol w="719052"/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6152" y="1918608"/>
            <a:ext cx="1396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</a:t>
            </a:r>
            <a:r>
              <a:rPr lang="en-US" sz="3200" b="1" dirty="0" err="1" smtClean="0"/>
              <a:t>w</a:t>
            </a:r>
            <a:r>
              <a:rPr lang="en-US" sz="3200" b="1" dirty="0" smtClean="0"/>
              <a:t>(1)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011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{B, C}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2660" y="1279056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things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9549" y="1841662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114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iw</a:t>
            </a:r>
            <a:r>
              <a:rPr lang="en-US" sz="3200" b="1" dirty="0" smtClean="0"/>
              <a:t>(2)</a:t>
            </a:r>
            <a:endParaRPr lang="en-US" sz="3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7186"/>
              </p:ext>
            </p:extLst>
          </p:nvPr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/>
                <a:gridCol w="741625"/>
                <a:gridCol w="717703"/>
                <a:gridCol w="717703"/>
                <a:gridCol w="717703"/>
                <a:gridCol w="717703"/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(C,D)</a:t>
                      </a:r>
                      <a:endParaRPr lang="en-US" dirty="0"/>
                    </a:p>
                  </a:txBody>
                  <a:tcPr/>
                </a:tc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438307" y="3390749"/>
            <a:ext cx="890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(B,C)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787" y="4688378"/>
            <a:ext cx="8872213" cy="20579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04362" y="1220382"/>
            <a:ext cx="177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Novelty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5562" y="3019439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23321" y="335700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How to </a:t>
            </a:r>
            <a:r>
              <a:rPr lang="en-US" altLang="zh-CN" sz="3600" b="1" smtClean="0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/>
                <a:gridCol w="743019"/>
                <a:gridCol w="719052"/>
                <a:gridCol w="719052"/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6152" y="1918608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</a:t>
            </a:r>
            <a:r>
              <a:rPr lang="en-US" sz="2800" b="1" dirty="0" err="1" smtClean="0"/>
              <a:t>w</a:t>
            </a:r>
            <a:r>
              <a:rPr lang="en-US" sz="2800" b="1" dirty="0" smtClean="0"/>
              <a:t>(1)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{A,D}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0891" y="1200134"/>
            <a:ext cx="212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New things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3544" y="1841662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iw</a:t>
            </a:r>
            <a:r>
              <a:rPr lang="en-US" sz="2800" b="1" dirty="0" smtClean="0"/>
              <a:t>(2)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/>
                <a:gridCol w="741625"/>
                <a:gridCol w="717703"/>
                <a:gridCol w="717703"/>
                <a:gridCol w="717703"/>
                <a:gridCol w="717703"/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(C,D)</a:t>
                      </a:r>
                      <a:endParaRPr lang="en-US" dirty="0"/>
                    </a:p>
                  </a:txBody>
                  <a:tcPr/>
                </a:tc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6" y="4804328"/>
            <a:ext cx="8372344" cy="19420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3543" y="2189346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8137" y="3581034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(A,D)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8137" y="400914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(A,B)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8137" y="4412811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(B,D)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00257" y="1152725"/>
            <a:ext cx="34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00B050"/>
                </a:solidFill>
              </a:rPr>
              <a:t>Novelty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2940" y="2825325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2939" y="3173009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990160" y="330533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1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How to </a:t>
            </a:r>
            <a:r>
              <a:rPr lang="en-US" altLang="zh-CN" sz="3600" b="1" smtClean="0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/>
                <a:gridCol w="743019"/>
                <a:gridCol w="719052"/>
                <a:gridCol w="719052"/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2739" y="2019550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</a:t>
            </a:r>
            <a:r>
              <a:rPr lang="en-US" sz="2400" b="1" dirty="0" err="1" smtClean="0"/>
              <a:t>w</a:t>
            </a:r>
            <a:r>
              <a:rPr lang="en-US" sz="2400" b="1" dirty="0" smtClean="0"/>
              <a:t>(1)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{A,B}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56655" y="1279056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New things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iw</a:t>
            </a:r>
            <a:r>
              <a:rPr lang="en-US" sz="2400" b="1" dirty="0" smtClean="0"/>
              <a:t>(2)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/>
                <a:gridCol w="741625"/>
                <a:gridCol w="717703"/>
                <a:gridCol w="717703"/>
                <a:gridCol w="717703"/>
                <a:gridCol w="717703"/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(A,C)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en-US" dirty="0" smtClean="0"/>
                        <a:t>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(B,D)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(C,D)</a:t>
                      </a:r>
                      <a:endParaRPr lang="en-US" dirty="0"/>
                    </a:p>
                  </a:txBody>
                  <a:tcPr/>
                </a:tc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84" y="4870401"/>
            <a:ext cx="8152016" cy="18909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30999" y="1198814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Novelty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6730" y="3136413"/>
            <a:ext cx="95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(A,B)</a:t>
            </a:r>
          </a:p>
        </p:txBody>
      </p:sp>
      <p:pic>
        <p:nvPicPr>
          <p:cNvPr id="19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0" y="15406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48374" y="2111883"/>
            <a:ext cx="10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Empty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30999" y="2043698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|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F| = 4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0999" y="3043951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3" grpId="0"/>
      <p:bldP spid="16" grpId="0"/>
      <p:bldP spid="8" grpId="0"/>
      <p:bldP spid="15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9" y="175099"/>
            <a:ext cx="9322675" cy="4993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0" y="5343669"/>
            <a:ext cx="11119392" cy="968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7711" y="5343670"/>
            <a:ext cx="2159540" cy="33728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4749" y="822302"/>
            <a:ext cx="83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Initial state</a:t>
            </a:r>
            <a:r>
              <a:rPr lang="en-US" dirty="0" smtClean="0"/>
              <a:t>: {</a:t>
            </a:r>
            <a:r>
              <a:rPr lang="en-US" dirty="0" err="1" smtClean="0"/>
              <a:t>onTable</a:t>
            </a:r>
            <a:r>
              <a:rPr lang="en-US" dirty="0" smtClean="0"/>
              <a:t>(A), </a:t>
            </a:r>
            <a:r>
              <a:rPr lang="en-US" dirty="0" err="1" smtClean="0"/>
              <a:t>onTable</a:t>
            </a:r>
            <a:r>
              <a:rPr lang="en-US" dirty="0" smtClean="0"/>
              <a:t>(B), </a:t>
            </a:r>
            <a:r>
              <a:rPr lang="en-US" dirty="0" err="1" smtClean="0"/>
              <a:t>onTable</a:t>
            </a:r>
            <a:r>
              <a:rPr lang="en-US" dirty="0" smtClean="0"/>
              <a:t>(C), clear(A), clear(B), clear(C), </a:t>
            </a:r>
            <a:r>
              <a:rPr lang="en-US" dirty="0" err="1" smtClean="0"/>
              <a:t>ArmFree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4749" y="1203302"/>
            <a:ext cx="23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b="1" dirty="0" smtClean="0"/>
              <a:t>oal state</a:t>
            </a:r>
            <a:r>
              <a:rPr lang="en-US" dirty="0" smtClean="0"/>
              <a:t>:  {on(A,B)}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01242"/>
              </p:ext>
            </p:extLst>
          </p:nvPr>
        </p:nvGraphicFramePr>
        <p:xfrm>
          <a:off x="346734" y="1574007"/>
          <a:ext cx="11673192" cy="97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3"/>
                <a:gridCol w="827113"/>
                <a:gridCol w="735210"/>
                <a:gridCol w="606550"/>
                <a:gridCol w="603484"/>
                <a:gridCol w="609613"/>
                <a:gridCol w="569789"/>
                <a:gridCol w="606212"/>
                <a:gridCol w="606887"/>
                <a:gridCol w="882253"/>
                <a:gridCol w="830083"/>
                <a:gridCol w="836579"/>
                <a:gridCol w="836579"/>
                <a:gridCol w="875489"/>
                <a:gridCol w="856034"/>
                <a:gridCol w="564204"/>
              </a:tblGrid>
              <a:tr h="4863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onT</a:t>
                      </a:r>
                      <a:r>
                        <a:rPr lang="en-US" sz="1600" dirty="0" smtClean="0"/>
                        <a:t>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onT</a:t>
                      </a:r>
                      <a:r>
                        <a:rPr lang="en-US" sz="1600" dirty="0" smtClean="0"/>
                        <a:t>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on</a:t>
                      </a:r>
                      <a:r>
                        <a:rPr lang="en-US" altLang="zh-CN" sz="1600" dirty="0" err="1" smtClean="0"/>
                        <a:t>T</a:t>
                      </a:r>
                      <a:r>
                        <a:rPr lang="en-US" sz="1600" dirty="0" smtClean="0"/>
                        <a:t>(C)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Cl(C)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H(C)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On(A,B)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On(B,A)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On(A,C)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On(C,A)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On(B,C)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On(C,B)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AF</a:t>
                      </a:r>
                      <a:endParaRPr lang="en-US" sz="1600" dirty="0"/>
                    </a:p>
                  </a:txBody>
                  <a:tcPr/>
                </a:tc>
              </a:tr>
              <a:tr h="48638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5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6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77" y="1991948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73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66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68" y="199074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311" y="3354936"/>
            <a:ext cx="1756857" cy="266302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24301" y="4160012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Initial state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59221" y="3648320"/>
            <a:ext cx="1501523" cy="775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031194">
            <a:off x="1784283" y="3729676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Pickup(C)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8" idx="6"/>
          </p:cNvCxnSpPr>
          <p:nvPr/>
        </p:nvCxnSpPr>
        <p:spPr>
          <a:xfrm flipV="1">
            <a:off x="1802006" y="4682958"/>
            <a:ext cx="1471267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65414" y="4365654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Pickup(B)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18" idx="5"/>
          </p:cNvCxnSpPr>
          <p:nvPr/>
        </p:nvCxnSpPr>
        <p:spPr>
          <a:xfrm>
            <a:off x="1629535" y="5058694"/>
            <a:ext cx="1591989" cy="86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5875">
            <a:off x="1827231" y="5121456"/>
            <a:ext cx="11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Pickup(A)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285494" y="3002635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H(C)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IW(1) process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85494" y="42532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H(B)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21524" y="56284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H(A)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54024" y="3587218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85385" y="4820352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77835" y="6199586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306" y="2593449"/>
            <a:ext cx="3577237" cy="3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27" grpId="0"/>
      <p:bldP spid="34" grpId="0" animBg="1"/>
      <p:bldP spid="36" grpId="0" animBg="1"/>
      <p:bldP spid="37" grpId="0" animBg="1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2" y="1114377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IW(1) process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91" y="1485542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260498" y="2741833"/>
            <a:ext cx="1100956" cy="756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4837" flipH="1">
            <a:off x="3043082" y="2767953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Stack(C,A)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0359" y="3232133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Stack(C,B)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972356">
            <a:off x="3094430" y="3806575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Putdown(C)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0654" y="3498714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3" y="742272"/>
            <a:ext cx="3577237" cy="37005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270654" y="3500719"/>
            <a:ext cx="1285420" cy="80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93562" y="2161810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On(C,A)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89651" y="2434045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702894" y="3190743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On(C,B)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9326" y="3403568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330001" y="4218628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2377" y="4547960"/>
            <a:ext cx="619108" cy="41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|F|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14402" y="4431366"/>
            <a:ext cx="129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&gt; 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65842" y="4204985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Prune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4200" y="4571631"/>
            <a:ext cx="11049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37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3" y="980206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IW(1) process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24313" y="3638145"/>
            <a:ext cx="1447690" cy="852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700576" flipH="1">
            <a:off x="3060770" y="3779244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Stack(B,A)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4174" y="4224352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Stack(B,C)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72356">
            <a:off x="3016610" y="4837704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Putdown(B)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4469" y="4490933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34469" y="4492938"/>
            <a:ext cx="1433240" cy="90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0639" y="31350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On(B,A)</a:t>
            </a:r>
          </a:p>
        </p:txBody>
      </p:sp>
      <p:pic>
        <p:nvPicPr>
          <p:cNvPr id="17" name="Picture 16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32" y="14056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01059" y="34073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96440" y="4168327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On(B,C)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7818" y="4376834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476467" y="5235122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2175" y="5505236"/>
            <a:ext cx="124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|F|&gt;1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36167" y="5228346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Prune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575" y="4664690"/>
            <a:ext cx="11049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88589">
            <a:off x="2912388" y="2254438"/>
            <a:ext cx="1458723" cy="1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Relationship between h*, h</a:t>
            </a:r>
            <a:r>
              <a:rPr lang="en-US" sz="3200" b="1" baseline="30000" dirty="0" smtClean="0"/>
              <a:t>+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add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max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h</a:t>
            </a:r>
            <a:r>
              <a:rPr lang="en-US" sz="3200" b="1" baseline="30000" dirty="0" err="1" smtClean="0"/>
              <a:t>FF</a:t>
            </a:r>
            <a:r>
              <a:rPr lang="en-US" sz="32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is the </a:t>
            </a:r>
            <a:r>
              <a:rPr lang="en-US" sz="2400" b="1" dirty="0" smtClean="0">
                <a:solidFill>
                  <a:srgbClr val="FF0000"/>
                </a:solidFill>
              </a:rPr>
              <a:t>optimal delete relaxation </a:t>
            </a:r>
            <a:r>
              <a:rPr lang="en-US" sz="2400" dirty="0" smtClean="0"/>
              <a:t>heuristic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h+ is hard to compute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25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4" y="2729377"/>
            <a:ext cx="2974033" cy="28914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IW(1) process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413655" y="4497967"/>
            <a:ext cx="2474284" cy="62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65624" flipH="1">
            <a:off x="4432001" y="4637177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,B)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37377">
            <a:off x="4546765" y="5250710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Stack(A,C)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161326">
            <a:off x="3891056" y="5545957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Putdown(A)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64864" y="5164138"/>
            <a:ext cx="2506615" cy="17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3655" y="5143174"/>
            <a:ext cx="2411354" cy="82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87939" y="37065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On(A,B)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58359" y="39788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6854" y="3700049"/>
            <a:ext cx="2472779" cy="1028933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Achieve Goal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0212" y="4796281"/>
            <a:ext cx="1104900" cy="182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33868" y="5389964"/>
            <a:ext cx="421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Plan found by IW: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pickup(A), stack(A,B)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33867" y="6258868"/>
            <a:ext cx="421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Optimal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20587311">
            <a:off x="4276172" y="4680229"/>
            <a:ext cx="1330336" cy="346505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713209">
            <a:off x="1377571" y="4366204"/>
            <a:ext cx="1122808" cy="277224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33" y="1000458"/>
            <a:ext cx="8517704" cy="783237"/>
          </a:xfrm>
          <a:prstGeom prst="rect">
            <a:avLst/>
          </a:prstGeom>
        </p:spPr>
      </p:pic>
      <p:pic>
        <p:nvPicPr>
          <p:cNvPr id="51" name="Picture 50" descr="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58" y="1210121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589">
            <a:off x="3280687" y="1913655"/>
            <a:ext cx="1458723" cy="12886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994995">
            <a:off x="3445061" y="3326463"/>
            <a:ext cx="1474921" cy="12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 animBg="1"/>
      <p:bldP spid="29" grpId="0"/>
      <p:bldP spid="35" grpId="0" animBg="1"/>
      <p:bldP spid="42" grpId="0"/>
      <p:bldP spid="43" grpId="0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637" y="1470345"/>
            <a:ext cx="1094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we have single goal, then the plan found by IW is </a:t>
            </a:r>
            <a:r>
              <a:rPr lang="en-US" sz="2400" b="1" dirty="0" smtClean="0">
                <a:solidFill>
                  <a:srgbClr val="FF0000"/>
                </a:solidFill>
              </a:rPr>
              <a:t>optimal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637" y="82401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IW (</a:t>
            </a:r>
            <a:r>
              <a:rPr lang="en-US" sz="3600" b="1" smtClean="0"/>
              <a:t>Iterated Width)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7" y="3714211"/>
            <a:ext cx="8666851" cy="9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637" y="2965812"/>
            <a:ext cx="683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S</a:t>
            </a:r>
            <a:r>
              <a:rPr lang="en-US" sz="3600" b="1" dirty="0"/>
              <a:t>IW (</a:t>
            </a:r>
            <a:r>
              <a:rPr lang="en-US" sz="3600" b="1" dirty="0" smtClean="0"/>
              <a:t>Serialized</a:t>
            </a:r>
            <a:r>
              <a:rPr lang="zh-CN" altLang="en-US" sz="3600" b="1" dirty="0" smtClean="0"/>
              <a:t> </a:t>
            </a:r>
            <a:r>
              <a:rPr lang="en-US" sz="3600" b="1" dirty="0" smtClean="0"/>
              <a:t>Iterated Width)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27637" y="5003611"/>
            <a:ext cx="5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SIW can not guarantee optimal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637" y="2627258"/>
            <a:ext cx="665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if we have more than one goal?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194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6" y="666750"/>
            <a:ext cx="11221484" cy="76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0450" y="201930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450" y="2476500"/>
            <a:ext cx="47625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450" y="293370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7066" y="3390900"/>
            <a:ext cx="2604534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Table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6100" y="405130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Initial situation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3850" y="260985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306705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0450" y="399415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Goal situation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/>
      <p:bldP spid="10" grpId="0" animBg="1"/>
      <p:bldP spid="12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" y="0"/>
            <a:ext cx="11678798" cy="6820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3056213"/>
            <a:ext cx="18161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100" y="5264150"/>
            <a:ext cx="1130300" cy="113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752" y="2267474"/>
            <a:ext cx="2953897" cy="140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926" y="548962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IW(1) process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6841" y="540890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858275">
            <a:off x="3168649" y="500067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335946">
            <a:off x="4678515" y="428919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251231">
            <a:off x="6180015" y="341868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233230">
            <a:off x="7572281" y="2580849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59" y="3928000"/>
            <a:ext cx="12573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336" y="3969764"/>
            <a:ext cx="1152380" cy="9023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262" y="3283188"/>
            <a:ext cx="1069865" cy="9258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22" y="2339405"/>
            <a:ext cx="1266342" cy="9437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0118" y="1454328"/>
            <a:ext cx="1194193" cy="9987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88637" y="949071"/>
            <a:ext cx="121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olding(A)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2259" y="3231292"/>
            <a:ext cx="121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olding(A)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Clear(C)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40088" y="1308822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62810" y="4004153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5779" y="1352235"/>
            <a:ext cx="647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Then try IW(2), </a:t>
            </a:r>
            <a:r>
              <a:rPr lang="en-US" sz="3200" b="1" smtClean="0">
                <a:solidFill>
                  <a:srgbClr val="00B050"/>
                </a:solidFill>
              </a:rPr>
              <a:t>we achieved our goal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/>
      <p:bldP spid="25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2221" y="2042809"/>
            <a:ext cx="5155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IW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BFS</a:t>
            </a:r>
          </a:p>
          <a:p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Heuristic Search Algorithms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221" y="623049"/>
            <a:ext cx="27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Comparison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7838" y="2042809"/>
            <a:ext cx="6459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IW is blind search algorithm, compared with heuristic search, </a:t>
            </a:r>
            <a:r>
              <a:rPr lang="en-US" sz="2000" smtClean="0"/>
              <a:t>IW </a:t>
            </a:r>
            <a:r>
              <a:rPr lang="en-US" sz="2000" smtClean="0">
                <a:solidFill>
                  <a:srgbClr val="FF0000"/>
                </a:solidFill>
              </a:rPr>
              <a:t>doesn’t need additional information </a:t>
            </a:r>
            <a:r>
              <a:rPr lang="en-US" sz="2000" smtClean="0"/>
              <a:t>about problem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77838" y="4862951"/>
            <a:ext cx="5797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IW is </a:t>
            </a:r>
            <a:r>
              <a:rPr lang="en-US" sz="2000" dirty="0" smtClean="0">
                <a:solidFill>
                  <a:srgbClr val="FF0000"/>
                </a:solidFill>
              </a:rPr>
              <a:t>quicker</a:t>
            </a:r>
            <a:r>
              <a:rPr lang="en-US" sz="2000" dirty="0" smtClean="0"/>
              <a:t> than BFS, because we reduce the number of expansion nodes by </a:t>
            </a:r>
            <a:r>
              <a:rPr lang="en-US" sz="2000" dirty="0" smtClean="0">
                <a:solidFill>
                  <a:srgbClr val="FF0000"/>
                </a:solidFill>
              </a:rPr>
              <a:t>pruning with the help of novelty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5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151" y="3009777"/>
            <a:ext cx="43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</a:t>
            </a:r>
            <a:r>
              <a:rPr lang="en-US" sz="2400" baseline="30000" dirty="0" err="1" smtClean="0"/>
              <a:t>max</a:t>
            </a:r>
            <a:r>
              <a:rPr lang="en-US" sz="2400" dirty="0" smtClean="0"/>
              <a:t> is admissible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</a:rPr>
              <a:t> &lt;= h*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2151" y="3304284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but far too optimistic.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max</a:t>
            </a:r>
            <a:r>
              <a:rPr lang="en-US" sz="2400" dirty="0" smtClean="0"/>
              <a:t> is too small.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 smtClean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3613558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sum up,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&lt;= 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&lt;= h*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82150" y="4415960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 smtClean="0"/>
              <a:t>add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is not admissible(so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b="1" dirty="0" smtClean="0">
                <a:solidFill>
                  <a:srgbClr val="FF0000"/>
                </a:solidFill>
              </a:rPr>
              <a:t> can be larger than h* </a:t>
            </a:r>
            <a:r>
              <a:rPr lang="en-US" sz="2400" dirty="0" smtClean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4756697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pessimistic.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add</a:t>
            </a:r>
            <a:r>
              <a:rPr lang="en-US" sz="2400" baseline="30000" dirty="0" smtClean="0"/>
              <a:t>  </a:t>
            </a:r>
            <a:r>
              <a:rPr lang="en-US" sz="2400" dirty="0" err="1" smtClean="0"/>
              <a:t>overcounts</a:t>
            </a:r>
            <a:r>
              <a:rPr lang="en-US" sz="2400" dirty="0" smtClean="0"/>
              <a:t>.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5406708"/>
            <a:ext cx="917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properties of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sz="2400" b="1" dirty="0" smtClean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 smtClean="0">
                <a:solidFill>
                  <a:srgbClr val="FF0000"/>
                </a:solidFill>
              </a:rPr>
              <a:t>h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add</a:t>
            </a:r>
            <a:r>
              <a:rPr lang="en-US" sz="2400" dirty="0" smtClean="0"/>
              <a:t>, but </a:t>
            </a:r>
            <a:r>
              <a:rPr lang="en-US" sz="2400" dirty="0" err="1" smtClean="0"/>
              <a:t>h</a:t>
            </a:r>
            <a:r>
              <a:rPr lang="en-US" sz="2400" baseline="30000" dirty="0" err="1" smtClean="0"/>
              <a:t>FF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won’t </a:t>
            </a:r>
            <a:r>
              <a:rPr lang="en-US" sz="2400" dirty="0" err="1" smtClean="0"/>
              <a:t>overcount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1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1: Compute a best-supporter function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 smtClean="0">
                <a:solidFill>
                  <a:srgbClr val="0070C0"/>
                </a:solidFill>
              </a:rPr>
              <a:t>bs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</a:t>
            </a:r>
            <a:r>
              <a:rPr lang="en-US" sz="2400" dirty="0" smtClean="0">
                <a:solidFill>
                  <a:srgbClr val="0070C0"/>
                </a:solidFill>
              </a:rPr>
              <a:t>or every fact p ∈ F, </a:t>
            </a:r>
            <a:r>
              <a:rPr lang="en-US" sz="2400" dirty="0">
                <a:solidFill>
                  <a:srgbClr val="0070C0"/>
                </a:solidFill>
              </a:rPr>
              <a:t>a</a:t>
            </a:r>
            <a:r>
              <a:rPr lang="en-US" sz="2400" dirty="0" smtClean="0">
                <a:solidFill>
                  <a:srgbClr val="0070C0"/>
                </a:solidFill>
              </a:rPr>
              <a:t>n action that is deemed to be the cheapest achiever of p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(within the relaxation)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2: Relaxed Plan Extraction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 smtClean="0">
                <a:solidFill>
                  <a:srgbClr val="FF0000"/>
                </a:solidFill>
              </a:rPr>
              <a:t>FF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 smtClean="0">
                <a:solidFill>
                  <a:srgbClr val="FF0000"/>
                </a:solidFill>
              </a:rPr>
              <a:t>h</a:t>
            </a:r>
            <a:r>
              <a:rPr lang="en-US" sz="2800" baseline="30000" dirty="0" err="1" smtClean="0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 blocks-world problem </a:t>
            </a:r>
            <a:r>
              <a:rPr lang="mr-IN" sz="2800" b="1" dirty="0" smtClean="0"/>
              <a:t>–</a:t>
            </a:r>
            <a:r>
              <a:rPr lang="en-US" sz="2800" b="1" dirty="0" smtClean="0"/>
              <a:t> 4 actions</a:t>
            </a:r>
            <a:endParaRPr lang="en-US" sz="2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4" y="769827"/>
            <a:ext cx="11459182" cy="35847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073" y="3588743"/>
            <a:ext cx="719847" cy="5836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823" y="4385374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(one) action can make Cl(C) True? 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823" y="4847039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unstack(A,C), unstack(B,C), putdown(C), stack(C,A), stack(C,B)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78823" y="5308704"/>
            <a:ext cx="893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Which action is the best supporter function of Cl(C) 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767" y="199505"/>
            <a:ext cx="292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</a:t>
            </a:r>
            <a:r>
              <a:rPr lang="en-US" sz="3600" b="1" baseline="30000" dirty="0" err="1" smtClean="0"/>
              <a:t>add</a:t>
            </a:r>
            <a:r>
              <a:rPr lang="en-US" sz="3600" b="1" baseline="30000" dirty="0" smtClean="0"/>
              <a:t> </a:t>
            </a:r>
            <a:r>
              <a:rPr lang="en-US" sz="3600" b="1" dirty="0" smtClean="0"/>
              <a:t>or </a:t>
            </a:r>
            <a:r>
              <a:rPr lang="en-US" sz="3600" b="1" dirty="0" err="1" smtClean="0"/>
              <a:t>h</a:t>
            </a:r>
            <a:r>
              <a:rPr lang="en-US" sz="3600" b="1" baseline="30000" dirty="0" err="1" smtClean="0"/>
              <a:t>max</a:t>
            </a:r>
            <a:endParaRPr lang="en-US" sz="3600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595359" y="5308704"/>
            <a:ext cx="24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Cheapest Achiever?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57" y="0"/>
            <a:ext cx="5552843" cy="1737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680" y="1034070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9456" y="1034070"/>
            <a:ext cx="15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preconditions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860" y="1717951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nstack(A,C)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9456" y="1440952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n(A,C)</a:t>
            </a:r>
          </a:p>
          <a:p>
            <a:r>
              <a:rPr lang="en-US" dirty="0" smtClean="0"/>
              <a:t>Clear(A)</a:t>
            </a:r>
          </a:p>
          <a:p>
            <a:r>
              <a:rPr lang="en-US" dirty="0" err="1" smtClean="0"/>
              <a:t>ArmFree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8928" y="1440952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0553" y="1717951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6639" y="1610229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2874" y="161022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860" y="2843119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unstack(B,C)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4313" y="2566118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on(</a:t>
            </a:r>
            <a:r>
              <a:rPr lang="en-US" altLang="zh-CN" dirty="0" smtClean="0"/>
              <a:t>B</a:t>
            </a:r>
            <a:r>
              <a:rPr lang="en-US" dirty="0" smtClean="0"/>
              <a:t>,C)</a:t>
            </a:r>
          </a:p>
          <a:p>
            <a:r>
              <a:rPr lang="en-US" dirty="0" smtClean="0"/>
              <a:t>Clear(B)</a:t>
            </a:r>
          </a:p>
          <a:p>
            <a:r>
              <a:rPr lang="en-US" dirty="0" err="1" smtClean="0"/>
              <a:t>ArmFree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3785" y="2566118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4615" y="1035653"/>
            <a:ext cx="7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hadd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7856" y="2843119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93397" y="269648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9632" y="269648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39302" y="256611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5785" y="348944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22690" y="1373333"/>
            <a:ext cx="367999" cy="22757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7973" y="432139"/>
            <a:ext cx="64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Which action </a:t>
            </a:r>
            <a:r>
              <a:rPr lang="en-US" sz="2400" b="1" dirty="0" smtClean="0"/>
              <a:t>is best supporter function for Cl(C)? 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7075" y="3676455"/>
            <a:ext cx="2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utdown(C)     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29456" y="3676455"/>
            <a:ext cx="149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olding(C)   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90156" y="3529810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391" y="3529809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9302" y="4342239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8680" y="4638692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tack(C,A)       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98624" y="4412777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holding(C)    2</a:t>
            </a:r>
          </a:p>
          <a:p>
            <a:r>
              <a:rPr lang="en-US" dirty="0" smtClean="0"/>
              <a:t>Clear(A)       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6369" y="446041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4" y="446041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9302" y="5214486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440" y="5491476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stack(C,B)        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98624" y="5352104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holding(C)    2</a:t>
            </a:r>
          </a:p>
          <a:p>
            <a:r>
              <a:rPr lang="en-US" dirty="0" smtClean="0"/>
              <a:t>Clear(B)       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4762" y="5352105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9906" y="537664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=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7617" y="1610228"/>
            <a:ext cx="1420239" cy="584775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5" y="1186773"/>
            <a:ext cx="11721084" cy="428017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5838" y="663553"/>
            <a:ext cx="671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Best Supporter Function for each fact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1331</Words>
  <Application>Microsoft Macintosh PowerPoint</Application>
  <PresentationFormat>Widescreen</PresentationFormat>
  <Paragraphs>328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COMP90054 AI Planning for Autonomy    Workshop Week7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Week7</dc:title>
  <dc:creator>Name</dc:creator>
  <cp:lastModifiedBy>Name</cp:lastModifiedBy>
  <cp:revision>450</cp:revision>
  <dcterms:created xsi:type="dcterms:W3CDTF">2018-08-31T12:52:59Z</dcterms:created>
  <dcterms:modified xsi:type="dcterms:W3CDTF">2018-09-05T01:08:53Z</dcterms:modified>
</cp:coreProperties>
</file>