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64" r:id="rId2"/>
    <p:sldId id="302" r:id="rId3"/>
    <p:sldId id="271" r:id="rId4"/>
    <p:sldId id="260" r:id="rId5"/>
    <p:sldId id="262" r:id="rId6"/>
    <p:sldId id="263" r:id="rId7"/>
    <p:sldId id="269" r:id="rId8"/>
    <p:sldId id="286" r:id="rId9"/>
    <p:sldId id="270" r:id="rId10"/>
    <p:sldId id="272" r:id="rId11"/>
    <p:sldId id="273" r:id="rId12"/>
    <p:sldId id="276" r:id="rId13"/>
    <p:sldId id="277" r:id="rId14"/>
    <p:sldId id="280" r:id="rId15"/>
    <p:sldId id="281" r:id="rId16"/>
    <p:sldId id="282" r:id="rId17"/>
    <p:sldId id="283" r:id="rId18"/>
    <p:sldId id="284" r:id="rId19"/>
    <p:sldId id="285" r:id="rId20"/>
    <p:sldId id="301" r:id="rId21"/>
    <p:sldId id="287" r:id="rId22"/>
    <p:sldId id="279" r:id="rId23"/>
    <p:sldId id="290" r:id="rId24"/>
    <p:sldId id="278" r:id="rId25"/>
    <p:sldId id="288" r:id="rId26"/>
    <p:sldId id="291" r:id="rId27"/>
    <p:sldId id="292" r:id="rId28"/>
    <p:sldId id="296" r:id="rId29"/>
    <p:sldId id="294" r:id="rId30"/>
    <p:sldId id="295" r:id="rId31"/>
    <p:sldId id="297" r:id="rId32"/>
    <p:sldId id="299" r:id="rId33"/>
    <p:sldId id="300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4"/>
    <p:restoredTop sz="83837"/>
  </p:normalViewPr>
  <p:slideViewPr>
    <p:cSldViewPr snapToGrid="0" snapToObjects="1">
      <p:cViewPr>
        <p:scale>
          <a:sx n="72" d="100"/>
          <a:sy n="72" d="100"/>
        </p:scale>
        <p:origin x="152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6E95A-85B7-A54B-BCA4-468018520FEE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45AA4-7616-C04F-80A2-AD630AAE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7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75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12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61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87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25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82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policy for now, it maybe not optimal.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12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31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</a:t>
            </a:r>
            <a:r>
              <a:rPr lang="en-US" dirty="0" smtClean="0"/>
              <a:t>Converge quicker</a:t>
            </a:r>
            <a:r>
              <a:rPr lang="en-US" baseline="0" dirty="0" smtClean="0"/>
              <a:t> than value iteration.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3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57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8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070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69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263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14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38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4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in our</a:t>
            </a:r>
            <a:r>
              <a:rPr lang="en-US" baseline="0" dirty="0" smtClean="0"/>
              <a:t> lectures and workshops, we only talk about the 2</a:t>
            </a:r>
            <a:r>
              <a:rPr lang="en-US" baseline="30000" dirty="0" smtClean="0"/>
              <a:t>nd</a:t>
            </a:r>
            <a:r>
              <a:rPr lang="en-US" baseline="0" dirty="0" smtClean="0"/>
              <a:t> one.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Discounted</a:t>
            </a:r>
            <a:r>
              <a:rPr lang="en-US" baseline="0" dirty="0" smtClean="0"/>
              <a:t> reward MDPs, there is no goal, there is no cost. Goals and cost are just </a:t>
            </a:r>
            <a:r>
              <a:rPr lang="en-US" baseline="0" dirty="0" err="1" smtClean="0"/>
              <a:t>modelld</a:t>
            </a:r>
            <a:r>
              <a:rPr lang="en-US" baseline="0" dirty="0" smtClean="0"/>
              <a:t> as positive reward or negative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73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9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13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49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18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0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6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3EF7-0C66-B144-B7FD-62A4710C6314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F93C-09A4-2F4C-AEC6-059DBA49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0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3EF7-0C66-B144-B7FD-62A4710C6314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F93C-09A4-2F4C-AEC6-059DBA49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3EF7-0C66-B144-B7FD-62A4710C6314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F93C-09A4-2F4C-AEC6-059DBA49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0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3EF7-0C66-B144-B7FD-62A4710C6314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F93C-09A4-2F4C-AEC6-059DBA49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3EF7-0C66-B144-B7FD-62A4710C6314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F93C-09A4-2F4C-AEC6-059DBA49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0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3EF7-0C66-B144-B7FD-62A4710C6314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F93C-09A4-2F4C-AEC6-059DBA49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0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3EF7-0C66-B144-B7FD-62A4710C6314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F93C-09A4-2F4C-AEC6-059DBA49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2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3EF7-0C66-B144-B7FD-62A4710C6314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F93C-09A4-2F4C-AEC6-059DBA49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1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3EF7-0C66-B144-B7FD-62A4710C6314}" type="datetimeFigureOut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F93C-09A4-2F4C-AEC6-059DBA49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9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3EF7-0C66-B144-B7FD-62A4710C6314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F93C-09A4-2F4C-AEC6-059DBA49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3EF7-0C66-B144-B7FD-62A4710C6314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F93C-09A4-2F4C-AEC6-059DBA49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1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F3EF7-0C66-B144-B7FD-62A4710C6314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4F93C-09A4-2F4C-AEC6-059DBA49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4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29.png"/><Relationship Id="rId7" Type="http://schemas.openxmlformats.org/officeDocument/2006/relationships/image" Target="../media/image36.png"/><Relationship Id="rId8" Type="http://schemas.openxmlformats.org/officeDocument/2006/relationships/image" Target="../media/image31.png"/><Relationship Id="rId9" Type="http://schemas.openxmlformats.org/officeDocument/2006/relationships/image" Target="../media/image37.png"/><Relationship Id="rId10" Type="http://schemas.openxmlformats.org/officeDocument/2006/relationships/image" Target="../media/image33.png"/><Relationship Id="rId11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36.png"/><Relationship Id="rId7" Type="http://schemas.openxmlformats.org/officeDocument/2006/relationships/image" Target="../media/image31.png"/><Relationship Id="rId8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3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31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4.png"/><Relationship Id="rId9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31.png"/><Relationship Id="rId6" Type="http://schemas.openxmlformats.org/officeDocument/2006/relationships/image" Target="../media/image47.png"/><Relationship Id="rId7" Type="http://schemas.openxmlformats.org/officeDocument/2006/relationships/image" Target="../media/image51.png"/><Relationship Id="rId8" Type="http://schemas.openxmlformats.org/officeDocument/2006/relationships/image" Target="../media/image44.png"/><Relationship Id="rId9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41.png"/><Relationship Id="rId7" Type="http://schemas.openxmlformats.org/officeDocument/2006/relationships/image" Target="../media/image60.png"/><Relationship Id="rId8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18.png"/><Relationship Id="rId5" Type="http://schemas.openxmlformats.org/officeDocument/2006/relationships/image" Target="../media/image53.png"/><Relationship Id="rId6" Type="http://schemas.openxmlformats.org/officeDocument/2006/relationships/image" Target="../media/image59.png"/><Relationship Id="rId7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61.png"/><Relationship Id="rId5" Type="http://schemas.openxmlformats.org/officeDocument/2006/relationships/image" Target="../media/image68.png"/><Relationship Id="rId6" Type="http://schemas.openxmlformats.org/officeDocument/2006/relationships/image" Target="../media/image59.png"/><Relationship Id="rId7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61.png"/><Relationship Id="rId6" Type="http://schemas.openxmlformats.org/officeDocument/2006/relationships/image" Target="../media/image68.png"/><Relationship Id="rId7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image" Target="../media/image71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68.png"/><Relationship Id="rId8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61.png"/><Relationship Id="rId5" Type="http://schemas.openxmlformats.org/officeDocument/2006/relationships/image" Target="../media/image72.png"/><Relationship Id="rId6" Type="http://schemas.openxmlformats.org/officeDocument/2006/relationships/image" Target="../media/image69.png"/><Relationship Id="rId7" Type="http://schemas.openxmlformats.org/officeDocument/2006/relationships/image" Target="../media/image73.png"/><Relationship Id="rId8" Type="http://schemas.openxmlformats.org/officeDocument/2006/relationships/image" Target="../media/image68.png"/><Relationship Id="rId9" Type="http://schemas.openxmlformats.org/officeDocument/2006/relationships/image" Target="../media/image53.png"/><Relationship Id="rId10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1.png"/><Relationship Id="rId1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75.png"/><Relationship Id="rId5" Type="http://schemas.openxmlformats.org/officeDocument/2006/relationships/image" Target="../media/image53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59.png"/><Relationship Id="rId5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9.png"/><Relationship Id="rId1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53.png"/><Relationship Id="rId9" Type="http://schemas.openxmlformats.org/officeDocument/2006/relationships/image" Target="../media/image64.png"/><Relationship Id="rId10" Type="http://schemas.openxmlformats.org/officeDocument/2006/relationships/image" Target="../media/image8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53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029" y="169198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COMP90054 AI Planning for Autonomy 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 Workshop Week</a:t>
            </a:r>
            <a:r>
              <a:rPr lang="en-US" sz="4400" dirty="0"/>
              <a:t>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8589" y="5163670"/>
            <a:ext cx="5988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Ruixi</a:t>
            </a:r>
            <a:endParaRPr lang="en-US" dirty="0" smtClean="0"/>
          </a:p>
          <a:p>
            <a:r>
              <a:rPr lang="en-US" dirty="0" err="1" smtClean="0"/>
              <a:t>huor@student.unimelb.edu.au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249479" cy="44595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91478" y="715618"/>
            <a:ext cx="1013791" cy="258417"/>
          </a:xfrm>
          <a:prstGeom prst="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55235" y="715618"/>
            <a:ext cx="1119808" cy="258417"/>
          </a:xfrm>
          <a:prstGeom prst="rect">
            <a:avLst/>
          </a:prstGeom>
          <a:solidFill>
            <a:srgbClr val="FF0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94103" y="5098774"/>
            <a:ext cx="1272209" cy="8945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Messi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558667" y="5098774"/>
            <a:ext cx="1288776" cy="8945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Suarez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981660" y="3104321"/>
            <a:ext cx="1272209" cy="8945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Scored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endCxn id="13" idx="3"/>
          </p:cNvCxnSpPr>
          <p:nvPr/>
        </p:nvCxnSpPr>
        <p:spPr>
          <a:xfrm flipV="1">
            <a:off x="8321584" y="3867843"/>
            <a:ext cx="846387" cy="1230931"/>
          </a:xfrm>
          <a:prstGeom prst="straightConnector1">
            <a:avLst/>
          </a:prstGeom>
          <a:ln w="34925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3361" y="4198723"/>
            <a:ext cx="153394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lang="en-US" altLang="zh-CN" b="1" dirty="0" smtClean="0">
                <a:solidFill>
                  <a:srgbClr val="0070C0"/>
                </a:solidFill>
              </a:rPr>
              <a:t>Shoot P(0.2)</a:t>
            </a:r>
          </a:p>
          <a:p>
            <a:pPr algn="ctr">
              <a:lnSpc>
                <a:spcPts val="156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r = -2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3" name="Curved Connector 22"/>
          <p:cNvCxnSpPr>
            <a:stCxn id="11" idx="7"/>
            <a:endCxn id="12" idx="1"/>
          </p:cNvCxnSpPr>
          <p:nvPr/>
        </p:nvCxnSpPr>
        <p:spPr>
          <a:xfrm rot="5400000" flipH="1" flipV="1">
            <a:off x="9663702" y="4146073"/>
            <a:ext cx="12700" cy="2167403"/>
          </a:xfrm>
          <a:prstGeom prst="curvedConnector3">
            <a:avLst>
              <a:gd name="adj1" fmla="val 2831496"/>
            </a:avLst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54273" y="4412955"/>
            <a:ext cx="153394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lang="en-US" altLang="zh-CN" b="1" dirty="0" smtClean="0">
                <a:solidFill>
                  <a:srgbClr val="0070C0"/>
                </a:solidFill>
              </a:rPr>
              <a:t>Shoot P(0.8)</a:t>
            </a:r>
          </a:p>
          <a:p>
            <a:pPr algn="ctr">
              <a:lnSpc>
                <a:spcPts val="156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r = -2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stCxn id="12" idx="0"/>
            <a:endCxn id="13" idx="5"/>
          </p:cNvCxnSpPr>
          <p:nvPr/>
        </p:nvCxnSpPr>
        <p:spPr>
          <a:xfrm flipH="1" flipV="1">
            <a:off x="10067558" y="3867843"/>
            <a:ext cx="1135497" cy="1230931"/>
          </a:xfrm>
          <a:prstGeom prst="straightConnector1">
            <a:avLst/>
          </a:prstGeom>
          <a:ln w="34925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335083" y="4160113"/>
            <a:ext cx="153394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Shoot P(0.6)</a:t>
            </a:r>
          </a:p>
          <a:p>
            <a:pPr algn="ctr">
              <a:lnSpc>
                <a:spcPts val="156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r = -2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2" name="Curved Connector 31"/>
          <p:cNvCxnSpPr>
            <a:stCxn id="11" idx="5"/>
            <a:endCxn id="12" idx="3"/>
          </p:cNvCxnSpPr>
          <p:nvPr/>
        </p:nvCxnSpPr>
        <p:spPr>
          <a:xfrm rot="16200000" flipH="1">
            <a:off x="9663702" y="4778594"/>
            <a:ext cx="12700" cy="2167403"/>
          </a:xfrm>
          <a:prstGeom prst="curvedConnector3">
            <a:avLst>
              <a:gd name="adj1" fmla="val 2831496"/>
            </a:avLst>
          </a:prstGeom>
          <a:ln w="41275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981660" y="6211669"/>
            <a:ext cx="153394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Shoot P(0.4)</a:t>
            </a:r>
          </a:p>
          <a:p>
            <a:pPr algn="ctr">
              <a:lnSpc>
                <a:spcPts val="156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r = -2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12" idx="2"/>
            <a:endCxn id="11" idx="6"/>
          </p:cNvCxnSpPr>
          <p:nvPr/>
        </p:nvCxnSpPr>
        <p:spPr>
          <a:xfrm flipH="1">
            <a:off x="8766312" y="5546035"/>
            <a:ext cx="1792355" cy="0"/>
          </a:xfrm>
          <a:prstGeom prst="straightConnector1">
            <a:avLst/>
          </a:prstGeom>
          <a:ln w="34925">
            <a:solidFill>
              <a:srgbClr val="00B05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950183" y="5304932"/>
            <a:ext cx="153394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lang="en-US" altLang="zh-CN" b="1" dirty="0" smtClean="0">
                <a:solidFill>
                  <a:srgbClr val="00B050"/>
                </a:solidFill>
              </a:rPr>
              <a:t>Pass P(1.0)</a:t>
            </a:r>
          </a:p>
          <a:p>
            <a:pPr algn="ctr">
              <a:lnSpc>
                <a:spcPts val="1560"/>
              </a:lnSpc>
            </a:pPr>
            <a:r>
              <a:rPr lang="en-US" b="1" dirty="0">
                <a:solidFill>
                  <a:srgbClr val="00B050"/>
                </a:solidFill>
              </a:rPr>
              <a:t>r</a:t>
            </a:r>
            <a:r>
              <a:rPr lang="en-US" b="1" dirty="0" smtClean="0">
                <a:solidFill>
                  <a:srgbClr val="00B050"/>
                </a:solidFill>
              </a:rPr>
              <a:t> = -1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40" name="Curved Connector 39"/>
          <p:cNvCxnSpPr>
            <a:stCxn id="13" idx="2"/>
            <a:endCxn id="11" idx="2"/>
          </p:cNvCxnSpPr>
          <p:nvPr/>
        </p:nvCxnSpPr>
        <p:spPr>
          <a:xfrm rot="10800000" flipV="1">
            <a:off x="7494104" y="3551581"/>
            <a:ext cx="1487557" cy="1994453"/>
          </a:xfrm>
          <a:prstGeom prst="curvedConnector3">
            <a:avLst>
              <a:gd name="adj1" fmla="val 115367"/>
            </a:avLst>
          </a:prstGeom>
          <a:ln w="412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56391" y="3332983"/>
            <a:ext cx="153394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lang="en-US" altLang="zh-CN" b="1" dirty="0" smtClean="0">
                <a:solidFill>
                  <a:srgbClr val="7030A0"/>
                </a:solidFill>
              </a:rPr>
              <a:t>Return P(1)</a:t>
            </a:r>
          </a:p>
          <a:p>
            <a:pPr algn="ctr">
              <a:lnSpc>
                <a:spcPts val="1560"/>
              </a:lnSpc>
            </a:pPr>
            <a:r>
              <a:rPr lang="en-US" b="1" dirty="0" smtClean="0">
                <a:solidFill>
                  <a:srgbClr val="7030A0"/>
                </a:solidFill>
              </a:rPr>
              <a:t>r = 2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3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1" grpId="0" animBg="1"/>
      <p:bldP spid="12" grpId="0" animBg="1"/>
      <p:bldP spid="13" grpId="0" animBg="1"/>
      <p:bldP spid="19" grpId="0"/>
      <p:bldP spid="27" grpId="0"/>
      <p:bldP spid="29" grpId="0"/>
      <p:bldP spid="33" grpId="0"/>
      <p:bldP spid="39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97" y="3926542"/>
            <a:ext cx="3818132" cy="275288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9" y="131669"/>
            <a:ext cx="10195288" cy="368729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876" y="5253318"/>
            <a:ext cx="5401124" cy="160468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137647" y="490257"/>
            <a:ext cx="824753" cy="304800"/>
          </a:xfrm>
          <a:prstGeom prst="rect">
            <a:avLst/>
          </a:prstGeom>
          <a:solidFill>
            <a:srgbClr val="00B05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49153" y="1072962"/>
            <a:ext cx="1241723" cy="1078567"/>
          </a:xfrm>
          <a:prstGeom prst="rect">
            <a:avLst/>
          </a:prstGeom>
          <a:solidFill>
            <a:srgbClr val="00B05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4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589" y="125507"/>
            <a:ext cx="4213411" cy="30378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94" y="5009581"/>
            <a:ext cx="6221506" cy="1848419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07023"/>
              </p:ext>
            </p:extLst>
          </p:nvPr>
        </p:nvGraphicFramePr>
        <p:xfrm>
          <a:off x="185271" y="1097919"/>
          <a:ext cx="7793320" cy="19850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8664"/>
                <a:gridCol w="1558664"/>
                <a:gridCol w="1558664"/>
                <a:gridCol w="1558664"/>
                <a:gridCol w="1558664"/>
              </a:tblGrid>
              <a:tr h="796338"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Iteration0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Iteration1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Iteration2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Iteration3</a:t>
                      </a:r>
                    </a:p>
                  </a:txBody>
                  <a:tcPr/>
                </a:tc>
              </a:tr>
              <a:tr h="3834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V(Messi)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83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V(Suarez)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834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V(Scored)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48762" y="1882588"/>
            <a:ext cx="412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8762" y="2290327"/>
            <a:ext cx="412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48762" y="2687757"/>
            <a:ext cx="412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300" y="264247"/>
            <a:ext cx="458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How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to do value iteration?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5271" y="3358520"/>
            <a:ext cx="4990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V</a:t>
            </a:r>
            <a:r>
              <a:rPr lang="en-US" sz="2000" b="1" baseline="-25000" dirty="0" smtClean="0">
                <a:solidFill>
                  <a:srgbClr val="FF0000"/>
                </a:solidFill>
              </a:rPr>
              <a:t>0 </a:t>
            </a:r>
            <a:r>
              <a:rPr lang="en-US" sz="2000" b="1" dirty="0" smtClean="0">
                <a:solidFill>
                  <a:srgbClr val="FF0000"/>
                </a:solidFill>
              </a:rPr>
              <a:t>(Messi) = 0,  V</a:t>
            </a:r>
            <a:r>
              <a:rPr lang="en-US" sz="2000" b="1" baseline="-25000" dirty="0" smtClean="0">
                <a:solidFill>
                  <a:srgbClr val="FF0000"/>
                </a:solidFill>
              </a:rPr>
              <a:t>0 </a:t>
            </a:r>
            <a:r>
              <a:rPr lang="en-US" sz="2000" b="1" dirty="0" smtClean="0">
                <a:solidFill>
                  <a:srgbClr val="FF0000"/>
                </a:solidFill>
              </a:rPr>
              <a:t>(Suarez) = 0, V</a:t>
            </a:r>
            <a:r>
              <a:rPr lang="en-US" sz="2000" b="1" baseline="-25000" dirty="0" smtClean="0">
                <a:solidFill>
                  <a:srgbClr val="FF0000"/>
                </a:solidFill>
              </a:rPr>
              <a:t>0 </a:t>
            </a:r>
            <a:r>
              <a:rPr lang="en-US" sz="2000" b="1" dirty="0" smtClean="0">
                <a:solidFill>
                  <a:srgbClr val="FF0000"/>
                </a:solidFill>
              </a:rPr>
              <a:t>(Scored) = 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300" y="4060810"/>
            <a:ext cx="49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How to calculate </a:t>
            </a:r>
            <a:r>
              <a:rPr lang="en-US" sz="2800" b="1" dirty="0" smtClean="0"/>
              <a:t>V1(Messi) ?</a:t>
            </a:r>
            <a:endParaRPr lang="en-US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3252688" y="1900050"/>
            <a:ext cx="1658484" cy="390882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0217" y="4584030"/>
            <a:ext cx="6179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Question: What actions can Messi take?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28168" y="5329058"/>
            <a:ext cx="1452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Shoot Pass</a:t>
            </a:r>
            <a:endParaRPr 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80534" y="371968"/>
                <a:ext cx="873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534" y="371968"/>
                <a:ext cx="87385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68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3" grpId="0" animBg="1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18" y="746490"/>
            <a:ext cx="4997954" cy="136943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589" y="125507"/>
            <a:ext cx="4213411" cy="30378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5396" y="5486400"/>
            <a:ext cx="4616604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370" y="264246"/>
            <a:ext cx="458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How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to do value iteration?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8370" y="2149832"/>
            <a:ext cx="462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0 </a:t>
            </a:r>
            <a:r>
              <a:rPr lang="en-US" b="1" dirty="0" smtClean="0">
                <a:solidFill>
                  <a:srgbClr val="FF0000"/>
                </a:solidFill>
              </a:rPr>
              <a:t>(Messi) = 0,  V</a:t>
            </a:r>
            <a:r>
              <a:rPr lang="en-US" b="1" baseline="-25000" dirty="0" smtClean="0">
                <a:solidFill>
                  <a:srgbClr val="FF0000"/>
                </a:solidFill>
              </a:rPr>
              <a:t>0 </a:t>
            </a:r>
            <a:r>
              <a:rPr lang="en-US" b="1" dirty="0" smtClean="0">
                <a:solidFill>
                  <a:srgbClr val="FF0000"/>
                </a:solidFill>
              </a:rPr>
              <a:t>(Suarez) = 0, V</a:t>
            </a:r>
            <a:r>
              <a:rPr lang="en-US" b="1" baseline="-25000" dirty="0" smtClean="0">
                <a:solidFill>
                  <a:srgbClr val="FF0000"/>
                </a:solidFill>
              </a:rPr>
              <a:t>0 </a:t>
            </a:r>
            <a:r>
              <a:rPr lang="en-US" b="1" dirty="0" smtClean="0">
                <a:solidFill>
                  <a:srgbClr val="FF0000"/>
                </a:solidFill>
              </a:rPr>
              <a:t>(Scored) = 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10" y="4268050"/>
            <a:ext cx="1505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V1(Messi) 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59583" y="3888867"/>
            <a:ext cx="96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shoot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27297" y="3179293"/>
            <a:ext cx="109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action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40820" y="3159365"/>
            <a:ext cx="204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Q-value(</a:t>
            </a:r>
            <a:r>
              <a:rPr lang="en-US" sz="2400" b="1" dirty="0" err="1" smtClean="0">
                <a:solidFill>
                  <a:srgbClr val="00B050"/>
                </a:solidFill>
              </a:rPr>
              <a:t>s,a</a:t>
            </a:r>
            <a:r>
              <a:rPr lang="en-US" sz="2400" b="1" dirty="0" smtClean="0">
                <a:solidFill>
                  <a:srgbClr val="00B050"/>
                </a:solidFill>
              </a:rPr>
              <a:t>)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=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5687" y="3774172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0.2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358861" y="3211392"/>
            <a:ext cx="127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rgbClr val="0070C0"/>
                </a:solidFill>
              </a:rPr>
              <a:t>robability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09508" y="3024889"/>
            <a:ext cx="122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70C0"/>
                </a:solidFill>
              </a:rPr>
              <a:t>immediate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reward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38680" y="3024889"/>
            <a:ext cx="97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70C0"/>
                </a:solidFill>
              </a:rPr>
              <a:t>future 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reward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84115" y="3779610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-2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511862" y="3783171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* V0 (Scored)</a:t>
                </a:r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862" y="3783171"/>
                <a:ext cx="2174060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101538" b="-1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71874" y="397459"/>
                <a:ext cx="873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874" y="397459"/>
                <a:ext cx="87385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426393" y="310202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+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1301" y="313444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（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81920" y="315457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）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03922" y="320246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0070C0"/>
                </a:solidFill>
              </a:rPr>
              <a:t>*</a:t>
            </a:r>
            <a:endParaRPr lang="en-US" sz="28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994328" y="3127719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328" y="3127719"/>
                <a:ext cx="364533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672949" y="4197942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0.</a:t>
            </a:r>
            <a:r>
              <a:rPr lang="en-US" altLang="zh-CN" sz="2000" dirty="0" smtClean="0"/>
              <a:t>8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7284115" y="4197942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-2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502897" y="4207019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* V0 (S</a:t>
                </a:r>
                <a:r>
                  <a:rPr lang="en-US" altLang="zh-CN" sz="2000" dirty="0" smtClean="0"/>
                  <a:t>uarez</a:t>
                </a:r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897" y="4207019"/>
                <a:ext cx="2174060" cy="400110"/>
              </a:xfrm>
              <a:prstGeom prst="rect">
                <a:avLst/>
              </a:prstGeom>
              <a:blipFill rotWithShape="0">
                <a:blip r:embed="rId9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997068" y="371225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50393" y="375824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67870" y="376171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97740" y="3785160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76957" y="3798560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-0.4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681440" y="4183281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-1.6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997069" y="410513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57655" y="419794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176838" y="4183047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06708" y="4206495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930847" y="3921437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847" y="3921437"/>
                <a:ext cx="364533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 47"/>
          <p:cNvSpPr/>
          <p:nvPr/>
        </p:nvSpPr>
        <p:spPr>
          <a:xfrm>
            <a:off x="5252939" y="3962400"/>
            <a:ext cx="418861" cy="464451"/>
          </a:xfrm>
          <a:custGeom>
            <a:avLst/>
            <a:gdLst>
              <a:gd name="connsiteX0" fmla="*/ 358966 w 358966"/>
              <a:gd name="connsiteY0" fmla="*/ 0 h 466165"/>
              <a:gd name="connsiteX1" fmla="*/ 378 w 358966"/>
              <a:gd name="connsiteY1" fmla="*/ 197224 h 466165"/>
              <a:gd name="connsiteX2" fmla="*/ 287248 w 358966"/>
              <a:gd name="connsiteY2" fmla="*/ 466165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966" h="466165">
                <a:moveTo>
                  <a:pt x="358966" y="0"/>
                </a:moveTo>
                <a:cubicBezTo>
                  <a:pt x="185648" y="59765"/>
                  <a:pt x="12331" y="119530"/>
                  <a:pt x="378" y="197224"/>
                </a:cubicBezTo>
                <a:cubicBezTo>
                  <a:pt x="-11575" y="274918"/>
                  <a:pt x="263342" y="421342"/>
                  <a:pt x="287248" y="466165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729531" y="3799498"/>
            <a:ext cx="79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-2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59583" y="4973565"/>
            <a:ext cx="96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pass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81916" y="4977864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7293082" y="4977864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</a:t>
            </a:r>
            <a:r>
              <a:rPr lang="en-US" altLang="zh-CN" sz="2000" dirty="0" smtClean="0"/>
              <a:t>1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511864" y="4986941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* V0 (S</a:t>
                </a:r>
                <a:r>
                  <a:rPr lang="en-US" altLang="zh-CN" sz="2000" dirty="0" smtClean="0"/>
                  <a:t>uarez</a:t>
                </a:r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864" y="4986941"/>
                <a:ext cx="2174060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7997068" y="491389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59359" y="4932610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176836" y="493607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06706" y="495952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685922" y="5060447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92980" y="4850340"/>
            <a:ext cx="79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-1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2116895" y="4790780"/>
            <a:ext cx="93505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089460" y="4891813"/>
            <a:ext cx="2275977" cy="63978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426354" y="1198295"/>
            <a:ext cx="71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-1</a:t>
            </a:r>
            <a:endParaRPr lang="en-US" sz="2400" b="1" dirty="0"/>
          </a:p>
        </p:txBody>
      </p:sp>
      <p:sp>
        <p:nvSpPr>
          <p:cNvPr id="70" name="Rectangle 69"/>
          <p:cNvSpPr/>
          <p:nvPr/>
        </p:nvSpPr>
        <p:spPr>
          <a:xfrm>
            <a:off x="2259106" y="1307156"/>
            <a:ext cx="974492" cy="21964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 animBg="1"/>
      <p:bldP spid="49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01" y="744990"/>
            <a:ext cx="5019883" cy="14298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589" y="125507"/>
            <a:ext cx="4213411" cy="30378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5396" y="5486400"/>
            <a:ext cx="4616604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370" y="264246"/>
            <a:ext cx="458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How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to do value iteration?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8370" y="2149832"/>
            <a:ext cx="462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0 </a:t>
            </a:r>
            <a:r>
              <a:rPr lang="en-US" b="1" dirty="0" smtClean="0">
                <a:solidFill>
                  <a:srgbClr val="FF0000"/>
                </a:solidFill>
              </a:rPr>
              <a:t>(Messi) = 0,  V</a:t>
            </a:r>
            <a:r>
              <a:rPr lang="en-US" b="1" baseline="-25000" dirty="0" smtClean="0">
                <a:solidFill>
                  <a:srgbClr val="FF0000"/>
                </a:solidFill>
              </a:rPr>
              <a:t>0 </a:t>
            </a:r>
            <a:r>
              <a:rPr lang="en-US" b="1" dirty="0" smtClean="0">
                <a:solidFill>
                  <a:srgbClr val="FF0000"/>
                </a:solidFill>
              </a:rPr>
              <a:t>(Suarez) = 0, V</a:t>
            </a:r>
            <a:r>
              <a:rPr lang="en-US" b="1" baseline="-25000" dirty="0" smtClean="0">
                <a:solidFill>
                  <a:srgbClr val="FF0000"/>
                </a:solidFill>
              </a:rPr>
              <a:t>0 </a:t>
            </a:r>
            <a:r>
              <a:rPr lang="en-US" b="1" dirty="0" smtClean="0">
                <a:solidFill>
                  <a:srgbClr val="FF0000"/>
                </a:solidFill>
              </a:rPr>
              <a:t>(Scored) = 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10" y="4268050"/>
            <a:ext cx="1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V1(Suarez) 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59583" y="3888867"/>
            <a:ext cx="96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shoot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27297" y="3179293"/>
            <a:ext cx="109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action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40820" y="3159365"/>
            <a:ext cx="204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Q-value(</a:t>
            </a:r>
            <a:r>
              <a:rPr lang="en-US" sz="2400" b="1" dirty="0" err="1" smtClean="0">
                <a:solidFill>
                  <a:srgbClr val="00B050"/>
                </a:solidFill>
              </a:rPr>
              <a:t>s,a</a:t>
            </a:r>
            <a:r>
              <a:rPr lang="en-US" sz="2400" b="1" dirty="0" smtClean="0">
                <a:solidFill>
                  <a:srgbClr val="00B050"/>
                </a:solidFill>
              </a:rPr>
              <a:t>)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=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5687" y="3774172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0.6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358861" y="3211392"/>
            <a:ext cx="127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rgbClr val="0070C0"/>
                </a:solidFill>
              </a:rPr>
              <a:t>robability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09508" y="3024889"/>
            <a:ext cx="122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70C0"/>
                </a:solidFill>
              </a:rPr>
              <a:t>immediate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reward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38680" y="3024889"/>
            <a:ext cx="97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70C0"/>
                </a:solidFill>
              </a:rPr>
              <a:t>future 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reward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84115" y="3779610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-2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511862" y="3783171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* V0 (Scored)</a:t>
                </a:r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862" y="3783171"/>
                <a:ext cx="2174060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101538" b="-1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14159" y="341213"/>
                <a:ext cx="873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59" y="341213"/>
                <a:ext cx="87385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426393" y="310202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+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1301" y="313444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（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81920" y="315457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）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03922" y="320246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0070C0"/>
                </a:solidFill>
              </a:rPr>
              <a:t>*</a:t>
            </a:r>
            <a:endParaRPr lang="en-US" sz="28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994328" y="3127719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328" y="3127719"/>
                <a:ext cx="364533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672949" y="4197942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0.</a:t>
            </a:r>
            <a:r>
              <a:rPr lang="en-US" sz="2000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84115" y="4197942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-2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502897" y="4207019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* V0 (Messi)</a:t>
                </a:r>
                <a:endParaRPr lang="en-US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897" y="4207019"/>
                <a:ext cx="2174060" cy="400110"/>
              </a:xfrm>
              <a:prstGeom prst="rect">
                <a:avLst/>
              </a:prstGeom>
              <a:blipFill rotWithShape="0">
                <a:blip r:embed="rId9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997068" y="371225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50393" y="375824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67870" y="376171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97740" y="3785160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76957" y="3798560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-1.2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681440" y="4183281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-0.8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997069" y="410513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57655" y="419794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176838" y="4183047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06708" y="4206495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930847" y="3921437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847" y="3921437"/>
                <a:ext cx="364533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 47"/>
          <p:cNvSpPr/>
          <p:nvPr/>
        </p:nvSpPr>
        <p:spPr>
          <a:xfrm>
            <a:off x="5252939" y="3962400"/>
            <a:ext cx="418861" cy="464451"/>
          </a:xfrm>
          <a:custGeom>
            <a:avLst/>
            <a:gdLst>
              <a:gd name="connsiteX0" fmla="*/ 358966 w 358966"/>
              <a:gd name="connsiteY0" fmla="*/ 0 h 466165"/>
              <a:gd name="connsiteX1" fmla="*/ 378 w 358966"/>
              <a:gd name="connsiteY1" fmla="*/ 197224 h 466165"/>
              <a:gd name="connsiteX2" fmla="*/ 287248 w 358966"/>
              <a:gd name="connsiteY2" fmla="*/ 466165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966" h="466165">
                <a:moveTo>
                  <a:pt x="358966" y="0"/>
                </a:moveTo>
                <a:cubicBezTo>
                  <a:pt x="185648" y="59765"/>
                  <a:pt x="12331" y="119530"/>
                  <a:pt x="378" y="197224"/>
                </a:cubicBezTo>
                <a:cubicBezTo>
                  <a:pt x="-11575" y="274918"/>
                  <a:pt x="263342" y="421342"/>
                  <a:pt x="287248" y="466165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729531" y="3799498"/>
            <a:ext cx="79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-2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59583" y="4973565"/>
            <a:ext cx="96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pass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81916" y="4977864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7293082" y="4977864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</a:t>
            </a:r>
            <a:r>
              <a:rPr lang="en-US" altLang="zh-CN" sz="2000" dirty="0" smtClean="0"/>
              <a:t>1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511864" y="4986941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* V0 (Messi)</a:t>
                </a:r>
                <a:endParaRPr lang="en-US" sz="20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864" y="4986941"/>
                <a:ext cx="2174060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7997068" y="491389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59359" y="4932610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176836" y="493607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06706" y="495952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685922" y="5060447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92980" y="4850340"/>
            <a:ext cx="79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-1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2116895" y="4790780"/>
            <a:ext cx="93505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089460" y="4891813"/>
            <a:ext cx="2275977" cy="63978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116895" y="1568389"/>
            <a:ext cx="1028180" cy="23708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11618" y="1445361"/>
            <a:ext cx="98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4540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 animBg="1"/>
      <p:bldP spid="49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5" grpId="0" animBg="1"/>
      <p:bldP spid="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7" y="776342"/>
            <a:ext cx="5321050" cy="14826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589" y="125507"/>
            <a:ext cx="4213411" cy="30378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621" y="5021478"/>
            <a:ext cx="5672778" cy="16853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370" y="264246"/>
            <a:ext cx="458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How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to do value iteration?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8370" y="2149832"/>
            <a:ext cx="462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0 </a:t>
            </a:r>
            <a:r>
              <a:rPr lang="en-US" b="1" dirty="0" smtClean="0">
                <a:solidFill>
                  <a:srgbClr val="FF0000"/>
                </a:solidFill>
              </a:rPr>
              <a:t>(Messi) = 0,  V</a:t>
            </a:r>
            <a:r>
              <a:rPr lang="en-US" b="1" baseline="-25000" dirty="0" smtClean="0">
                <a:solidFill>
                  <a:srgbClr val="FF0000"/>
                </a:solidFill>
              </a:rPr>
              <a:t>0 </a:t>
            </a:r>
            <a:r>
              <a:rPr lang="en-US" b="1" dirty="0" smtClean="0">
                <a:solidFill>
                  <a:srgbClr val="FF0000"/>
                </a:solidFill>
              </a:rPr>
              <a:t>(Suarez) = 0, V</a:t>
            </a:r>
            <a:r>
              <a:rPr lang="en-US" b="1" baseline="-25000" dirty="0" smtClean="0">
                <a:solidFill>
                  <a:srgbClr val="FF0000"/>
                </a:solidFill>
              </a:rPr>
              <a:t>0 </a:t>
            </a:r>
            <a:r>
              <a:rPr lang="en-US" b="1" dirty="0" smtClean="0">
                <a:solidFill>
                  <a:srgbClr val="FF0000"/>
                </a:solidFill>
              </a:rPr>
              <a:t>(Scored) = 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10" y="4268050"/>
            <a:ext cx="1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V1(Scored) 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27297" y="3179293"/>
            <a:ext cx="109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action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40820" y="3159365"/>
            <a:ext cx="204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Q-value(</a:t>
            </a:r>
            <a:r>
              <a:rPr lang="en-US" sz="2400" b="1" dirty="0" err="1" smtClean="0">
                <a:solidFill>
                  <a:srgbClr val="00B050"/>
                </a:solidFill>
              </a:rPr>
              <a:t>s,a</a:t>
            </a:r>
            <a:r>
              <a:rPr lang="en-US" sz="2400" b="1" dirty="0" smtClean="0">
                <a:solidFill>
                  <a:srgbClr val="00B050"/>
                </a:solidFill>
              </a:rPr>
              <a:t>)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=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58861" y="3211392"/>
            <a:ext cx="127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rgbClr val="0070C0"/>
                </a:solidFill>
              </a:rPr>
              <a:t>robability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09508" y="3024889"/>
            <a:ext cx="122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70C0"/>
                </a:solidFill>
              </a:rPr>
              <a:t>immediate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reward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38680" y="3024889"/>
            <a:ext cx="97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70C0"/>
                </a:solidFill>
              </a:rPr>
              <a:t>future 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reward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14159" y="341213"/>
                <a:ext cx="873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59" y="341213"/>
                <a:ext cx="87385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426393" y="310202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+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1301" y="313444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（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81920" y="315457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）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03922" y="320246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0070C0"/>
                </a:solidFill>
              </a:rPr>
              <a:t>*</a:t>
            </a:r>
            <a:endParaRPr lang="en-US" sz="28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994328" y="3127719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328" y="3127719"/>
                <a:ext cx="36453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2027297" y="4186426"/>
            <a:ext cx="1081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rgbClr val="FF0000"/>
                </a:solidFill>
              </a:rPr>
              <a:t>return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91704" y="4196886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7467783" y="4169428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511864" y="4162204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* V0 (Messi)</a:t>
                </a:r>
                <a:endParaRPr lang="en-US" sz="20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864" y="4162204"/>
                <a:ext cx="2174060" cy="400110"/>
              </a:xfrm>
              <a:prstGeom prst="rect">
                <a:avLst/>
              </a:prstGeom>
              <a:blipFill rotWithShape="0">
                <a:blip r:embed="rId8"/>
                <a:stretch>
                  <a:fillRect t="-101538" b="-1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7997068" y="4089155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59359" y="4107873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176836" y="4111337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06706" y="4134785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682533" y="4196886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16004" y="4027599"/>
            <a:ext cx="79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942271" y="4045857"/>
            <a:ext cx="2275977" cy="63978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271420" y="1936928"/>
            <a:ext cx="1120743" cy="26351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567915" y="1789146"/>
            <a:ext cx="98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6722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5" grpId="0" animBg="1"/>
      <p:bldP spid="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76" y="153164"/>
            <a:ext cx="5932139" cy="16741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75529" y="842683"/>
            <a:ext cx="1201271" cy="28202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1011" y="1923629"/>
            <a:ext cx="462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0 </a:t>
            </a:r>
            <a:r>
              <a:rPr lang="en-US" b="1" dirty="0" smtClean="0">
                <a:solidFill>
                  <a:srgbClr val="FF0000"/>
                </a:solidFill>
              </a:rPr>
              <a:t>(Messi) = 0,  V</a:t>
            </a:r>
            <a:r>
              <a:rPr lang="en-US" b="1" baseline="-25000" dirty="0" smtClean="0">
                <a:solidFill>
                  <a:srgbClr val="FF0000"/>
                </a:solidFill>
              </a:rPr>
              <a:t>0 </a:t>
            </a:r>
            <a:r>
              <a:rPr lang="en-US" b="1" dirty="0" smtClean="0">
                <a:solidFill>
                  <a:srgbClr val="FF0000"/>
                </a:solidFill>
              </a:rPr>
              <a:t>(Suarez) = 0, V</a:t>
            </a:r>
            <a:r>
              <a:rPr lang="en-US" b="1" baseline="-25000" dirty="0" smtClean="0">
                <a:solidFill>
                  <a:srgbClr val="FF0000"/>
                </a:solidFill>
              </a:rPr>
              <a:t>0 </a:t>
            </a:r>
            <a:r>
              <a:rPr lang="en-US" b="1" dirty="0" smtClean="0">
                <a:solidFill>
                  <a:srgbClr val="FF0000"/>
                </a:solidFill>
              </a:rPr>
              <a:t>(Scored) = 0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V1(Messi) = -1, V1(Suarez) = -1, V1(Scored) = 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10" y="4268050"/>
            <a:ext cx="1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V2(Messi) 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589" y="125507"/>
            <a:ext cx="4213411" cy="30378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777" y="5261013"/>
            <a:ext cx="5375223" cy="15969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27297" y="3179293"/>
            <a:ext cx="109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action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40820" y="3159365"/>
            <a:ext cx="204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Q-value(</a:t>
            </a:r>
            <a:r>
              <a:rPr lang="en-US" sz="2400" b="1" dirty="0" err="1" smtClean="0">
                <a:solidFill>
                  <a:srgbClr val="00B050"/>
                </a:solidFill>
              </a:rPr>
              <a:t>s,a</a:t>
            </a:r>
            <a:r>
              <a:rPr lang="en-US" sz="2400" b="1" dirty="0" smtClean="0">
                <a:solidFill>
                  <a:srgbClr val="00B050"/>
                </a:solidFill>
              </a:rPr>
              <a:t>)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=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8861" y="3211392"/>
            <a:ext cx="127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rgbClr val="0070C0"/>
                </a:solidFill>
              </a:rPr>
              <a:t>robability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9508" y="3024889"/>
            <a:ext cx="122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70C0"/>
                </a:solidFill>
              </a:rPr>
              <a:t>immediate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reward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38680" y="3024889"/>
            <a:ext cx="97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70C0"/>
                </a:solidFill>
              </a:rPr>
              <a:t>future 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reward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26393" y="310202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+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31301" y="313444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（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81920" y="315457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）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03922" y="320246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0070C0"/>
                </a:solidFill>
              </a:rPr>
              <a:t>*</a:t>
            </a:r>
            <a:endParaRPr lang="en-US" sz="28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94328" y="3127719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328" y="3127719"/>
                <a:ext cx="36453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059583" y="3817151"/>
            <a:ext cx="96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shoot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65687" y="3702456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0.2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7284115" y="3707894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-2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511862" y="3711455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*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V1 (Scored)</a:t>
                </a:r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862" y="3711455"/>
                <a:ext cx="2174060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100000" b="-1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5672949" y="4126226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0.</a:t>
            </a:r>
            <a:r>
              <a:rPr lang="en-US" altLang="zh-CN" sz="2000" dirty="0" smtClean="0"/>
              <a:t>8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7284115" y="4126226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-2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502897" y="4135303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*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V1 (S</a:t>
                </a:r>
                <a:r>
                  <a:rPr lang="en-US" altLang="zh-CN" sz="2000" b="1" dirty="0" smtClean="0">
                    <a:solidFill>
                      <a:srgbClr val="00B050"/>
                    </a:solidFill>
                  </a:rPr>
                  <a:t>uarez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)</a:t>
                </a:r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897" y="4135303"/>
                <a:ext cx="2174060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7997068" y="3640536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50393" y="368653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167870" y="3689996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97740" y="371344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6957" y="3726844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681440" y="4111565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-2.4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97069" y="403341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57655" y="4126226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176838" y="4111331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06708" y="4134779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930847" y="3849721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847" y="3849721"/>
                <a:ext cx="364533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reeform 64"/>
          <p:cNvSpPr/>
          <p:nvPr/>
        </p:nvSpPr>
        <p:spPr>
          <a:xfrm>
            <a:off x="5252939" y="3890684"/>
            <a:ext cx="418861" cy="464451"/>
          </a:xfrm>
          <a:custGeom>
            <a:avLst/>
            <a:gdLst>
              <a:gd name="connsiteX0" fmla="*/ 358966 w 358966"/>
              <a:gd name="connsiteY0" fmla="*/ 0 h 466165"/>
              <a:gd name="connsiteX1" fmla="*/ 378 w 358966"/>
              <a:gd name="connsiteY1" fmla="*/ 197224 h 466165"/>
              <a:gd name="connsiteX2" fmla="*/ 287248 w 358966"/>
              <a:gd name="connsiteY2" fmla="*/ 466165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966" h="466165">
                <a:moveTo>
                  <a:pt x="358966" y="0"/>
                </a:moveTo>
                <a:cubicBezTo>
                  <a:pt x="185648" y="59765"/>
                  <a:pt x="12331" y="119530"/>
                  <a:pt x="378" y="197224"/>
                </a:cubicBezTo>
                <a:cubicBezTo>
                  <a:pt x="-11575" y="274918"/>
                  <a:pt x="263342" y="421342"/>
                  <a:pt x="287248" y="466165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585091" y="3727782"/>
            <a:ext cx="94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rgbClr val="FF0000"/>
                </a:solidFill>
              </a:rPr>
              <a:t>-2.4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59583" y="4901849"/>
            <a:ext cx="96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pass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81916" y="4906148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7293082" y="4906148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</a:t>
            </a:r>
            <a:r>
              <a:rPr lang="en-US" altLang="zh-CN" sz="2000" dirty="0" smtClean="0"/>
              <a:t>1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8511864" y="4915225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*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V1 (S</a:t>
                </a:r>
                <a:r>
                  <a:rPr lang="en-US" altLang="zh-CN" sz="2000" b="1" dirty="0" smtClean="0">
                    <a:solidFill>
                      <a:srgbClr val="00B050"/>
                    </a:solidFill>
                  </a:rPr>
                  <a:t>uarez</a:t>
                </a:r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864" y="4915225"/>
                <a:ext cx="2174060" cy="400110"/>
              </a:xfrm>
              <a:prstGeom prst="rect">
                <a:avLst/>
              </a:prstGeom>
              <a:blipFill rotWithShape="0">
                <a:blip r:embed="rId9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7997068" y="4842176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59359" y="486089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176836" y="486435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06706" y="4887806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676957" y="4915225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92980" y="4778624"/>
            <a:ext cx="79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-2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2116895" y="4719064"/>
            <a:ext cx="93505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059583" y="4838883"/>
            <a:ext cx="2275977" cy="63978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944535" y="734106"/>
            <a:ext cx="98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/>
              <a:t>-2</a:t>
            </a:r>
            <a:endParaRPr lang="en-US" sz="28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783008" y="1046744"/>
            <a:ext cx="98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/>
              <a:t>-1.2</a:t>
            </a:r>
            <a:endParaRPr lang="en-US" sz="2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008016" y="1359630"/>
            <a:ext cx="98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722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 animBg="1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7" y="156381"/>
            <a:ext cx="5970565" cy="16769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72019" y="846567"/>
            <a:ext cx="1201271" cy="28202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1011" y="1923629"/>
            <a:ext cx="4930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0 </a:t>
            </a:r>
            <a:r>
              <a:rPr lang="en-US" b="1" dirty="0" smtClean="0">
                <a:solidFill>
                  <a:srgbClr val="FF0000"/>
                </a:solidFill>
              </a:rPr>
              <a:t>(Messi) = 0,  V</a:t>
            </a:r>
            <a:r>
              <a:rPr lang="en-US" b="1" baseline="-25000" dirty="0" smtClean="0">
                <a:solidFill>
                  <a:srgbClr val="FF0000"/>
                </a:solidFill>
              </a:rPr>
              <a:t>0 </a:t>
            </a:r>
            <a:r>
              <a:rPr lang="en-US" b="1" dirty="0" smtClean="0">
                <a:solidFill>
                  <a:srgbClr val="FF0000"/>
                </a:solidFill>
              </a:rPr>
              <a:t>(Suarez) = 0, V</a:t>
            </a:r>
            <a:r>
              <a:rPr lang="en-US" b="1" baseline="-25000" dirty="0" smtClean="0">
                <a:solidFill>
                  <a:srgbClr val="FF0000"/>
                </a:solidFill>
              </a:rPr>
              <a:t>0 </a:t>
            </a:r>
            <a:r>
              <a:rPr lang="en-US" b="1" dirty="0" smtClean="0">
                <a:solidFill>
                  <a:srgbClr val="FF0000"/>
                </a:solidFill>
              </a:rPr>
              <a:t>(Scored) = 0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V1(Messi) = -1, V1(Suarez) = -1, V1(Scored) = 2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V2(Messi) = -2, V2(Suarez) = -1.2, V2(Scored) =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10" y="4268050"/>
            <a:ext cx="1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V3(Messi) 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589" y="322730"/>
            <a:ext cx="4213411" cy="30378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777" y="5261013"/>
            <a:ext cx="5375223" cy="15969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27297" y="3179293"/>
            <a:ext cx="109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action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40820" y="3159365"/>
            <a:ext cx="204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Q-value(</a:t>
            </a:r>
            <a:r>
              <a:rPr lang="en-US" sz="2400" b="1" dirty="0" err="1" smtClean="0">
                <a:solidFill>
                  <a:srgbClr val="00B050"/>
                </a:solidFill>
              </a:rPr>
              <a:t>s,a</a:t>
            </a:r>
            <a:r>
              <a:rPr lang="en-US" sz="2400" b="1" dirty="0" smtClean="0">
                <a:solidFill>
                  <a:srgbClr val="00B050"/>
                </a:solidFill>
              </a:rPr>
              <a:t>)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=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8861" y="3211392"/>
            <a:ext cx="127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rgbClr val="0070C0"/>
                </a:solidFill>
              </a:rPr>
              <a:t>robability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9508" y="3024889"/>
            <a:ext cx="122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70C0"/>
                </a:solidFill>
              </a:rPr>
              <a:t>immediate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reward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38680" y="3024889"/>
            <a:ext cx="97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70C0"/>
                </a:solidFill>
              </a:rPr>
              <a:t>future 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reward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26393" y="310202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+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31301" y="313444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（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81920" y="315457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）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03922" y="320246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0070C0"/>
                </a:solidFill>
              </a:rPr>
              <a:t>*</a:t>
            </a:r>
            <a:endParaRPr lang="en-US" sz="28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94328" y="3127719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328" y="3127719"/>
                <a:ext cx="36453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059583" y="3817151"/>
            <a:ext cx="96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shoot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65687" y="3702456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0.2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7284115" y="3707894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-2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511862" y="3711455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*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V2 (Scored)</a:t>
                </a:r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862" y="3711455"/>
                <a:ext cx="2174060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100000" b="-1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5672949" y="4126226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0.</a:t>
            </a:r>
            <a:r>
              <a:rPr lang="en-US" altLang="zh-CN" sz="2000" dirty="0" smtClean="0"/>
              <a:t>8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7284115" y="4126226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-2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502897" y="4135303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*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V2 (S</a:t>
                </a:r>
                <a:r>
                  <a:rPr lang="en-US" altLang="zh-CN" sz="2000" b="1" dirty="0" smtClean="0">
                    <a:solidFill>
                      <a:srgbClr val="00B050"/>
                    </a:solidFill>
                  </a:rPr>
                  <a:t>uarez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)</a:t>
                </a:r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897" y="4135303"/>
                <a:ext cx="2174060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7997068" y="3640536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50393" y="368653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167870" y="3689996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97740" y="371344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6957" y="3726844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-0.2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681440" y="4111565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-2.56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97069" y="403341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57655" y="4126226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176838" y="4111331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06708" y="4134779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930847" y="3849721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847" y="3849721"/>
                <a:ext cx="364533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reeform 64"/>
          <p:cNvSpPr/>
          <p:nvPr/>
        </p:nvSpPr>
        <p:spPr>
          <a:xfrm>
            <a:off x="5252939" y="3890684"/>
            <a:ext cx="418861" cy="464451"/>
          </a:xfrm>
          <a:custGeom>
            <a:avLst/>
            <a:gdLst>
              <a:gd name="connsiteX0" fmla="*/ 358966 w 358966"/>
              <a:gd name="connsiteY0" fmla="*/ 0 h 466165"/>
              <a:gd name="connsiteX1" fmla="*/ 378 w 358966"/>
              <a:gd name="connsiteY1" fmla="*/ 197224 h 466165"/>
              <a:gd name="connsiteX2" fmla="*/ 287248 w 358966"/>
              <a:gd name="connsiteY2" fmla="*/ 466165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966" h="466165">
                <a:moveTo>
                  <a:pt x="358966" y="0"/>
                </a:moveTo>
                <a:cubicBezTo>
                  <a:pt x="185648" y="59765"/>
                  <a:pt x="12331" y="119530"/>
                  <a:pt x="378" y="197224"/>
                </a:cubicBezTo>
                <a:cubicBezTo>
                  <a:pt x="-11575" y="274918"/>
                  <a:pt x="263342" y="421342"/>
                  <a:pt x="287248" y="466165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335271" y="3727951"/>
            <a:ext cx="118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rgbClr val="FF0000"/>
                </a:solidFill>
              </a:rPr>
              <a:t>-2.76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59583" y="4901849"/>
            <a:ext cx="96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pass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81916" y="4906148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7293082" y="4906148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</a:t>
            </a:r>
            <a:r>
              <a:rPr lang="en-US" altLang="zh-CN" sz="2000" dirty="0" smtClean="0"/>
              <a:t>1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8511864" y="4915225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*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V2 (S</a:t>
                </a:r>
                <a:r>
                  <a:rPr lang="en-US" altLang="zh-CN" sz="2000" b="1" dirty="0" smtClean="0">
                    <a:solidFill>
                      <a:srgbClr val="00B050"/>
                    </a:solidFill>
                  </a:rPr>
                  <a:t>uarez</a:t>
                </a:r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864" y="4915225"/>
                <a:ext cx="2174060" cy="400110"/>
              </a:xfrm>
              <a:prstGeom prst="rect">
                <a:avLst/>
              </a:prstGeom>
              <a:blipFill rotWithShape="0">
                <a:blip r:embed="rId9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7997068" y="4842176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59359" y="486089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176836" y="486435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06706" y="4887806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676957" y="4915225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-2.2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06533" y="4778626"/>
            <a:ext cx="99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rgbClr val="FF0000"/>
                </a:solidFill>
              </a:rPr>
              <a:t>-2.2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2116895" y="4719064"/>
            <a:ext cx="93505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002831" y="4771240"/>
            <a:ext cx="2275977" cy="63978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009362" y="733230"/>
            <a:ext cx="98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/>
              <a:t>-2.2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638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 animBg="1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1" y="143895"/>
            <a:ext cx="5928074" cy="16598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30847" y="1117687"/>
            <a:ext cx="1201271" cy="28202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1011" y="1923629"/>
            <a:ext cx="4930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0 </a:t>
            </a:r>
            <a:r>
              <a:rPr lang="en-US" b="1" dirty="0" smtClean="0">
                <a:solidFill>
                  <a:srgbClr val="FF0000"/>
                </a:solidFill>
              </a:rPr>
              <a:t>(Messi) = 0,  V</a:t>
            </a:r>
            <a:r>
              <a:rPr lang="en-US" b="1" baseline="-25000" dirty="0" smtClean="0">
                <a:solidFill>
                  <a:srgbClr val="FF0000"/>
                </a:solidFill>
              </a:rPr>
              <a:t>0 </a:t>
            </a:r>
            <a:r>
              <a:rPr lang="en-US" b="1" dirty="0" smtClean="0">
                <a:solidFill>
                  <a:srgbClr val="FF0000"/>
                </a:solidFill>
              </a:rPr>
              <a:t>(Suarez) = 0, V</a:t>
            </a:r>
            <a:r>
              <a:rPr lang="en-US" b="1" baseline="-25000" dirty="0" smtClean="0">
                <a:solidFill>
                  <a:srgbClr val="FF0000"/>
                </a:solidFill>
              </a:rPr>
              <a:t>0 </a:t>
            </a:r>
            <a:r>
              <a:rPr lang="en-US" b="1" dirty="0" smtClean="0">
                <a:solidFill>
                  <a:srgbClr val="FF0000"/>
                </a:solidFill>
              </a:rPr>
              <a:t>(Scored) = 0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V1(Messi) = -1, V1(Suarez) = -1, V1(Scored) = 2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V2(Messi) = -2, V2(Suarez) = -1.2, V2(Scored) =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10" y="4268050"/>
            <a:ext cx="1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V3(</a:t>
            </a:r>
            <a:r>
              <a:rPr lang="en-US" altLang="zh-CN" sz="2400" b="1" dirty="0" smtClean="0"/>
              <a:t>Suarez</a:t>
            </a:r>
            <a:r>
              <a:rPr lang="en-US" sz="2400" b="1" dirty="0" smtClean="0"/>
              <a:t>) 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589" y="284815"/>
            <a:ext cx="4213411" cy="30378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777" y="5261013"/>
            <a:ext cx="5375223" cy="15969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27297" y="3179293"/>
            <a:ext cx="109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action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40820" y="3159365"/>
            <a:ext cx="204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Q-value(</a:t>
            </a:r>
            <a:r>
              <a:rPr lang="en-US" sz="2400" b="1" dirty="0" err="1" smtClean="0">
                <a:solidFill>
                  <a:srgbClr val="00B050"/>
                </a:solidFill>
              </a:rPr>
              <a:t>s,a</a:t>
            </a:r>
            <a:r>
              <a:rPr lang="en-US" sz="2400" b="1" dirty="0" smtClean="0">
                <a:solidFill>
                  <a:srgbClr val="00B050"/>
                </a:solidFill>
              </a:rPr>
              <a:t>)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=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8861" y="3211392"/>
            <a:ext cx="127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rgbClr val="0070C0"/>
                </a:solidFill>
              </a:rPr>
              <a:t>robability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9508" y="3024889"/>
            <a:ext cx="122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70C0"/>
                </a:solidFill>
              </a:rPr>
              <a:t>immediate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reward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38680" y="3024889"/>
            <a:ext cx="97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70C0"/>
                </a:solidFill>
              </a:rPr>
              <a:t>future 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reward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26393" y="310202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+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31301" y="313444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（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81920" y="315457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）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03922" y="320246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0070C0"/>
                </a:solidFill>
              </a:rPr>
              <a:t>*</a:t>
            </a:r>
            <a:endParaRPr lang="en-US" sz="28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94328" y="3127719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328" y="3127719"/>
                <a:ext cx="36453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059583" y="3817151"/>
            <a:ext cx="96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shoot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65687" y="3702456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0.6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7284115" y="3707894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-2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511862" y="3711455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*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V2 (Scored)</a:t>
                </a:r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862" y="3711455"/>
                <a:ext cx="2174060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100000" b="-1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5672949" y="4126226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0.</a:t>
            </a:r>
            <a:r>
              <a:rPr lang="en-US" sz="2000" dirty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284115" y="4126226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-2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502897" y="4135303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*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V2 (Messi)</a:t>
                </a:r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897" y="4135303"/>
                <a:ext cx="2174060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7997068" y="3640536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50393" y="368653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167870" y="3689996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97740" y="371344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6957" y="3726844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-0.6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681440" y="4111565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-1.6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97069" y="403341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57655" y="4126226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176838" y="4111331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06708" y="4134779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930847" y="3849721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847" y="3849721"/>
                <a:ext cx="364533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reeform 64"/>
          <p:cNvSpPr/>
          <p:nvPr/>
        </p:nvSpPr>
        <p:spPr>
          <a:xfrm>
            <a:off x="5252939" y="3890684"/>
            <a:ext cx="418861" cy="464451"/>
          </a:xfrm>
          <a:custGeom>
            <a:avLst/>
            <a:gdLst>
              <a:gd name="connsiteX0" fmla="*/ 358966 w 358966"/>
              <a:gd name="connsiteY0" fmla="*/ 0 h 466165"/>
              <a:gd name="connsiteX1" fmla="*/ 378 w 358966"/>
              <a:gd name="connsiteY1" fmla="*/ 197224 h 466165"/>
              <a:gd name="connsiteX2" fmla="*/ 287248 w 358966"/>
              <a:gd name="connsiteY2" fmla="*/ 466165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966" h="466165">
                <a:moveTo>
                  <a:pt x="358966" y="0"/>
                </a:moveTo>
                <a:cubicBezTo>
                  <a:pt x="185648" y="59765"/>
                  <a:pt x="12331" y="119530"/>
                  <a:pt x="378" y="197224"/>
                </a:cubicBezTo>
                <a:cubicBezTo>
                  <a:pt x="-11575" y="274918"/>
                  <a:pt x="263342" y="421342"/>
                  <a:pt x="287248" y="466165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335271" y="3727951"/>
            <a:ext cx="118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-2.2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59583" y="4901849"/>
            <a:ext cx="96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pass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81916" y="4906148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7293082" y="4906148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</a:t>
            </a:r>
            <a:r>
              <a:rPr lang="en-US" altLang="zh-CN" sz="2000" dirty="0" smtClean="0"/>
              <a:t>1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8511864" y="4915225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*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V2 (Messi</a:t>
                </a:r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864" y="4915225"/>
                <a:ext cx="2174060" cy="400110"/>
              </a:xfrm>
              <a:prstGeom prst="rect">
                <a:avLst/>
              </a:prstGeom>
              <a:blipFill rotWithShape="0">
                <a:blip r:embed="rId9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7997068" y="4842176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59359" y="486089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176836" y="486435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06706" y="4887806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676957" y="4915225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-3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06533" y="4778626"/>
            <a:ext cx="99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-3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2116895" y="4719064"/>
            <a:ext cx="93505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074047" y="3624205"/>
            <a:ext cx="2275977" cy="63978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038326" y="997087"/>
            <a:ext cx="98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-2.2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822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 animBg="1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05" y="197227"/>
            <a:ext cx="5814057" cy="16200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33362" y="1440418"/>
            <a:ext cx="1201271" cy="28202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50023" y="3161363"/>
            <a:ext cx="109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action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3546" y="3141435"/>
            <a:ext cx="204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Q-value(</a:t>
            </a:r>
            <a:r>
              <a:rPr lang="en-US" sz="2400" b="1" dirty="0" err="1" smtClean="0">
                <a:solidFill>
                  <a:srgbClr val="00B050"/>
                </a:solidFill>
              </a:rPr>
              <a:t>s,a</a:t>
            </a:r>
            <a:r>
              <a:rPr lang="en-US" sz="2400" b="1" dirty="0" smtClean="0">
                <a:solidFill>
                  <a:srgbClr val="00B050"/>
                </a:solidFill>
              </a:rPr>
              <a:t>)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=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81587" y="3193462"/>
            <a:ext cx="127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rgbClr val="0070C0"/>
                </a:solidFill>
              </a:rPr>
              <a:t>robability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2234" y="3006959"/>
            <a:ext cx="122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70C0"/>
                </a:solidFill>
              </a:rPr>
              <a:t>immediate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reward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61406" y="3006959"/>
            <a:ext cx="97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70C0"/>
                </a:solidFill>
              </a:rPr>
              <a:t>future 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reward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9119" y="308409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+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54027" y="311651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（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04646" y="313664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）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26648" y="318453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0070C0"/>
                </a:solidFill>
              </a:rPr>
              <a:t>*</a:t>
            </a:r>
            <a:endParaRPr lang="en-US" sz="28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17054" y="3109789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054" y="3109789"/>
                <a:ext cx="36453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350023" y="4168496"/>
            <a:ext cx="1081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rgbClr val="FF0000"/>
                </a:solidFill>
              </a:rPr>
              <a:t>return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14430" y="4178956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790509" y="4151498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834590" y="4144274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*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V2 (Messi)</a:t>
                </a:r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590" y="4144274"/>
                <a:ext cx="2174060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100000" b="-1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319794" y="4071225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82085" y="4089943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99562" y="4093407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29432" y="4116855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005259" y="4178956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38730" y="4009669"/>
            <a:ext cx="79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77820" y="4031660"/>
            <a:ext cx="2275977" cy="63978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2453" y="53606"/>
            <a:ext cx="4213411" cy="3037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6777" y="5261013"/>
            <a:ext cx="5375223" cy="159698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2510" y="4268050"/>
            <a:ext cx="1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V3(Scored) 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2220" y="1901046"/>
            <a:ext cx="4930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0 </a:t>
            </a:r>
            <a:r>
              <a:rPr lang="en-US" b="1" dirty="0" smtClean="0">
                <a:solidFill>
                  <a:srgbClr val="FF0000"/>
                </a:solidFill>
              </a:rPr>
              <a:t>(Messi) = 0,  V</a:t>
            </a:r>
            <a:r>
              <a:rPr lang="en-US" b="1" baseline="-25000" dirty="0" smtClean="0">
                <a:solidFill>
                  <a:srgbClr val="FF0000"/>
                </a:solidFill>
              </a:rPr>
              <a:t>0 </a:t>
            </a:r>
            <a:r>
              <a:rPr lang="en-US" b="1" dirty="0" smtClean="0">
                <a:solidFill>
                  <a:srgbClr val="FF0000"/>
                </a:solidFill>
              </a:rPr>
              <a:t>(Suarez) = 0, V</a:t>
            </a:r>
            <a:r>
              <a:rPr lang="en-US" b="1" baseline="-25000" dirty="0" smtClean="0">
                <a:solidFill>
                  <a:srgbClr val="FF0000"/>
                </a:solidFill>
              </a:rPr>
              <a:t>0 </a:t>
            </a:r>
            <a:r>
              <a:rPr lang="en-US" b="1" dirty="0" smtClean="0">
                <a:solidFill>
                  <a:srgbClr val="FF0000"/>
                </a:solidFill>
              </a:rPr>
              <a:t>(Scored) = 0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V1(Messi) = -1, V1(Suarez) = -1, V1(Scored) = 2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V2(Messi) = -2, V2(Suarez) = -1.2, V2(Scored) =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18043" y="1311952"/>
            <a:ext cx="98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/>
              <a:t>0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1257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0444" y="2622409"/>
            <a:ext cx="9248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/>
              <a:t>Markov Decision Processes (MDPs</a:t>
            </a:r>
            <a:r>
              <a:rPr lang="en-US" sz="3200" dirty="0"/>
              <a:t>)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2. How to solve MDPs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3200" dirty="0" smtClean="0"/>
              <a:t>Value Iteration</a:t>
            </a:r>
          </a:p>
          <a:p>
            <a:pPr marL="800100" lvl="1" indent="-342900">
              <a:buAutoNum type="arabicParenR"/>
            </a:pPr>
            <a:r>
              <a:rPr lang="en-US" altLang="zh-CN" sz="3200" dirty="0" smtClean="0"/>
              <a:t>  Policy Iteration</a:t>
            </a:r>
            <a:endParaRPr lang="en-US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0444" y="1149312"/>
            <a:ext cx="3823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Objectives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7549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08" y="430305"/>
            <a:ext cx="5814057" cy="16200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50538" y="1645131"/>
            <a:ext cx="68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0302" y="2609851"/>
            <a:ext cx="1004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Question: If we just do 3 iterations, what action did we take to maximize the reward of each state in iteration 3?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8706" y="3908340"/>
            <a:ext cx="3783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Messi Pass,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Suarez Shoot,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Scored Return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9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5648" y="1599231"/>
            <a:ext cx="5188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How to solve MDPs?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06928" y="3055267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2.</a:t>
            </a:r>
            <a:r>
              <a:rPr lang="en-US" sz="4000" b="1" dirty="0" smtClean="0"/>
              <a:t>Policy Iteration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2308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6164" y="1452283"/>
            <a:ext cx="106500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While value iteration iterates over value functions,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policy iteration iterates over policies themselves</a:t>
            </a:r>
            <a:r>
              <a:rPr lang="en-US" sz="2400" dirty="0" smtClean="0"/>
              <a:t>, creating a strictly improved policy in each iteration (except if the iterated policy is already optimal).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66164" y="54515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Policy Iteration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9622" y="3050624"/>
                <a:ext cx="117258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Step1</a:t>
                </a:r>
                <a:r>
                  <a:rPr lang="en-US" sz="2400" dirty="0" smtClean="0"/>
                  <a:t>: Start with a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random policy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</a:rPr>
                  <a:t> 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2" y="3050624"/>
                <a:ext cx="1172583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78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9622" y="3542836"/>
                <a:ext cx="114568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Step2: policy evaluation (Linear Equations)</a:t>
                </a:r>
              </a:p>
              <a:p>
                <a:r>
                  <a:rPr lang="en-US" sz="2400" b="1" dirty="0" smtClean="0"/>
                  <a:t>Calculate the value of each state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V</a:t>
                </a:r>
                <a14:m>
                  <m:oMath xmlns:m="http://schemas.openxmlformats.org/officeDocument/2006/math">
                    <m:r>
                      <a:rPr lang="en-US" sz="2400" b="1" i="1" baseline="3000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</a:rPr>
                  <a:t>(s)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of the MDP given that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2" y="3542836"/>
                <a:ext cx="11456894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79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9622" y="4933382"/>
                <a:ext cx="114568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Step3: improvement </a:t>
                </a:r>
              </a:p>
              <a:p>
                <a:r>
                  <a:rPr lang="en-US" sz="2400" b="1" dirty="0" smtClean="0"/>
                  <a:t>Improve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 by setting 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2" y="4933382"/>
                <a:ext cx="11456894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798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7499" y="5357979"/>
            <a:ext cx="3327400" cy="40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9622" y="5920890"/>
                <a:ext cx="114568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Step4: If policy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</a:rPr>
                  <a:t> changed in Step3, then go back to Step2, else finish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2" y="5920890"/>
                <a:ext cx="11456894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79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125506" y="2779059"/>
            <a:ext cx="11949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7200" y="4315909"/>
            <a:ext cx="5691820" cy="60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6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871" y="824753"/>
            <a:ext cx="1156447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Compare Policy Iteration and Value Iteration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Policy Iteration finishes with an optimal policy π ∗ after </a:t>
            </a:r>
            <a:r>
              <a:rPr lang="en-US" sz="2800" b="1" dirty="0" smtClean="0">
                <a:solidFill>
                  <a:srgbClr val="FF0000"/>
                </a:solidFill>
              </a:rPr>
              <a:t>a finite number of iterations</a:t>
            </a:r>
            <a:r>
              <a:rPr lang="en-US" sz="2800" dirty="0" smtClean="0"/>
              <a:t>, because the number of policies is finite, bounded by O(|A||S| ), </a:t>
            </a:r>
          </a:p>
          <a:p>
            <a:r>
              <a:rPr lang="en-US" sz="2800" dirty="0" smtClean="0"/>
              <a:t>unlike value iteration, which can theoretically require </a:t>
            </a:r>
            <a:r>
              <a:rPr lang="en-US" sz="2800" b="1" dirty="0" smtClean="0">
                <a:solidFill>
                  <a:srgbClr val="FF0000"/>
                </a:solidFill>
              </a:rPr>
              <a:t>infinite iterations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72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6" y="412378"/>
            <a:ext cx="9650983" cy="460785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293" y="3820118"/>
            <a:ext cx="4213411" cy="303788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09600" y="753035"/>
            <a:ext cx="1075765" cy="304800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10753" y="4025152"/>
            <a:ext cx="4132729" cy="277907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1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300" y="104349"/>
            <a:ext cx="458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How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to do policy iteration?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6358844"/>
                  </p:ext>
                </p:extLst>
              </p:nvPr>
            </p:nvGraphicFramePr>
            <p:xfrm>
              <a:off x="304809" y="1168160"/>
              <a:ext cx="4464420" cy="15849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6105"/>
                    <a:gridCol w="1116105"/>
                    <a:gridCol w="1116105"/>
                    <a:gridCol w="1116105"/>
                  </a:tblGrid>
                  <a:tr h="348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Iteration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𝝅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𝑴𝒆𝒔𝒔𝒊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𝝅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𝑺𝒖𝒂𝒓𝒆𝒛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𝝅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𝑺𝒄𝒐𝒓𝒆𝒅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0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Pass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Pass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Return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6358844"/>
                  </p:ext>
                </p:extLst>
              </p:nvPr>
            </p:nvGraphicFramePr>
            <p:xfrm>
              <a:off x="304809" y="1168160"/>
              <a:ext cx="4464420" cy="15849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6105"/>
                    <a:gridCol w="1116105"/>
                    <a:gridCol w="1116105"/>
                    <a:gridCol w="1116105"/>
                  </a:tblGrid>
                  <a:tr h="348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Iteration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43" t="-3509" r="-200000" b="-36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639" t="-3509" r="-101093" b="-36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639" t="-3509" r="-1093" b="-361404"/>
                          </a:stretch>
                        </a:blipFill>
                      </a:tcPr>
                    </a:tc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0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Pass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Pass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Return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798" y="4166551"/>
            <a:ext cx="3732924" cy="26914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1320" y="3424149"/>
            <a:ext cx="5755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V</a:t>
            </a:r>
            <a:r>
              <a:rPr lang="mr-IN" sz="2400" b="1" baseline="30000" dirty="0" smtClean="0">
                <a:solidFill>
                  <a:srgbClr val="00B050"/>
                </a:solidFill>
              </a:rPr>
              <a:t>𝝅</a:t>
            </a:r>
            <a:r>
              <a:rPr lang="mr-IN" sz="2400" b="1" dirty="0" smtClean="0">
                <a:solidFill>
                  <a:srgbClr val="00B050"/>
                </a:solidFill>
              </a:rPr>
              <a:t>(</a:t>
            </a:r>
            <a:r>
              <a:rPr lang="mr-IN" sz="2400" dirty="0" smtClean="0">
                <a:solidFill>
                  <a:srgbClr val="00B050"/>
                </a:solidFill>
              </a:rPr>
              <a:t>𝑴𝒆𝒔𝒔𝒊</a:t>
            </a:r>
            <a:r>
              <a:rPr lang="mr-IN" sz="2400" b="1" dirty="0" smtClean="0">
                <a:solidFill>
                  <a:srgbClr val="00B050"/>
                </a:solidFill>
              </a:rPr>
              <a:t>)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   V</a:t>
            </a:r>
            <a:r>
              <a:rPr lang="mr-IN" sz="2400" b="1" baseline="30000" dirty="0" smtClean="0">
                <a:solidFill>
                  <a:srgbClr val="00B050"/>
                </a:solidFill>
              </a:rPr>
              <a:t>𝝅</a:t>
            </a:r>
            <a:r>
              <a:rPr lang="mr-IN" sz="2400" b="1" dirty="0" smtClean="0">
                <a:solidFill>
                  <a:srgbClr val="00B050"/>
                </a:solidFill>
              </a:rPr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Suarez</a:t>
            </a:r>
            <a:r>
              <a:rPr lang="mr-IN" sz="2400" b="1" dirty="0" smtClean="0">
                <a:solidFill>
                  <a:srgbClr val="00B050"/>
                </a:solidFill>
              </a:rPr>
              <a:t>)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   V</a:t>
            </a:r>
            <a:r>
              <a:rPr lang="mr-IN" sz="2400" b="1" baseline="30000" dirty="0" smtClean="0">
                <a:solidFill>
                  <a:srgbClr val="00B050"/>
                </a:solidFill>
              </a:rPr>
              <a:t>𝝅</a:t>
            </a:r>
            <a:r>
              <a:rPr lang="mr-IN" sz="2400" b="1" dirty="0" smtClean="0">
                <a:solidFill>
                  <a:srgbClr val="00B050"/>
                </a:solidFill>
              </a:rPr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Scored</a:t>
            </a:r>
            <a:r>
              <a:rPr lang="mr-IN" sz="2400" b="1" dirty="0" smtClean="0">
                <a:solidFill>
                  <a:srgbClr val="00B050"/>
                </a:solidFill>
              </a:rPr>
              <a:t>)</a:t>
            </a:r>
            <a:r>
              <a:rPr lang="en-US" sz="2400" b="1" dirty="0" smtClean="0">
                <a:solidFill>
                  <a:srgbClr val="00B050"/>
                </a:solidFill>
              </a:rPr>
              <a:t>  </a:t>
            </a:r>
            <a:endParaRPr lang="mr-IN" sz="2400" b="1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9" y="4435487"/>
            <a:ext cx="7411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Q</a:t>
            </a:r>
            <a:r>
              <a:rPr lang="mr-IN" sz="2400" b="1" baseline="30000" dirty="0" smtClean="0">
                <a:solidFill>
                  <a:srgbClr val="00B050"/>
                </a:solidFill>
              </a:rPr>
              <a:t>𝝅</a:t>
            </a:r>
            <a:r>
              <a:rPr lang="mr-IN" sz="2400" b="1" dirty="0" smtClean="0">
                <a:solidFill>
                  <a:srgbClr val="00B050"/>
                </a:solidFill>
              </a:rPr>
              <a:t>(𝑴𝒆𝒔𝒔𝒊</a:t>
            </a:r>
            <a:r>
              <a:rPr lang="en-US" sz="2400" b="1" dirty="0" smtClean="0">
                <a:solidFill>
                  <a:srgbClr val="00B050"/>
                </a:solidFill>
              </a:rPr>
              <a:t>,Pass</a:t>
            </a:r>
            <a:r>
              <a:rPr lang="mr-IN" sz="2400" b="1" dirty="0" smtClean="0">
                <a:solidFill>
                  <a:srgbClr val="00B050"/>
                </a:solidFill>
              </a:rPr>
              <a:t>)</a:t>
            </a:r>
            <a:r>
              <a:rPr lang="en-US" sz="2400" b="1" dirty="0" smtClean="0">
                <a:solidFill>
                  <a:srgbClr val="00B050"/>
                </a:solidFill>
              </a:rPr>
              <a:t>     </a:t>
            </a:r>
            <a:r>
              <a:rPr lang="en-US" sz="2400" b="1" dirty="0">
                <a:solidFill>
                  <a:srgbClr val="00B050"/>
                </a:solidFill>
              </a:rPr>
              <a:t>Q</a:t>
            </a:r>
            <a:r>
              <a:rPr lang="mr-IN" sz="2400" b="1" baseline="30000" dirty="0" smtClean="0">
                <a:solidFill>
                  <a:srgbClr val="00B050"/>
                </a:solidFill>
              </a:rPr>
              <a:t>𝝅</a:t>
            </a:r>
            <a:r>
              <a:rPr lang="mr-IN" sz="2400" b="1" dirty="0" smtClean="0">
                <a:solidFill>
                  <a:srgbClr val="00B050"/>
                </a:solidFill>
              </a:rPr>
              <a:t>(</a:t>
            </a:r>
            <a:r>
              <a:rPr lang="en-US" sz="2400" b="1" dirty="0" err="1" smtClean="0">
                <a:solidFill>
                  <a:srgbClr val="00B050"/>
                </a:solidFill>
              </a:rPr>
              <a:t>Suarez,Pass</a:t>
            </a:r>
            <a:r>
              <a:rPr lang="mr-IN" sz="2400" b="1" dirty="0" smtClean="0">
                <a:solidFill>
                  <a:srgbClr val="00B050"/>
                </a:solidFill>
              </a:rPr>
              <a:t>)</a:t>
            </a:r>
            <a:r>
              <a:rPr lang="en-US" sz="2400" b="1" dirty="0" smtClean="0">
                <a:solidFill>
                  <a:srgbClr val="00B050"/>
                </a:solidFill>
              </a:rPr>
              <a:t>    </a:t>
            </a:r>
            <a:r>
              <a:rPr lang="en-US" sz="2400" b="1" dirty="0">
                <a:solidFill>
                  <a:srgbClr val="00B050"/>
                </a:solidFill>
              </a:rPr>
              <a:t>Q</a:t>
            </a:r>
            <a:r>
              <a:rPr lang="mr-IN" sz="2400" b="1" baseline="30000" dirty="0" smtClean="0">
                <a:solidFill>
                  <a:srgbClr val="00B050"/>
                </a:solidFill>
              </a:rPr>
              <a:t>𝝅</a:t>
            </a:r>
            <a:r>
              <a:rPr lang="mr-IN" sz="2400" b="1" dirty="0" smtClean="0">
                <a:solidFill>
                  <a:srgbClr val="00B050"/>
                </a:solidFill>
              </a:rPr>
              <a:t>(</a:t>
            </a:r>
            <a:r>
              <a:rPr lang="en-US" sz="2400" b="1" dirty="0" err="1" smtClean="0">
                <a:solidFill>
                  <a:srgbClr val="00B050"/>
                </a:solidFill>
              </a:rPr>
              <a:t>Scored,Return</a:t>
            </a:r>
            <a:r>
              <a:rPr lang="mr-IN" sz="2400" b="1" dirty="0" smtClean="0">
                <a:solidFill>
                  <a:srgbClr val="00B050"/>
                </a:solidFill>
              </a:rPr>
              <a:t>)</a:t>
            </a:r>
            <a:r>
              <a:rPr lang="en-US" sz="2400" b="1" dirty="0" smtClean="0">
                <a:solidFill>
                  <a:srgbClr val="00B050"/>
                </a:solidFill>
              </a:rPr>
              <a:t>  </a:t>
            </a:r>
            <a:endParaRPr lang="mr-IN" sz="2400" b="1" dirty="0" smtClean="0">
              <a:solidFill>
                <a:srgbClr val="00B050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2958359" y="3921412"/>
            <a:ext cx="376517" cy="514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958359" y="5053893"/>
            <a:ext cx="376517" cy="514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24174" y="5525398"/>
            <a:ext cx="4421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                        b                              c</a:t>
            </a:r>
            <a:endParaRPr lang="mr-IN" sz="2400" b="1" dirty="0" smtClean="0">
              <a:solidFill>
                <a:srgbClr val="00B05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050" y="6167762"/>
            <a:ext cx="7029180" cy="5816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367" y="-1022"/>
            <a:ext cx="5807767" cy="19975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79300" y="611589"/>
                <a:ext cx="43967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Step1: Choose a random policy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endParaRPr lang="en-US" sz="2400" b="1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00" y="611589"/>
                <a:ext cx="4396781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07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179300" y="2884113"/>
            <a:ext cx="3221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Step2: Policy Evaluation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4809" y="6113448"/>
            <a:ext cx="7411260" cy="6902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1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4" grpId="0" animBg="1"/>
      <p:bldP spid="15" grpId="0"/>
      <p:bldP spid="19" grpId="0"/>
      <p:bldP spid="20" grpId="0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381" y="2691694"/>
            <a:ext cx="3257619" cy="234875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918368" y="2456087"/>
            <a:ext cx="17636" cy="10189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4750" y="338865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8101548" y="2369727"/>
            <a:ext cx="94994" cy="10189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58112" y="328405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b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799904" y="2369727"/>
            <a:ext cx="94994" cy="10189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56468" y="338865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367651" y="2354842"/>
            <a:ext cx="94994" cy="10189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24215" y="337377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-1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346632" y="2369727"/>
            <a:ext cx="94994" cy="10189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00130" y="3352209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0.8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35874" y="4537803"/>
            <a:ext cx="4131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a</a:t>
            </a:r>
            <a:r>
              <a:rPr lang="en-US" sz="3200" b="1" dirty="0" smtClean="0">
                <a:solidFill>
                  <a:srgbClr val="00B050"/>
                </a:solidFill>
              </a:rPr>
              <a:t> = 1* ( -1 + 0.8*b)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028" y="20653"/>
            <a:ext cx="4468971" cy="152981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75055" y="2099580"/>
            <a:ext cx="196682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</a:t>
            </a:r>
            <a:r>
              <a:rPr lang="mr-IN" sz="2000" b="1" baseline="30000" dirty="0" smtClean="0">
                <a:solidFill>
                  <a:srgbClr val="FF0000"/>
                </a:solidFill>
              </a:rPr>
              <a:t>𝝅</a:t>
            </a:r>
            <a:r>
              <a:rPr lang="mr-IN" sz="2000" b="1" dirty="0" smtClean="0">
                <a:solidFill>
                  <a:srgbClr val="FF0000"/>
                </a:solidFill>
              </a:rPr>
              <a:t>(𝑴𝒆𝒔𝒔𝒊,</a:t>
            </a:r>
            <a:r>
              <a:rPr lang="mr-IN" sz="2000" b="1" dirty="0" err="1" smtClean="0">
                <a:solidFill>
                  <a:srgbClr val="FF0000"/>
                </a:solidFill>
              </a:rPr>
              <a:t>Pass</a:t>
            </a:r>
            <a:r>
              <a:rPr lang="mr-IN" sz="2000" b="1" dirty="0" smtClean="0">
                <a:solidFill>
                  <a:srgbClr val="FF0000"/>
                </a:solidFill>
              </a:rPr>
              <a:t>) </a:t>
            </a:r>
            <a:r>
              <a:rPr lang="en-US" sz="2000" b="1" dirty="0" smtClean="0">
                <a:solidFill>
                  <a:srgbClr val="FF0000"/>
                </a:solidFill>
              </a:rPr>
              <a:t>= </a:t>
            </a:r>
            <a:endParaRPr lang="en-US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41875" y="2101009"/>
                <a:ext cx="79627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 </m:t>
                    </m:r>
                  </m:oMath>
                </a14:m>
                <a:r>
                  <a:rPr lang="en-US" sz="2000" b="1" dirty="0" err="1" smtClean="0">
                    <a:solidFill>
                      <a:srgbClr val="FF0000"/>
                    </a:solidFill>
                  </a:rPr>
                  <a:t>P</a:t>
                </a:r>
                <a:r>
                  <a:rPr lang="en-US" sz="2000" b="1" baseline="-25000" dirty="0" err="1" smtClean="0">
                    <a:solidFill>
                      <a:srgbClr val="FF0000"/>
                    </a:solidFill>
                  </a:rPr>
                  <a:t>pass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sz="2000" b="1" dirty="0" err="1" smtClean="0">
                    <a:solidFill>
                      <a:srgbClr val="FF0000"/>
                    </a:solidFill>
                  </a:rPr>
                  <a:t>Suarez|Messi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) * [ r(Messi, pass, Suarez)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  <m:r>
                      <a:rPr lang="en-US" sz="2000" b="1" i="1" baseline="3000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𝑺𝒖𝒂𝒓𝒆𝒛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𝑷𝒂𝒔𝒔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 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875" y="2101009"/>
                <a:ext cx="7962757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071" t="-146000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1765" y="5108207"/>
            <a:ext cx="5020235" cy="172665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296" y="1053191"/>
            <a:ext cx="7029180" cy="581611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75055" y="998877"/>
            <a:ext cx="7411260" cy="6902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75055" y="279223"/>
            <a:ext cx="3730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Step2: Policy Evaluation</a:t>
            </a:r>
          </a:p>
        </p:txBody>
      </p:sp>
    </p:spTree>
    <p:extLst>
      <p:ext uri="{BB962C8B-B14F-4D97-AF65-F5344CB8AC3E}">
        <p14:creationId xmlns:p14="http://schemas.microsoft.com/office/powerpoint/2010/main" val="81044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1" grpId="0"/>
      <p:bldP spid="23" grpId="0"/>
      <p:bldP spid="25" grpId="0"/>
      <p:bldP spid="29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22" y="4509247"/>
            <a:ext cx="3257619" cy="234875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998697" y="3547831"/>
            <a:ext cx="94994" cy="10189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3504" y="452276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b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8359923" y="3586289"/>
            <a:ext cx="94994" cy="10189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97190" y="454062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134871" y="3547831"/>
            <a:ext cx="94994" cy="10189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97126" y="4540624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477304" y="3547831"/>
            <a:ext cx="94994" cy="10189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7974" y="45667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-1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563016" y="3604360"/>
            <a:ext cx="94994" cy="10189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58216" y="459997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0.8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25530" y="2356927"/>
            <a:ext cx="312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a</a:t>
            </a:r>
            <a:r>
              <a:rPr lang="en-US" sz="2800" b="1" dirty="0" smtClean="0">
                <a:solidFill>
                  <a:srgbClr val="00B050"/>
                </a:solidFill>
              </a:rPr>
              <a:t> = 1* ( -1 + 0.8*b)</a:t>
            </a:r>
            <a:endParaRPr lang="en-US" sz="2800" b="1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5858" y="2902590"/>
            <a:ext cx="9001892" cy="3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4710" y="3349174"/>
                <a:ext cx="22709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  <m:r>
                      <a:rPr lang="en-US" sz="2000" b="1" i="1" baseline="3000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𝑺𝒖𝒂𝒓𝒆𝒛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𝑷𝒂𝒔𝒔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= 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0" y="3349174"/>
                <a:ext cx="2270943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5108" t="-25490" r="-5914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361535" y="3331119"/>
                <a:ext cx="77836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 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sz="2000" b="1" baseline="-25000" dirty="0" smtClean="0">
                    <a:solidFill>
                      <a:srgbClr val="FF0000"/>
                    </a:solidFill>
                  </a:rPr>
                  <a:t>pass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sz="2000" b="1" dirty="0" err="1" smtClean="0">
                    <a:solidFill>
                      <a:srgbClr val="FF0000"/>
                    </a:solidFill>
                  </a:rPr>
                  <a:t>Messi|Suarez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) * [ r(Suarez, pass, Messi)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</m:oMath>
                </a14:m>
                <a:r>
                  <a:rPr lang="mr-IN" sz="2000" b="1" baseline="30000" dirty="0" smtClean="0">
                    <a:solidFill>
                      <a:srgbClr val="FF0000"/>
                    </a:solidFill>
                  </a:rPr>
                  <a:t>𝝅</a:t>
                </a:r>
                <a:r>
                  <a:rPr lang="mr-IN" sz="2000" b="1" dirty="0" smtClean="0">
                    <a:solidFill>
                      <a:srgbClr val="FF0000"/>
                    </a:solidFill>
                  </a:rPr>
                  <a:t>(𝑴𝒆𝒔𝒔𝒊,</a:t>
                </a:r>
                <a:r>
                  <a:rPr lang="mr-IN" sz="2000" b="1" dirty="0" err="1" smtClean="0">
                    <a:solidFill>
                      <a:srgbClr val="FF0000"/>
                    </a:solidFill>
                  </a:rPr>
                  <a:t>Pass</a:t>
                </a:r>
                <a:r>
                  <a:rPr lang="mr-IN" sz="2000" b="1" dirty="0" smtClean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 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35" y="3331119"/>
                <a:ext cx="7783669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096" t="-141176" b="-17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433104" y="5160403"/>
            <a:ext cx="312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b = 1* ( -1 + 0.8*a)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58" y="20653"/>
            <a:ext cx="4952942" cy="169548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55897" y="2065150"/>
            <a:ext cx="196682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</a:t>
            </a:r>
            <a:r>
              <a:rPr lang="mr-IN" sz="2000" b="1" baseline="30000" dirty="0" smtClean="0">
                <a:solidFill>
                  <a:srgbClr val="FF0000"/>
                </a:solidFill>
              </a:rPr>
              <a:t>𝝅</a:t>
            </a:r>
            <a:r>
              <a:rPr lang="mr-IN" sz="2000" b="1" dirty="0" smtClean="0">
                <a:solidFill>
                  <a:srgbClr val="FF0000"/>
                </a:solidFill>
              </a:rPr>
              <a:t>(𝑴𝒆𝒔𝒔𝒊,</a:t>
            </a:r>
            <a:r>
              <a:rPr lang="mr-IN" sz="2000" b="1" dirty="0" err="1" smtClean="0">
                <a:solidFill>
                  <a:srgbClr val="FF0000"/>
                </a:solidFill>
              </a:rPr>
              <a:t>Pass</a:t>
            </a:r>
            <a:r>
              <a:rPr lang="mr-IN" sz="2000" b="1" dirty="0" smtClean="0">
                <a:solidFill>
                  <a:srgbClr val="FF0000"/>
                </a:solidFill>
              </a:rPr>
              <a:t>) </a:t>
            </a:r>
            <a:r>
              <a:rPr lang="en-US" sz="2000" b="1" dirty="0" smtClean="0">
                <a:solidFill>
                  <a:srgbClr val="FF0000"/>
                </a:solidFill>
              </a:rPr>
              <a:t>= </a:t>
            </a:r>
            <a:endParaRPr lang="en-US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141875" y="2065151"/>
                <a:ext cx="79627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 </m:t>
                    </m:r>
                  </m:oMath>
                </a14:m>
                <a:r>
                  <a:rPr lang="en-US" sz="2000" b="1" dirty="0" err="1" smtClean="0">
                    <a:solidFill>
                      <a:srgbClr val="FF0000"/>
                    </a:solidFill>
                  </a:rPr>
                  <a:t>P</a:t>
                </a:r>
                <a:r>
                  <a:rPr lang="en-US" sz="2000" b="1" baseline="-25000" dirty="0" err="1" smtClean="0">
                    <a:solidFill>
                      <a:srgbClr val="FF0000"/>
                    </a:solidFill>
                  </a:rPr>
                  <a:t>pass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sz="2000" b="1" dirty="0" err="1" smtClean="0">
                    <a:solidFill>
                      <a:srgbClr val="FF0000"/>
                    </a:solidFill>
                  </a:rPr>
                  <a:t>Suarez|Messi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) * [ r(Messi, pass, Suarez)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  <m:r>
                      <a:rPr lang="en-US" sz="2000" b="1" i="1" baseline="3000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𝑺𝒖𝒂𝒓𝒆𝒛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𝑷𝒂𝒔𝒔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 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875" y="2065151"/>
                <a:ext cx="7962757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071" t="-146000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138" y="962547"/>
            <a:ext cx="6717996" cy="555863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155897" y="908233"/>
            <a:ext cx="7083161" cy="7004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5055" y="279223"/>
            <a:ext cx="3730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Step2: Policy Evaluation</a:t>
            </a:r>
          </a:p>
        </p:txBody>
      </p:sp>
    </p:spTree>
    <p:extLst>
      <p:ext uri="{BB962C8B-B14F-4D97-AF65-F5344CB8AC3E}">
        <p14:creationId xmlns:p14="http://schemas.microsoft.com/office/powerpoint/2010/main" val="172660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1" grpId="0"/>
      <p:bldP spid="23" grpId="0"/>
      <p:bldP spid="24" grpId="0"/>
      <p:bldP spid="26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29" y="2224662"/>
            <a:ext cx="2451435" cy="176749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325530" y="2356927"/>
            <a:ext cx="312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a</a:t>
            </a:r>
            <a:r>
              <a:rPr lang="en-US" sz="2800" b="1" dirty="0" smtClean="0">
                <a:solidFill>
                  <a:srgbClr val="00B050"/>
                </a:solidFill>
              </a:rPr>
              <a:t> = 1* ( -1 + 0.8*b)</a:t>
            </a:r>
            <a:endParaRPr lang="en-US" sz="2800" b="1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806" y="3046528"/>
            <a:ext cx="9001892" cy="3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25530" y="3640899"/>
            <a:ext cx="312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b = 1* ( -1 + 0.8*a)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58" y="20653"/>
            <a:ext cx="4952942" cy="1695482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V="1">
            <a:off x="30806" y="4308076"/>
            <a:ext cx="9001892" cy="3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5810" y="4597723"/>
            <a:ext cx="215187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Q</a:t>
            </a:r>
            <a:r>
              <a:rPr lang="en-US" sz="2000" b="1" baseline="30000" dirty="0" smtClean="0">
                <a:solidFill>
                  <a:srgbClr val="FF0000"/>
                </a:solidFill>
              </a:rPr>
              <a:t>𝝅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</a:rPr>
              <a:t>Scored,Return</a:t>
            </a:r>
            <a:r>
              <a:rPr lang="en-US" sz="2000" b="1" dirty="0" smtClean="0">
                <a:solidFill>
                  <a:srgbClr val="FF0000"/>
                </a:solidFill>
              </a:rPr>
              <a:t>) =</a:t>
            </a:r>
            <a:endParaRPr lang="en-US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297681" y="4585454"/>
                <a:ext cx="80724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 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sz="2000" b="1" baseline="-25000" dirty="0" smtClean="0">
                    <a:solidFill>
                      <a:srgbClr val="FF0000"/>
                    </a:solidFill>
                  </a:rPr>
                  <a:t>return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(Messi|Scored) * [ r(Scored, return, Messi)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m:rPr>
                        <m:nor/>
                      </m:rPr>
                      <a:rPr lang="en-US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Q</m:t>
                    </m:r>
                    <m:r>
                      <m:rPr>
                        <m:nor/>
                      </m:rPr>
                      <a:rPr lang="mr-IN" sz="2000" b="1" baseline="30000" dirty="0" smtClean="0">
                        <a:solidFill>
                          <a:srgbClr val="FF0000"/>
                        </a:solidFill>
                      </a:rPr>
                      <m:t>𝝅</m:t>
                    </m:r>
                    <m:r>
                      <m:rPr>
                        <m:nor/>
                      </m:rPr>
                      <a:rPr lang="mr-IN" sz="2000" b="1" dirty="0" smtClean="0">
                        <a:solidFill>
                          <a:srgbClr val="FF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mr-IN" sz="2000" b="1" dirty="0" smtClean="0">
                        <a:solidFill>
                          <a:srgbClr val="FF0000"/>
                        </a:solidFill>
                      </a:rPr>
                      <m:t>𝑴𝒆𝒔𝒔𝒊</m:t>
                    </m:r>
                    <m:r>
                      <m:rPr>
                        <m:nor/>
                      </m:rPr>
                      <a:rPr lang="mr-IN" sz="2000" b="1" dirty="0" smtClean="0">
                        <a:solidFill>
                          <a:srgbClr val="FF0000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mr-IN" sz="2000" b="1" dirty="0" smtClean="0">
                        <a:solidFill>
                          <a:srgbClr val="FF0000"/>
                        </a:solidFill>
                      </a:rPr>
                      <m:t>Pass</m:t>
                    </m:r>
                    <m:r>
                      <m:rPr>
                        <m:nor/>
                      </m:rPr>
                      <a:rPr lang="mr-IN" sz="2000" b="1" dirty="0" smtClean="0">
                        <a:solidFill>
                          <a:srgbClr val="FF0000"/>
                        </a:solidFill>
                      </a:rPr>
                      <m:t>)</m:t>
                    </m:r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 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681" y="4585454"/>
                <a:ext cx="8072403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133" t="-143137" b="-17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H="1">
            <a:off x="1087098" y="4805088"/>
            <a:ext cx="60384" cy="4182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96470" y="515061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c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8747656" y="4918028"/>
            <a:ext cx="100029" cy="2244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73043" y="505961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209917" y="4787159"/>
            <a:ext cx="89094" cy="4257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79809" y="518511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5636940" y="4787160"/>
            <a:ext cx="64612" cy="3824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27133" y="514925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B050"/>
                </a:solidFill>
              </a:rPr>
              <a:t>2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7888557" y="4918028"/>
            <a:ext cx="54172" cy="2317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464986" y="5090834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0.8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40265" y="5938666"/>
            <a:ext cx="312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c</a:t>
            </a:r>
            <a:r>
              <a:rPr lang="en-US" sz="2800" b="1" dirty="0" smtClean="0">
                <a:solidFill>
                  <a:srgbClr val="00B050"/>
                </a:solidFill>
              </a:rPr>
              <a:t> = 1* ( 2 + 0.8*a)</a:t>
            </a:r>
            <a:endParaRPr lang="en-US" sz="28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14710" y="3349174"/>
                <a:ext cx="22709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  <m:r>
                      <a:rPr lang="en-US" sz="2000" b="1" i="1" baseline="3000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𝑺𝒖𝒂𝒓𝒆𝒛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𝑷𝒂𝒔𝒔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= 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0" y="3349174"/>
                <a:ext cx="2270943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5108" t="-25490" r="-5914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361535" y="3331119"/>
                <a:ext cx="77836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 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sz="2000" b="1" baseline="-25000" dirty="0" smtClean="0">
                    <a:solidFill>
                      <a:srgbClr val="FF0000"/>
                    </a:solidFill>
                  </a:rPr>
                  <a:t>pass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sz="2000" b="1" dirty="0" err="1" smtClean="0">
                    <a:solidFill>
                      <a:srgbClr val="FF0000"/>
                    </a:solidFill>
                  </a:rPr>
                  <a:t>Messi|Suarez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) * [ r(Suarez, pass, Messi)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</m:oMath>
                </a14:m>
                <a:r>
                  <a:rPr lang="mr-IN" sz="2000" b="1" baseline="30000" dirty="0" smtClean="0">
                    <a:solidFill>
                      <a:srgbClr val="FF0000"/>
                    </a:solidFill>
                  </a:rPr>
                  <a:t>𝝅</a:t>
                </a:r>
                <a:r>
                  <a:rPr lang="mr-IN" sz="2000" b="1" dirty="0" smtClean="0">
                    <a:solidFill>
                      <a:srgbClr val="FF0000"/>
                    </a:solidFill>
                  </a:rPr>
                  <a:t>(𝑴𝒆𝒔𝒔𝒊,</a:t>
                </a:r>
                <a:r>
                  <a:rPr lang="mr-IN" sz="2000" b="1" dirty="0" err="1" smtClean="0">
                    <a:solidFill>
                      <a:srgbClr val="FF0000"/>
                    </a:solidFill>
                  </a:rPr>
                  <a:t>Pass</a:t>
                </a:r>
                <a:r>
                  <a:rPr lang="mr-IN" sz="2000" b="1" dirty="0" smtClean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 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35" y="3331119"/>
                <a:ext cx="7783669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096" t="-141176" b="-17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175055" y="2061744"/>
            <a:ext cx="196682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</a:t>
            </a:r>
            <a:r>
              <a:rPr lang="mr-IN" sz="2000" b="1" baseline="30000" dirty="0" smtClean="0">
                <a:solidFill>
                  <a:srgbClr val="FF0000"/>
                </a:solidFill>
              </a:rPr>
              <a:t>𝝅</a:t>
            </a:r>
            <a:r>
              <a:rPr lang="mr-IN" sz="2000" b="1" dirty="0" smtClean="0">
                <a:solidFill>
                  <a:srgbClr val="FF0000"/>
                </a:solidFill>
              </a:rPr>
              <a:t>(𝑴𝒆𝒔𝒔𝒊,</a:t>
            </a:r>
            <a:r>
              <a:rPr lang="mr-IN" sz="2000" b="1" dirty="0" err="1" smtClean="0">
                <a:solidFill>
                  <a:srgbClr val="FF0000"/>
                </a:solidFill>
              </a:rPr>
              <a:t>Pass</a:t>
            </a:r>
            <a:r>
              <a:rPr lang="mr-IN" sz="2000" b="1" dirty="0" smtClean="0">
                <a:solidFill>
                  <a:srgbClr val="FF0000"/>
                </a:solidFill>
              </a:rPr>
              <a:t>) </a:t>
            </a:r>
            <a:r>
              <a:rPr lang="en-US" sz="2000" b="1" dirty="0" smtClean="0">
                <a:solidFill>
                  <a:srgbClr val="FF0000"/>
                </a:solidFill>
              </a:rPr>
              <a:t>= </a:t>
            </a:r>
            <a:endParaRPr lang="en-US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141875" y="2063173"/>
                <a:ext cx="79627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 </m:t>
                    </m:r>
                  </m:oMath>
                </a14:m>
                <a:r>
                  <a:rPr lang="en-US" sz="2000" b="1" dirty="0" err="1" smtClean="0">
                    <a:solidFill>
                      <a:srgbClr val="FF0000"/>
                    </a:solidFill>
                  </a:rPr>
                  <a:t>P</a:t>
                </a:r>
                <a:r>
                  <a:rPr lang="en-US" sz="2000" b="1" baseline="-25000" dirty="0" err="1" smtClean="0">
                    <a:solidFill>
                      <a:srgbClr val="FF0000"/>
                    </a:solidFill>
                  </a:rPr>
                  <a:t>pass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sz="2000" b="1" dirty="0" err="1" smtClean="0">
                    <a:solidFill>
                      <a:srgbClr val="FF0000"/>
                    </a:solidFill>
                  </a:rPr>
                  <a:t>Suarez|Messi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) * [ r(Messi, pass, Suarez)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  <m:r>
                      <a:rPr lang="en-US" sz="2000" b="1" i="1" baseline="3000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𝑺𝒖𝒂𝒓𝒆𝒛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𝑷𝒂𝒔𝒔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 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875" y="2063173"/>
                <a:ext cx="796275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071" t="-141176" b="-17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/>
          <p:cNvSpPr/>
          <p:nvPr/>
        </p:nvSpPr>
        <p:spPr>
          <a:xfrm>
            <a:off x="145810" y="162502"/>
            <a:ext cx="3730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Step2: Policy Evaluation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138" y="962547"/>
            <a:ext cx="6717996" cy="555863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155897" y="908233"/>
            <a:ext cx="7083161" cy="7004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4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3" grpId="0"/>
      <p:bldP spid="45" grpId="0"/>
      <p:bldP spid="47" grpId="0"/>
      <p:bldP spid="49" grpId="0"/>
      <p:bldP spid="51" grpId="0"/>
      <p:bldP spid="6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022" y="4509247"/>
            <a:ext cx="3257619" cy="234875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325530" y="2356927"/>
            <a:ext cx="312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a</a:t>
            </a:r>
            <a:r>
              <a:rPr lang="en-US" sz="2800" b="1" dirty="0" smtClean="0">
                <a:solidFill>
                  <a:srgbClr val="00B050"/>
                </a:solidFill>
              </a:rPr>
              <a:t> = 1* ( -1 + 0.8*b)</a:t>
            </a:r>
            <a:endParaRPr lang="en-US" sz="2800" b="1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5858" y="2902590"/>
            <a:ext cx="9001892" cy="3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43459" y="3391828"/>
            <a:ext cx="312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b = 1* ( -1 + 0.8*a)</a:t>
            </a:r>
            <a:endParaRPr lang="en-US" sz="2800" b="1" dirty="0">
              <a:solidFill>
                <a:srgbClr val="00B05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5858" y="4024587"/>
            <a:ext cx="9001892" cy="3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08760" y="4521025"/>
            <a:ext cx="312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c</a:t>
            </a:r>
            <a:r>
              <a:rPr lang="en-US" sz="2800" b="1" dirty="0" smtClean="0">
                <a:solidFill>
                  <a:srgbClr val="00B050"/>
                </a:solidFill>
              </a:rPr>
              <a:t> = 1* ( 2 + 0.8*a)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3347" y="5240550"/>
            <a:ext cx="4679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 = -5, b = -5, c = -2 </a:t>
            </a:r>
            <a:endParaRPr lang="en-US" sz="3200" b="1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58" y="20653"/>
            <a:ext cx="4952942" cy="16954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42300" y="2366402"/>
            <a:ext cx="3211274" cy="5715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90395" y="3449425"/>
            <a:ext cx="3211274" cy="5715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200107" y="4548163"/>
            <a:ext cx="3211274" cy="5715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14459" y="4257302"/>
            <a:ext cx="215187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Q</a:t>
            </a:r>
            <a:r>
              <a:rPr lang="en-US" sz="2000" b="1" baseline="30000" dirty="0" smtClean="0">
                <a:solidFill>
                  <a:srgbClr val="FF0000"/>
                </a:solidFill>
              </a:rPr>
              <a:t>𝝅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</a:rPr>
              <a:t>Scored,Return</a:t>
            </a:r>
            <a:r>
              <a:rPr lang="en-US" sz="2000" b="1" dirty="0" smtClean="0">
                <a:solidFill>
                  <a:srgbClr val="FF0000"/>
                </a:solidFill>
              </a:rPr>
              <a:t>) =</a:t>
            </a:r>
            <a:endParaRPr lang="en-US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61535" y="4226686"/>
                <a:ext cx="80724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 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sz="2000" b="1" baseline="-25000" dirty="0" smtClean="0">
                    <a:solidFill>
                      <a:srgbClr val="FF0000"/>
                    </a:solidFill>
                  </a:rPr>
                  <a:t>return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(Messi|Scored) * [ r(Scored, return, Messi)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m:rPr>
                        <m:nor/>
                      </m:rPr>
                      <a:rPr lang="en-US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Q</m:t>
                    </m:r>
                    <m:r>
                      <m:rPr>
                        <m:nor/>
                      </m:rPr>
                      <a:rPr lang="mr-IN" sz="2000" b="1" baseline="30000" dirty="0" smtClean="0">
                        <a:solidFill>
                          <a:srgbClr val="FF0000"/>
                        </a:solidFill>
                      </a:rPr>
                      <m:t>𝝅</m:t>
                    </m:r>
                    <m:r>
                      <m:rPr>
                        <m:nor/>
                      </m:rPr>
                      <a:rPr lang="mr-IN" sz="2000" b="1" dirty="0" smtClean="0">
                        <a:solidFill>
                          <a:srgbClr val="FF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mr-IN" sz="2000" b="1" dirty="0" smtClean="0">
                        <a:solidFill>
                          <a:srgbClr val="FF0000"/>
                        </a:solidFill>
                      </a:rPr>
                      <m:t>𝑴𝒆𝒔𝒔𝒊</m:t>
                    </m:r>
                    <m:r>
                      <m:rPr>
                        <m:nor/>
                      </m:rPr>
                      <a:rPr lang="mr-IN" sz="2000" b="1" dirty="0" smtClean="0">
                        <a:solidFill>
                          <a:srgbClr val="FF0000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mr-IN" sz="2000" b="1" dirty="0" smtClean="0">
                        <a:solidFill>
                          <a:srgbClr val="FF0000"/>
                        </a:solidFill>
                      </a:rPr>
                      <m:t>Pass</m:t>
                    </m:r>
                    <m:r>
                      <m:rPr>
                        <m:nor/>
                      </m:rPr>
                      <a:rPr lang="mr-IN" sz="2000" b="1" dirty="0" smtClean="0">
                        <a:solidFill>
                          <a:srgbClr val="FF0000"/>
                        </a:solidFill>
                      </a:rPr>
                      <m:t>)</m:t>
                    </m:r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 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35" y="4226686"/>
                <a:ext cx="8072403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057" t="-141176" b="-17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14710" y="3098168"/>
                <a:ext cx="22709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  <m:r>
                      <a:rPr lang="en-US" sz="2000" b="1" i="1" baseline="3000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𝑺𝒖𝒂𝒓𝒆𝒛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𝑷𝒂𝒔𝒔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= 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0" y="3098168"/>
                <a:ext cx="2270943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5108" t="-25490" r="-5914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361535" y="3080113"/>
                <a:ext cx="77836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 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sz="2000" b="1" baseline="-25000" dirty="0" smtClean="0">
                    <a:solidFill>
                      <a:srgbClr val="FF0000"/>
                    </a:solidFill>
                  </a:rPr>
                  <a:t>pass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sz="2000" b="1" dirty="0" err="1" smtClean="0">
                    <a:solidFill>
                      <a:srgbClr val="FF0000"/>
                    </a:solidFill>
                  </a:rPr>
                  <a:t>Messi|Suarez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) * [ r(Suarez, pass, Messi)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</m:oMath>
                </a14:m>
                <a:r>
                  <a:rPr lang="mr-IN" sz="2000" b="1" baseline="30000" dirty="0" smtClean="0">
                    <a:solidFill>
                      <a:srgbClr val="FF0000"/>
                    </a:solidFill>
                  </a:rPr>
                  <a:t>𝝅</a:t>
                </a:r>
                <a:r>
                  <a:rPr lang="mr-IN" sz="2000" b="1" dirty="0" smtClean="0">
                    <a:solidFill>
                      <a:srgbClr val="FF0000"/>
                    </a:solidFill>
                  </a:rPr>
                  <a:t>(𝑴𝒆𝒔𝒔𝒊,</a:t>
                </a:r>
                <a:r>
                  <a:rPr lang="mr-IN" sz="2000" b="1" dirty="0" err="1" smtClean="0">
                    <a:solidFill>
                      <a:srgbClr val="FF0000"/>
                    </a:solidFill>
                  </a:rPr>
                  <a:t>Pass</a:t>
                </a:r>
                <a:r>
                  <a:rPr lang="mr-IN" sz="2000" b="1" dirty="0" smtClean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 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35" y="3080113"/>
                <a:ext cx="7783669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096" t="-143137" b="-17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175055" y="2007958"/>
            <a:ext cx="196682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</a:t>
            </a:r>
            <a:r>
              <a:rPr lang="mr-IN" sz="2000" b="1" baseline="30000" dirty="0" smtClean="0">
                <a:solidFill>
                  <a:srgbClr val="FF0000"/>
                </a:solidFill>
              </a:rPr>
              <a:t>𝝅</a:t>
            </a:r>
            <a:r>
              <a:rPr lang="mr-IN" sz="2000" b="1" dirty="0" smtClean="0">
                <a:solidFill>
                  <a:srgbClr val="FF0000"/>
                </a:solidFill>
              </a:rPr>
              <a:t>(𝑴𝒆𝒔𝒔𝒊,</a:t>
            </a:r>
            <a:r>
              <a:rPr lang="mr-IN" sz="2000" b="1" dirty="0" err="1" smtClean="0">
                <a:solidFill>
                  <a:srgbClr val="FF0000"/>
                </a:solidFill>
              </a:rPr>
              <a:t>Pass</a:t>
            </a:r>
            <a:r>
              <a:rPr lang="mr-IN" sz="2000" b="1" dirty="0" smtClean="0">
                <a:solidFill>
                  <a:srgbClr val="FF0000"/>
                </a:solidFill>
              </a:rPr>
              <a:t>) </a:t>
            </a:r>
            <a:r>
              <a:rPr lang="en-US" sz="2000" b="1" dirty="0" smtClean="0">
                <a:solidFill>
                  <a:srgbClr val="FF0000"/>
                </a:solidFill>
              </a:rPr>
              <a:t>= </a:t>
            </a:r>
            <a:endParaRPr lang="en-US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141875" y="2009387"/>
                <a:ext cx="79627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 </m:t>
                    </m:r>
                  </m:oMath>
                </a14:m>
                <a:r>
                  <a:rPr lang="en-US" sz="2000" b="1" dirty="0" err="1" smtClean="0">
                    <a:solidFill>
                      <a:srgbClr val="FF0000"/>
                    </a:solidFill>
                  </a:rPr>
                  <a:t>P</a:t>
                </a:r>
                <a:r>
                  <a:rPr lang="en-US" sz="2000" b="1" baseline="-25000" dirty="0" err="1" smtClean="0">
                    <a:solidFill>
                      <a:srgbClr val="FF0000"/>
                    </a:solidFill>
                  </a:rPr>
                  <a:t>pass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sz="2000" b="1" dirty="0" err="1" smtClean="0">
                    <a:solidFill>
                      <a:srgbClr val="FF0000"/>
                    </a:solidFill>
                  </a:rPr>
                  <a:t>Suarez|Messi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) * [ r(Messi, pass, Suarez)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  <m:r>
                      <a:rPr lang="en-US" sz="2000" b="1" i="1" baseline="3000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𝑺𝒖𝒂𝒓𝒆𝒛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𝑷𝒂𝒔𝒔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 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875" y="2009387"/>
                <a:ext cx="7962757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071" t="-146000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155879" y="155355"/>
            <a:ext cx="3730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Step2: Policy Evaluation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138" y="962547"/>
            <a:ext cx="6717996" cy="555863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155897" y="908233"/>
            <a:ext cx="7083161" cy="7004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194168" y="5842337"/>
                <a:ext cx="467229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a = V</a:t>
                </a:r>
                <a:r>
                  <a:rPr lang="mr-IN" sz="2000" b="1" baseline="30000" dirty="0" smtClean="0"/>
                  <a:t>𝝅</a:t>
                </a:r>
                <a:r>
                  <a:rPr lang="mr-IN" sz="2000" b="1" dirty="0" smtClean="0"/>
                  <a:t>(𝑴𝒆𝒔𝒔𝒊)</a:t>
                </a:r>
                <a:r>
                  <a:rPr lang="zh-CN" altLang="en-US" sz="2000" b="1" dirty="0" smtClean="0"/>
                  <a:t>  </a:t>
                </a:r>
                <a:r>
                  <a:rPr lang="en-US" altLang="zh-CN" sz="2000" b="1" dirty="0" smtClean="0"/>
                  <a:t>=</a:t>
                </a:r>
                <a:r>
                  <a:rPr lang="zh-CN" altLang="en-US" sz="2000" b="1" dirty="0" smtClean="0"/>
                  <a:t> </a:t>
                </a:r>
                <a:r>
                  <a:rPr lang="en-US" sz="2000" b="1" dirty="0" smtClean="0"/>
                  <a:t>Q</a:t>
                </a:r>
                <a:r>
                  <a:rPr lang="mr-IN" sz="2000" b="1" baseline="30000" dirty="0" smtClean="0"/>
                  <a:t>𝝅</a:t>
                </a:r>
                <a:r>
                  <a:rPr lang="mr-IN" sz="2000" b="1" dirty="0" smtClean="0"/>
                  <a:t>(𝑴𝒆𝒔𝒔𝒊,</a:t>
                </a:r>
                <a:r>
                  <a:rPr lang="en-US" sz="2000" b="1" dirty="0" smtClean="0"/>
                  <a:t> </a:t>
                </a:r>
                <a:r>
                  <a:rPr lang="mr-IN" sz="2000" b="1" dirty="0" err="1" smtClean="0"/>
                  <a:t>Pass</a:t>
                </a:r>
                <a:r>
                  <a:rPr lang="mr-IN" sz="2000" b="1" dirty="0" smtClean="0"/>
                  <a:t>)</a:t>
                </a:r>
                <a:r>
                  <a:rPr lang="en-US" sz="2000" b="1" dirty="0" smtClean="0"/>
                  <a:t> = -5 </a:t>
                </a:r>
                <a:endParaRPr lang="en-US" sz="2000" b="1" i="0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1" i="1" dirty="0">
                        <a:latin typeface="Cambria Math" charset="0"/>
                      </a:rPr>
                      <m:t>b</m:t>
                    </m:r>
                    <m:r>
                      <a:rPr lang="en-US" sz="2000" b="1" i="1" dirty="0" smtClean="0">
                        <a:latin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1" i="0" dirty="0" smtClean="0"/>
                      <m:t>= </m:t>
                    </m:r>
                    <m:r>
                      <m:rPr>
                        <m:nor/>
                      </m:rPr>
                      <a:rPr lang="en-US" sz="2000" b="1" dirty="0" smtClean="0"/>
                      <m:t>V</m:t>
                    </m:r>
                    <m:r>
                      <m:rPr>
                        <m:nor/>
                      </m:rPr>
                      <a:rPr lang="mr-IN" sz="2000" b="1" baseline="30000" dirty="0" smtClean="0"/>
                      <m:t>𝝅</m:t>
                    </m:r>
                    <m:r>
                      <m:rPr>
                        <m:nor/>
                      </m:rPr>
                      <a:rPr lang="mr-IN" sz="2000" b="1" dirty="0" smtClean="0"/>
                      <m:t>(</m:t>
                    </m:r>
                    <m:r>
                      <m:rPr>
                        <m:nor/>
                      </m:rPr>
                      <a:rPr lang="en-US" sz="2000" b="1" dirty="0" smtClean="0"/>
                      <m:t>Suarez</m:t>
                    </m:r>
                    <m:r>
                      <m:rPr>
                        <m:nor/>
                      </m:rPr>
                      <a:rPr lang="mr-IN" sz="2000" b="1" dirty="0" smtClean="0"/>
                      <m:t>)</m:t>
                    </m:r>
                    <m:r>
                      <a:rPr lang="en-US" altLang="zh-CN" sz="2000" b="1" i="0" dirty="0" smtClean="0">
                        <a:latin typeface="Cambria Math" charset="0"/>
                      </a:rPr>
                      <m:t>=</m:t>
                    </m:r>
                    <m:r>
                      <a:rPr lang="zh-CN" altLang="en-US" sz="2000" b="1" i="0" dirty="0" smtClean="0">
                        <a:latin typeface="Cambria Math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𝐐</m:t>
                    </m:r>
                    <m:r>
                      <a:rPr lang="en-US" sz="2000" b="1" i="1" baseline="30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𝑺𝒖𝒂𝒓𝒆𝒛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𝑷𝒂𝒔𝒔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= </a:t>
                </a:r>
                <a:r>
                  <a:rPr lang="en-US" sz="2000" b="1" dirty="0" smtClean="0"/>
                  <a:t>-5 </a:t>
                </a:r>
              </a:p>
              <a:p>
                <a:r>
                  <a:rPr lang="en-US" sz="2000" b="1" dirty="0"/>
                  <a:t>c</a:t>
                </a:r>
                <a:r>
                  <a:rPr lang="en-US" sz="2000" b="1" dirty="0" smtClean="0"/>
                  <a:t> = V</a:t>
                </a:r>
                <a:r>
                  <a:rPr lang="mr-IN" sz="2000" b="1" baseline="30000" dirty="0" smtClean="0"/>
                  <a:t>𝝅</a:t>
                </a:r>
                <a:r>
                  <a:rPr lang="mr-IN" sz="2000" b="1" dirty="0" smtClean="0"/>
                  <a:t>(</a:t>
                </a:r>
                <a:r>
                  <a:rPr lang="en-US" sz="2000" b="1" dirty="0" smtClean="0"/>
                  <a:t>Scored</a:t>
                </a:r>
                <a:r>
                  <a:rPr lang="mr-IN" sz="2000" b="1" dirty="0" smtClean="0"/>
                  <a:t>)</a:t>
                </a:r>
                <a:r>
                  <a:rPr lang="zh-CN" altLang="en-US" sz="2000" b="1" dirty="0"/>
                  <a:t> </a:t>
                </a:r>
                <a:r>
                  <a:rPr lang="en-US" altLang="zh-CN" sz="2000" b="1" dirty="0" smtClean="0"/>
                  <a:t>=</a:t>
                </a:r>
                <a:r>
                  <a:rPr lang="zh-CN" altLang="en-US" sz="2000" b="1" dirty="0" smtClean="0"/>
                  <a:t> </a:t>
                </a:r>
                <a:r>
                  <a:rPr lang="en-US" sz="2000" b="1" dirty="0" smtClean="0"/>
                  <a:t>Q</a:t>
                </a:r>
                <a:r>
                  <a:rPr lang="en-US" sz="2000" b="1" baseline="30000" dirty="0" smtClean="0"/>
                  <a:t>𝝅</a:t>
                </a:r>
                <a:r>
                  <a:rPr lang="en-US" sz="2000" b="1" dirty="0" smtClean="0"/>
                  <a:t>(Scored, Return) = -2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68" y="5842337"/>
                <a:ext cx="4672293" cy="1015663"/>
              </a:xfrm>
              <a:prstGeom prst="rect">
                <a:avLst/>
              </a:prstGeom>
              <a:blipFill rotWithShape="0">
                <a:blip r:embed="rId10"/>
                <a:stretch>
                  <a:fillRect l="-1436" t="-8982" b="-18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24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41" grpId="0" animBg="1"/>
      <p:bldP spid="42" grpId="0" animBg="1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9408" y="1490870"/>
            <a:ext cx="93229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MDPs has 2 Type:</a:t>
            </a:r>
          </a:p>
          <a:p>
            <a:endParaRPr lang="en-US" sz="3600" dirty="0"/>
          </a:p>
          <a:p>
            <a:r>
              <a:rPr lang="en-US" sz="3600" dirty="0" smtClean="0"/>
              <a:t>	1. Goal-Cost MDPs</a:t>
            </a:r>
          </a:p>
          <a:p>
            <a:r>
              <a:rPr lang="en-US" sz="3600" dirty="0"/>
              <a:t>	</a:t>
            </a:r>
            <a:r>
              <a:rPr lang="en-US" sz="3600" b="1" dirty="0" smtClean="0">
                <a:solidFill>
                  <a:srgbClr val="FF0000"/>
                </a:solidFill>
              </a:rPr>
              <a:t>2. Discounted Reward MDPs</a:t>
            </a:r>
          </a:p>
        </p:txBody>
      </p:sp>
    </p:spTree>
    <p:extLst>
      <p:ext uri="{BB962C8B-B14F-4D97-AF65-F5344CB8AC3E}">
        <p14:creationId xmlns:p14="http://schemas.microsoft.com/office/powerpoint/2010/main" val="57156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267" y="4362130"/>
            <a:ext cx="3220166" cy="23217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6958" y="761323"/>
                <a:ext cx="467229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V</a:t>
                </a:r>
                <a:r>
                  <a:rPr lang="mr-IN" sz="2000" b="1" baseline="30000" dirty="0" smtClean="0"/>
                  <a:t>𝝅</a:t>
                </a:r>
                <a:r>
                  <a:rPr lang="mr-IN" sz="2000" b="1" dirty="0" smtClean="0"/>
                  <a:t>(𝑴𝒆𝒔𝒔𝒊)</a:t>
                </a:r>
                <a:r>
                  <a:rPr lang="zh-CN" altLang="en-US" sz="2000" b="1" dirty="0" smtClean="0"/>
                  <a:t>  </a:t>
                </a:r>
                <a:r>
                  <a:rPr lang="en-US" altLang="zh-CN" sz="2000" b="1" dirty="0" smtClean="0"/>
                  <a:t>=</a:t>
                </a:r>
                <a:r>
                  <a:rPr lang="zh-CN" altLang="en-US" sz="2000" b="1" dirty="0" smtClean="0"/>
                  <a:t> </a:t>
                </a:r>
                <a:r>
                  <a:rPr lang="en-US" sz="2000" b="1" dirty="0" smtClean="0"/>
                  <a:t>Q</a:t>
                </a:r>
                <a:r>
                  <a:rPr lang="mr-IN" sz="2000" b="1" baseline="30000" dirty="0" smtClean="0"/>
                  <a:t>𝝅</a:t>
                </a:r>
                <a:r>
                  <a:rPr lang="mr-IN" sz="2000" b="1" dirty="0" smtClean="0"/>
                  <a:t>(𝑴𝒆𝒔𝒔𝒊,</a:t>
                </a:r>
                <a:r>
                  <a:rPr lang="en-US" sz="2000" b="1" dirty="0" smtClean="0"/>
                  <a:t> </a:t>
                </a:r>
                <a:r>
                  <a:rPr lang="mr-IN" sz="2000" b="1" dirty="0" err="1" smtClean="0"/>
                  <a:t>Pass</a:t>
                </a:r>
                <a:r>
                  <a:rPr lang="mr-IN" sz="2000" b="1" dirty="0" smtClean="0"/>
                  <a:t>)</a:t>
                </a:r>
                <a:r>
                  <a:rPr lang="en-US" sz="2000" b="1" dirty="0" smtClean="0"/>
                  <a:t> = -5, </a:t>
                </a:r>
                <a:endParaRPr lang="en-US" sz="2000" b="1" i="0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 smtClean="0"/>
                      <m:t>V</m:t>
                    </m:r>
                    <m:r>
                      <m:rPr>
                        <m:nor/>
                      </m:rPr>
                      <a:rPr lang="mr-IN" sz="2000" b="1" baseline="30000" dirty="0" smtClean="0"/>
                      <m:t>𝝅</m:t>
                    </m:r>
                    <m:r>
                      <m:rPr>
                        <m:nor/>
                      </m:rPr>
                      <a:rPr lang="mr-IN" sz="2000" b="1" dirty="0" smtClean="0"/>
                      <m:t>(</m:t>
                    </m:r>
                    <m:r>
                      <m:rPr>
                        <m:nor/>
                      </m:rPr>
                      <a:rPr lang="en-US" sz="2000" b="1" dirty="0" smtClean="0"/>
                      <m:t>Suarez</m:t>
                    </m:r>
                    <m:r>
                      <m:rPr>
                        <m:nor/>
                      </m:rPr>
                      <a:rPr lang="mr-IN" sz="2000" b="1" dirty="0" smtClean="0"/>
                      <m:t>)</m:t>
                    </m:r>
                    <m:r>
                      <a:rPr lang="en-US" altLang="zh-CN" sz="2000" b="1" i="0" dirty="0" smtClean="0">
                        <a:latin typeface="Cambria Math" charset="0"/>
                      </a:rPr>
                      <m:t>=</m:t>
                    </m:r>
                    <m:r>
                      <a:rPr lang="zh-CN" altLang="en-US" sz="2000" b="1" i="0" dirty="0" smtClean="0">
                        <a:latin typeface="Cambria Math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𝐐</m:t>
                    </m:r>
                    <m:r>
                      <a:rPr lang="en-US" sz="2000" b="1" i="1" baseline="30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𝑺𝒖𝒂𝒓𝒆𝒛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𝑷𝒂𝒔𝒔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= </a:t>
                </a:r>
                <a:r>
                  <a:rPr lang="en-US" sz="2000" b="1" dirty="0" smtClean="0"/>
                  <a:t>-5, </a:t>
                </a:r>
              </a:p>
              <a:p>
                <a:r>
                  <a:rPr lang="en-US" sz="2000" b="1" dirty="0" smtClean="0"/>
                  <a:t>V</a:t>
                </a:r>
                <a:r>
                  <a:rPr lang="mr-IN" sz="2000" b="1" baseline="30000" dirty="0" smtClean="0"/>
                  <a:t>𝝅</a:t>
                </a:r>
                <a:r>
                  <a:rPr lang="mr-IN" sz="2000" b="1" dirty="0" smtClean="0"/>
                  <a:t>(</a:t>
                </a:r>
                <a:r>
                  <a:rPr lang="en-US" sz="2000" b="1" dirty="0" smtClean="0"/>
                  <a:t>Scored</a:t>
                </a:r>
                <a:r>
                  <a:rPr lang="mr-IN" sz="2000" b="1" dirty="0" smtClean="0"/>
                  <a:t>)</a:t>
                </a:r>
                <a:r>
                  <a:rPr lang="zh-CN" altLang="en-US" sz="2000" b="1" dirty="0"/>
                  <a:t> </a:t>
                </a:r>
                <a:r>
                  <a:rPr lang="en-US" altLang="zh-CN" sz="2000" b="1" dirty="0" smtClean="0"/>
                  <a:t>=</a:t>
                </a:r>
                <a:r>
                  <a:rPr lang="zh-CN" altLang="en-US" sz="2000" b="1" dirty="0" smtClean="0"/>
                  <a:t> </a:t>
                </a:r>
                <a:r>
                  <a:rPr lang="en-US" sz="2000" b="1" dirty="0" smtClean="0"/>
                  <a:t>Q</a:t>
                </a:r>
                <a:r>
                  <a:rPr lang="en-US" sz="2000" b="1" baseline="30000" dirty="0" smtClean="0"/>
                  <a:t>𝝅</a:t>
                </a:r>
                <a:r>
                  <a:rPr lang="en-US" sz="2000" b="1" dirty="0" smtClean="0"/>
                  <a:t>(Scored, Return) = -2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58" y="761323"/>
                <a:ext cx="4672293" cy="1015663"/>
              </a:xfrm>
              <a:prstGeom prst="rect">
                <a:avLst/>
              </a:prstGeom>
              <a:blipFill rotWithShape="0">
                <a:blip r:embed="rId4"/>
                <a:stretch>
                  <a:fillRect l="-1436" t="-8982" b="-18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04761" y="3051883"/>
            <a:ext cx="2398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Q</a:t>
            </a:r>
            <a:r>
              <a:rPr lang="mr-IN" sz="2000" b="1" baseline="30000" dirty="0" smtClean="0">
                <a:solidFill>
                  <a:srgbClr val="FF0000"/>
                </a:solidFill>
              </a:rPr>
              <a:t>𝝅</a:t>
            </a:r>
            <a:r>
              <a:rPr lang="mr-IN" sz="2000" b="1" dirty="0" smtClean="0">
                <a:solidFill>
                  <a:srgbClr val="FF0000"/>
                </a:solidFill>
              </a:rPr>
              <a:t>(𝑴𝒆𝒔𝒔𝒊,</a:t>
            </a:r>
            <a:r>
              <a:rPr lang="en-US" sz="2000" b="1" dirty="0" smtClean="0">
                <a:solidFill>
                  <a:srgbClr val="FF0000"/>
                </a:solidFill>
              </a:rPr>
              <a:t> Shoot</a:t>
            </a:r>
            <a:r>
              <a:rPr lang="mr-IN" sz="2000" b="1" dirty="0" smtClean="0">
                <a:solidFill>
                  <a:srgbClr val="FF0000"/>
                </a:solidFill>
              </a:rPr>
              <a:t>)</a:t>
            </a:r>
            <a:r>
              <a:rPr lang="en-US" sz="2000" b="1" dirty="0" smtClean="0">
                <a:solidFill>
                  <a:srgbClr val="FF0000"/>
                </a:solidFill>
              </a:rPr>
              <a:t> =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7481" y="221573"/>
            <a:ext cx="3243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Step3: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Improvement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09" y="1912810"/>
            <a:ext cx="6717996" cy="55586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9968" y="1858496"/>
            <a:ext cx="7083161" cy="7004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27323" y="2859782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0.2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272021" y="2865220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-2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99768" y="2868781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* </a:t>
                </a:r>
                <a:r>
                  <a:rPr lang="en-US" sz="2000" b="1" dirty="0" smtClean="0"/>
                  <a:t>V</a:t>
                </a:r>
                <a:r>
                  <a:rPr lang="mr-IN" sz="2000" b="1" baseline="30000" dirty="0" smtClean="0"/>
                  <a:t>𝝅</a:t>
                </a:r>
                <a:r>
                  <a:rPr lang="mr-IN" sz="2000" b="1" dirty="0" smtClean="0"/>
                  <a:t>(</a:t>
                </a:r>
                <a:r>
                  <a:rPr lang="en-US" sz="2000" b="1" dirty="0" smtClean="0"/>
                  <a:t>Scored</a:t>
                </a:r>
                <a:r>
                  <a:rPr lang="mr-IN" sz="2000" b="1" dirty="0" smtClean="0"/>
                  <a:t>)</a:t>
                </a:r>
                <a:r>
                  <a:rPr lang="zh-CN" altLang="en-US" sz="2000" b="1" dirty="0" smtClean="0"/>
                  <a:t> </a:t>
                </a:r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68" y="2868781"/>
                <a:ext cx="2174060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101538" b="-1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234585" y="3283552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0.</a:t>
            </a:r>
            <a:r>
              <a:rPr lang="en-US" altLang="zh-CN" sz="2000" dirty="0" smtClean="0"/>
              <a:t>8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272021" y="3283552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-2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90803" y="3292629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*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 smtClean="0"/>
                      <m:t>V</m:t>
                    </m:r>
                    <m:r>
                      <m:rPr>
                        <m:nor/>
                      </m:rPr>
                      <a:rPr lang="mr-IN" sz="2000" b="1" baseline="30000" dirty="0" smtClean="0"/>
                      <m:t>𝝅</m:t>
                    </m:r>
                    <m:r>
                      <m:rPr>
                        <m:nor/>
                      </m:rPr>
                      <a:rPr lang="mr-IN" sz="2000" b="1" dirty="0" smtClean="0"/>
                      <m:t>(</m:t>
                    </m:r>
                    <m:r>
                      <m:rPr>
                        <m:nor/>
                      </m:rPr>
                      <a:rPr lang="en-US" sz="2000" b="1" dirty="0" smtClean="0"/>
                      <m:t>Suarez</m:t>
                    </m:r>
                    <m:r>
                      <m:rPr>
                        <m:nor/>
                      </m:rPr>
                      <a:rPr lang="mr-IN" sz="2000" b="1" dirty="0" smtClean="0"/>
                      <m:t>)</m:t>
                    </m:r>
                  </m:oMath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803" y="3292629"/>
                <a:ext cx="2174060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984974" y="279786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38299" y="284385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55776" y="284732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63505" y="287041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4863" y="2884170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-0.72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69346" y="3268891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-4.8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84975" y="319074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64744" y="3268657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492483" y="3007047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483" y="3007047"/>
                <a:ext cx="364533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26"/>
          <p:cNvSpPr/>
          <p:nvPr/>
        </p:nvSpPr>
        <p:spPr>
          <a:xfrm>
            <a:off x="2814575" y="3048010"/>
            <a:ext cx="418861" cy="464451"/>
          </a:xfrm>
          <a:custGeom>
            <a:avLst/>
            <a:gdLst>
              <a:gd name="connsiteX0" fmla="*/ 358966 w 358966"/>
              <a:gd name="connsiteY0" fmla="*/ 0 h 466165"/>
              <a:gd name="connsiteX1" fmla="*/ 378 w 358966"/>
              <a:gd name="connsiteY1" fmla="*/ 197224 h 466165"/>
              <a:gd name="connsiteX2" fmla="*/ 287248 w 358966"/>
              <a:gd name="connsiteY2" fmla="*/ 466165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966" h="466165">
                <a:moveTo>
                  <a:pt x="358966" y="0"/>
                </a:moveTo>
                <a:cubicBezTo>
                  <a:pt x="185648" y="59765"/>
                  <a:pt x="12331" y="119530"/>
                  <a:pt x="378" y="197224"/>
                </a:cubicBezTo>
                <a:cubicBezTo>
                  <a:pt x="-11575" y="274918"/>
                  <a:pt x="263342" y="421342"/>
                  <a:pt x="287248" y="466165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54537" y="332108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48135" y="3230807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9756" y="3430861"/>
            <a:ext cx="177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-5.52</a:t>
            </a:r>
            <a:endParaRPr 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5758529"/>
                  </p:ext>
                </p:extLst>
              </p:nvPr>
            </p:nvGraphicFramePr>
            <p:xfrm>
              <a:off x="7673828" y="57303"/>
              <a:ext cx="4464420" cy="15849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6105"/>
                    <a:gridCol w="1116105"/>
                    <a:gridCol w="1116105"/>
                    <a:gridCol w="1116105"/>
                  </a:tblGrid>
                  <a:tr h="348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Iteration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𝝅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𝑴𝒆𝒔𝒔𝒊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𝝅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𝑺𝒖𝒂𝒓𝒆𝒛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𝝅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𝑺𝒄𝒐𝒓𝒆𝒅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0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Pass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Pass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Return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5758529"/>
                  </p:ext>
                </p:extLst>
              </p:nvPr>
            </p:nvGraphicFramePr>
            <p:xfrm>
              <a:off x="7673828" y="57303"/>
              <a:ext cx="4464420" cy="15849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6105"/>
                    <a:gridCol w="1116105"/>
                    <a:gridCol w="1116105"/>
                    <a:gridCol w="1116105"/>
                  </a:tblGrid>
                  <a:tr h="348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Iteration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101093" t="-5263" r="-201639" b="-36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200000" t="-5263" r="-100543" b="-36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301639" t="-5263" r="-1093" b="-361404"/>
                          </a:stretch>
                        </a:blipFill>
                      </a:tcPr>
                    </a:tc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0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Pass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Pass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Return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3" name="TextBox 32"/>
          <p:cNvSpPr txBox="1"/>
          <p:nvPr/>
        </p:nvSpPr>
        <p:spPr>
          <a:xfrm>
            <a:off x="8068235" y="849783"/>
            <a:ext cx="22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063827" y="825716"/>
            <a:ext cx="82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Pass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7871" y="4297956"/>
            <a:ext cx="2398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Q</a:t>
            </a:r>
            <a:r>
              <a:rPr lang="mr-IN" sz="2000" b="1" baseline="30000" dirty="0" smtClean="0">
                <a:solidFill>
                  <a:srgbClr val="FF0000"/>
                </a:solidFill>
              </a:rPr>
              <a:t>𝝅</a:t>
            </a:r>
            <a:r>
              <a:rPr lang="mr-IN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 smtClean="0">
                <a:solidFill>
                  <a:srgbClr val="FF0000"/>
                </a:solidFill>
              </a:rPr>
              <a:t>Suarez</a:t>
            </a:r>
            <a:r>
              <a:rPr lang="mr-IN" sz="2000" b="1" dirty="0" smtClean="0">
                <a:solidFill>
                  <a:srgbClr val="FF0000"/>
                </a:solidFill>
              </a:rPr>
              <a:t>,</a:t>
            </a:r>
            <a:r>
              <a:rPr lang="en-US" sz="2000" b="1" dirty="0" smtClean="0">
                <a:solidFill>
                  <a:srgbClr val="FF0000"/>
                </a:solidFill>
              </a:rPr>
              <a:t> Shoot</a:t>
            </a:r>
            <a:r>
              <a:rPr lang="mr-IN" sz="2000" b="1" dirty="0" smtClean="0">
                <a:solidFill>
                  <a:srgbClr val="FF0000"/>
                </a:solidFill>
              </a:rPr>
              <a:t>)</a:t>
            </a:r>
            <a:r>
              <a:rPr lang="en-US" sz="2000" b="1" dirty="0" smtClean="0">
                <a:solidFill>
                  <a:srgbClr val="FF0000"/>
                </a:solidFill>
              </a:rPr>
              <a:t> =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00433" y="4105855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0.6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4245131" y="4111293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-2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472878" y="4114854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* </a:t>
                </a:r>
                <a:r>
                  <a:rPr lang="en-US" sz="2000" b="1" dirty="0" smtClean="0"/>
                  <a:t>V</a:t>
                </a:r>
                <a:r>
                  <a:rPr lang="mr-IN" sz="2000" b="1" baseline="30000" dirty="0" smtClean="0"/>
                  <a:t>𝝅</a:t>
                </a:r>
                <a:r>
                  <a:rPr lang="mr-IN" sz="2000" b="1" dirty="0" smtClean="0"/>
                  <a:t>(</a:t>
                </a:r>
                <a:r>
                  <a:rPr lang="en-US" sz="2000" b="1" dirty="0" smtClean="0"/>
                  <a:t>Scored</a:t>
                </a:r>
                <a:r>
                  <a:rPr lang="mr-IN" sz="2000" b="1" dirty="0" smtClean="0"/>
                  <a:t>)</a:t>
                </a:r>
                <a:r>
                  <a:rPr lang="zh-CN" altLang="en-US" sz="2000" b="1" dirty="0" smtClean="0"/>
                  <a:t> </a:t>
                </a:r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878" y="4114854"/>
                <a:ext cx="2174060" cy="400110"/>
              </a:xfrm>
              <a:prstGeom prst="rect">
                <a:avLst/>
              </a:prstGeom>
              <a:blipFill rotWithShape="0">
                <a:blip r:embed="rId10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3207695" y="4529625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0.</a:t>
            </a:r>
            <a:r>
              <a:rPr lang="en-US" sz="2000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45131" y="4529625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-2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463913" y="4538702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*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 smtClean="0"/>
                      <m:t>V</m:t>
                    </m:r>
                    <m:r>
                      <m:rPr>
                        <m:nor/>
                      </m:rPr>
                      <a:rPr lang="mr-IN" sz="2000" b="1" baseline="30000" dirty="0" smtClean="0"/>
                      <m:t>𝝅</m:t>
                    </m:r>
                    <m:r>
                      <m:rPr>
                        <m:nor/>
                      </m:rPr>
                      <a:rPr lang="mr-IN" sz="2000" b="1" dirty="0" smtClean="0"/>
                      <m:t>(</m:t>
                    </m:r>
                    <m:r>
                      <m:rPr>
                        <m:nor/>
                      </m:rPr>
                      <a:rPr lang="en-US" sz="2000" b="1" i="0" dirty="0" smtClean="0"/>
                      <m:t>Messi</m:t>
                    </m:r>
                    <m:r>
                      <m:rPr>
                        <m:nor/>
                      </m:rPr>
                      <a:rPr lang="mr-IN" sz="2000" b="1" dirty="0" smtClean="0"/>
                      <m:t>)</m:t>
                    </m:r>
                  </m:oMath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913" y="4538702"/>
                <a:ext cx="2174060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101538" b="-1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4958084" y="402425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11409" y="4089931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28886" y="4093395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36615" y="4116487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37973" y="4130243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-2.16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42456" y="4514964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-2.4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58085" y="4436817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37854" y="4514730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465593" y="4253120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593" y="4253120"/>
                <a:ext cx="36453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 50"/>
          <p:cNvSpPr/>
          <p:nvPr/>
        </p:nvSpPr>
        <p:spPr>
          <a:xfrm>
            <a:off x="2787685" y="4294083"/>
            <a:ext cx="418861" cy="464451"/>
          </a:xfrm>
          <a:custGeom>
            <a:avLst/>
            <a:gdLst>
              <a:gd name="connsiteX0" fmla="*/ 358966 w 358966"/>
              <a:gd name="connsiteY0" fmla="*/ 0 h 466165"/>
              <a:gd name="connsiteX1" fmla="*/ 378 w 358966"/>
              <a:gd name="connsiteY1" fmla="*/ 197224 h 466165"/>
              <a:gd name="connsiteX2" fmla="*/ 287248 w 358966"/>
              <a:gd name="connsiteY2" fmla="*/ 466165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966" h="466165">
                <a:moveTo>
                  <a:pt x="358966" y="0"/>
                </a:moveTo>
                <a:cubicBezTo>
                  <a:pt x="185648" y="59765"/>
                  <a:pt x="12331" y="119530"/>
                  <a:pt x="378" y="197224"/>
                </a:cubicBezTo>
                <a:cubicBezTo>
                  <a:pt x="-11575" y="274918"/>
                  <a:pt x="263342" y="421342"/>
                  <a:pt x="287248" y="466165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727647" y="4567155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21245" y="4476880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2866" y="4676934"/>
            <a:ext cx="177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-4.56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-10393" y="3977409"/>
            <a:ext cx="9001892" cy="3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190946" y="825716"/>
            <a:ext cx="82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Shoot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164597" y="825716"/>
            <a:ext cx="95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00B050"/>
                </a:solidFill>
              </a:rPr>
              <a:t>Return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2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8" grpId="0"/>
      <p:bldP spid="29" grpId="0"/>
      <p:bldP spid="31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2" grpId="0"/>
      <p:bldP spid="53" grpId="0"/>
      <p:bldP spid="54" grpId="0"/>
      <p:bldP spid="56" grpId="0"/>
      <p:bldP spid="5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105" y="71719"/>
            <a:ext cx="4781176" cy="17929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765" y="5108207"/>
            <a:ext cx="5020235" cy="17266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7481" y="221573"/>
            <a:ext cx="538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4</a:t>
            </a:r>
            <a:r>
              <a:rPr lang="en-US" sz="2800" b="1" dirty="0" smtClean="0">
                <a:solidFill>
                  <a:srgbClr val="7030A0"/>
                </a:solidFill>
              </a:rPr>
              <a:t>: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Go back to Step 2 and Step3</a:t>
            </a:r>
            <a:endParaRPr lang="en-US" sz="2800" b="1" dirty="0" smtClean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3992" y="1210950"/>
            <a:ext cx="5755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V</a:t>
            </a:r>
            <a:r>
              <a:rPr lang="mr-IN" sz="2400" b="1" baseline="30000" dirty="0" smtClean="0">
                <a:solidFill>
                  <a:srgbClr val="00B050"/>
                </a:solidFill>
              </a:rPr>
              <a:t>𝝅</a:t>
            </a:r>
            <a:r>
              <a:rPr lang="mr-IN" sz="2400" b="1" dirty="0" smtClean="0">
                <a:solidFill>
                  <a:srgbClr val="00B050"/>
                </a:solidFill>
              </a:rPr>
              <a:t>(</a:t>
            </a:r>
            <a:r>
              <a:rPr lang="mr-IN" sz="2400" dirty="0" smtClean="0">
                <a:solidFill>
                  <a:srgbClr val="00B050"/>
                </a:solidFill>
              </a:rPr>
              <a:t>𝑴𝒆𝒔𝒔𝒊</a:t>
            </a:r>
            <a:r>
              <a:rPr lang="mr-IN" sz="2400" b="1" dirty="0" smtClean="0">
                <a:solidFill>
                  <a:srgbClr val="00B050"/>
                </a:solidFill>
              </a:rPr>
              <a:t>)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   V</a:t>
            </a:r>
            <a:r>
              <a:rPr lang="mr-IN" sz="2400" b="1" baseline="30000" dirty="0" smtClean="0">
                <a:solidFill>
                  <a:srgbClr val="00B050"/>
                </a:solidFill>
              </a:rPr>
              <a:t>𝝅</a:t>
            </a:r>
            <a:r>
              <a:rPr lang="mr-IN" sz="2400" b="1" dirty="0" smtClean="0">
                <a:solidFill>
                  <a:srgbClr val="00B050"/>
                </a:solidFill>
              </a:rPr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Suarez</a:t>
            </a:r>
            <a:r>
              <a:rPr lang="mr-IN" sz="2400" b="1" dirty="0" smtClean="0">
                <a:solidFill>
                  <a:srgbClr val="00B050"/>
                </a:solidFill>
              </a:rPr>
              <a:t>)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   V</a:t>
            </a:r>
            <a:r>
              <a:rPr lang="mr-IN" sz="2400" b="1" baseline="30000" dirty="0" smtClean="0">
                <a:solidFill>
                  <a:srgbClr val="00B050"/>
                </a:solidFill>
              </a:rPr>
              <a:t>𝝅</a:t>
            </a:r>
            <a:r>
              <a:rPr lang="mr-IN" sz="2400" b="1" dirty="0" smtClean="0">
                <a:solidFill>
                  <a:srgbClr val="00B050"/>
                </a:solidFill>
              </a:rPr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Scored</a:t>
            </a:r>
            <a:r>
              <a:rPr lang="mr-IN" sz="2400" b="1" dirty="0" smtClean="0">
                <a:solidFill>
                  <a:srgbClr val="00B050"/>
                </a:solidFill>
              </a:rPr>
              <a:t>)</a:t>
            </a:r>
            <a:r>
              <a:rPr lang="en-US" sz="2400" b="1" dirty="0" smtClean="0">
                <a:solidFill>
                  <a:srgbClr val="00B050"/>
                </a:solidFill>
              </a:rPr>
              <a:t>  </a:t>
            </a:r>
            <a:endParaRPr lang="mr-IN" sz="2400" b="1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7481" y="2222288"/>
            <a:ext cx="7609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Q</a:t>
            </a:r>
            <a:r>
              <a:rPr lang="mr-IN" sz="2400" b="1" baseline="30000" dirty="0" smtClean="0">
                <a:solidFill>
                  <a:srgbClr val="00B050"/>
                </a:solidFill>
              </a:rPr>
              <a:t>𝝅</a:t>
            </a:r>
            <a:r>
              <a:rPr lang="mr-IN" sz="2400" b="1" dirty="0" smtClean="0">
                <a:solidFill>
                  <a:srgbClr val="00B050"/>
                </a:solidFill>
              </a:rPr>
              <a:t>(𝑴𝒆𝒔𝒔𝒊</a:t>
            </a:r>
            <a:r>
              <a:rPr lang="en-US" sz="2400" b="1" dirty="0" smtClean="0">
                <a:solidFill>
                  <a:srgbClr val="00B050"/>
                </a:solidFill>
              </a:rPr>
              <a:t>,Pass</a:t>
            </a:r>
            <a:r>
              <a:rPr lang="mr-IN" sz="2400" b="1" dirty="0" smtClean="0">
                <a:solidFill>
                  <a:srgbClr val="00B050"/>
                </a:solidFill>
              </a:rPr>
              <a:t>)</a:t>
            </a:r>
            <a:r>
              <a:rPr lang="en-US" sz="2400" b="1" dirty="0" smtClean="0">
                <a:solidFill>
                  <a:srgbClr val="00B050"/>
                </a:solidFill>
              </a:rPr>
              <a:t>     </a:t>
            </a:r>
            <a:r>
              <a:rPr lang="en-US" sz="2400" b="1" dirty="0">
                <a:solidFill>
                  <a:srgbClr val="00B050"/>
                </a:solidFill>
              </a:rPr>
              <a:t>Q</a:t>
            </a:r>
            <a:r>
              <a:rPr lang="mr-IN" sz="2400" b="1" baseline="30000" dirty="0" smtClean="0">
                <a:solidFill>
                  <a:srgbClr val="00B050"/>
                </a:solidFill>
              </a:rPr>
              <a:t>𝝅</a:t>
            </a:r>
            <a:r>
              <a:rPr lang="mr-IN" sz="2400" b="1" dirty="0" smtClean="0">
                <a:solidFill>
                  <a:srgbClr val="00B050"/>
                </a:solidFill>
              </a:rPr>
              <a:t>(</a:t>
            </a:r>
            <a:r>
              <a:rPr lang="en-US" sz="2400" b="1" dirty="0" err="1" smtClean="0">
                <a:solidFill>
                  <a:srgbClr val="00B050"/>
                </a:solidFill>
              </a:rPr>
              <a:t>Suarez,</a:t>
            </a:r>
            <a:r>
              <a:rPr lang="en-US" sz="2400" b="1" dirty="0" err="1" smtClean="0">
                <a:solidFill>
                  <a:srgbClr val="FF0000"/>
                </a:solidFill>
              </a:rPr>
              <a:t>Shoot</a:t>
            </a:r>
            <a:r>
              <a:rPr lang="mr-IN" sz="2400" b="1" dirty="0" smtClean="0">
                <a:solidFill>
                  <a:srgbClr val="00B050"/>
                </a:solidFill>
              </a:rPr>
              <a:t>)</a:t>
            </a:r>
            <a:r>
              <a:rPr lang="en-US" sz="2400" b="1" dirty="0" smtClean="0">
                <a:solidFill>
                  <a:srgbClr val="00B050"/>
                </a:solidFill>
              </a:rPr>
              <a:t>    </a:t>
            </a:r>
            <a:r>
              <a:rPr lang="en-US" sz="2400" b="1" dirty="0">
                <a:solidFill>
                  <a:srgbClr val="00B050"/>
                </a:solidFill>
              </a:rPr>
              <a:t>Q</a:t>
            </a:r>
            <a:r>
              <a:rPr lang="mr-IN" sz="2400" b="1" baseline="30000" dirty="0" smtClean="0">
                <a:solidFill>
                  <a:srgbClr val="00B050"/>
                </a:solidFill>
              </a:rPr>
              <a:t>𝝅</a:t>
            </a:r>
            <a:r>
              <a:rPr lang="mr-IN" sz="2400" b="1" dirty="0" smtClean="0">
                <a:solidFill>
                  <a:srgbClr val="00B050"/>
                </a:solidFill>
              </a:rPr>
              <a:t>(</a:t>
            </a:r>
            <a:r>
              <a:rPr lang="en-US" sz="2400" b="1" dirty="0" err="1" smtClean="0">
                <a:solidFill>
                  <a:srgbClr val="00B050"/>
                </a:solidFill>
              </a:rPr>
              <a:t>Scored,Return</a:t>
            </a:r>
            <a:r>
              <a:rPr lang="mr-IN" sz="2400" b="1" dirty="0" smtClean="0">
                <a:solidFill>
                  <a:srgbClr val="00B050"/>
                </a:solidFill>
              </a:rPr>
              <a:t>)</a:t>
            </a:r>
            <a:r>
              <a:rPr lang="en-US" sz="2400" b="1" dirty="0" smtClean="0">
                <a:solidFill>
                  <a:srgbClr val="00B050"/>
                </a:solidFill>
              </a:rPr>
              <a:t>  </a:t>
            </a:r>
            <a:endParaRPr lang="mr-IN" sz="2400" b="1" dirty="0" smtClean="0">
              <a:solidFill>
                <a:srgbClr val="00B050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891031" y="1708213"/>
            <a:ext cx="376517" cy="514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891031" y="2840694"/>
            <a:ext cx="376517" cy="514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56846" y="3312199"/>
            <a:ext cx="4421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                        b                              c</a:t>
            </a:r>
            <a:endParaRPr lang="mr-IN" sz="2400" b="1" dirty="0" smtClean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7481" y="674752"/>
            <a:ext cx="2702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Policy Evaluation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185" y="4428182"/>
            <a:ext cx="6717996" cy="55586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55944" y="4373868"/>
            <a:ext cx="7083161" cy="7004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3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  <p:bldP spid="10" grpId="0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100" y="5057231"/>
            <a:ext cx="2451435" cy="176749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325530" y="2356927"/>
            <a:ext cx="312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a</a:t>
            </a:r>
            <a:r>
              <a:rPr lang="en-US" sz="2800" b="1" dirty="0" smtClean="0">
                <a:solidFill>
                  <a:srgbClr val="00B050"/>
                </a:solidFill>
              </a:rPr>
              <a:t> = 1* ( -1 + 0.8*b)</a:t>
            </a:r>
            <a:endParaRPr lang="en-US" sz="2800" b="1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806" y="3046528"/>
            <a:ext cx="9001892" cy="3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9492" y="3964279"/>
            <a:ext cx="5913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b = 0.6* ( -2 + 0.8*c) + 0.4* (-2 + 0.8a)</a:t>
            </a:r>
            <a:endParaRPr lang="en-US" sz="2800" b="1" dirty="0">
              <a:solidFill>
                <a:srgbClr val="00B05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0806" y="4505298"/>
            <a:ext cx="9001892" cy="3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5810" y="4794945"/>
            <a:ext cx="215187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Q</a:t>
            </a:r>
            <a:r>
              <a:rPr lang="en-US" sz="2000" b="1" baseline="30000" dirty="0" smtClean="0">
                <a:solidFill>
                  <a:srgbClr val="FF0000"/>
                </a:solidFill>
              </a:rPr>
              <a:t>𝝅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</a:rPr>
              <a:t>Scored,Return</a:t>
            </a:r>
            <a:r>
              <a:rPr lang="en-US" sz="2000" b="1" dirty="0" smtClean="0">
                <a:solidFill>
                  <a:srgbClr val="FF0000"/>
                </a:solidFill>
              </a:rPr>
              <a:t>) =</a:t>
            </a:r>
            <a:endParaRPr lang="en-US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297681" y="4782676"/>
                <a:ext cx="80724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 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sz="2000" b="1" baseline="-25000" dirty="0" smtClean="0">
                    <a:solidFill>
                      <a:srgbClr val="FF0000"/>
                    </a:solidFill>
                  </a:rPr>
                  <a:t>return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(Messi|Scored) * [ r(Scored, return, Messi)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m:rPr>
                        <m:nor/>
                      </m:rPr>
                      <a:rPr lang="en-US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Q</m:t>
                    </m:r>
                    <m:r>
                      <m:rPr>
                        <m:nor/>
                      </m:rPr>
                      <a:rPr lang="mr-IN" sz="2000" b="1" baseline="30000" dirty="0" smtClean="0">
                        <a:solidFill>
                          <a:srgbClr val="FF0000"/>
                        </a:solidFill>
                      </a:rPr>
                      <m:t>𝝅</m:t>
                    </m:r>
                    <m:r>
                      <m:rPr>
                        <m:nor/>
                      </m:rPr>
                      <a:rPr lang="mr-IN" sz="2000" b="1" dirty="0" smtClean="0">
                        <a:solidFill>
                          <a:srgbClr val="FF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mr-IN" sz="2000" b="1" dirty="0" smtClean="0">
                        <a:solidFill>
                          <a:srgbClr val="FF0000"/>
                        </a:solidFill>
                      </a:rPr>
                      <m:t>𝑴𝒆𝒔𝒔𝒊</m:t>
                    </m:r>
                    <m:r>
                      <m:rPr>
                        <m:nor/>
                      </m:rPr>
                      <a:rPr lang="mr-IN" sz="2000" b="1" dirty="0" smtClean="0">
                        <a:solidFill>
                          <a:srgbClr val="FF0000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mr-IN" sz="2000" b="1" dirty="0" smtClean="0">
                        <a:solidFill>
                          <a:srgbClr val="FF0000"/>
                        </a:solidFill>
                      </a:rPr>
                      <m:t>Pass</m:t>
                    </m:r>
                    <m:r>
                      <m:rPr>
                        <m:nor/>
                      </m:rPr>
                      <a:rPr lang="mr-IN" sz="2000" b="1" dirty="0" smtClean="0">
                        <a:solidFill>
                          <a:srgbClr val="FF0000"/>
                        </a:solidFill>
                      </a:rPr>
                      <m:t>)</m:t>
                    </m:r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 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681" y="4782676"/>
                <a:ext cx="8072403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133" t="-146000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1325530" y="5102722"/>
            <a:ext cx="312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c</a:t>
            </a:r>
            <a:r>
              <a:rPr lang="en-US" sz="2800" b="1" dirty="0" smtClean="0">
                <a:solidFill>
                  <a:srgbClr val="00B050"/>
                </a:solidFill>
              </a:rPr>
              <a:t> = 1* ( 2 + 0.8*a)</a:t>
            </a:r>
            <a:endParaRPr lang="en-US" sz="28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14710" y="3349174"/>
                <a:ext cx="23895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  <m:r>
                      <a:rPr lang="en-US" sz="2000" b="1" i="1" baseline="3000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𝑺𝒖𝒂𝒓𝒆𝒛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𝑺𝒉𝒐𝒐𝒕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= 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0" y="3349174"/>
                <a:ext cx="2389565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4847" t="-25490" r="-5357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299011" y="3246163"/>
                <a:ext cx="80514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sz="2000" b="1" baseline="-25000" dirty="0" err="1" smtClean="0">
                    <a:solidFill>
                      <a:srgbClr val="FF0000"/>
                    </a:solidFill>
                  </a:rPr>
                  <a:t>shoot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sz="2000" b="1" dirty="0" err="1" smtClean="0">
                    <a:solidFill>
                      <a:srgbClr val="FF0000"/>
                    </a:solidFill>
                  </a:rPr>
                  <a:t>Scored|Suarez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) * [ r(Suarez, shoot, Scored)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</m:oMath>
                </a14:m>
                <a:r>
                  <a:rPr lang="mr-IN" sz="2000" b="1" baseline="30000" dirty="0" smtClean="0">
                    <a:solidFill>
                      <a:srgbClr val="FF0000"/>
                    </a:solidFill>
                  </a:rPr>
                  <a:t>𝝅</a:t>
                </a:r>
                <a:r>
                  <a:rPr lang="mr-IN" sz="2000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Scored, Return</a:t>
                </a:r>
                <a:r>
                  <a:rPr lang="mr-IN" sz="2000" b="1" dirty="0" smtClean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 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011" y="3246163"/>
                <a:ext cx="8051435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893" t="-28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175055" y="2061744"/>
            <a:ext cx="196682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</a:t>
            </a:r>
            <a:r>
              <a:rPr lang="mr-IN" sz="2000" b="1" baseline="30000" dirty="0" smtClean="0">
                <a:solidFill>
                  <a:srgbClr val="FF0000"/>
                </a:solidFill>
              </a:rPr>
              <a:t>𝝅</a:t>
            </a:r>
            <a:r>
              <a:rPr lang="mr-IN" sz="2000" b="1" dirty="0" smtClean="0">
                <a:solidFill>
                  <a:srgbClr val="FF0000"/>
                </a:solidFill>
              </a:rPr>
              <a:t>(𝑴𝒆𝒔𝒔𝒊,</a:t>
            </a:r>
            <a:r>
              <a:rPr lang="mr-IN" sz="2000" b="1" dirty="0" err="1" smtClean="0">
                <a:solidFill>
                  <a:srgbClr val="FF0000"/>
                </a:solidFill>
              </a:rPr>
              <a:t>Pass</a:t>
            </a:r>
            <a:r>
              <a:rPr lang="mr-IN" sz="2000" b="1" dirty="0" smtClean="0">
                <a:solidFill>
                  <a:srgbClr val="FF0000"/>
                </a:solidFill>
              </a:rPr>
              <a:t>) </a:t>
            </a:r>
            <a:r>
              <a:rPr lang="en-US" sz="2000" b="1" dirty="0" smtClean="0">
                <a:solidFill>
                  <a:srgbClr val="FF0000"/>
                </a:solidFill>
              </a:rPr>
              <a:t>= </a:t>
            </a:r>
            <a:endParaRPr lang="en-US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141875" y="2063173"/>
                <a:ext cx="80589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 </m:t>
                    </m:r>
                  </m:oMath>
                </a14:m>
                <a:r>
                  <a:rPr lang="en-US" sz="2000" b="1" dirty="0" err="1" smtClean="0">
                    <a:solidFill>
                      <a:srgbClr val="FF0000"/>
                    </a:solidFill>
                  </a:rPr>
                  <a:t>P</a:t>
                </a:r>
                <a:r>
                  <a:rPr lang="en-US" sz="2000" b="1" baseline="-25000" dirty="0" err="1" smtClean="0">
                    <a:solidFill>
                      <a:srgbClr val="FF0000"/>
                    </a:solidFill>
                  </a:rPr>
                  <a:t>pass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sz="2000" b="1" dirty="0" err="1" smtClean="0">
                    <a:solidFill>
                      <a:srgbClr val="FF0000"/>
                    </a:solidFill>
                  </a:rPr>
                  <a:t>Suarez|Messi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) * [ r(Messi, pass, Suarez)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  <m:r>
                      <a:rPr lang="en-US" sz="2000" b="1" i="1" baseline="3000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𝑺𝒖𝒂𝒓𝒆𝒛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Shoo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𝒕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 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875" y="2063173"/>
                <a:ext cx="805893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059" t="-141176" b="-17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/>
          <p:cNvSpPr/>
          <p:nvPr/>
        </p:nvSpPr>
        <p:spPr>
          <a:xfrm>
            <a:off x="145810" y="162502"/>
            <a:ext cx="3730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Step2: Policy Evaluation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138" y="962547"/>
            <a:ext cx="6717996" cy="555863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155897" y="908233"/>
            <a:ext cx="7083161" cy="7004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1214" y="184825"/>
            <a:ext cx="3930735" cy="1285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299011" y="3611577"/>
                <a:ext cx="74893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dirty="0" err="1" smtClean="0">
                    <a:solidFill>
                      <a:srgbClr val="FF0000"/>
                    </a:solidFill>
                  </a:rPr>
                  <a:t>P</a:t>
                </a:r>
                <a:r>
                  <a:rPr lang="en-US" sz="2000" b="1" baseline="-25000" dirty="0" err="1" smtClean="0">
                    <a:solidFill>
                      <a:srgbClr val="FF0000"/>
                    </a:solidFill>
                  </a:rPr>
                  <a:t>shoot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sz="2000" b="1" dirty="0" err="1" smtClean="0">
                    <a:solidFill>
                      <a:srgbClr val="FF0000"/>
                    </a:solidFill>
                  </a:rPr>
                  <a:t>Messi|Suarez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) * [ r(Suarez, shoot, Messi)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</m:oMath>
                </a14:m>
                <a:r>
                  <a:rPr lang="mr-IN" sz="2000" b="1" baseline="30000" dirty="0" smtClean="0">
                    <a:solidFill>
                      <a:srgbClr val="FF0000"/>
                    </a:solidFill>
                  </a:rPr>
                  <a:t>𝝅</a:t>
                </a:r>
                <a:r>
                  <a:rPr lang="mr-IN" sz="2000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Messi, Pass</a:t>
                </a:r>
                <a:r>
                  <a:rPr lang="mr-IN" sz="2000" b="1" dirty="0" smtClean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 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011" y="3611577"/>
                <a:ext cx="7489358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2034" t="-27451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451722" y="3368415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722" y="3368415"/>
                <a:ext cx="36453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 31"/>
          <p:cNvSpPr/>
          <p:nvPr/>
        </p:nvSpPr>
        <p:spPr>
          <a:xfrm>
            <a:off x="2773814" y="3409378"/>
            <a:ext cx="418861" cy="464451"/>
          </a:xfrm>
          <a:custGeom>
            <a:avLst/>
            <a:gdLst>
              <a:gd name="connsiteX0" fmla="*/ 358966 w 358966"/>
              <a:gd name="connsiteY0" fmla="*/ 0 h 466165"/>
              <a:gd name="connsiteX1" fmla="*/ 378 w 358966"/>
              <a:gd name="connsiteY1" fmla="*/ 197224 h 466165"/>
              <a:gd name="connsiteX2" fmla="*/ 287248 w 358966"/>
              <a:gd name="connsiteY2" fmla="*/ 466165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966" h="466165">
                <a:moveTo>
                  <a:pt x="358966" y="0"/>
                </a:moveTo>
                <a:cubicBezTo>
                  <a:pt x="185648" y="59765"/>
                  <a:pt x="12331" y="119530"/>
                  <a:pt x="378" y="197224"/>
                </a:cubicBezTo>
                <a:cubicBezTo>
                  <a:pt x="-11575" y="274918"/>
                  <a:pt x="263342" y="421342"/>
                  <a:pt x="287248" y="466165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61068" y="5873352"/>
            <a:ext cx="576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dirty="0" smtClean="0"/>
              <a:t> </a:t>
            </a:r>
            <a:r>
              <a:rPr lang="en-US" sz="2400" b="1" smtClean="0"/>
              <a:t>= -4.194, </a:t>
            </a:r>
            <a:r>
              <a:rPr lang="en-US" sz="2400" b="1" dirty="0" smtClean="0"/>
              <a:t>b </a:t>
            </a:r>
            <a:r>
              <a:rPr lang="en-US" sz="2400" b="1" smtClean="0"/>
              <a:t>= -3.993, </a:t>
            </a:r>
            <a:r>
              <a:rPr lang="en-US" sz="2400" b="1" dirty="0" smtClean="0"/>
              <a:t>c </a:t>
            </a:r>
            <a:r>
              <a:rPr lang="en-US" sz="2400" b="1" smtClean="0"/>
              <a:t>= -1.355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07409" y="5889447"/>
                <a:ext cx="57795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a = V</a:t>
                </a:r>
                <a:r>
                  <a:rPr lang="mr-IN" sz="2000" b="1" baseline="30000" dirty="0" smtClean="0"/>
                  <a:t>𝝅</a:t>
                </a:r>
                <a:r>
                  <a:rPr lang="mr-IN" sz="2000" b="1" dirty="0" smtClean="0"/>
                  <a:t>(𝑴𝒆𝒔𝒔𝒊)</a:t>
                </a:r>
                <a:r>
                  <a:rPr lang="zh-CN" altLang="en-US" sz="2000" b="1" dirty="0" smtClean="0"/>
                  <a:t>  </a:t>
                </a:r>
                <a:r>
                  <a:rPr lang="en-US" altLang="zh-CN" sz="2000" b="1" dirty="0" smtClean="0"/>
                  <a:t>=</a:t>
                </a:r>
                <a:r>
                  <a:rPr lang="zh-CN" altLang="en-US" sz="2000" b="1" dirty="0" smtClean="0"/>
                  <a:t> </a:t>
                </a:r>
                <a:r>
                  <a:rPr lang="en-US" sz="2000" b="1" dirty="0" smtClean="0"/>
                  <a:t>Q</a:t>
                </a:r>
                <a:r>
                  <a:rPr lang="mr-IN" sz="2000" b="1" baseline="30000" dirty="0" smtClean="0"/>
                  <a:t>𝝅</a:t>
                </a:r>
                <a:r>
                  <a:rPr lang="mr-IN" sz="2000" b="1" dirty="0" smtClean="0"/>
                  <a:t>(𝑴𝒆𝒔𝒔𝒊,</a:t>
                </a:r>
                <a:r>
                  <a:rPr lang="en-US" sz="2000" b="1" dirty="0" smtClean="0"/>
                  <a:t> </a:t>
                </a:r>
                <a:r>
                  <a:rPr lang="mr-IN" sz="2000" b="1" dirty="0" err="1" smtClean="0"/>
                  <a:t>Pass</a:t>
                </a:r>
                <a:r>
                  <a:rPr lang="mr-IN" sz="2000" b="1" dirty="0" smtClean="0"/>
                  <a:t>)</a:t>
                </a:r>
                <a:r>
                  <a:rPr lang="en-US" sz="2000" b="1" dirty="0" smtClean="0"/>
                  <a:t> = -4.194 </a:t>
                </a:r>
                <a:endParaRPr lang="en-US" sz="2000" b="1" i="0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1" i="1" dirty="0">
                        <a:latin typeface="Cambria Math" charset="0"/>
                      </a:rPr>
                      <m:t>b</m:t>
                    </m:r>
                    <m:r>
                      <a:rPr lang="en-US" sz="2000" b="1" i="1" dirty="0" smtClean="0">
                        <a:latin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1" i="0" dirty="0" smtClean="0"/>
                      <m:t>= </m:t>
                    </m:r>
                    <m:r>
                      <m:rPr>
                        <m:nor/>
                      </m:rPr>
                      <a:rPr lang="en-US" sz="2000" b="1" dirty="0" smtClean="0"/>
                      <m:t>V</m:t>
                    </m:r>
                    <m:r>
                      <m:rPr>
                        <m:nor/>
                      </m:rPr>
                      <a:rPr lang="mr-IN" sz="2000" b="1" baseline="30000" dirty="0" smtClean="0"/>
                      <m:t>𝝅</m:t>
                    </m:r>
                    <m:r>
                      <m:rPr>
                        <m:nor/>
                      </m:rPr>
                      <a:rPr lang="mr-IN" sz="2000" b="1" dirty="0" smtClean="0"/>
                      <m:t>(</m:t>
                    </m:r>
                    <m:r>
                      <m:rPr>
                        <m:nor/>
                      </m:rPr>
                      <a:rPr lang="en-US" sz="2000" b="1" dirty="0" smtClean="0"/>
                      <m:t>Suarez</m:t>
                    </m:r>
                    <m:r>
                      <m:rPr>
                        <m:nor/>
                      </m:rPr>
                      <a:rPr lang="mr-IN" sz="2000" b="1" dirty="0" smtClean="0"/>
                      <m:t>)</m:t>
                    </m:r>
                    <m:r>
                      <a:rPr lang="en-US" altLang="zh-CN" sz="2000" b="1" i="0" dirty="0" smtClean="0">
                        <a:latin typeface="Cambria Math" charset="0"/>
                      </a:rPr>
                      <m:t>=</m:t>
                    </m:r>
                    <m:r>
                      <a:rPr lang="zh-CN" altLang="en-US" sz="2000" b="1" i="0" dirty="0" smtClean="0">
                        <a:latin typeface="Cambria Math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𝐐</m:t>
                    </m:r>
                    <m:r>
                      <a:rPr lang="en-US" sz="2000" b="1" i="1" baseline="30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𝑺𝒖𝒂𝒓𝒆𝒛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𝑺𝒉𝒐𝒐𝒕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= </a:t>
                </a:r>
                <a:r>
                  <a:rPr lang="en-US" sz="2000" b="1" dirty="0" smtClean="0"/>
                  <a:t>-3.993 </a:t>
                </a:r>
              </a:p>
              <a:p>
                <a:r>
                  <a:rPr lang="en-US" sz="2000" b="1" dirty="0"/>
                  <a:t>c</a:t>
                </a:r>
                <a:r>
                  <a:rPr lang="en-US" sz="2000" b="1" dirty="0" smtClean="0"/>
                  <a:t> = V</a:t>
                </a:r>
                <a:r>
                  <a:rPr lang="mr-IN" sz="2000" b="1" baseline="30000" dirty="0" smtClean="0"/>
                  <a:t>𝝅</a:t>
                </a:r>
                <a:r>
                  <a:rPr lang="mr-IN" sz="2000" b="1" dirty="0" smtClean="0"/>
                  <a:t>(</a:t>
                </a:r>
                <a:r>
                  <a:rPr lang="en-US" sz="2000" b="1" dirty="0" smtClean="0"/>
                  <a:t>Scored</a:t>
                </a:r>
                <a:r>
                  <a:rPr lang="mr-IN" sz="2000" b="1" dirty="0" smtClean="0"/>
                  <a:t>)</a:t>
                </a:r>
                <a:r>
                  <a:rPr lang="zh-CN" altLang="en-US" sz="2000" b="1" dirty="0"/>
                  <a:t> </a:t>
                </a:r>
                <a:r>
                  <a:rPr lang="en-US" altLang="zh-CN" sz="2000" b="1" dirty="0" smtClean="0"/>
                  <a:t>=</a:t>
                </a:r>
                <a:r>
                  <a:rPr lang="zh-CN" altLang="en-US" sz="2000" b="1" dirty="0" smtClean="0"/>
                  <a:t> </a:t>
                </a:r>
                <a:r>
                  <a:rPr lang="en-US" sz="2000" b="1" dirty="0" smtClean="0"/>
                  <a:t>Q</a:t>
                </a:r>
                <a:r>
                  <a:rPr lang="en-US" sz="2000" b="1" baseline="30000" dirty="0" smtClean="0"/>
                  <a:t>𝝅</a:t>
                </a:r>
                <a:r>
                  <a:rPr lang="en-US" sz="2000" b="1" dirty="0" smtClean="0"/>
                  <a:t>(Scored, Return) = -1.355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409" y="5889447"/>
                <a:ext cx="5779562" cy="1015663"/>
              </a:xfrm>
              <a:prstGeom prst="rect">
                <a:avLst/>
              </a:prstGeom>
              <a:blipFill rotWithShape="0">
                <a:blip r:embed="rId12"/>
                <a:stretch>
                  <a:fillRect l="-1055" t="-8982" b="-18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1242300" y="2366402"/>
            <a:ext cx="3211274" cy="5715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221745" y="3933405"/>
            <a:ext cx="5845413" cy="5715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242300" y="5121611"/>
            <a:ext cx="3211274" cy="5715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39" grpId="0"/>
      <p:bldP spid="40" grpId="0"/>
      <p:bldP spid="69" grpId="0"/>
      <p:bldP spid="70" grpId="0"/>
      <p:bldP spid="71" grpId="0"/>
      <p:bldP spid="72" grpId="0"/>
      <p:bldP spid="73" grpId="0"/>
      <p:bldP spid="29" grpId="0"/>
      <p:bldP spid="30" grpId="0"/>
      <p:bldP spid="32" grpId="0" animBg="1"/>
      <p:bldP spid="33" grpId="0"/>
      <p:bldP spid="34" grpId="0"/>
      <p:bldP spid="35" grpId="0" animBg="1"/>
      <p:bldP spid="36" grpId="0" animBg="1"/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866" y="3512462"/>
            <a:ext cx="3111302" cy="22432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4761" y="3051883"/>
            <a:ext cx="2398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Q</a:t>
            </a:r>
            <a:r>
              <a:rPr lang="mr-IN" sz="2000" b="1" baseline="30000" dirty="0" smtClean="0">
                <a:solidFill>
                  <a:srgbClr val="FF0000"/>
                </a:solidFill>
              </a:rPr>
              <a:t>𝝅</a:t>
            </a:r>
            <a:r>
              <a:rPr lang="mr-IN" sz="2000" b="1" dirty="0" smtClean="0">
                <a:solidFill>
                  <a:srgbClr val="FF0000"/>
                </a:solidFill>
              </a:rPr>
              <a:t>(𝑴𝒆𝒔𝒔𝒊,</a:t>
            </a:r>
            <a:r>
              <a:rPr lang="en-US" sz="2000" b="1" dirty="0" smtClean="0">
                <a:solidFill>
                  <a:srgbClr val="FF0000"/>
                </a:solidFill>
              </a:rPr>
              <a:t> Shoot</a:t>
            </a:r>
            <a:r>
              <a:rPr lang="mr-IN" sz="2000" b="1" dirty="0" smtClean="0">
                <a:solidFill>
                  <a:srgbClr val="FF0000"/>
                </a:solidFill>
              </a:rPr>
              <a:t>)</a:t>
            </a:r>
            <a:r>
              <a:rPr lang="en-US" sz="2000" b="1" dirty="0" smtClean="0">
                <a:solidFill>
                  <a:srgbClr val="FF0000"/>
                </a:solidFill>
              </a:rPr>
              <a:t> =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7481" y="221573"/>
            <a:ext cx="3243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Step3: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Improvement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09" y="1912810"/>
            <a:ext cx="6717996" cy="55586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9968" y="1858496"/>
            <a:ext cx="7083161" cy="7004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27323" y="2859782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0.2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272021" y="2865220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-2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99768" y="2868781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* </a:t>
                </a:r>
                <a:r>
                  <a:rPr lang="en-US" sz="2000" b="1" dirty="0" smtClean="0"/>
                  <a:t>V</a:t>
                </a:r>
                <a:r>
                  <a:rPr lang="mr-IN" sz="2000" b="1" baseline="30000" dirty="0" smtClean="0"/>
                  <a:t>𝝅</a:t>
                </a:r>
                <a:r>
                  <a:rPr lang="mr-IN" sz="2000" b="1" dirty="0" smtClean="0"/>
                  <a:t>(</a:t>
                </a:r>
                <a:r>
                  <a:rPr lang="en-US" sz="2000" b="1" dirty="0" smtClean="0"/>
                  <a:t>Scored</a:t>
                </a:r>
                <a:r>
                  <a:rPr lang="mr-IN" sz="2000" b="1" dirty="0" smtClean="0"/>
                  <a:t>)</a:t>
                </a:r>
                <a:r>
                  <a:rPr lang="zh-CN" altLang="en-US" sz="2000" b="1" dirty="0" smtClean="0"/>
                  <a:t> </a:t>
                </a:r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68" y="2868781"/>
                <a:ext cx="2174060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101538" b="-1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234585" y="3283552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0.</a:t>
            </a:r>
            <a:r>
              <a:rPr lang="en-US" altLang="zh-CN" sz="2000" dirty="0" smtClean="0"/>
              <a:t>8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272021" y="3283552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-2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90803" y="3292629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*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 smtClean="0"/>
                      <m:t>V</m:t>
                    </m:r>
                    <m:r>
                      <m:rPr>
                        <m:nor/>
                      </m:rPr>
                      <a:rPr lang="mr-IN" sz="2000" b="1" baseline="30000" dirty="0" smtClean="0"/>
                      <m:t>𝝅</m:t>
                    </m:r>
                    <m:r>
                      <m:rPr>
                        <m:nor/>
                      </m:rPr>
                      <a:rPr lang="mr-IN" sz="2000" b="1" dirty="0" smtClean="0"/>
                      <m:t>(</m:t>
                    </m:r>
                    <m:r>
                      <m:rPr>
                        <m:nor/>
                      </m:rPr>
                      <a:rPr lang="en-US" sz="2000" b="1" dirty="0" smtClean="0"/>
                      <m:t>Suarez</m:t>
                    </m:r>
                    <m:r>
                      <m:rPr>
                        <m:nor/>
                      </m:rPr>
                      <a:rPr lang="mr-IN" sz="2000" b="1" dirty="0" smtClean="0"/>
                      <m:t>)</m:t>
                    </m:r>
                  </m:oMath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803" y="3292629"/>
                <a:ext cx="2174060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984974" y="279786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38299" y="284385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55776" y="284732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63505" y="287041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4863" y="2884170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-0.617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69346" y="3268891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-4.156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84975" y="319074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64744" y="3268657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492483" y="3007047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483" y="3007047"/>
                <a:ext cx="36453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26"/>
          <p:cNvSpPr/>
          <p:nvPr/>
        </p:nvSpPr>
        <p:spPr>
          <a:xfrm>
            <a:off x="2814575" y="3048010"/>
            <a:ext cx="418861" cy="464451"/>
          </a:xfrm>
          <a:custGeom>
            <a:avLst/>
            <a:gdLst>
              <a:gd name="connsiteX0" fmla="*/ 358966 w 358966"/>
              <a:gd name="connsiteY0" fmla="*/ 0 h 466165"/>
              <a:gd name="connsiteX1" fmla="*/ 378 w 358966"/>
              <a:gd name="connsiteY1" fmla="*/ 197224 h 466165"/>
              <a:gd name="connsiteX2" fmla="*/ 287248 w 358966"/>
              <a:gd name="connsiteY2" fmla="*/ 466165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966" h="466165">
                <a:moveTo>
                  <a:pt x="358966" y="0"/>
                </a:moveTo>
                <a:cubicBezTo>
                  <a:pt x="185648" y="59765"/>
                  <a:pt x="12331" y="119530"/>
                  <a:pt x="378" y="197224"/>
                </a:cubicBezTo>
                <a:cubicBezTo>
                  <a:pt x="-11575" y="274918"/>
                  <a:pt x="263342" y="421342"/>
                  <a:pt x="287248" y="466165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54537" y="332108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48135" y="3230807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9756" y="3430861"/>
            <a:ext cx="177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-4.77</a:t>
            </a:r>
            <a:endParaRPr 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/>
              <p:cNvGraphicFramePr>
                <a:graphicFrameLocks noGrp="1"/>
              </p:cNvGraphicFramePr>
              <p:nvPr/>
            </p:nvGraphicFramePr>
            <p:xfrm>
              <a:off x="7673828" y="57303"/>
              <a:ext cx="4464420" cy="15849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6105"/>
                    <a:gridCol w="1116105"/>
                    <a:gridCol w="1116105"/>
                    <a:gridCol w="1116105"/>
                  </a:tblGrid>
                  <a:tr h="348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Iteration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𝝅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𝑴𝒆𝒔𝒔𝒊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𝝅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𝑺𝒖𝒂𝒓𝒆𝒛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𝝅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𝑺𝒄𝒐𝒓𝒆𝒅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0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Pass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Pass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Return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/>
              <p:cNvGraphicFramePr>
                <a:graphicFrameLocks noGrp="1"/>
              </p:cNvGraphicFramePr>
              <p:nvPr/>
            </p:nvGraphicFramePr>
            <p:xfrm>
              <a:off x="7673828" y="57303"/>
              <a:ext cx="4464420" cy="15849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6105"/>
                    <a:gridCol w="1116105"/>
                    <a:gridCol w="1116105"/>
                    <a:gridCol w="1116105"/>
                  </a:tblGrid>
                  <a:tr h="348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Iteration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01093" t="-5263" r="-201639" b="-36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00000" t="-5263" r="-100543" b="-36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01639" t="-5263" r="-1093" b="-361404"/>
                          </a:stretch>
                        </a:blipFill>
                      </a:tcPr>
                    </a:tc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0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Pass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Pass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Return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3" name="TextBox 32"/>
          <p:cNvSpPr txBox="1"/>
          <p:nvPr/>
        </p:nvSpPr>
        <p:spPr>
          <a:xfrm>
            <a:off x="8068235" y="849783"/>
            <a:ext cx="22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063827" y="825716"/>
            <a:ext cx="82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Pass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7871" y="4297956"/>
            <a:ext cx="2398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Q</a:t>
            </a:r>
            <a:r>
              <a:rPr lang="mr-IN" sz="2000" b="1" baseline="30000" dirty="0" smtClean="0">
                <a:solidFill>
                  <a:srgbClr val="FF0000"/>
                </a:solidFill>
              </a:rPr>
              <a:t>𝝅</a:t>
            </a:r>
            <a:r>
              <a:rPr lang="mr-IN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 smtClean="0">
                <a:solidFill>
                  <a:srgbClr val="FF0000"/>
                </a:solidFill>
              </a:rPr>
              <a:t>Suarez</a:t>
            </a:r>
            <a:r>
              <a:rPr lang="mr-IN" sz="2000" b="1" dirty="0" smtClean="0">
                <a:solidFill>
                  <a:srgbClr val="FF0000"/>
                </a:solidFill>
              </a:rPr>
              <a:t>,</a:t>
            </a:r>
            <a:r>
              <a:rPr lang="en-US" sz="2000" b="1" dirty="0" smtClean="0">
                <a:solidFill>
                  <a:srgbClr val="FF0000"/>
                </a:solidFill>
              </a:rPr>
              <a:t> Pass</a:t>
            </a:r>
            <a:r>
              <a:rPr lang="mr-IN" sz="2000" b="1" dirty="0" smtClean="0">
                <a:solidFill>
                  <a:srgbClr val="FF0000"/>
                </a:solidFill>
              </a:rPr>
              <a:t>)</a:t>
            </a:r>
            <a:r>
              <a:rPr lang="en-US" sz="2000" b="1" dirty="0" smtClean="0">
                <a:solidFill>
                  <a:srgbClr val="FF0000"/>
                </a:solidFill>
              </a:rPr>
              <a:t> =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28717" y="4303078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4173415" y="4308516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-1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401162" y="4312077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* </a:t>
                </a:r>
                <a:r>
                  <a:rPr lang="en-US" sz="2000" b="1" dirty="0" smtClean="0"/>
                  <a:t>V</a:t>
                </a:r>
                <a:r>
                  <a:rPr lang="mr-IN" sz="2000" b="1" baseline="30000" dirty="0" smtClean="0"/>
                  <a:t>𝝅</a:t>
                </a:r>
                <a:r>
                  <a:rPr lang="mr-IN" sz="2000" b="1" dirty="0" smtClean="0"/>
                  <a:t>(</a:t>
                </a:r>
                <a:r>
                  <a:rPr lang="en-US" sz="2000" b="1" dirty="0" smtClean="0"/>
                  <a:t>Messi</a:t>
                </a:r>
                <a:r>
                  <a:rPr lang="mr-IN" sz="2000" b="1" dirty="0" smtClean="0"/>
                  <a:t>)</a:t>
                </a:r>
                <a:r>
                  <a:rPr lang="zh-CN" altLang="en-US" sz="2000" b="1" dirty="0" smtClean="0"/>
                  <a:t> </a:t>
                </a:r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162" y="4312077"/>
                <a:ext cx="2174060" cy="400110"/>
              </a:xfrm>
              <a:prstGeom prst="rect">
                <a:avLst/>
              </a:prstGeom>
              <a:blipFill rotWithShape="0">
                <a:blip r:embed="rId9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4886368" y="4221475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39693" y="428715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57170" y="429061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4899" y="4313710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66257" y="4327466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-4.355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2866" y="4676934"/>
            <a:ext cx="177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-4.355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-10393" y="3977409"/>
            <a:ext cx="9001892" cy="3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190946" y="825716"/>
            <a:ext cx="82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Shoot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164597" y="825716"/>
            <a:ext cx="95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Return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41015" y="744793"/>
                <a:ext cx="57795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a = V</a:t>
                </a:r>
                <a:r>
                  <a:rPr lang="mr-IN" sz="2000" b="1" baseline="30000" dirty="0" smtClean="0"/>
                  <a:t>𝝅</a:t>
                </a:r>
                <a:r>
                  <a:rPr lang="mr-IN" sz="2000" b="1" dirty="0" smtClean="0"/>
                  <a:t>(𝑴𝒆𝒔𝒔𝒊)</a:t>
                </a:r>
                <a:r>
                  <a:rPr lang="zh-CN" altLang="en-US" sz="2000" b="1" dirty="0" smtClean="0"/>
                  <a:t>  </a:t>
                </a:r>
                <a:r>
                  <a:rPr lang="en-US" altLang="zh-CN" sz="2000" b="1" dirty="0" smtClean="0"/>
                  <a:t>=</a:t>
                </a:r>
                <a:r>
                  <a:rPr lang="zh-CN" altLang="en-US" sz="2000" b="1" dirty="0" smtClean="0"/>
                  <a:t> </a:t>
                </a:r>
                <a:r>
                  <a:rPr lang="en-US" sz="2000" b="1" dirty="0" smtClean="0"/>
                  <a:t>Q</a:t>
                </a:r>
                <a:r>
                  <a:rPr lang="mr-IN" sz="2000" b="1" baseline="30000" dirty="0" smtClean="0"/>
                  <a:t>𝝅</a:t>
                </a:r>
                <a:r>
                  <a:rPr lang="mr-IN" sz="2000" b="1" dirty="0" smtClean="0"/>
                  <a:t>(𝑴𝒆𝒔𝒔𝒊,</a:t>
                </a:r>
                <a:r>
                  <a:rPr lang="en-US" sz="2000" b="1" dirty="0" smtClean="0"/>
                  <a:t> </a:t>
                </a:r>
                <a:r>
                  <a:rPr lang="mr-IN" sz="2000" b="1" dirty="0" err="1" smtClean="0"/>
                  <a:t>Pass</a:t>
                </a:r>
                <a:r>
                  <a:rPr lang="mr-IN" sz="2000" b="1" dirty="0" smtClean="0"/>
                  <a:t>)</a:t>
                </a:r>
                <a:r>
                  <a:rPr lang="en-US" sz="2000" b="1" dirty="0" smtClean="0"/>
                  <a:t> = -4.194 </a:t>
                </a:r>
                <a:endParaRPr lang="en-US" sz="2000" b="1" i="0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1" i="1" dirty="0">
                        <a:latin typeface="Cambria Math" charset="0"/>
                      </a:rPr>
                      <m:t>b</m:t>
                    </m:r>
                    <m:r>
                      <a:rPr lang="en-US" sz="2000" b="1" i="1" dirty="0" smtClean="0">
                        <a:latin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1" i="0" dirty="0" smtClean="0"/>
                      <m:t>= </m:t>
                    </m:r>
                    <m:r>
                      <m:rPr>
                        <m:nor/>
                      </m:rPr>
                      <a:rPr lang="en-US" sz="2000" b="1" dirty="0" smtClean="0"/>
                      <m:t>V</m:t>
                    </m:r>
                    <m:r>
                      <m:rPr>
                        <m:nor/>
                      </m:rPr>
                      <a:rPr lang="mr-IN" sz="2000" b="1" baseline="30000" dirty="0" smtClean="0"/>
                      <m:t>𝝅</m:t>
                    </m:r>
                    <m:r>
                      <m:rPr>
                        <m:nor/>
                      </m:rPr>
                      <a:rPr lang="mr-IN" sz="2000" b="1" dirty="0" smtClean="0"/>
                      <m:t>(</m:t>
                    </m:r>
                    <m:r>
                      <m:rPr>
                        <m:nor/>
                      </m:rPr>
                      <a:rPr lang="en-US" sz="2000" b="1" dirty="0" smtClean="0"/>
                      <m:t>Suarez</m:t>
                    </m:r>
                    <m:r>
                      <m:rPr>
                        <m:nor/>
                      </m:rPr>
                      <a:rPr lang="mr-IN" sz="2000" b="1" dirty="0" smtClean="0"/>
                      <m:t>)</m:t>
                    </m:r>
                    <m:r>
                      <a:rPr lang="en-US" altLang="zh-CN" sz="2000" b="1" i="0" dirty="0" smtClean="0">
                        <a:latin typeface="Cambria Math" charset="0"/>
                      </a:rPr>
                      <m:t>=</m:t>
                    </m:r>
                    <m:r>
                      <a:rPr lang="zh-CN" altLang="en-US" sz="2000" b="1" i="0" dirty="0" smtClean="0">
                        <a:latin typeface="Cambria Math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𝐐</m:t>
                    </m:r>
                    <m:r>
                      <a:rPr lang="en-US" sz="2000" b="1" i="1" baseline="30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𝑺𝒖𝒂𝒓𝒆𝒛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𝑺𝒉𝒐𝒐𝒕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= </a:t>
                </a:r>
                <a:r>
                  <a:rPr lang="en-US" sz="2000" b="1" dirty="0" smtClean="0"/>
                  <a:t>-3.993 </a:t>
                </a:r>
              </a:p>
              <a:p>
                <a:r>
                  <a:rPr lang="en-US" sz="2000" b="1" dirty="0"/>
                  <a:t>c</a:t>
                </a:r>
                <a:r>
                  <a:rPr lang="en-US" sz="2000" b="1" dirty="0" smtClean="0"/>
                  <a:t> = V</a:t>
                </a:r>
                <a:r>
                  <a:rPr lang="mr-IN" sz="2000" b="1" baseline="30000" dirty="0" smtClean="0"/>
                  <a:t>𝝅</a:t>
                </a:r>
                <a:r>
                  <a:rPr lang="mr-IN" sz="2000" b="1" dirty="0" smtClean="0"/>
                  <a:t>(</a:t>
                </a:r>
                <a:r>
                  <a:rPr lang="en-US" sz="2000" b="1" dirty="0" smtClean="0"/>
                  <a:t>Scored</a:t>
                </a:r>
                <a:r>
                  <a:rPr lang="mr-IN" sz="2000" b="1" dirty="0" smtClean="0"/>
                  <a:t>)</a:t>
                </a:r>
                <a:r>
                  <a:rPr lang="zh-CN" altLang="en-US" sz="2000" b="1" dirty="0"/>
                  <a:t> </a:t>
                </a:r>
                <a:r>
                  <a:rPr lang="en-US" altLang="zh-CN" sz="2000" b="1" dirty="0" smtClean="0"/>
                  <a:t>=</a:t>
                </a:r>
                <a:r>
                  <a:rPr lang="zh-CN" altLang="en-US" sz="2000" b="1" dirty="0" smtClean="0"/>
                  <a:t> </a:t>
                </a:r>
                <a:r>
                  <a:rPr lang="en-US" sz="2000" b="1" dirty="0" smtClean="0"/>
                  <a:t>Q</a:t>
                </a:r>
                <a:r>
                  <a:rPr lang="en-US" sz="2000" b="1" baseline="30000" dirty="0" smtClean="0"/>
                  <a:t>𝝅</a:t>
                </a:r>
                <a:r>
                  <a:rPr lang="en-US" sz="2000" b="1" dirty="0" smtClean="0"/>
                  <a:t>(Scored, Return) = -1.355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15" y="744793"/>
                <a:ext cx="5779562" cy="1015663"/>
              </a:xfrm>
              <a:prstGeom prst="rect">
                <a:avLst/>
              </a:prstGeom>
              <a:blipFill rotWithShape="0">
                <a:blip r:embed="rId10"/>
                <a:stretch>
                  <a:fillRect l="-1160" t="-8982" b="-18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10190945" y="1262003"/>
            <a:ext cx="82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Shoot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81412" y="1247257"/>
            <a:ext cx="95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Return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77201" y="1253197"/>
            <a:ext cx="22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070098" y="1247257"/>
            <a:ext cx="82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Pass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2866" y="5677910"/>
            <a:ext cx="99781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</a:rPr>
              <a:t>So, after 2 iterations, </a:t>
            </a:r>
          </a:p>
          <a:p>
            <a:r>
              <a:rPr lang="en-US" altLang="zh-CN" sz="3200" b="1" dirty="0" smtClean="0">
                <a:solidFill>
                  <a:srgbClr val="00B050"/>
                </a:solidFill>
              </a:rPr>
              <a:t>the policy is</a:t>
            </a:r>
            <a:r>
              <a:rPr lang="zh-CN" altLang="en-US" sz="32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Messi</a:t>
            </a:r>
            <a:r>
              <a:rPr lang="zh-CN" altLang="en-US" sz="32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Pass, Suarez Shoot, Scored Return. 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20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8" grpId="0"/>
      <p:bldP spid="29" grpId="0"/>
      <p:bldP spid="31" grpId="0"/>
      <p:bldP spid="35" grpId="0"/>
      <p:bldP spid="36" grpId="0"/>
      <p:bldP spid="37" grpId="0"/>
      <p:bldP spid="38" grpId="0"/>
      <p:bldP spid="42" grpId="0"/>
      <p:bldP spid="43" grpId="0"/>
      <p:bldP spid="44" grpId="0"/>
      <p:bldP spid="45" grpId="0"/>
      <p:bldP spid="46" grpId="0"/>
      <p:bldP spid="54" grpId="0"/>
      <p:bldP spid="57" grpId="0"/>
      <p:bldP spid="59" grpId="0"/>
      <p:bldP spid="60" grpId="0"/>
      <p:bldP spid="62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59" y="1864658"/>
            <a:ext cx="11539775" cy="186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8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51" y="894232"/>
            <a:ext cx="8547100" cy="2501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9725" y="179882"/>
            <a:ext cx="6625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Classical Planning </a:t>
            </a:r>
            <a:r>
              <a:rPr lang="en-US" altLang="zh-CN" sz="3200" b="1" dirty="0" smtClean="0"/>
              <a:t>VS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MDPs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04144" y="1948721"/>
            <a:ext cx="2548328" cy="329784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52472" y="2278505"/>
            <a:ext cx="1479029" cy="1515699"/>
          </a:xfrm>
          <a:prstGeom prst="straightConnector1">
            <a:avLst/>
          </a:prstGeom>
          <a:ln w="69850">
            <a:solidFill>
              <a:srgbClr val="FF0000">
                <a:alpha val="9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22084" y="3725916"/>
            <a:ext cx="96465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Markov Decision Processes (MDPs) </a:t>
            </a:r>
            <a:r>
              <a:rPr lang="en-US" sz="2000" dirty="0" smtClean="0"/>
              <a:t>remove the assumption of deterministic events.</a:t>
            </a:r>
          </a:p>
          <a:p>
            <a:endParaRPr lang="en-US" sz="2000" dirty="0" smtClean="0"/>
          </a:p>
          <a:p>
            <a:r>
              <a:rPr lang="en-US" sz="2000" dirty="0" smtClean="0"/>
              <a:t>Instead MDPs assume that </a:t>
            </a:r>
            <a:r>
              <a:rPr lang="en-US" sz="2000" b="1" dirty="0" smtClean="0">
                <a:solidFill>
                  <a:srgbClr val="FF0000"/>
                </a:solidFill>
              </a:rPr>
              <a:t>each action could have multiple outcomes</a:t>
            </a:r>
            <a:r>
              <a:rPr lang="en-US" sz="2000" dirty="0" smtClean="0"/>
              <a:t>, with each outcome associated with a </a:t>
            </a:r>
            <a:r>
              <a:rPr lang="en-US" sz="2000" b="1" dirty="0" smtClean="0">
                <a:solidFill>
                  <a:srgbClr val="FF0000"/>
                </a:solidFill>
              </a:rPr>
              <a:t>probability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084" y="5844749"/>
            <a:ext cx="8822434" cy="7030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22084" y="5440695"/>
            <a:ext cx="199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example: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654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57" y="2015680"/>
            <a:ext cx="4900029" cy="17918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899" y="264129"/>
            <a:ext cx="4555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State Model</a:t>
            </a:r>
            <a:endParaRPr 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5557" y="1306278"/>
            <a:ext cx="4114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Classical Planning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0786" y="1306278"/>
            <a:ext cx="4114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MDPs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658" y="1991783"/>
            <a:ext cx="6199459" cy="18156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9228" y="4080190"/>
            <a:ext cx="558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is different from classical planning?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557" y="4497521"/>
            <a:ext cx="6411684" cy="4494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557" y="5172219"/>
            <a:ext cx="6387193" cy="4172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228" y="5749388"/>
            <a:ext cx="5763986" cy="2474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899" y="6160549"/>
            <a:ext cx="2449287" cy="21611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943600" y="2838897"/>
            <a:ext cx="4327072" cy="208822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0235" y="3132420"/>
            <a:ext cx="4417950" cy="274060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385958" y="3104882"/>
            <a:ext cx="696685" cy="301597"/>
          </a:xfrm>
          <a:prstGeom prst="rect">
            <a:avLst/>
          </a:prstGeom>
          <a:solidFill>
            <a:srgbClr val="0070C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6564" y="2625756"/>
            <a:ext cx="2099293" cy="213141"/>
          </a:xfrm>
          <a:prstGeom prst="rect">
            <a:avLst/>
          </a:prstGeom>
          <a:solidFill>
            <a:srgbClr val="0070C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39030" y="3092398"/>
            <a:ext cx="696685" cy="301597"/>
          </a:xfrm>
          <a:prstGeom prst="rect">
            <a:avLst/>
          </a:prstGeom>
          <a:solidFill>
            <a:srgbClr val="00B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6596" y="3429631"/>
            <a:ext cx="2175590" cy="270372"/>
          </a:xfrm>
          <a:prstGeom prst="rect">
            <a:avLst/>
          </a:prstGeom>
          <a:solidFill>
            <a:srgbClr val="00B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19107" y="3609342"/>
            <a:ext cx="2473779" cy="198140"/>
          </a:xfrm>
          <a:prstGeom prst="rect">
            <a:avLst/>
          </a:prstGeom>
          <a:solidFill>
            <a:schemeClr val="accent4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766956" y="3807482"/>
            <a:ext cx="340180" cy="847114"/>
          </a:xfrm>
          <a:prstGeom prst="straightConnector1">
            <a:avLst/>
          </a:prstGeom>
          <a:ln w="69850">
            <a:solidFill>
              <a:schemeClr val="accent4">
                <a:lumMod val="60000"/>
                <a:lumOff val="40000"/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937046" y="4654596"/>
            <a:ext cx="3150054" cy="121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The discount factor determines how much a future reward should be discounted compared to a current reward.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47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2975" y="994396"/>
            <a:ext cx="5068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Solution for Classical Planning: 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19531" y="971567"/>
            <a:ext cx="5068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Action Sequence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(from initial state to goal state)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2975" y="2564056"/>
            <a:ext cx="5068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Solution for MDPs: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83497" y="2564056"/>
            <a:ext cx="5068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Policy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75" y="3445567"/>
            <a:ext cx="5715000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269" y="3409709"/>
            <a:ext cx="5500758" cy="261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7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351" y="200789"/>
            <a:ext cx="5188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How to solve MDPs?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741" y="914407"/>
            <a:ext cx="407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Bellman equations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41" y="1560738"/>
            <a:ext cx="10442575" cy="15424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8000" y="2331987"/>
            <a:ext cx="1113183" cy="39134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500191" y="2723328"/>
            <a:ext cx="536713" cy="735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83967" y="3458823"/>
            <a:ext cx="2405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mmediate reward </a:t>
            </a:r>
            <a:r>
              <a:rPr lang="en-US" sz="2000" dirty="0" smtClean="0">
                <a:solidFill>
                  <a:srgbClr val="FF0000"/>
                </a:solidFill>
              </a:rPr>
              <a:t>resulting from that action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59867" y="2331987"/>
            <a:ext cx="937523" cy="391341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8728629" y="2723328"/>
            <a:ext cx="468761" cy="7712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81647" y="3458823"/>
            <a:ext cx="2025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B050"/>
                </a:solidFill>
              </a:rPr>
              <a:t>d</a:t>
            </a:r>
            <a:r>
              <a:rPr lang="en-US" sz="2000" b="1" dirty="0" smtClean="0">
                <a:solidFill>
                  <a:srgbClr val="00B050"/>
                </a:solidFill>
              </a:rPr>
              <a:t>iscounted future reward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259867" y="2179787"/>
            <a:ext cx="321780" cy="69573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274552" y="2875526"/>
            <a:ext cx="110332" cy="164677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304892" y="4456485"/>
                <a:ext cx="20643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7030A0"/>
                    </a:solidFill>
                  </a:rPr>
                  <a:t>discount factor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𝜸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892" y="4456485"/>
                <a:ext cx="2064335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4310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5703198" y="2352067"/>
            <a:ext cx="1007820" cy="353602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559265" y="2743408"/>
            <a:ext cx="1322838" cy="75116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1375" y="3478903"/>
            <a:ext cx="2807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b="1" dirty="0" smtClean="0">
                <a:solidFill>
                  <a:srgbClr val="0070C0"/>
                </a:solidFill>
              </a:rPr>
              <a:t>probability </a:t>
            </a:r>
            <a:r>
              <a:rPr lang="en-US" sz="2000" dirty="0" smtClean="0">
                <a:solidFill>
                  <a:srgbClr val="0070C0"/>
                </a:solidFill>
              </a:rPr>
              <a:t>of that action occurring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082140" y="2024057"/>
            <a:ext cx="4512365" cy="103712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7414591" y="926552"/>
            <a:ext cx="0" cy="111983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74266" y="316855"/>
            <a:ext cx="7002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Q(</a:t>
            </a:r>
            <a:r>
              <a:rPr lang="en-US" sz="2800" b="1" dirty="0" err="1" smtClean="0">
                <a:solidFill>
                  <a:schemeClr val="accent2">
                    <a:lumMod val="50000"/>
                  </a:schemeClr>
                </a:solidFill>
              </a:rPr>
              <a:t>s,a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Q-value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of being in a state s, choosing action a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8351" y="5164371"/>
            <a:ext cx="4512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US" sz="2400" b="1" smtClean="0">
                <a:solidFill>
                  <a:schemeClr val="accent6">
                    <a:lumMod val="50000"/>
                  </a:schemeClr>
                </a:solidFill>
              </a:rPr>
              <a:t>xpected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value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of being in state s and acting optimally according to our policy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289854" y="2179787"/>
            <a:ext cx="944216" cy="695739"/>
          </a:xfrm>
          <a:prstGeom prst="ellipse">
            <a:avLst/>
          </a:prstGeom>
          <a:solidFill>
            <a:schemeClr val="accent6">
              <a:lumMod val="7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39"/>
          <p:cNvCxnSpPr>
            <a:stCxn id="38" idx="2"/>
          </p:cNvCxnSpPr>
          <p:nvPr/>
        </p:nvCxnSpPr>
        <p:spPr>
          <a:xfrm rot="10800000" flipV="1">
            <a:off x="1553892" y="2527657"/>
            <a:ext cx="1735963" cy="2636714"/>
          </a:xfrm>
          <a:prstGeom prst="curved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831" y="5371499"/>
            <a:ext cx="4235666" cy="114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5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0" grpId="0"/>
      <p:bldP spid="11" grpId="0" animBg="1"/>
      <p:bldP spid="13" grpId="0"/>
      <p:bldP spid="19" grpId="0" animBg="1"/>
      <p:bldP spid="21" grpId="0"/>
      <p:bldP spid="23" grpId="0" animBg="1"/>
      <p:bldP spid="25" grpId="0"/>
      <p:bldP spid="30" grpId="0" animBg="1"/>
      <p:bldP spid="36" grpId="0"/>
      <p:bldP spid="37" grpId="0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5648" y="1599231"/>
            <a:ext cx="5188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How to solve MDPs?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06928" y="3055267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1.</a:t>
            </a:r>
            <a:r>
              <a:rPr lang="en-US" sz="4000" b="1" dirty="0" smtClean="0"/>
              <a:t>Value Iteration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5687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058" y="290956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Value Iteration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30" y="1153165"/>
            <a:ext cx="7970648" cy="550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407" y="1828073"/>
            <a:ext cx="9839798" cy="15077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86" y="3703522"/>
            <a:ext cx="10323649" cy="10703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12886" y="4884743"/>
                <a:ext cx="8427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In practice, we set a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threshold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𝝐</m:t>
                    </m:r>
                  </m:oMath>
                </a14:m>
                <a:r>
                  <a:rPr lang="en-US" sz="2400" dirty="0" smtClean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86" y="4884743"/>
                <a:ext cx="8427556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08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2886" y="5415840"/>
                <a:ext cx="976057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</a:t>
                </a:r>
                <a:r>
                  <a:rPr lang="en-US" sz="2400" dirty="0" smtClean="0"/>
                  <a:t>he algorithm is stopped when the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residual</a:t>
                </a:r>
                <a:r>
                  <a:rPr lang="en-US" sz="2400" dirty="0" smtClean="0"/>
                  <a:t> R = max</a:t>
                </a:r>
                <a:r>
                  <a:rPr lang="en-US" sz="2400" baseline="-25000" dirty="0" smtClean="0"/>
                  <a:t>s</a:t>
                </a:r>
                <a:r>
                  <a:rPr lang="en-US" sz="2400" dirty="0" smtClean="0"/>
                  <a:t>|V</a:t>
                </a:r>
                <a:r>
                  <a:rPr lang="en-US" sz="2400" baseline="-25000" dirty="0" smtClean="0"/>
                  <a:t>i+1</a:t>
                </a:r>
                <a:r>
                  <a:rPr lang="en-US" sz="2400" dirty="0" smtClean="0"/>
                  <a:t>(s) − V</a:t>
                </a:r>
                <a:r>
                  <a:rPr lang="en-US" sz="2400" baseline="-25000" dirty="0" smtClean="0"/>
                  <a:t>i</a:t>
                </a:r>
                <a:r>
                  <a:rPr lang="en-US" sz="2400" dirty="0" smtClean="0"/>
                  <a:t>(s)| reaches some pre-determined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threshold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𝝐</m:t>
                    </m:r>
                  </m:oMath>
                </a14:m>
                <a:r>
                  <a:rPr lang="en-US" sz="2400" dirty="0" smtClean="0"/>
                  <a:t>– that is, when the largest change in the values between iterations is “small enough”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86" y="5415840"/>
                <a:ext cx="9760577" cy="1200329"/>
              </a:xfrm>
              <a:prstGeom prst="rect">
                <a:avLst/>
              </a:prstGeom>
              <a:blipFill rotWithShape="0">
                <a:blip r:embed="rId7"/>
                <a:stretch>
                  <a:fillRect l="-937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72058" y="1160730"/>
            <a:ext cx="1169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Step1: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057" y="1724407"/>
            <a:ext cx="1169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Step2: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6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6502</TotalTime>
  <Words>2417</Words>
  <Application>Microsoft Macintosh PowerPoint</Application>
  <PresentationFormat>Widescreen</PresentationFormat>
  <Paragraphs>602</Paragraphs>
  <Slides>34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Calibri</vt:lpstr>
      <vt:lpstr>Calibri Light</vt:lpstr>
      <vt:lpstr>Cambria Math</vt:lpstr>
      <vt:lpstr>DengXian</vt:lpstr>
      <vt:lpstr>Mangal</vt:lpstr>
      <vt:lpstr>Arial</vt:lpstr>
      <vt:lpstr>Office Theme</vt:lpstr>
      <vt:lpstr>COMP90054 AI Planning for Autonomy    Workshop Week8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Name</dc:creator>
  <cp:lastModifiedBy>Name</cp:lastModifiedBy>
  <cp:revision>531</cp:revision>
  <dcterms:created xsi:type="dcterms:W3CDTF">2018-09-05T00:58:44Z</dcterms:created>
  <dcterms:modified xsi:type="dcterms:W3CDTF">2018-09-13T13:36:05Z</dcterms:modified>
</cp:coreProperties>
</file>