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8E2B3B-D137-4BB4-B545-E3EF909CC4CB}"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76B51-908B-4AE5-9E6A-E05AE28FCAF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5936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8E2B3B-D137-4BB4-B545-E3EF909CC4CB}"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76B51-908B-4AE5-9E6A-E05AE28FCAF4}" type="slidenum">
              <a:rPr lang="en-US" smtClean="0"/>
              <a:t>‹#›</a:t>
            </a:fld>
            <a:endParaRPr lang="en-US"/>
          </a:p>
        </p:txBody>
      </p:sp>
    </p:spTree>
    <p:extLst>
      <p:ext uri="{BB962C8B-B14F-4D97-AF65-F5344CB8AC3E}">
        <p14:creationId xmlns:p14="http://schemas.microsoft.com/office/powerpoint/2010/main" val="3256115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8E2B3B-D137-4BB4-B545-E3EF909CC4CB}"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76B51-908B-4AE5-9E6A-E05AE28FCAF4}" type="slidenum">
              <a:rPr lang="en-US" smtClean="0"/>
              <a:t>‹#›</a:t>
            </a:fld>
            <a:endParaRPr lang="en-US"/>
          </a:p>
        </p:txBody>
      </p:sp>
    </p:spTree>
    <p:extLst>
      <p:ext uri="{BB962C8B-B14F-4D97-AF65-F5344CB8AC3E}">
        <p14:creationId xmlns:p14="http://schemas.microsoft.com/office/powerpoint/2010/main" val="2749829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8E2B3B-D137-4BB4-B545-E3EF909CC4CB}"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76B51-908B-4AE5-9E6A-E05AE28FCAF4}" type="slidenum">
              <a:rPr lang="en-US" smtClean="0"/>
              <a:t>‹#›</a:t>
            </a:fld>
            <a:endParaRPr lang="en-US"/>
          </a:p>
        </p:txBody>
      </p:sp>
    </p:spTree>
    <p:extLst>
      <p:ext uri="{BB962C8B-B14F-4D97-AF65-F5344CB8AC3E}">
        <p14:creationId xmlns:p14="http://schemas.microsoft.com/office/powerpoint/2010/main" val="3578581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8E2B3B-D137-4BB4-B545-E3EF909CC4CB}"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76B51-908B-4AE5-9E6A-E05AE28FCAF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1861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8E2B3B-D137-4BB4-B545-E3EF909CC4CB}" type="datetimeFigureOut">
              <a:rPr lang="en-US" smtClean="0"/>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476B51-908B-4AE5-9E6A-E05AE28FCAF4}" type="slidenum">
              <a:rPr lang="en-US" smtClean="0"/>
              <a:t>‹#›</a:t>
            </a:fld>
            <a:endParaRPr lang="en-US"/>
          </a:p>
        </p:txBody>
      </p:sp>
    </p:spTree>
    <p:extLst>
      <p:ext uri="{BB962C8B-B14F-4D97-AF65-F5344CB8AC3E}">
        <p14:creationId xmlns:p14="http://schemas.microsoft.com/office/powerpoint/2010/main" val="3658411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8E2B3B-D137-4BB4-B545-E3EF909CC4CB}" type="datetimeFigureOut">
              <a:rPr lang="en-US" smtClean="0"/>
              <a:t>5/6/2020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476B51-908B-4AE5-9E6A-E05AE28FCAF4}" type="slidenum">
              <a:rPr lang="en-US" smtClean="0"/>
              <a:t>‹#›</a:t>
            </a:fld>
            <a:endParaRPr lang="en-US"/>
          </a:p>
        </p:txBody>
      </p:sp>
    </p:spTree>
    <p:extLst>
      <p:ext uri="{BB962C8B-B14F-4D97-AF65-F5344CB8AC3E}">
        <p14:creationId xmlns:p14="http://schemas.microsoft.com/office/powerpoint/2010/main" val="3343605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8E2B3B-D137-4BB4-B545-E3EF909CC4CB}" type="datetimeFigureOut">
              <a:rPr lang="en-US" smtClean="0"/>
              <a:t>5/6/2020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476B51-908B-4AE5-9E6A-E05AE28FCAF4}" type="slidenum">
              <a:rPr lang="en-US" smtClean="0"/>
              <a:t>‹#›</a:t>
            </a:fld>
            <a:endParaRPr lang="en-US"/>
          </a:p>
        </p:txBody>
      </p:sp>
    </p:spTree>
    <p:extLst>
      <p:ext uri="{BB962C8B-B14F-4D97-AF65-F5344CB8AC3E}">
        <p14:creationId xmlns:p14="http://schemas.microsoft.com/office/powerpoint/2010/main" val="3226399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E8E2B3B-D137-4BB4-B545-E3EF909CC4CB}" type="datetimeFigureOut">
              <a:rPr lang="en-US" smtClean="0"/>
              <a:t>5/6/2020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7476B51-908B-4AE5-9E6A-E05AE28FCAF4}" type="slidenum">
              <a:rPr lang="en-US" smtClean="0"/>
              <a:t>‹#›</a:t>
            </a:fld>
            <a:endParaRPr lang="en-US"/>
          </a:p>
        </p:txBody>
      </p:sp>
    </p:spTree>
    <p:extLst>
      <p:ext uri="{BB962C8B-B14F-4D97-AF65-F5344CB8AC3E}">
        <p14:creationId xmlns:p14="http://schemas.microsoft.com/office/powerpoint/2010/main" val="2422281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E8E2B3B-D137-4BB4-B545-E3EF909CC4CB}" type="datetimeFigureOut">
              <a:rPr lang="en-US" smtClean="0"/>
              <a:t>5/6/2020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7476B51-908B-4AE5-9E6A-E05AE28FCAF4}" type="slidenum">
              <a:rPr lang="en-US" smtClean="0"/>
              <a:t>‹#›</a:t>
            </a:fld>
            <a:endParaRPr lang="en-US"/>
          </a:p>
        </p:txBody>
      </p:sp>
    </p:spTree>
    <p:extLst>
      <p:ext uri="{BB962C8B-B14F-4D97-AF65-F5344CB8AC3E}">
        <p14:creationId xmlns:p14="http://schemas.microsoft.com/office/powerpoint/2010/main" val="80026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8E2B3B-D137-4BB4-B545-E3EF909CC4CB}" type="datetimeFigureOut">
              <a:rPr lang="en-US" smtClean="0"/>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476B51-908B-4AE5-9E6A-E05AE28FCAF4}" type="slidenum">
              <a:rPr lang="en-US" smtClean="0"/>
              <a:t>‹#›</a:t>
            </a:fld>
            <a:endParaRPr lang="en-US"/>
          </a:p>
        </p:txBody>
      </p:sp>
    </p:spTree>
    <p:extLst>
      <p:ext uri="{BB962C8B-B14F-4D97-AF65-F5344CB8AC3E}">
        <p14:creationId xmlns:p14="http://schemas.microsoft.com/office/powerpoint/2010/main" val="814921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E8E2B3B-D137-4BB4-B545-E3EF909CC4CB}" type="datetimeFigureOut">
              <a:rPr lang="en-US" smtClean="0"/>
              <a:t>5/6/2020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7476B51-908B-4AE5-9E6A-E05AE28FCAF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75737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5698A-2922-4CAB-9C40-86F06440A576}"/>
              </a:ext>
            </a:extLst>
          </p:cNvPr>
          <p:cNvSpPr>
            <a:spLocks noGrp="1"/>
          </p:cNvSpPr>
          <p:nvPr>
            <p:ph type="ctrTitle"/>
          </p:nvPr>
        </p:nvSpPr>
        <p:spPr>
          <a:xfrm>
            <a:off x="974732" y="1550803"/>
            <a:ext cx="10058400" cy="1717692"/>
          </a:xfrm>
        </p:spPr>
        <p:txBody>
          <a:bodyPr>
            <a:normAutofit/>
          </a:bodyPr>
          <a:lstStyle/>
          <a:p>
            <a:r>
              <a:rPr lang="en-US" sz="4800" b="1" dirty="0"/>
              <a:t>Wine Quality Analysis</a:t>
            </a:r>
          </a:p>
        </p:txBody>
      </p:sp>
      <p:sp>
        <p:nvSpPr>
          <p:cNvPr id="3" name="Subtitle 2">
            <a:extLst>
              <a:ext uri="{FF2B5EF4-FFF2-40B4-BE49-F238E27FC236}">
                <a16:creationId xmlns:a16="http://schemas.microsoft.com/office/drawing/2014/main" id="{11071A9C-CEF4-4E0E-96E8-9FCC4ADEEEBD}"/>
              </a:ext>
            </a:extLst>
          </p:cNvPr>
          <p:cNvSpPr>
            <a:spLocks noGrp="1"/>
          </p:cNvSpPr>
          <p:nvPr>
            <p:ph type="subTitle" idx="1"/>
          </p:nvPr>
        </p:nvSpPr>
        <p:spPr>
          <a:xfrm>
            <a:off x="974732" y="4663010"/>
            <a:ext cx="10058400" cy="1143000"/>
          </a:xfrm>
        </p:spPr>
        <p:txBody>
          <a:bodyPr>
            <a:normAutofit/>
          </a:bodyPr>
          <a:lstStyle/>
          <a:p>
            <a:r>
              <a:rPr lang="en-US" dirty="0" err="1"/>
              <a:t>Saier</a:t>
            </a:r>
            <a:r>
              <a:rPr lang="en-US" dirty="0"/>
              <a:t> Gong (sg3772)</a:t>
            </a:r>
          </a:p>
          <a:p>
            <a:r>
              <a:rPr lang="en-US" dirty="0"/>
              <a:t>						GR5291		</a:t>
            </a:r>
          </a:p>
        </p:txBody>
      </p:sp>
    </p:spTree>
    <p:extLst>
      <p:ext uri="{BB962C8B-B14F-4D97-AF65-F5344CB8AC3E}">
        <p14:creationId xmlns:p14="http://schemas.microsoft.com/office/powerpoint/2010/main" val="3363203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31563-9965-484D-8A17-5D21265795A4}"/>
              </a:ext>
            </a:extLst>
          </p:cNvPr>
          <p:cNvSpPr>
            <a:spLocks noGrp="1"/>
          </p:cNvSpPr>
          <p:nvPr>
            <p:ph type="title"/>
          </p:nvPr>
        </p:nvSpPr>
        <p:spPr/>
        <p:txBody>
          <a:bodyPr/>
          <a:lstStyle/>
          <a:p>
            <a:r>
              <a:rPr lang="en-US" dirty="0"/>
              <a:t>Data Introduction</a:t>
            </a:r>
          </a:p>
        </p:txBody>
      </p:sp>
      <p:sp>
        <p:nvSpPr>
          <p:cNvPr id="3" name="Content Placeholder 2">
            <a:extLst>
              <a:ext uri="{FF2B5EF4-FFF2-40B4-BE49-F238E27FC236}">
                <a16:creationId xmlns:a16="http://schemas.microsoft.com/office/drawing/2014/main" id="{5AD7B37B-417B-4674-997B-588A5AB893F6}"/>
              </a:ext>
            </a:extLst>
          </p:cNvPr>
          <p:cNvSpPr>
            <a:spLocks noGrp="1"/>
          </p:cNvSpPr>
          <p:nvPr>
            <p:ph idx="1"/>
          </p:nvPr>
        </p:nvSpPr>
        <p:spPr/>
        <p:txBody>
          <a:bodyPr/>
          <a:lstStyle/>
          <a:p>
            <a:r>
              <a:rPr lang="en-US" dirty="0"/>
              <a:t>This wine quality data set is downloaded from Kaggle.</a:t>
            </a:r>
          </a:p>
          <a:p>
            <a:r>
              <a:rPr lang="en-US" dirty="0"/>
              <a:t>After cleaning the data set, it has 6463 observations.</a:t>
            </a:r>
          </a:p>
          <a:p>
            <a:endParaRPr lang="en-US" dirty="0"/>
          </a:p>
          <a:p>
            <a:endParaRPr lang="en-US" dirty="0"/>
          </a:p>
        </p:txBody>
      </p:sp>
      <p:graphicFrame>
        <p:nvGraphicFramePr>
          <p:cNvPr id="12" name="Table 12">
            <a:extLst>
              <a:ext uri="{FF2B5EF4-FFF2-40B4-BE49-F238E27FC236}">
                <a16:creationId xmlns:a16="http://schemas.microsoft.com/office/drawing/2014/main" id="{D1A6DB6F-4336-4438-AEB8-0975A053C74A}"/>
              </a:ext>
            </a:extLst>
          </p:cNvPr>
          <p:cNvGraphicFramePr>
            <a:graphicFrameLocks noGrp="1"/>
          </p:cNvGraphicFramePr>
          <p:nvPr>
            <p:extLst>
              <p:ext uri="{D42A27DB-BD31-4B8C-83A1-F6EECF244321}">
                <p14:modId xmlns:p14="http://schemas.microsoft.com/office/powerpoint/2010/main" val="1998712059"/>
              </p:ext>
            </p:extLst>
          </p:nvPr>
        </p:nvGraphicFramePr>
        <p:xfrm>
          <a:off x="6780179" y="583479"/>
          <a:ext cx="4844374" cy="5730240"/>
        </p:xfrm>
        <a:graphic>
          <a:graphicData uri="http://schemas.openxmlformats.org/drawingml/2006/table">
            <a:tbl>
              <a:tblPr firstRow="1" bandRow="1">
                <a:tableStyleId>{5C22544A-7EE6-4342-B048-85BDC9FD1C3A}</a:tableStyleId>
              </a:tblPr>
              <a:tblGrid>
                <a:gridCol w="1810212">
                  <a:extLst>
                    <a:ext uri="{9D8B030D-6E8A-4147-A177-3AD203B41FA5}">
                      <a16:colId xmlns:a16="http://schemas.microsoft.com/office/drawing/2014/main" val="2734605190"/>
                    </a:ext>
                  </a:extLst>
                </a:gridCol>
                <a:gridCol w="3034162">
                  <a:extLst>
                    <a:ext uri="{9D8B030D-6E8A-4147-A177-3AD203B41FA5}">
                      <a16:colId xmlns:a16="http://schemas.microsoft.com/office/drawing/2014/main" val="3932154023"/>
                    </a:ext>
                  </a:extLst>
                </a:gridCol>
              </a:tblGrid>
              <a:tr h="370840">
                <a:tc>
                  <a:txBody>
                    <a:bodyPr/>
                    <a:lstStyle/>
                    <a:p>
                      <a:pPr algn="ctr"/>
                      <a:r>
                        <a:rPr lang="en-US" dirty="0"/>
                        <a:t>Variables</a:t>
                      </a:r>
                    </a:p>
                  </a:txBody>
                  <a:tcPr/>
                </a:tc>
                <a:tc>
                  <a:txBody>
                    <a:bodyPr/>
                    <a:lstStyle/>
                    <a:p>
                      <a:pPr algn="ctr"/>
                      <a:r>
                        <a:rPr lang="en-US" dirty="0"/>
                        <a:t>Type</a:t>
                      </a:r>
                    </a:p>
                  </a:txBody>
                  <a:tcPr/>
                </a:tc>
                <a:extLst>
                  <a:ext uri="{0D108BD9-81ED-4DB2-BD59-A6C34878D82A}">
                    <a16:rowId xmlns:a16="http://schemas.microsoft.com/office/drawing/2014/main" val="391260992"/>
                  </a:ext>
                </a:extLst>
              </a:tr>
              <a:tr h="370840">
                <a:tc>
                  <a:txBody>
                    <a:bodyPr/>
                    <a:lstStyle/>
                    <a:p>
                      <a:pPr algn="ctr"/>
                      <a:r>
                        <a:rPr lang="en-US" b="1" dirty="0">
                          <a:solidFill>
                            <a:srgbClr val="0070C0"/>
                          </a:solidFill>
                        </a:rPr>
                        <a:t>quality (y)</a:t>
                      </a:r>
                    </a:p>
                  </a:txBody>
                  <a:tcPr/>
                </a:tc>
                <a:tc>
                  <a:txBody>
                    <a:bodyPr/>
                    <a:lstStyle/>
                    <a:p>
                      <a:pPr algn="ctr"/>
                      <a:r>
                        <a:rPr lang="en-US" b="1" dirty="0">
                          <a:solidFill>
                            <a:srgbClr val="0070C0"/>
                          </a:solidFill>
                        </a:rPr>
                        <a:t>{0,1} response</a:t>
                      </a:r>
                    </a:p>
                  </a:txBody>
                  <a:tcPr/>
                </a:tc>
                <a:extLst>
                  <a:ext uri="{0D108BD9-81ED-4DB2-BD59-A6C34878D82A}">
                    <a16:rowId xmlns:a16="http://schemas.microsoft.com/office/drawing/2014/main" val="2614560632"/>
                  </a:ext>
                </a:extLst>
              </a:tr>
              <a:tr h="370840">
                <a:tc>
                  <a:txBody>
                    <a:bodyPr/>
                    <a:lstStyle/>
                    <a:p>
                      <a:pPr algn="ctr"/>
                      <a:r>
                        <a:rPr lang="en-US" dirty="0"/>
                        <a:t>type</a:t>
                      </a:r>
                    </a:p>
                  </a:txBody>
                  <a:tcPr/>
                </a:tc>
                <a:tc>
                  <a:txBody>
                    <a:bodyPr/>
                    <a:lstStyle/>
                    <a:p>
                      <a:pPr algn="ctr"/>
                      <a:r>
                        <a:rPr lang="en-US" b="1" dirty="0">
                          <a:solidFill>
                            <a:srgbClr val="FF3399"/>
                          </a:solidFill>
                        </a:rPr>
                        <a:t>Categorical</a:t>
                      </a:r>
                      <a:r>
                        <a:rPr lang="en-US" dirty="0"/>
                        <a:t>-2levels(</a:t>
                      </a:r>
                      <a:r>
                        <a:rPr lang="en-US" dirty="0" err="1"/>
                        <a:t>red,white</a:t>
                      </a:r>
                      <a:r>
                        <a:rPr lang="en-US" dirty="0"/>
                        <a:t>)</a:t>
                      </a:r>
                    </a:p>
                  </a:txBody>
                  <a:tcPr/>
                </a:tc>
                <a:extLst>
                  <a:ext uri="{0D108BD9-81ED-4DB2-BD59-A6C34878D82A}">
                    <a16:rowId xmlns:a16="http://schemas.microsoft.com/office/drawing/2014/main" val="815179028"/>
                  </a:ext>
                </a:extLst>
              </a:tr>
              <a:tr h="370840">
                <a:tc>
                  <a:txBody>
                    <a:bodyPr/>
                    <a:lstStyle/>
                    <a:p>
                      <a:pPr algn="ctr"/>
                      <a:r>
                        <a:rPr lang="en-US" dirty="0"/>
                        <a:t>fixed acidity</a:t>
                      </a:r>
                    </a:p>
                  </a:txBody>
                  <a:tcPr/>
                </a:tc>
                <a:tc>
                  <a:txBody>
                    <a:bodyPr/>
                    <a:lstStyle/>
                    <a:p>
                      <a:pPr algn="ctr"/>
                      <a:r>
                        <a:rPr lang="en-US" dirty="0"/>
                        <a:t>Quantitative</a:t>
                      </a:r>
                    </a:p>
                  </a:txBody>
                  <a:tcPr/>
                </a:tc>
                <a:extLst>
                  <a:ext uri="{0D108BD9-81ED-4DB2-BD59-A6C34878D82A}">
                    <a16:rowId xmlns:a16="http://schemas.microsoft.com/office/drawing/2014/main" val="3339221334"/>
                  </a:ext>
                </a:extLst>
              </a:tr>
              <a:tr h="370840">
                <a:tc>
                  <a:txBody>
                    <a:bodyPr/>
                    <a:lstStyle/>
                    <a:p>
                      <a:pPr algn="ctr"/>
                      <a:r>
                        <a:rPr lang="en-US" dirty="0"/>
                        <a:t>volatile acidity</a:t>
                      </a:r>
                    </a:p>
                  </a:txBody>
                  <a:tcPr/>
                </a:tc>
                <a:tc>
                  <a:txBody>
                    <a:bodyPr/>
                    <a:lstStyle/>
                    <a:p>
                      <a:pPr algn="ctr"/>
                      <a:r>
                        <a:rPr lang="en-US" dirty="0"/>
                        <a:t>Quantitative</a:t>
                      </a:r>
                    </a:p>
                  </a:txBody>
                  <a:tcPr/>
                </a:tc>
                <a:extLst>
                  <a:ext uri="{0D108BD9-81ED-4DB2-BD59-A6C34878D82A}">
                    <a16:rowId xmlns:a16="http://schemas.microsoft.com/office/drawing/2014/main" val="533784153"/>
                  </a:ext>
                </a:extLst>
              </a:tr>
              <a:tr h="370840">
                <a:tc>
                  <a:txBody>
                    <a:bodyPr/>
                    <a:lstStyle/>
                    <a:p>
                      <a:pPr algn="ctr"/>
                      <a:r>
                        <a:rPr lang="en-US" dirty="0"/>
                        <a:t>citric acid</a:t>
                      </a:r>
                    </a:p>
                  </a:txBody>
                  <a:tcPr/>
                </a:tc>
                <a:tc>
                  <a:txBody>
                    <a:bodyPr/>
                    <a:lstStyle/>
                    <a:p>
                      <a:pPr algn="ctr"/>
                      <a:r>
                        <a:rPr lang="en-US" dirty="0"/>
                        <a:t>Quantitative</a:t>
                      </a:r>
                    </a:p>
                  </a:txBody>
                  <a:tcPr/>
                </a:tc>
                <a:extLst>
                  <a:ext uri="{0D108BD9-81ED-4DB2-BD59-A6C34878D82A}">
                    <a16:rowId xmlns:a16="http://schemas.microsoft.com/office/drawing/2014/main" val="3507743272"/>
                  </a:ext>
                </a:extLst>
              </a:tr>
              <a:tr h="370840">
                <a:tc>
                  <a:txBody>
                    <a:bodyPr/>
                    <a:lstStyle/>
                    <a:p>
                      <a:pPr algn="ctr"/>
                      <a:r>
                        <a:rPr lang="en-US" dirty="0"/>
                        <a:t>residual sugar</a:t>
                      </a:r>
                    </a:p>
                  </a:txBody>
                  <a:tcPr/>
                </a:tc>
                <a:tc>
                  <a:txBody>
                    <a:bodyPr/>
                    <a:lstStyle/>
                    <a:p>
                      <a:pPr algn="ctr"/>
                      <a:r>
                        <a:rPr lang="en-US" dirty="0"/>
                        <a:t>Quantitative</a:t>
                      </a:r>
                    </a:p>
                  </a:txBody>
                  <a:tcPr/>
                </a:tc>
                <a:extLst>
                  <a:ext uri="{0D108BD9-81ED-4DB2-BD59-A6C34878D82A}">
                    <a16:rowId xmlns:a16="http://schemas.microsoft.com/office/drawing/2014/main" val="3834424826"/>
                  </a:ext>
                </a:extLst>
              </a:tr>
              <a:tr h="370840">
                <a:tc>
                  <a:txBody>
                    <a:bodyPr/>
                    <a:lstStyle/>
                    <a:p>
                      <a:pPr algn="ctr"/>
                      <a:r>
                        <a:rPr lang="en-US" dirty="0"/>
                        <a:t>chlorides</a:t>
                      </a:r>
                    </a:p>
                  </a:txBody>
                  <a:tcPr/>
                </a:tc>
                <a:tc>
                  <a:txBody>
                    <a:bodyPr/>
                    <a:lstStyle/>
                    <a:p>
                      <a:pPr algn="ctr"/>
                      <a:r>
                        <a:rPr lang="en-US" dirty="0"/>
                        <a:t>Quantitative</a:t>
                      </a:r>
                    </a:p>
                  </a:txBody>
                  <a:tcPr/>
                </a:tc>
                <a:extLst>
                  <a:ext uri="{0D108BD9-81ED-4DB2-BD59-A6C34878D82A}">
                    <a16:rowId xmlns:a16="http://schemas.microsoft.com/office/drawing/2014/main" val="1445121261"/>
                  </a:ext>
                </a:extLst>
              </a:tr>
              <a:tr h="370840">
                <a:tc>
                  <a:txBody>
                    <a:bodyPr/>
                    <a:lstStyle/>
                    <a:p>
                      <a:pPr algn="ctr"/>
                      <a:r>
                        <a:rPr lang="en-US" dirty="0"/>
                        <a:t>free sulfur dioxide</a:t>
                      </a:r>
                    </a:p>
                  </a:txBody>
                  <a:tcPr/>
                </a:tc>
                <a:tc>
                  <a:txBody>
                    <a:bodyPr/>
                    <a:lstStyle/>
                    <a:p>
                      <a:pPr algn="ctr"/>
                      <a:r>
                        <a:rPr lang="en-US" dirty="0"/>
                        <a:t>Quantitative</a:t>
                      </a:r>
                    </a:p>
                  </a:txBody>
                  <a:tcPr/>
                </a:tc>
                <a:extLst>
                  <a:ext uri="{0D108BD9-81ED-4DB2-BD59-A6C34878D82A}">
                    <a16:rowId xmlns:a16="http://schemas.microsoft.com/office/drawing/2014/main" val="3042669393"/>
                  </a:ext>
                </a:extLst>
              </a:tr>
              <a:tr h="370840">
                <a:tc>
                  <a:txBody>
                    <a:bodyPr/>
                    <a:lstStyle/>
                    <a:p>
                      <a:pPr algn="ctr"/>
                      <a:r>
                        <a:rPr lang="en-US" dirty="0"/>
                        <a:t>total sulfur dioxide</a:t>
                      </a:r>
                    </a:p>
                  </a:txBody>
                  <a:tcPr/>
                </a:tc>
                <a:tc>
                  <a:txBody>
                    <a:bodyPr/>
                    <a:lstStyle/>
                    <a:p>
                      <a:pPr algn="ctr"/>
                      <a:r>
                        <a:rPr lang="en-US" dirty="0"/>
                        <a:t>Quantitative</a:t>
                      </a:r>
                    </a:p>
                  </a:txBody>
                  <a:tcPr/>
                </a:tc>
                <a:extLst>
                  <a:ext uri="{0D108BD9-81ED-4DB2-BD59-A6C34878D82A}">
                    <a16:rowId xmlns:a16="http://schemas.microsoft.com/office/drawing/2014/main" val="546825024"/>
                  </a:ext>
                </a:extLst>
              </a:tr>
              <a:tr h="370840">
                <a:tc>
                  <a:txBody>
                    <a:bodyPr/>
                    <a:lstStyle/>
                    <a:p>
                      <a:pPr algn="ctr"/>
                      <a:r>
                        <a:rPr lang="en-US" dirty="0"/>
                        <a:t>density</a:t>
                      </a:r>
                    </a:p>
                  </a:txBody>
                  <a:tcPr/>
                </a:tc>
                <a:tc>
                  <a:txBody>
                    <a:bodyPr/>
                    <a:lstStyle/>
                    <a:p>
                      <a:pPr algn="ctr"/>
                      <a:r>
                        <a:rPr lang="en-US" dirty="0"/>
                        <a:t>Quantitative</a:t>
                      </a:r>
                    </a:p>
                  </a:txBody>
                  <a:tcPr/>
                </a:tc>
                <a:extLst>
                  <a:ext uri="{0D108BD9-81ED-4DB2-BD59-A6C34878D82A}">
                    <a16:rowId xmlns:a16="http://schemas.microsoft.com/office/drawing/2014/main" val="1878286711"/>
                  </a:ext>
                </a:extLst>
              </a:tr>
              <a:tr h="370840">
                <a:tc>
                  <a:txBody>
                    <a:bodyPr/>
                    <a:lstStyle/>
                    <a:p>
                      <a:pPr algn="ctr"/>
                      <a:r>
                        <a:rPr lang="en-US" dirty="0"/>
                        <a:t>pH</a:t>
                      </a:r>
                    </a:p>
                  </a:txBody>
                  <a:tcPr/>
                </a:tc>
                <a:tc>
                  <a:txBody>
                    <a:bodyPr/>
                    <a:lstStyle/>
                    <a:p>
                      <a:pPr algn="ctr"/>
                      <a:r>
                        <a:rPr lang="en-US" dirty="0"/>
                        <a:t>Quantitative</a:t>
                      </a:r>
                    </a:p>
                  </a:txBody>
                  <a:tcPr/>
                </a:tc>
                <a:extLst>
                  <a:ext uri="{0D108BD9-81ED-4DB2-BD59-A6C34878D82A}">
                    <a16:rowId xmlns:a16="http://schemas.microsoft.com/office/drawing/2014/main" val="527351869"/>
                  </a:ext>
                </a:extLst>
              </a:tr>
              <a:tr h="370840">
                <a:tc>
                  <a:txBody>
                    <a:bodyPr/>
                    <a:lstStyle/>
                    <a:p>
                      <a:pPr algn="ctr"/>
                      <a:r>
                        <a:rPr lang="en-US" dirty="0"/>
                        <a:t>sulphates</a:t>
                      </a:r>
                    </a:p>
                  </a:txBody>
                  <a:tcPr/>
                </a:tc>
                <a:tc>
                  <a:txBody>
                    <a:bodyPr/>
                    <a:lstStyle/>
                    <a:p>
                      <a:pPr algn="ctr"/>
                      <a:r>
                        <a:rPr lang="en-US" dirty="0"/>
                        <a:t>Quantitative</a:t>
                      </a:r>
                    </a:p>
                  </a:txBody>
                  <a:tcPr/>
                </a:tc>
                <a:extLst>
                  <a:ext uri="{0D108BD9-81ED-4DB2-BD59-A6C34878D82A}">
                    <a16:rowId xmlns:a16="http://schemas.microsoft.com/office/drawing/2014/main" val="2459241959"/>
                  </a:ext>
                </a:extLst>
              </a:tr>
              <a:tr h="370840">
                <a:tc>
                  <a:txBody>
                    <a:bodyPr/>
                    <a:lstStyle/>
                    <a:p>
                      <a:pPr algn="ctr"/>
                      <a:r>
                        <a:rPr lang="en-US" dirty="0"/>
                        <a:t>alcohol</a:t>
                      </a:r>
                    </a:p>
                  </a:txBody>
                  <a:tcPr/>
                </a:tc>
                <a:tc>
                  <a:txBody>
                    <a:bodyPr/>
                    <a:lstStyle/>
                    <a:p>
                      <a:pPr algn="ctr"/>
                      <a:r>
                        <a:rPr lang="en-US" dirty="0"/>
                        <a:t>Quantitative</a:t>
                      </a:r>
                    </a:p>
                  </a:txBody>
                  <a:tcPr/>
                </a:tc>
                <a:extLst>
                  <a:ext uri="{0D108BD9-81ED-4DB2-BD59-A6C34878D82A}">
                    <a16:rowId xmlns:a16="http://schemas.microsoft.com/office/drawing/2014/main" val="3398259930"/>
                  </a:ext>
                </a:extLst>
              </a:tr>
            </a:tbl>
          </a:graphicData>
        </a:graphic>
      </p:graphicFrame>
      <p:pic>
        <p:nvPicPr>
          <p:cNvPr id="14" name="Picture 13">
            <a:extLst>
              <a:ext uri="{FF2B5EF4-FFF2-40B4-BE49-F238E27FC236}">
                <a16:creationId xmlns:a16="http://schemas.microsoft.com/office/drawing/2014/main" id="{DCF003BE-300E-49DA-9E4E-2CC1907DEB02}"/>
              </a:ext>
            </a:extLst>
          </p:cNvPr>
          <p:cNvPicPr>
            <a:picLocks noChangeAspect="1"/>
          </p:cNvPicPr>
          <p:nvPr/>
        </p:nvPicPr>
        <p:blipFill>
          <a:blip r:embed="rId2"/>
          <a:stretch>
            <a:fillRect/>
          </a:stretch>
        </p:blipFill>
        <p:spPr>
          <a:xfrm>
            <a:off x="567447" y="3151764"/>
            <a:ext cx="5176743" cy="2717330"/>
          </a:xfrm>
          <a:prstGeom prst="rect">
            <a:avLst/>
          </a:prstGeom>
        </p:spPr>
      </p:pic>
    </p:spTree>
    <p:extLst>
      <p:ext uri="{BB962C8B-B14F-4D97-AF65-F5344CB8AC3E}">
        <p14:creationId xmlns:p14="http://schemas.microsoft.com/office/powerpoint/2010/main" val="23117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573B0-38BD-421D-BD86-2199284AF9FA}"/>
              </a:ext>
            </a:extLst>
          </p:cNvPr>
          <p:cNvSpPr>
            <a:spLocks noGrp="1"/>
          </p:cNvSpPr>
          <p:nvPr>
            <p:ph type="title"/>
          </p:nvPr>
        </p:nvSpPr>
        <p:spPr>
          <a:xfrm>
            <a:off x="1097280" y="821625"/>
            <a:ext cx="10058400" cy="812623"/>
          </a:xfrm>
        </p:spPr>
        <p:txBody>
          <a:bodyPr/>
          <a:lstStyle/>
          <a:p>
            <a:r>
              <a:rPr lang="en-US" dirty="0"/>
              <a:t>Build a Model</a:t>
            </a:r>
          </a:p>
        </p:txBody>
      </p:sp>
      <p:sp>
        <p:nvSpPr>
          <p:cNvPr id="3" name="Content Placeholder 2">
            <a:extLst>
              <a:ext uri="{FF2B5EF4-FFF2-40B4-BE49-F238E27FC236}">
                <a16:creationId xmlns:a16="http://schemas.microsoft.com/office/drawing/2014/main" id="{5E09AA8B-73F9-4035-A6C9-93B7CC0C4D7E}"/>
              </a:ext>
            </a:extLst>
          </p:cNvPr>
          <p:cNvSpPr>
            <a:spLocks noGrp="1"/>
          </p:cNvSpPr>
          <p:nvPr>
            <p:ph idx="1"/>
          </p:nvPr>
        </p:nvSpPr>
        <p:spPr>
          <a:xfrm>
            <a:off x="1097280" y="1828800"/>
            <a:ext cx="10614822" cy="4416357"/>
          </a:xfrm>
        </p:spPr>
        <p:txBody>
          <a:bodyPr/>
          <a:lstStyle/>
          <a:p>
            <a:pPr>
              <a:buFont typeface="Wingdings" panose="05000000000000000000" pitchFamily="2" charset="2"/>
              <a:buChar char="§"/>
            </a:pPr>
            <a:r>
              <a:rPr lang="en-US" dirty="0"/>
              <a:t>For each observation, the value of quality variable is </a:t>
            </a:r>
            <a:r>
              <a:rPr lang="en-US" b="1" dirty="0">
                <a:solidFill>
                  <a:srgbClr val="FF6600"/>
                </a:solidFill>
              </a:rPr>
              <a:t>either 1 (high quality) or 0 (low quality)</a:t>
            </a:r>
            <a:r>
              <a:rPr lang="en-US" dirty="0"/>
              <a:t>, so I plan to use </a:t>
            </a:r>
            <a:r>
              <a:rPr lang="en-US" b="1" dirty="0">
                <a:solidFill>
                  <a:srgbClr val="FF6600"/>
                </a:solidFill>
              </a:rPr>
              <a:t>logistic regression </a:t>
            </a:r>
            <a:r>
              <a:rPr lang="en-US" dirty="0"/>
              <a:t>model to analyze the data set.</a:t>
            </a:r>
          </a:p>
          <a:p>
            <a:pPr>
              <a:buFont typeface="Wingdings" panose="05000000000000000000" pitchFamily="2" charset="2"/>
              <a:buChar char="§"/>
            </a:pPr>
            <a:r>
              <a:rPr lang="en-US" b="1" dirty="0">
                <a:solidFill>
                  <a:srgbClr val="FF0000"/>
                </a:solidFill>
              </a:rPr>
              <a:t>Firstly</a:t>
            </a:r>
            <a:r>
              <a:rPr lang="en-US" dirty="0"/>
              <a:t>, I only consider the significance of </a:t>
            </a:r>
            <a:r>
              <a:rPr lang="en-US" b="1" dirty="0">
                <a:solidFill>
                  <a:srgbClr val="0070C0"/>
                </a:solidFill>
              </a:rPr>
              <a:t>quantitative variables</a:t>
            </a:r>
            <a:r>
              <a:rPr lang="en-US" dirty="0"/>
              <a:t>. </a:t>
            </a:r>
          </a:p>
          <a:p>
            <a:pPr>
              <a:buFont typeface="Wingdings" panose="05000000000000000000" pitchFamily="2" charset="2"/>
              <a:buChar char="§"/>
            </a:pPr>
            <a:r>
              <a:rPr lang="en-US" dirty="0"/>
              <a:t>Set null hypothesis: Reduced Model: without fixed acidity, density, chlorides and pH variables.</a:t>
            </a:r>
          </a:p>
          <a:p>
            <a:pPr>
              <a:buFont typeface="Wingdings" panose="05000000000000000000" pitchFamily="2" charset="2"/>
              <a:buChar char="§"/>
            </a:pPr>
            <a:r>
              <a:rPr lang="en-US" dirty="0"/>
              <a:t>After doing the likelihood ratio inference, the p-value is 0.1354, which is much bigger than 0.01, so we cannot reject the null hypothesis, and accept that the reduced model (remain 7 quantitative variables) can explain the data well.</a:t>
            </a:r>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pic>
        <p:nvPicPr>
          <p:cNvPr id="7" name="Picture 6">
            <a:extLst>
              <a:ext uri="{FF2B5EF4-FFF2-40B4-BE49-F238E27FC236}">
                <a16:creationId xmlns:a16="http://schemas.microsoft.com/office/drawing/2014/main" id="{BA2C44B2-A269-41BD-8728-AA0FD1D93483}"/>
              </a:ext>
            </a:extLst>
          </p:cNvPr>
          <p:cNvPicPr>
            <a:picLocks noChangeAspect="1"/>
          </p:cNvPicPr>
          <p:nvPr/>
        </p:nvPicPr>
        <p:blipFill>
          <a:blip r:embed="rId2"/>
          <a:stretch>
            <a:fillRect/>
          </a:stretch>
        </p:blipFill>
        <p:spPr>
          <a:xfrm>
            <a:off x="6754887" y="162802"/>
            <a:ext cx="3877446" cy="1665998"/>
          </a:xfrm>
          <a:prstGeom prst="rect">
            <a:avLst/>
          </a:prstGeom>
        </p:spPr>
      </p:pic>
      <p:pic>
        <p:nvPicPr>
          <p:cNvPr id="8" name="Picture 7">
            <a:extLst>
              <a:ext uri="{FF2B5EF4-FFF2-40B4-BE49-F238E27FC236}">
                <a16:creationId xmlns:a16="http://schemas.microsoft.com/office/drawing/2014/main" id="{2A6AC123-3905-43D2-9167-8851885209FB}"/>
              </a:ext>
            </a:extLst>
          </p:cNvPr>
          <p:cNvPicPr>
            <a:picLocks noChangeAspect="1"/>
          </p:cNvPicPr>
          <p:nvPr/>
        </p:nvPicPr>
        <p:blipFill>
          <a:blip r:embed="rId3"/>
          <a:stretch>
            <a:fillRect/>
          </a:stretch>
        </p:blipFill>
        <p:spPr>
          <a:xfrm>
            <a:off x="4944956" y="4133773"/>
            <a:ext cx="6767146" cy="1790855"/>
          </a:xfrm>
          <a:prstGeom prst="rect">
            <a:avLst/>
          </a:prstGeom>
        </p:spPr>
      </p:pic>
    </p:spTree>
    <p:extLst>
      <p:ext uri="{BB962C8B-B14F-4D97-AF65-F5344CB8AC3E}">
        <p14:creationId xmlns:p14="http://schemas.microsoft.com/office/powerpoint/2010/main" val="2380366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F22E2-63BC-47A4-BE01-6362B7A80293}"/>
              </a:ext>
            </a:extLst>
          </p:cNvPr>
          <p:cNvSpPr>
            <a:spLocks noGrp="1"/>
          </p:cNvSpPr>
          <p:nvPr>
            <p:ph type="title"/>
          </p:nvPr>
        </p:nvSpPr>
        <p:spPr/>
        <p:txBody>
          <a:bodyPr/>
          <a:lstStyle/>
          <a:p>
            <a:r>
              <a:rPr lang="en-US" dirty="0"/>
              <a:t>Build a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D26ECA2-7E0D-4AFD-9D89-852B45FA33CB}"/>
                  </a:ext>
                </a:extLst>
              </p:cNvPr>
              <p:cNvSpPr>
                <a:spLocks noGrp="1"/>
              </p:cNvSpPr>
              <p:nvPr>
                <p:ph idx="1"/>
              </p:nvPr>
            </p:nvSpPr>
            <p:spPr>
              <a:xfrm>
                <a:off x="1097280" y="1845734"/>
                <a:ext cx="10058400" cy="4389696"/>
              </a:xfrm>
            </p:spPr>
            <p:txBody>
              <a:bodyPr>
                <a:normAutofit/>
              </a:bodyPr>
              <a:lstStyle/>
              <a:p>
                <a:r>
                  <a:rPr lang="en-US" dirty="0">
                    <a:solidFill>
                      <a:srgbClr val="FF0000"/>
                    </a:solidFill>
                  </a:rPr>
                  <a:t>Secondly, </a:t>
                </a:r>
                <a:r>
                  <a:rPr lang="en-US" dirty="0">
                    <a:solidFill>
                      <a:schemeClr val="tx1"/>
                    </a:solidFill>
                  </a:rPr>
                  <a:t>I will consider the significance of the </a:t>
                </a:r>
                <a:r>
                  <a:rPr lang="en-US" b="1" dirty="0">
                    <a:solidFill>
                      <a:srgbClr val="0070C0"/>
                    </a:solidFill>
                  </a:rPr>
                  <a:t>categorical explanatory variable ---- type of wine</a:t>
                </a:r>
                <a:r>
                  <a:rPr lang="en-US" dirty="0">
                    <a:solidFill>
                      <a:schemeClr val="tx1"/>
                    </a:solidFill>
                  </a:rPr>
                  <a:t>.</a:t>
                </a:r>
              </a:p>
              <a:p>
                <a:r>
                  <a:rPr lang="en-US" dirty="0">
                    <a:solidFill>
                      <a:schemeClr val="tx1"/>
                    </a:solidFill>
                  </a:rPr>
                  <a:t>H0: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𝛽</m:t>
                        </m:r>
                      </m:e>
                      <m:sub>
                        <m:r>
                          <a:rPr lang="en-US" b="0" i="1" smtClean="0">
                            <a:solidFill>
                              <a:schemeClr val="tx1"/>
                            </a:solidFill>
                            <a:latin typeface="Cambria Math" panose="02040503050406030204" pitchFamily="18" charset="0"/>
                          </a:rPr>
                          <m:t>𝑡𝑦𝑝𝑒</m:t>
                        </m:r>
                      </m:sub>
                    </m:sSub>
                    <m:r>
                      <a:rPr lang="en-US" b="0" i="1" smtClean="0">
                        <a:solidFill>
                          <a:schemeClr val="tx1"/>
                        </a:solidFill>
                        <a:latin typeface="Cambria Math" panose="02040503050406030204" pitchFamily="18" charset="0"/>
                      </a:rPr>
                      <m:t>=0</m:t>
                    </m:r>
                  </m:oMath>
                </a14:m>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r>
                  <a:rPr lang="en-US" dirty="0">
                    <a:solidFill>
                      <a:schemeClr val="tx1"/>
                    </a:solidFill>
                  </a:rPr>
                  <a:t>According to the result, the p-value is 0.01246, which is a little bit bigger than 0.01. But as we can see from the table, there is difference between red wine and white wine in the proportion of high or low quality, so I prefer to keep the type variable in the model.</a:t>
                </a:r>
              </a:p>
              <a:p>
                <a:r>
                  <a:rPr lang="en-US" dirty="0">
                    <a:solidFill>
                      <a:schemeClr val="tx1"/>
                    </a:solidFill>
                  </a:rPr>
                  <a:t>So, in this step, the logistic regression model contains 7 quantitative variables and a categorical variable.</a:t>
                </a:r>
              </a:p>
              <a:p>
                <a:endParaRPr lang="en-US" dirty="0">
                  <a:solidFill>
                    <a:srgbClr val="FF0000"/>
                  </a:solidFill>
                </a:endParaRPr>
              </a:p>
            </p:txBody>
          </p:sp>
        </mc:Choice>
        <mc:Fallback>
          <p:sp>
            <p:nvSpPr>
              <p:cNvPr id="3" name="Content Placeholder 2">
                <a:extLst>
                  <a:ext uri="{FF2B5EF4-FFF2-40B4-BE49-F238E27FC236}">
                    <a16:creationId xmlns:a16="http://schemas.microsoft.com/office/drawing/2014/main" id="{CD26ECA2-7E0D-4AFD-9D89-852B45FA33CB}"/>
                  </a:ext>
                </a:extLst>
              </p:cNvPr>
              <p:cNvSpPr>
                <a:spLocks noGrp="1" noRot="1" noChangeAspect="1" noMove="1" noResize="1" noEditPoints="1" noAdjustHandles="1" noChangeArrowheads="1" noChangeShapeType="1" noTextEdit="1"/>
              </p:cNvSpPr>
              <p:nvPr>
                <p:ph idx="1"/>
              </p:nvPr>
            </p:nvSpPr>
            <p:spPr>
              <a:xfrm>
                <a:off x="1097280" y="1845734"/>
                <a:ext cx="10058400" cy="4389696"/>
              </a:xfrm>
              <a:blipFill>
                <a:blip r:embed="rId2"/>
                <a:stretch>
                  <a:fillRect l="-606" t="-1528" r="-18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BE271E74-138A-4280-84FB-D3A395368CEC}"/>
              </a:ext>
            </a:extLst>
          </p:cNvPr>
          <p:cNvPicPr>
            <a:picLocks noChangeAspect="1"/>
          </p:cNvPicPr>
          <p:nvPr/>
        </p:nvPicPr>
        <p:blipFill>
          <a:blip r:embed="rId3"/>
          <a:stretch>
            <a:fillRect/>
          </a:stretch>
        </p:blipFill>
        <p:spPr>
          <a:xfrm>
            <a:off x="2881155" y="2237440"/>
            <a:ext cx="5982218" cy="1935648"/>
          </a:xfrm>
          <a:prstGeom prst="rect">
            <a:avLst/>
          </a:prstGeom>
        </p:spPr>
      </p:pic>
      <p:pic>
        <p:nvPicPr>
          <p:cNvPr id="5" name="Picture 4">
            <a:extLst>
              <a:ext uri="{FF2B5EF4-FFF2-40B4-BE49-F238E27FC236}">
                <a16:creationId xmlns:a16="http://schemas.microsoft.com/office/drawing/2014/main" id="{30AEDA1F-6648-42B3-A6C1-9698D1123B23}"/>
              </a:ext>
            </a:extLst>
          </p:cNvPr>
          <p:cNvPicPr>
            <a:picLocks noChangeAspect="1"/>
          </p:cNvPicPr>
          <p:nvPr/>
        </p:nvPicPr>
        <p:blipFill>
          <a:blip r:embed="rId4"/>
          <a:stretch>
            <a:fillRect/>
          </a:stretch>
        </p:blipFill>
        <p:spPr>
          <a:xfrm>
            <a:off x="5266136" y="175098"/>
            <a:ext cx="3635293" cy="1474783"/>
          </a:xfrm>
          <a:prstGeom prst="rect">
            <a:avLst/>
          </a:prstGeom>
        </p:spPr>
      </p:pic>
    </p:spTree>
    <p:extLst>
      <p:ext uri="{BB962C8B-B14F-4D97-AF65-F5344CB8AC3E}">
        <p14:creationId xmlns:p14="http://schemas.microsoft.com/office/powerpoint/2010/main" val="295226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6FEC4-D58F-491A-BD94-90DC6BCCB29D}"/>
              </a:ext>
            </a:extLst>
          </p:cNvPr>
          <p:cNvSpPr>
            <a:spLocks noGrp="1"/>
          </p:cNvSpPr>
          <p:nvPr>
            <p:ph type="title"/>
          </p:nvPr>
        </p:nvSpPr>
        <p:spPr/>
        <p:txBody>
          <a:bodyPr/>
          <a:lstStyle/>
          <a:p>
            <a:r>
              <a:rPr lang="en-US" dirty="0"/>
              <a:t>Build a Model</a:t>
            </a:r>
          </a:p>
        </p:txBody>
      </p:sp>
      <p:sp>
        <p:nvSpPr>
          <p:cNvPr id="3" name="Content Placeholder 2">
            <a:extLst>
              <a:ext uri="{FF2B5EF4-FFF2-40B4-BE49-F238E27FC236}">
                <a16:creationId xmlns:a16="http://schemas.microsoft.com/office/drawing/2014/main" id="{4353C217-F4D8-4A90-83F9-65C142A915C3}"/>
              </a:ext>
            </a:extLst>
          </p:cNvPr>
          <p:cNvSpPr>
            <a:spLocks noGrp="1"/>
          </p:cNvSpPr>
          <p:nvPr>
            <p:ph idx="1"/>
          </p:nvPr>
        </p:nvSpPr>
        <p:spPr/>
        <p:txBody>
          <a:bodyPr/>
          <a:lstStyle/>
          <a:p>
            <a:r>
              <a:rPr lang="en-US" b="1" dirty="0">
                <a:solidFill>
                  <a:srgbClr val="FF0000"/>
                </a:solidFill>
              </a:rPr>
              <a:t>Thirdly</a:t>
            </a:r>
            <a:r>
              <a:rPr lang="en-US" dirty="0"/>
              <a:t>, I will consider the </a:t>
            </a:r>
            <a:r>
              <a:rPr lang="en-US" b="1" dirty="0">
                <a:solidFill>
                  <a:srgbClr val="0070C0"/>
                </a:solidFill>
              </a:rPr>
              <a:t>interaction terms</a:t>
            </a:r>
            <a:r>
              <a:rPr lang="en-US" dirty="0"/>
              <a:t> in the model.</a:t>
            </a:r>
          </a:p>
          <a:p>
            <a:r>
              <a:rPr lang="en-US" dirty="0"/>
              <a:t>After test the significance of each interaction term , I plan to keep 4 interaction terms: type*</a:t>
            </a:r>
            <a:r>
              <a:rPr lang="en-US" dirty="0" err="1"/>
              <a:t>volatile.acidity</a:t>
            </a:r>
            <a:r>
              <a:rPr lang="en-US" dirty="0"/>
              <a:t>+ type*</a:t>
            </a:r>
            <a:r>
              <a:rPr lang="en-US" dirty="0" err="1"/>
              <a:t>citric.acid</a:t>
            </a:r>
            <a:r>
              <a:rPr lang="en-US" dirty="0"/>
              <a:t>+ type*</a:t>
            </a:r>
            <a:r>
              <a:rPr lang="en-US" dirty="0" err="1"/>
              <a:t>total.sulfur.dioxide</a:t>
            </a:r>
            <a:r>
              <a:rPr lang="en-US" dirty="0"/>
              <a:t>+ type*</a:t>
            </a:r>
            <a:r>
              <a:rPr lang="en-US" dirty="0" err="1"/>
              <a:t>free.sulfur.dioxide</a:t>
            </a:r>
            <a:r>
              <a:rPr lang="en-US" dirty="0"/>
              <a:t>.</a:t>
            </a:r>
          </a:p>
          <a:p>
            <a:endParaRPr lang="en-US" dirty="0"/>
          </a:p>
          <a:p>
            <a:r>
              <a:rPr lang="en-US" dirty="0"/>
              <a:t>So, the </a:t>
            </a:r>
            <a:r>
              <a:rPr lang="en-US" b="1" dirty="0">
                <a:solidFill>
                  <a:srgbClr val="0070C0"/>
                </a:solidFill>
              </a:rPr>
              <a:t>final model </a:t>
            </a:r>
            <a:r>
              <a:rPr lang="en-US" dirty="0"/>
              <a:t>is </a:t>
            </a:r>
          </a:p>
        </p:txBody>
      </p:sp>
      <p:pic>
        <p:nvPicPr>
          <p:cNvPr id="4" name="Picture 3">
            <a:extLst>
              <a:ext uri="{FF2B5EF4-FFF2-40B4-BE49-F238E27FC236}">
                <a16:creationId xmlns:a16="http://schemas.microsoft.com/office/drawing/2014/main" id="{D8E50E24-2ECE-476F-90FC-0358C201FDFB}"/>
              </a:ext>
            </a:extLst>
          </p:cNvPr>
          <p:cNvPicPr>
            <a:picLocks noChangeAspect="1"/>
          </p:cNvPicPr>
          <p:nvPr/>
        </p:nvPicPr>
        <p:blipFill>
          <a:blip r:embed="rId2"/>
          <a:stretch>
            <a:fillRect/>
          </a:stretch>
        </p:blipFill>
        <p:spPr>
          <a:xfrm>
            <a:off x="979601" y="4162467"/>
            <a:ext cx="10232798" cy="958174"/>
          </a:xfrm>
          <a:prstGeom prst="rect">
            <a:avLst/>
          </a:prstGeom>
        </p:spPr>
      </p:pic>
    </p:spTree>
    <p:extLst>
      <p:ext uri="{BB962C8B-B14F-4D97-AF65-F5344CB8AC3E}">
        <p14:creationId xmlns:p14="http://schemas.microsoft.com/office/powerpoint/2010/main" val="2056749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72D1E-79E1-44DD-A310-0B74F5093253}"/>
              </a:ext>
            </a:extLst>
          </p:cNvPr>
          <p:cNvSpPr>
            <a:spLocks noGrp="1"/>
          </p:cNvSpPr>
          <p:nvPr>
            <p:ph type="title"/>
          </p:nvPr>
        </p:nvSpPr>
        <p:spPr/>
        <p:txBody>
          <a:bodyPr/>
          <a:lstStyle/>
          <a:p>
            <a:r>
              <a:rPr lang="en-US" dirty="0"/>
              <a:t>Conclusions:</a:t>
            </a:r>
          </a:p>
        </p:txBody>
      </p:sp>
      <p:pic>
        <p:nvPicPr>
          <p:cNvPr id="4" name="Content Placeholder 3">
            <a:extLst>
              <a:ext uri="{FF2B5EF4-FFF2-40B4-BE49-F238E27FC236}">
                <a16:creationId xmlns:a16="http://schemas.microsoft.com/office/drawing/2014/main" id="{9CCD9D1D-D08F-4D0E-9678-E75D0E4987BB}"/>
              </a:ext>
            </a:extLst>
          </p:cNvPr>
          <p:cNvPicPr>
            <a:picLocks noGrp="1" noChangeAspect="1"/>
          </p:cNvPicPr>
          <p:nvPr>
            <p:ph idx="1"/>
          </p:nvPr>
        </p:nvPicPr>
        <p:blipFill>
          <a:blip r:embed="rId2"/>
          <a:stretch>
            <a:fillRect/>
          </a:stretch>
        </p:blipFill>
        <p:spPr>
          <a:xfrm>
            <a:off x="772334" y="1737360"/>
            <a:ext cx="4132837" cy="4834037"/>
          </a:xfrm>
          <a:prstGeom prst="rect">
            <a:avLst/>
          </a:prstGeom>
        </p:spPr>
      </p:pic>
      <p:sp>
        <p:nvSpPr>
          <p:cNvPr id="6" name="TextBox 5">
            <a:extLst>
              <a:ext uri="{FF2B5EF4-FFF2-40B4-BE49-F238E27FC236}">
                <a16:creationId xmlns:a16="http://schemas.microsoft.com/office/drawing/2014/main" id="{FD131D42-1B2E-492C-90F3-3ACE324FE5B3}"/>
              </a:ext>
            </a:extLst>
          </p:cNvPr>
          <p:cNvSpPr txBox="1"/>
          <p:nvPr/>
        </p:nvSpPr>
        <p:spPr>
          <a:xfrm>
            <a:off x="4732148" y="1867710"/>
            <a:ext cx="6099243" cy="4678204"/>
          </a:xfrm>
          <a:prstGeom prst="rect">
            <a:avLst/>
          </a:prstGeom>
          <a:noFill/>
        </p:spPr>
        <p:txBody>
          <a:bodyPr wrap="square" rtlCol="0">
            <a:spAutoFit/>
          </a:bodyPr>
          <a:lstStyle/>
          <a:p>
            <a:pPr marL="285750" indent="-285750">
              <a:buFont typeface="Wingdings" panose="05000000000000000000" pitchFamily="2" charset="2"/>
              <a:buChar char="§"/>
            </a:pPr>
            <a:r>
              <a:rPr lang="en-US" sz="2000" dirty="0"/>
              <a:t>We can see that the absolute value of the volatile. Acidity parameter is the greatest, which means it may cause more change in the odds of high quality in the wine when it changes.</a:t>
            </a:r>
          </a:p>
          <a:p>
            <a:pPr marL="285750" indent="-285750">
              <a:buFont typeface="Wingdings" panose="05000000000000000000" pitchFamily="2" charset="2"/>
              <a:buChar char="§"/>
            </a:pPr>
            <a:endParaRPr lang="en-US" sz="2000" dirty="0"/>
          </a:p>
          <a:p>
            <a:pPr marL="285750" indent="-285750">
              <a:buFont typeface="Wingdings" panose="05000000000000000000" pitchFamily="2" charset="2"/>
              <a:buChar char="§"/>
            </a:pPr>
            <a:r>
              <a:rPr lang="en-US" sz="2000" dirty="0"/>
              <a:t>Based on the result obtained from this data set,</a:t>
            </a:r>
          </a:p>
          <a:p>
            <a:pPr marL="285750" indent="-285750">
              <a:buFont typeface="Wingdings" panose="05000000000000000000" pitchFamily="2" charset="2"/>
              <a:buChar char="§"/>
            </a:pPr>
            <a:r>
              <a:rPr lang="en-US" sz="2000" dirty="0"/>
              <a:t>Given other quantitative variables the same, the estimated odds of high quality of white wine is about 6% of the estimated odds of high quality of red wine</a:t>
            </a:r>
            <a:r>
              <a:rPr lang="en-US" sz="2000" b="1" dirty="0">
                <a:solidFill>
                  <a:srgbClr val="FF6600"/>
                </a:solidFill>
              </a:rPr>
              <a:t>. So, to the people who is not an expert in wine and do not have a preference in the type of wine, I suggest the red wine.(since it is more likely to choose fake white wine.)</a:t>
            </a:r>
          </a:p>
          <a:p>
            <a:pPr marL="285750" indent="-285750">
              <a:buFont typeface="Wingdings" panose="05000000000000000000" pitchFamily="2" charset="2"/>
              <a:buChar char="§"/>
            </a:pPr>
            <a:endParaRPr lang="en-US" sz="2000" b="1" dirty="0">
              <a:solidFill>
                <a:srgbClr val="FF6600"/>
              </a:solidFill>
            </a:endParaRPr>
          </a:p>
          <a:p>
            <a:endParaRPr lang="en-US" dirty="0"/>
          </a:p>
        </p:txBody>
      </p:sp>
    </p:spTree>
    <p:extLst>
      <p:ext uri="{BB962C8B-B14F-4D97-AF65-F5344CB8AC3E}">
        <p14:creationId xmlns:p14="http://schemas.microsoft.com/office/powerpoint/2010/main" val="3920732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0ECC5-075D-45F1-B214-B5B64C54086D}"/>
              </a:ext>
            </a:extLst>
          </p:cNvPr>
          <p:cNvSpPr>
            <a:spLocks noGrp="1"/>
          </p:cNvSpPr>
          <p:nvPr>
            <p:ph type="title"/>
          </p:nvPr>
        </p:nvSpPr>
        <p:spPr/>
        <p:txBody>
          <a:bodyPr/>
          <a:lstStyle/>
          <a:p>
            <a:r>
              <a:rPr lang="en-US" dirty="0"/>
              <a:t>Conclusions(cont.)</a:t>
            </a:r>
          </a:p>
        </p:txBody>
      </p:sp>
      <p:pic>
        <p:nvPicPr>
          <p:cNvPr id="4" name="Content Placeholder 3">
            <a:extLst>
              <a:ext uri="{FF2B5EF4-FFF2-40B4-BE49-F238E27FC236}">
                <a16:creationId xmlns:a16="http://schemas.microsoft.com/office/drawing/2014/main" id="{43A98351-E58D-48C5-8D50-1CAE88DA789D}"/>
              </a:ext>
            </a:extLst>
          </p:cNvPr>
          <p:cNvPicPr>
            <a:picLocks noGrp="1" noChangeAspect="1"/>
          </p:cNvPicPr>
          <p:nvPr>
            <p:ph idx="1"/>
          </p:nvPr>
        </p:nvPicPr>
        <p:blipFill>
          <a:blip r:embed="rId2"/>
          <a:stretch>
            <a:fillRect/>
          </a:stretch>
        </p:blipFill>
        <p:spPr>
          <a:xfrm>
            <a:off x="1165374" y="1737360"/>
            <a:ext cx="4068107" cy="4758325"/>
          </a:xfrm>
          <a:prstGeom prst="rect">
            <a:avLst/>
          </a:prstGeom>
        </p:spPr>
      </p:pic>
      <p:sp>
        <p:nvSpPr>
          <p:cNvPr id="5" name="TextBox 4">
            <a:extLst>
              <a:ext uri="{FF2B5EF4-FFF2-40B4-BE49-F238E27FC236}">
                <a16:creationId xmlns:a16="http://schemas.microsoft.com/office/drawing/2014/main" id="{B827BE1A-B0E3-4F0B-8972-3634D6786B4D}"/>
              </a:ext>
            </a:extLst>
          </p:cNvPr>
          <p:cNvSpPr txBox="1"/>
          <p:nvPr/>
        </p:nvSpPr>
        <p:spPr>
          <a:xfrm>
            <a:off x="5233481" y="1935804"/>
            <a:ext cx="6167336"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a:t>For the people who prefer the white wine, I suggest to choose the white wine with </a:t>
            </a:r>
            <a:r>
              <a:rPr lang="en-US" b="1" dirty="0">
                <a:solidFill>
                  <a:srgbClr val="FF6600"/>
                </a:solidFill>
              </a:rPr>
              <a:t>a little bit higher alcohol, sulphates and residual sugar</a:t>
            </a:r>
            <a:r>
              <a:rPr lang="en-US" dirty="0"/>
              <a:t> but with </a:t>
            </a:r>
            <a:r>
              <a:rPr lang="en-US" b="1" dirty="0">
                <a:solidFill>
                  <a:srgbClr val="0070C0"/>
                </a:solidFill>
              </a:rPr>
              <a:t>lower volatile acidity</a:t>
            </a:r>
            <a:r>
              <a:rPr lang="en-US" dirty="0"/>
              <a:t>. Other variables seem not as important as these.</a:t>
            </a:r>
          </a:p>
          <a:p>
            <a:endParaRPr lang="en-US" dirty="0"/>
          </a:p>
          <a:p>
            <a:pPr marL="285750" indent="-285750">
              <a:buFont typeface="Wingdings" panose="05000000000000000000" pitchFamily="2" charset="2"/>
              <a:buChar char="§"/>
            </a:pPr>
            <a:r>
              <a:rPr lang="en-US" dirty="0"/>
              <a:t>For the people who prefer the red wine, I suggest to choose the wine with </a:t>
            </a:r>
            <a:r>
              <a:rPr lang="en-US" b="1" dirty="0">
                <a:solidFill>
                  <a:srgbClr val="FF6600"/>
                </a:solidFill>
              </a:rPr>
              <a:t>a little bit higher alcohol and sulphates </a:t>
            </a:r>
            <a:r>
              <a:rPr lang="en-US" dirty="0"/>
              <a:t>but with </a:t>
            </a:r>
            <a:r>
              <a:rPr lang="en-US" b="1" dirty="0">
                <a:solidFill>
                  <a:srgbClr val="0070C0"/>
                </a:solidFill>
              </a:rPr>
              <a:t>lower volatile acidity</a:t>
            </a:r>
            <a:r>
              <a:rPr lang="en-US" dirty="0"/>
              <a:t>. Other variables seem not as important as these.</a:t>
            </a:r>
          </a:p>
          <a:p>
            <a:endParaRPr lang="en-US" dirty="0"/>
          </a:p>
          <a:p>
            <a:pPr marL="285750" indent="-285750">
              <a:buFont typeface="Wingdings" panose="05000000000000000000" pitchFamily="2" charset="2"/>
              <a:buChar char="§"/>
            </a:pPr>
            <a:r>
              <a:rPr lang="en-US" dirty="0"/>
              <a:t>For the wine factory, to make better wine, </a:t>
            </a:r>
            <a:r>
              <a:rPr lang="en-US" b="1" dirty="0">
                <a:solidFill>
                  <a:srgbClr val="0070C0"/>
                </a:solidFill>
              </a:rPr>
              <a:t>reduce the total sulfur dioxide and citric acidity</a:t>
            </a:r>
            <a:r>
              <a:rPr lang="en-US" dirty="0"/>
              <a:t>.</a:t>
            </a:r>
          </a:p>
        </p:txBody>
      </p:sp>
    </p:spTree>
    <p:extLst>
      <p:ext uri="{BB962C8B-B14F-4D97-AF65-F5344CB8AC3E}">
        <p14:creationId xmlns:p14="http://schemas.microsoft.com/office/powerpoint/2010/main" val="3008429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F6680-1CE6-4654-97D4-38E1475698C4}"/>
              </a:ext>
            </a:extLst>
          </p:cNvPr>
          <p:cNvSpPr>
            <a:spLocks noGrp="1"/>
          </p:cNvSpPr>
          <p:nvPr>
            <p:ph type="title"/>
          </p:nvPr>
        </p:nvSpPr>
        <p:spPr/>
        <p:txBody>
          <a:bodyPr/>
          <a:lstStyle/>
          <a:p>
            <a:r>
              <a:rPr lang="en-US" dirty="0"/>
              <a:t>Thank you very much!</a:t>
            </a:r>
          </a:p>
        </p:txBody>
      </p:sp>
    </p:spTree>
    <p:extLst>
      <p:ext uri="{BB962C8B-B14F-4D97-AF65-F5344CB8AC3E}">
        <p14:creationId xmlns:p14="http://schemas.microsoft.com/office/powerpoint/2010/main" val="75713799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1635</TotalTime>
  <Words>597</Words>
  <Application>Microsoft Office PowerPoint</Application>
  <PresentationFormat>Widescreen</PresentationFormat>
  <Paragraphs>64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Cambria Math</vt:lpstr>
      <vt:lpstr>Wingdings</vt:lpstr>
      <vt:lpstr>Retrospect</vt:lpstr>
      <vt:lpstr>Wine Quality Analysis</vt:lpstr>
      <vt:lpstr>Data Introduction</vt:lpstr>
      <vt:lpstr>Build a Model</vt:lpstr>
      <vt:lpstr>Build a Model</vt:lpstr>
      <vt:lpstr>Build a Model</vt:lpstr>
      <vt:lpstr>Conclusions:</vt:lpstr>
      <vt:lpstr>Conclusions(cont.)</vt:lpstr>
      <vt:lpstr>Thank you very much!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Quality Analysis</dc:title>
  <dc:creator>龚 赛儿</dc:creator>
  <cp:lastModifiedBy>龚 赛儿</cp:lastModifiedBy>
  <cp:revision>27</cp:revision>
  <dcterms:created xsi:type="dcterms:W3CDTF">2020-05-06T18:59:59Z</dcterms:created>
  <dcterms:modified xsi:type="dcterms:W3CDTF">2020-05-07T22:15:09Z</dcterms:modified>
</cp:coreProperties>
</file>