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F57854-FD1F-4F29-BA11-99A955171F8D}">
  <a:tblStyle styleId="{8EF57854-FD1F-4F29-BA11-99A955171F8D}"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7E8"/>
          </a:solidFill>
        </a:fill>
      </a:tcStyle>
    </a:wholeTbl>
    <a:band1H>
      <a:tcTxStyle/>
      <a:tcStyle>
        <a:fill>
          <a:solidFill>
            <a:srgbClr val="E5CBCD"/>
          </a:solidFill>
        </a:fill>
      </a:tcStyle>
    </a:band1H>
    <a:band2H>
      <a:tcTxStyle/>
    </a:band2H>
    <a:band1V>
      <a:tcTxStyle/>
      <a:tcStyle>
        <a:fill>
          <a:solidFill>
            <a:srgbClr val="E5CBCD"/>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GillSans-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f7f9517d5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f7f9517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c5209aa38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c5209aa38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f7f9517d5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f7f9517d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f7f9517d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f7f9517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4"/>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5"/>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6"/>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6"/>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6"/>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7" name="Google Shape;77;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5" Type="http://schemas.openxmlformats.org/officeDocument/2006/relationships/slide" Target="/ppt/slides/slide16.xml"/><Relationship Id="rId6" Type="http://schemas.openxmlformats.org/officeDocument/2006/relationships/slide" Target="/ppt/slides/slide23.xml"/><Relationship Id="rId7" Type="http://schemas.openxmlformats.org/officeDocument/2006/relationships/slide" Target="/ppt/slides/slide27.xml"/><Relationship Id="rId8" Type="http://schemas.openxmlformats.org/officeDocument/2006/relationships/slide" Target="/ppt/slides/slide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16.png"/><Relationship Id="rId6"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Gill Sans"/>
              <a:buNone/>
            </a:pPr>
            <a:r>
              <a:rPr lang="en-US"/>
              <a:t>PRESENTATION</a:t>
            </a:r>
            <a:endParaRPr/>
          </a:p>
        </p:txBody>
      </p:sp>
      <p:sp>
        <p:nvSpPr>
          <p:cNvPr id="101" name="Google Shape;101;p13"/>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Autofit/>
          </a:bodyPr>
          <a:lstStyle/>
          <a:p>
            <a:pPr indent="0" lvl="0" marL="0" rtl="0" algn="r">
              <a:lnSpc>
                <a:spcPct val="120000"/>
              </a:lnSpc>
              <a:spcBef>
                <a:spcPts val="0"/>
              </a:spcBef>
              <a:spcAft>
                <a:spcPts val="0"/>
              </a:spcAft>
              <a:buSzPts val="1800"/>
              <a:buNone/>
            </a:pPr>
            <a:r>
              <a:rPr lang="en-US"/>
              <a:t>ZHIJIE HUANG</a:t>
            </a:r>
            <a:endParaRPr/>
          </a:p>
          <a:p>
            <a:pPr indent="0" lvl="0" marL="0" rtl="0" algn="r">
              <a:lnSpc>
                <a:spcPct val="120000"/>
              </a:lnSpc>
              <a:spcBef>
                <a:spcPts val="1000"/>
              </a:spcBef>
              <a:spcAft>
                <a:spcPts val="0"/>
              </a:spcAft>
              <a:buSzPts val="1800"/>
              <a:buNone/>
            </a:pPr>
            <a:r>
              <a:rPr lang="en-US"/>
              <a:t>SAIER GONG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NOTE:</a:t>
            </a:r>
            <a:endParaRPr/>
          </a:p>
        </p:txBody>
      </p:sp>
      <p:sp>
        <p:nvSpPr>
          <p:cNvPr id="162" name="Google Shape;162;p22"/>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Since the fitted value and prediction value are far away from the observed value, we give up aggregating UMass model into our ensemble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solidFill>
                  <a:srgbClr val="0000FF"/>
                </a:solidFill>
                <a:latin typeface="Comic Sans MS"/>
                <a:ea typeface="Comic Sans MS"/>
                <a:cs typeface="Comic Sans MS"/>
                <a:sym typeface="Comic Sans MS"/>
              </a:rPr>
              <a:t>UCLA - SUEIR</a:t>
            </a:r>
            <a:endParaRPr>
              <a:solidFill>
                <a:srgbClr val="0000FF"/>
              </a:solidFill>
              <a:latin typeface="Comic Sans MS"/>
              <a:ea typeface="Comic Sans MS"/>
              <a:cs typeface="Comic Sans MS"/>
              <a:sym typeface="Comic Sans MS"/>
            </a:endParaRPr>
          </a:p>
        </p:txBody>
      </p:sp>
      <p:sp>
        <p:nvSpPr>
          <p:cNvPr id="168" name="Google Shape;168;p23"/>
          <p:cNvSpPr txBox="1"/>
          <p:nvPr/>
        </p:nvSpPr>
        <p:spPr>
          <a:xfrm>
            <a:off x="1451579" y="1853754"/>
            <a:ext cx="960327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We assume that there are much amount of unreported recovered population, thus we add a U status like the picture on the top. Then, to predict the number of total deaths, we also include Deaths status like the following picture. </a:t>
            </a:r>
            <a:endParaRPr sz="1800">
              <a:solidFill>
                <a:schemeClr val="dk1"/>
              </a:solidFill>
              <a:latin typeface="Gill Sans"/>
              <a:ea typeface="Gill Sans"/>
              <a:cs typeface="Gill Sans"/>
              <a:sym typeface="Gill Sans"/>
            </a:endParaRPr>
          </a:p>
        </p:txBody>
      </p:sp>
      <p:pic>
        <p:nvPicPr>
          <p:cNvPr id="169" name="Google Shape;169;p23"/>
          <p:cNvPicPr preferRelativeResize="0"/>
          <p:nvPr/>
        </p:nvPicPr>
        <p:blipFill rotWithShape="1">
          <a:blip r:embed="rId3">
            <a:alphaModFix/>
          </a:blip>
          <a:srcRect b="0" l="0" r="0" t="0"/>
          <a:stretch/>
        </p:blipFill>
        <p:spPr>
          <a:xfrm>
            <a:off x="1701800" y="3272321"/>
            <a:ext cx="8788400" cy="2819400"/>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4828225" y="2535721"/>
            <a:ext cx="6096000" cy="736600"/>
          </a:xfrm>
          <a:prstGeom prst="rect">
            <a:avLst/>
          </a:prstGeom>
          <a:noFill/>
          <a:ln>
            <a:noFill/>
          </a:ln>
        </p:spPr>
      </p:pic>
      <p:pic>
        <p:nvPicPr>
          <p:cNvPr id="171" name="Google Shape;171;p23"/>
          <p:cNvPicPr preferRelativeResize="0"/>
          <p:nvPr/>
        </p:nvPicPr>
        <p:blipFill rotWithShape="1">
          <a:blip r:embed="rId5">
            <a:alphaModFix/>
          </a:blip>
          <a:srcRect b="0" l="0" r="0" t="0"/>
          <a:stretch/>
        </p:blipFill>
        <p:spPr>
          <a:xfrm>
            <a:off x="4828225" y="34417"/>
            <a:ext cx="4790883" cy="1777749"/>
          </a:xfrm>
          <a:prstGeom prst="rect">
            <a:avLst/>
          </a:prstGeom>
          <a:noFill/>
          <a:ln>
            <a:noFill/>
          </a:ln>
        </p:spPr>
      </p:pic>
      <p:sp>
        <p:nvSpPr>
          <p:cNvPr id="172" name="Google Shape;172;p23"/>
          <p:cNvSpPr txBox="1"/>
          <p:nvPr/>
        </p:nvSpPr>
        <p:spPr>
          <a:xfrm>
            <a:off x="6908213" y="4204364"/>
            <a:ext cx="485997" cy="52322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ODE</a:t>
            </a:r>
            <a:endParaRPr/>
          </a:p>
        </p:txBody>
      </p:sp>
      <p:sp>
        <p:nvSpPr>
          <p:cNvPr id="178" name="Google Shape;178;p24"/>
          <p:cNvSpPr txBox="1"/>
          <p:nvPr>
            <p:ph idx="1" type="body"/>
          </p:nvPr>
        </p:nvSpPr>
        <p:spPr>
          <a:xfrm>
            <a:off x="1451578" y="1853754"/>
            <a:ext cx="9603275" cy="345061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PARAMETER ESTIMATION</a:t>
            </a:r>
            <a:endParaRPr/>
          </a:p>
        </p:txBody>
      </p:sp>
      <p:sp>
        <p:nvSpPr>
          <p:cNvPr id="184" name="Google Shape;184;p2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Here we use the square loss between the number of observations and predictions in deaths as the objective function.</a:t>
            </a:r>
            <a:endParaRPr/>
          </a:p>
          <a:p>
            <a:pPr indent="-101600" lvl="0" marL="228600" rtl="0" algn="l">
              <a:lnSpc>
                <a:spcPct val="120000"/>
              </a:lnSpc>
              <a:spcBef>
                <a:spcPts val="1000"/>
              </a:spcBef>
              <a:spcAft>
                <a:spcPts val="0"/>
              </a:spcAft>
              <a:buSzPts val="2000"/>
              <a:buNone/>
            </a:pPr>
            <a:r>
              <a:t/>
            </a:r>
            <a:endParaRPr/>
          </a:p>
        </p:txBody>
      </p:sp>
      <p:pic>
        <p:nvPicPr>
          <p:cNvPr id="185" name="Google Shape;185;p25"/>
          <p:cNvPicPr preferRelativeResize="0"/>
          <p:nvPr/>
        </p:nvPicPr>
        <p:blipFill rotWithShape="1">
          <a:blip r:embed="rId3">
            <a:alphaModFix/>
          </a:blip>
          <a:srcRect b="0" l="0" r="0" t="0"/>
          <a:stretch/>
        </p:blipFill>
        <p:spPr>
          <a:xfrm>
            <a:off x="1666331" y="3290751"/>
            <a:ext cx="8342132" cy="4502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PREVIOUS WEEK PREDICTIONS</a:t>
            </a:r>
            <a:endParaRPr/>
          </a:p>
        </p:txBody>
      </p:sp>
      <p:sp>
        <p:nvSpPr>
          <p:cNvPr id="191" name="Google Shape;191;p26"/>
          <p:cNvSpPr txBox="1"/>
          <p:nvPr/>
        </p:nvSpPr>
        <p:spPr>
          <a:xfrm>
            <a:off x="8013290" y="2477729"/>
            <a:ext cx="233024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MSE= </a:t>
            </a:r>
            <a:r>
              <a:rPr lang="en-US" sz="1800">
                <a:solidFill>
                  <a:schemeClr val="dk1"/>
                </a:solidFill>
                <a:latin typeface="Gill Sans"/>
                <a:ea typeface="Gill Sans"/>
                <a:cs typeface="Gill Sans"/>
                <a:sym typeface="Gill Sans"/>
              </a:rPr>
              <a:t>2768843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RMSE=1663.984</a:t>
            </a:r>
            <a:endParaRPr sz="1800">
              <a:solidFill>
                <a:schemeClr val="dk1"/>
              </a:solidFill>
              <a:latin typeface="Gill Sans"/>
              <a:ea typeface="Gill Sans"/>
              <a:cs typeface="Gill Sans"/>
              <a:sym typeface="Gill Sans"/>
            </a:endParaRPr>
          </a:p>
        </p:txBody>
      </p:sp>
      <p:sp>
        <p:nvSpPr>
          <p:cNvPr id="192" name="Google Shape;192;p26"/>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3" name="Google Shape;193;p26"/>
          <p:cNvGraphicFramePr/>
          <p:nvPr/>
        </p:nvGraphicFramePr>
        <p:xfrm>
          <a:off x="1450975" y="2016125"/>
          <a:ext cx="3000000" cy="3000000"/>
        </p:xfrm>
        <a:graphic>
          <a:graphicData uri="http://schemas.openxmlformats.org/drawingml/2006/table">
            <a:tbl>
              <a:tblPr bandRow="1" firstRow="1">
                <a:noFill/>
                <a:tableStyleId>{8EF57854-FD1F-4F29-BA11-99A955171F8D}</a:tableStyleId>
              </a:tblPr>
              <a:tblGrid>
                <a:gridCol w="1610625"/>
                <a:gridCol w="1610625"/>
                <a:gridCol w="1610625"/>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c>
                  <a:txBody>
                    <a:bodyPr/>
                    <a:lstStyle/>
                    <a:p>
                      <a:pPr indent="0" lvl="0" marL="0" marR="0" rtl="0" algn="l">
                        <a:spcBef>
                          <a:spcPts val="0"/>
                        </a:spcBef>
                        <a:spcAft>
                          <a:spcPts val="0"/>
                        </a:spcAft>
                        <a:buNone/>
                      </a:pPr>
                      <a:r>
                        <a:rPr lang="en-US" sz="1800"/>
                        <a:t>observations</a:t>
                      </a:r>
                      <a:endParaRPr/>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7/25</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148988.2</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146965</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7/26</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149861.1</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147442</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7/27</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150732.0</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148567</a:t>
                      </a:r>
                      <a:endParaRPr sz="1800"/>
                    </a:p>
                  </a:txBody>
                  <a:tcPr marT="45725" marB="45725" marR="91450" marL="91450"/>
                </a:tc>
              </a:tr>
              <a:tr h="504675">
                <a:tc>
                  <a:txBody>
                    <a:bodyPr/>
                    <a:lstStyle/>
                    <a:p>
                      <a:pPr indent="0" lvl="0" marL="0" marR="0" rtl="0" algn="l">
                        <a:spcBef>
                          <a:spcPts val="0"/>
                        </a:spcBef>
                        <a:spcAft>
                          <a:spcPts val="0"/>
                        </a:spcAft>
                        <a:buNone/>
                      </a:pPr>
                      <a:r>
                        <a:rPr lang="en-US" sz="1800"/>
                        <a:t>7/28</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151600.7</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149927</a:t>
                      </a:r>
                      <a:endParaRPr sz="1800"/>
                    </a:p>
                  </a:txBody>
                  <a:tcPr marT="45725" marB="45725" marR="91450" marL="91450"/>
                </a:tc>
              </a:tr>
              <a:tr h="504675">
                <a:tc>
                  <a:txBody>
                    <a:bodyPr/>
                    <a:lstStyle/>
                    <a:p>
                      <a:pPr indent="0" lvl="0" marL="0" marR="0" rtl="0" algn="l">
                        <a:spcBef>
                          <a:spcPts val="0"/>
                        </a:spcBef>
                        <a:spcAft>
                          <a:spcPts val="0"/>
                        </a:spcAft>
                        <a:buNone/>
                      </a:pPr>
                      <a:r>
                        <a:rPr lang="en-US" sz="1800"/>
                        <a:t>7/29</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152467.4</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151360</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7/30</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153332.1</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152573</a:t>
                      </a:r>
                      <a:endParaRPr sz="1800"/>
                    </a:p>
                  </a:txBody>
                  <a:tcPr marT="45725" marB="45725" marR="91450" marL="91450"/>
                </a:tc>
              </a:tr>
              <a:tr h="504675">
                <a:tc>
                  <a:txBody>
                    <a:bodyPr/>
                    <a:lstStyle/>
                    <a:p>
                      <a:pPr indent="0" lvl="0" marL="0" marR="0" rtl="0" algn="l">
                        <a:spcBef>
                          <a:spcPts val="0"/>
                        </a:spcBef>
                        <a:spcAft>
                          <a:spcPts val="0"/>
                        </a:spcAft>
                        <a:buNone/>
                      </a:pPr>
                      <a:r>
                        <a:rPr lang="en-US" sz="1800"/>
                        <a:t>7/31</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154194.7</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153814</a:t>
                      </a:r>
                      <a:endParaRPr sz="1800"/>
                    </a:p>
                  </a:txBody>
                  <a:tcPr marT="45725" marB="45725" marR="91450" marL="91450"/>
                </a:tc>
              </a:tr>
            </a:tbl>
          </a:graphicData>
        </a:graphic>
      </p:graphicFrame>
      <p:sp>
        <p:nvSpPr>
          <p:cNvPr id="194" name="Google Shape;194;p26"/>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810429.5</a:t>
            </a:r>
            <a:endParaRPr/>
          </a:p>
          <a:p>
            <a:pPr indent="0" lvl="0" marL="0" rtl="0" algn="l">
              <a:spcBef>
                <a:spcPts val="0"/>
              </a:spcBef>
              <a:spcAft>
                <a:spcPts val="0"/>
              </a:spcAft>
              <a:buNone/>
            </a:pPr>
            <a:r>
              <a:rPr lang="en-US"/>
              <a:t>[1] 900.2386</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FORECASTING IN DEATHS  </a:t>
            </a:r>
            <a:r>
              <a:rPr lang="en-US"/>
              <a:t>8/1-8/7</a:t>
            </a:r>
            <a:endParaRPr/>
          </a:p>
        </p:txBody>
      </p:sp>
      <p:sp>
        <p:nvSpPr>
          <p:cNvPr id="200" name="Google Shape;200;p27"/>
          <p:cNvSpPr txBox="1"/>
          <p:nvPr/>
        </p:nvSpPr>
        <p:spPr>
          <a:xfrm>
            <a:off x="8581050" y="4631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1" name="Google Shape;201;p27"/>
          <p:cNvGraphicFramePr/>
          <p:nvPr/>
        </p:nvGraphicFramePr>
        <p:xfrm>
          <a:off x="1450975" y="2016125"/>
          <a:ext cx="3000000" cy="3000000"/>
        </p:xfrm>
        <a:graphic>
          <a:graphicData uri="http://schemas.openxmlformats.org/drawingml/2006/table">
            <a:tbl>
              <a:tblPr bandRow="1" firstRow="1">
                <a:noFill/>
                <a:tableStyleId>{8EF57854-FD1F-4F29-BA11-99A955171F8D}</a:tableStyleId>
              </a:tblPr>
              <a:tblGrid>
                <a:gridCol w="1610625"/>
                <a:gridCol w="1610625"/>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r>
              <a:tr h="504675">
                <a:tc>
                  <a:txBody>
                    <a:bodyPr/>
                    <a:lstStyle/>
                    <a:p>
                      <a:pPr indent="0" lvl="0" marL="0" marR="0" rtl="0" algn="l">
                        <a:spcBef>
                          <a:spcPts val="0"/>
                        </a:spcBef>
                        <a:spcAft>
                          <a:spcPts val="0"/>
                        </a:spcAft>
                        <a:buNone/>
                      </a:pPr>
                      <a:r>
                        <a:rPr lang="en-US" sz="1800"/>
                        <a:t>08/01</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155055.2</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08/02</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155913.7</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08/03</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156770.2 </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08/04</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ill Sans"/>
                        <a:buNone/>
                      </a:pPr>
                      <a:r>
                        <a:rPr lang="en-US" sz="1800">
                          <a:latin typeface="Arial"/>
                          <a:ea typeface="Arial"/>
                          <a:cs typeface="Arial"/>
                          <a:sym typeface="Arial"/>
                        </a:rPr>
                        <a:t>157624.6</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08/05</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158477.0</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08/06</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159327.4</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08/07</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160175.8</a:t>
                      </a:r>
                      <a:endParaRPr sz="18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solidFill>
                  <a:srgbClr val="0000FF"/>
                </a:solidFill>
                <a:latin typeface="Comic Sans MS"/>
                <a:ea typeface="Comic Sans MS"/>
                <a:cs typeface="Comic Sans MS"/>
                <a:sym typeface="Comic Sans MS"/>
              </a:rPr>
              <a:t>IMPERIAL COLLEGE (MODEL 1)</a:t>
            </a:r>
            <a:r>
              <a:rPr lang="en-US"/>
              <a:t>: </a:t>
            </a:r>
            <a:endParaRPr/>
          </a:p>
          <a:p>
            <a:pPr indent="457200" lvl="0" marL="5486400" rtl="0" algn="l">
              <a:lnSpc>
                <a:spcPct val="90000"/>
              </a:lnSpc>
              <a:spcBef>
                <a:spcPts val="0"/>
              </a:spcBef>
              <a:spcAft>
                <a:spcPts val="0"/>
              </a:spcAft>
              <a:buClr>
                <a:schemeClr val="dk1"/>
              </a:buClr>
              <a:buSzPts val="3200"/>
              <a:buFont typeface="Gill Sans"/>
              <a:buNone/>
            </a:pPr>
            <a:r>
              <a:rPr lang="en-US" sz="2400"/>
              <a:t>TIME-WINDOW 7 DAYS</a:t>
            </a:r>
            <a:endParaRPr/>
          </a:p>
        </p:txBody>
      </p:sp>
      <p:pic>
        <p:nvPicPr>
          <p:cNvPr id="207" name="Google Shape;207;p28"/>
          <p:cNvPicPr preferRelativeResize="0"/>
          <p:nvPr>
            <p:ph idx="1" type="body"/>
          </p:nvPr>
        </p:nvPicPr>
        <p:blipFill rotWithShape="1">
          <a:blip r:embed="rId3">
            <a:alphaModFix/>
          </a:blip>
          <a:srcRect b="0" l="0" r="0" t="0"/>
          <a:stretch/>
        </p:blipFill>
        <p:spPr>
          <a:xfrm>
            <a:off x="4163920" y="3569896"/>
            <a:ext cx="3864300" cy="1868100"/>
          </a:xfrm>
          <a:prstGeom prst="rect">
            <a:avLst/>
          </a:prstGeom>
          <a:noFill/>
          <a:ln>
            <a:noFill/>
          </a:ln>
        </p:spPr>
      </p:pic>
      <p:sp>
        <p:nvSpPr>
          <p:cNvPr id="208" name="Google Shape;208;p28"/>
          <p:cNvSpPr txBox="1"/>
          <p:nvPr/>
        </p:nvSpPr>
        <p:spPr>
          <a:xfrm>
            <a:off x="1451579" y="1947553"/>
            <a:ext cx="9509346" cy="1477328"/>
          </a:xfrm>
          <a:prstGeom prst="rect">
            <a:avLst/>
          </a:prstGeom>
          <a:blipFill rotWithShape="1">
            <a:blip r:embed="rId4">
              <a:alphaModFix/>
            </a:blip>
            <a:stretch>
              <a:fillRect b="-5348" l="-512" r="0" t="-205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How we choose Rt</a:t>
            </a:r>
            <a:endParaRPr/>
          </a:p>
        </p:txBody>
      </p:sp>
      <p:sp>
        <p:nvSpPr>
          <p:cNvPr id="214" name="Google Shape;214;p29"/>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215" name="Google Shape;215;p29"/>
          <p:cNvPicPr preferRelativeResize="0"/>
          <p:nvPr/>
        </p:nvPicPr>
        <p:blipFill rotWithShape="1">
          <a:blip r:embed="rId3">
            <a:alphaModFix/>
          </a:blip>
          <a:srcRect b="0" l="0" r="0" t="0"/>
          <a:stretch/>
        </p:blipFill>
        <p:spPr>
          <a:xfrm>
            <a:off x="1828799" y="4241185"/>
            <a:ext cx="4712691" cy="1069908"/>
          </a:xfrm>
          <a:prstGeom prst="rect">
            <a:avLst/>
          </a:prstGeom>
          <a:noFill/>
          <a:ln>
            <a:noFill/>
          </a:ln>
        </p:spPr>
      </p:pic>
      <p:sp>
        <p:nvSpPr>
          <p:cNvPr id="216" name="Google Shape;216;p29"/>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217" name="Google Shape;217;p29"/>
          <p:cNvPicPr preferRelativeResize="0"/>
          <p:nvPr/>
        </p:nvPicPr>
        <p:blipFill rotWithShape="1">
          <a:blip r:embed="rId4">
            <a:alphaModFix/>
          </a:blip>
          <a:srcRect b="0" l="0" r="0" t="0"/>
          <a:stretch/>
        </p:blipFill>
        <p:spPr>
          <a:xfrm>
            <a:off x="1828799" y="5043164"/>
            <a:ext cx="2303814" cy="1119910"/>
          </a:xfrm>
          <a:prstGeom prst="rect">
            <a:avLst/>
          </a:prstGeom>
          <a:noFill/>
          <a:ln>
            <a:noFill/>
          </a:ln>
        </p:spPr>
      </p:pic>
      <p:sp>
        <p:nvSpPr>
          <p:cNvPr id="218" name="Google Shape;218;p29"/>
          <p:cNvSpPr txBox="1"/>
          <p:nvPr/>
        </p:nvSpPr>
        <p:spPr>
          <a:xfrm>
            <a:off x="1488300" y="2022550"/>
            <a:ext cx="9215400" cy="16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Gill Sans"/>
                <a:ea typeface="Gill Sans"/>
                <a:cs typeface="Gill Sans"/>
                <a:sym typeface="Gill Sans"/>
              </a:rPr>
              <a:t>We assume the prior of Rt is a Gamma distribution with mean = the mean of transmission rate of the past 7 days, and sd = the sd of the transmission rate of the past 7 days (in our code, we define the </a:t>
            </a:r>
            <a:endParaRPr sz="1900">
              <a:latin typeface="Gill Sans"/>
              <a:ea typeface="Gill Sans"/>
              <a:cs typeface="Gill Sans"/>
              <a:sym typeface="Gill Sans"/>
            </a:endParaRPr>
          </a:p>
          <a:p>
            <a:pPr indent="0" lvl="0" marL="0" rtl="0" algn="l">
              <a:spcBef>
                <a:spcPts val="0"/>
              </a:spcBef>
              <a:spcAft>
                <a:spcPts val="0"/>
              </a:spcAft>
              <a:buNone/>
            </a:pPr>
            <a:r>
              <a:rPr b="1" lang="en-US" sz="1900">
                <a:latin typeface="Gill Sans"/>
                <a:ea typeface="Gill Sans"/>
                <a:cs typeface="Gill Sans"/>
                <a:sym typeface="Gill Sans"/>
              </a:rPr>
              <a:t>today’s transmission rate</a:t>
            </a:r>
            <a:r>
              <a:rPr lang="en-US" sz="1900">
                <a:latin typeface="Gill Sans"/>
                <a:ea typeface="Gill Sans"/>
                <a:cs typeface="Gill Sans"/>
                <a:sym typeface="Gill Sans"/>
              </a:rPr>
              <a:t> = </a:t>
            </a:r>
            <a:r>
              <a:rPr b="1" lang="en-US" sz="1900">
                <a:latin typeface="Gill Sans"/>
                <a:ea typeface="Gill Sans"/>
                <a:cs typeface="Gill Sans"/>
                <a:sym typeface="Gill Sans"/>
              </a:rPr>
              <a:t>today’s number of existing infectious people</a:t>
            </a:r>
            <a:r>
              <a:rPr lang="en-US" sz="1900">
                <a:latin typeface="Gill Sans"/>
                <a:ea typeface="Gill Sans"/>
                <a:cs typeface="Gill Sans"/>
                <a:sym typeface="Gill Sans"/>
              </a:rPr>
              <a:t> / </a:t>
            </a:r>
            <a:r>
              <a:rPr b="1" lang="en-US" sz="1900">
                <a:latin typeface="Gill Sans"/>
                <a:ea typeface="Gill Sans"/>
                <a:cs typeface="Gill Sans"/>
                <a:sym typeface="Gill Sans"/>
              </a:rPr>
              <a:t>yesterday’s number of existing infectious people</a:t>
            </a:r>
            <a:r>
              <a:rPr lang="en-US" sz="1900">
                <a:latin typeface="Gill Sans"/>
                <a:ea typeface="Gill Sans"/>
                <a:cs typeface="Gill Sans"/>
                <a:sym typeface="Gill Sans"/>
              </a:rPr>
              <a:t>).</a:t>
            </a:r>
            <a:endParaRPr sz="1900">
              <a:latin typeface="Gill Sans"/>
              <a:ea typeface="Gill Sans"/>
              <a:cs typeface="Gill Sans"/>
              <a:sym typeface="Gill Sans"/>
            </a:endParaRPr>
          </a:p>
          <a:p>
            <a:pPr indent="0" lvl="0" marL="0" rtl="0" algn="l">
              <a:spcBef>
                <a:spcPts val="0"/>
              </a:spcBef>
              <a:spcAft>
                <a:spcPts val="0"/>
              </a:spcAft>
              <a:buNone/>
            </a:pPr>
            <a:r>
              <a:rPr lang="en-US" sz="1900">
                <a:latin typeface="Gill Sans"/>
                <a:ea typeface="Gill Sans"/>
                <a:cs typeface="Gill Sans"/>
                <a:sym typeface="Gill Sans"/>
              </a:rPr>
              <a:t>And we can calculate the likelihood of It.</a:t>
            </a:r>
            <a:endParaRPr sz="1900">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ESTIMATE RT AND DAILY INCIDENCE IN THE TIME-WINDOW</a:t>
            </a:r>
            <a:endParaRPr/>
          </a:p>
        </p:txBody>
      </p:sp>
      <p:sp>
        <p:nvSpPr>
          <p:cNvPr id="224" name="Google Shape;224;p30"/>
          <p:cNvSpPr/>
          <p:nvPr/>
        </p:nvSpPr>
        <p:spPr>
          <a:xfrm flipH="1" rot="10800000">
            <a:off x="6859620" y="3004456"/>
            <a:ext cx="9773752" cy="4571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225" name="Google Shape;225;p30"/>
          <p:cNvPicPr preferRelativeResize="0"/>
          <p:nvPr/>
        </p:nvPicPr>
        <p:blipFill rotWithShape="1">
          <a:blip r:embed="rId3">
            <a:alphaModFix/>
          </a:blip>
          <a:srcRect b="0" l="0" r="0" t="0"/>
          <a:stretch/>
        </p:blipFill>
        <p:spPr>
          <a:xfrm>
            <a:off x="1899975" y="3343275"/>
            <a:ext cx="7866520" cy="2730524"/>
          </a:xfrm>
          <a:prstGeom prst="rect">
            <a:avLst/>
          </a:prstGeom>
          <a:noFill/>
          <a:ln>
            <a:noFill/>
          </a:ln>
        </p:spPr>
      </p:pic>
      <p:sp>
        <p:nvSpPr>
          <p:cNvPr id="226" name="Google Shape;226;p30"/>
          <p:cNvSpPr txBox="1"/>
          <p:nvPr/>
        </p:nvSpPr>
        <p:spPr>
          <a:xfrm>
            <a:off x="1451579" y="1853754"/>
            <a:ext cx="9603275" cy="1489510"/>
          </a:xfrm>
          <a:prstGeom prst="rect">
            <a:avLst/>
          </a:prstGeom>
          <a:blipFill rotWithShape="1">
            <a:blip r:embed="rId4">
              <a:alphaModFix/>
            </a:blip>
            <a:stretch>
              <a:fillRect b="-5736" l="-507" r="-1077" t="-204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t/>
            </a:r>
            <a:endParaRPr/>
          </a:p>
        </p:txBody>
      </p:sp>
      <p:pic>
        <p:nvPicPr>
          <p:cNvPr id="232" name="Google Shape;232;p31"/>
          <p:cNvPicPr preferRelativeResize="0"/>
          <p:nvPr/>
        </p:nvPicPr>
        <p:blipFill>
          <a:blip r:embed="rId3">
            <a:alphaModFix/>
          </a:blip>
          <a:stretch>
            <a:fillRect/>
          </a:stretch>
        </p:blipFill>
        <p:spPr>
          <a:xfrm>
            <a:off x="1009650" y="2006154"/>
            <a:ext cx="10858500" cy="425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t/>
            </a:r>
            <a:endParaRPr/>
          </a:p>
        </p:txBody>
      </p:sp>
      <p:sp>
        <p:nvSpPr>
          <p:cNvPr id="107" name="Google Shape;107;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b="1" lang="en-US"/>
              <a:t>Introducing and ensembling several models in the reich lab website:</a:t>
            </a:r>
            <a:endParaRPr/>
          </a:p>
          <a:p>
            <a:pPr indent="-228600" lvl="0" marL="228600" rtl="0" algn="l">
              <a:lnSpc>
                <a:spcPct val="120000"/>
              </a:lnSpc>
              <a:spcBef>
                <a:spcPts val="1000"/>
              </a:spcBef>
              <a:spcAft>
                <a:spcPts val="0"/>
              </a:spcAft>
              <a:buSzPts val="2000"/>
              <a:buChar char="•"/>
            </a:pPr>
            <a:r>
              <a:rPr b="1" lang="en-US" u="sng">
                <a:solidFill>
                  <a:schemeClr val="hlink"/>
                </a:solidFill>
                <a:hlinkClick action="ppaction://hlinksldjump" r:id="rId3"/>
              </a:rPr>
              <a:t>Umass - MechBayes</a:t>
            </a:r>
            <a:endParaRPr b="1"/>
          </a:p>
          <a:p>
            <a:pPr indent="-228600" lvl="0" marL="228600" rtl="0" algn="l">
              <a:lnSpc>
                <a:spcPct val="120000"/>
              </a:lnSpc>
              <a:spcBef>
                <a:spcPts val="1000"/>
              </a:spcBef>
              <a:spcAft>
                <a:spcPts val="0"/>
              </a:spcAft>
              <a:buSzPts val="2000"/>
              <a:buChar char="•"/>
            </a:pPr>
            <a:r>
              <a:rPr b="1" lang="en-US" u="sng">
                <a:solidFill>
                  <a:schemeClr val="hlink"/>
                </a:solidFill>
                <a:hlinkClick action="ppaction://hlinksldjump" r:id="rId4"/>
              </a:rPr>
              <a:t>UCLA – SuEIR</a:t>
            </a:r>
            <a:endParaRPr b="1"/>
          </a:p>
          <a:p>
            <a:pPr indent="-228600" lvl="0" marL="228600" rtl="0" algn="l">
              <a:lnSpc>
                <a:spcPct val="120000"/>
              </a:lnSpc>
              <a:spcBef>
                <a:spcPts val="1000"/>
              </a:spcBef>
              <a:spcAft>
                <a:spcPts val="0"/>
              </a:spcAft>
              <a:buSzPts val="2000"/>
              <a:buChar char="•"/>
            </a:pPr>
            <a:r>
              <a:rPr b="1" lang="en-US"/>
              <a:t>Imperial College (</a:t>
            </a:r>
            <a:r>
              <a:rPr b="1" lang="en-US" u="sng">
                <a:solidFill>
                  <a:schemeClr val="hlink"/>
                </a:solidFill>
                <a:hlinkClick action="ppaction://hlinksldjump" r:id="rId5"/>
              </a:rPr>
              <a:t>model1</a:t>
            </a:r>
            <a:r>
              <a:rPr b="1" lang="en-US"/>
              <a:t>, </a:t>
            </a:r>
            <a:r>
              <a:rPr b="1" lang="en-US" u="sng">
                <a:solidFill>
                  <a:schemeClr val="hlink"/>
                </a:solidFill>
                <a:hlinkClick action="ppaction://hlinksldjump" r:id="rId6"/>
              </a:rPr>
              <a:t>model2</a:t>
            </a:r>
            <a:r>
              <a:rPr b="1" lang="en-US"/>
              <a:t>, </a:t>
            </a:r>
            <a:r>
              <a:rPr b="1" lang="en-US" u="sng">
                <a:solidFill>
                  <a:schemeClr val="hlink"/>
                </a:solidFill>
                <a:hlinkClick action="ppaction://hlinksldjump" r:id="rId7"/>
              </a:rPr>
              <a:t>model3</a:t>
            </a:r>
            <a:r>
              <a:rPr b="1" lang="en-US"/>
              <a:t>)</a:t>
            </a:r>
            <a:endParaRPr b="1"/>
          </a:p>
          <a:p>
            <a:pPr indent="-215900" lvl="0" marL="228600" rtl="0" algn="l">
              <a:lnSpc>
                <a:spcPct val="120000"/>
              </a:lnSpc>
              <a:spcBef>
                <a:spcPts val="1000"/>
              </a:spcBef>
              <a:spcAft>
                <a:spcPts val="0"/>
              </a:spcAft>
              <a:buSzPts val="1800"/>
              <a:buChar char="•"/>
            </a:pPr>
            <a:r>
              <a:rPr b="1" lang="en-US" u="sng">
                <a:solidFill>
                  <a:schemeClr val="hlink"/>
                </a:solidFill>
                <a:hlinkClick action="ppaction://hlinksldjump" r:id="rId8"/>
              </a:rPr>
              <a:t>Ensemble Model</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PREVIOUS WEEK PREDICTIONS</a:t>
            </a:r>
            <a:endParaRPr/>
          </a:p>
        </p:txBody>
      </p:sp>
      <p:sp>
        <p:nvSpPr>
          <p:cNvPr id="238" name="Google Shape;238;p32"/>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39" name="Google Shape;239;p32"/>
          <p:cNvSpPr txBox="1"/>
          <p:nvPr/>
        </p:nvSpPr>
        <p:spPr>
          <a:xfrm>
            <a:off x="7733800" y="2271150"/>
            <a:ext cx="2835300" cy="12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Gill Sans"/>
                <a:ea typeface="Gill Sans"/>
                <a:cs typeface="Gill Sans"/>
                <a:sym typeface="Gill Sans"/>
              </a:rPr>
              <a:t>MSE=</a:t>
            </a:r>
            <a:r>
              <a:rPr lang="en-US" sz="1900">
                <a:solidFill>
                  <a:srgbClr val="0000FF"/>
                </a:solidFill>
                <a:latin typeface="Gill Sans"/>
                <a:ea typeface="Gill Sans"/>
                <a:cs typeface="Gill Sans"/>
                <a:sym typeface="Gill Sans"/>
              </a:rPr>
              <a:t>208120.2</a:t>
            </a:r>
            <a:endParaRPr sz="1900">
              <a:solidFill>
                <a:srgbClr val="0000FF"/>
              </a:solidFill>
              <a:latin typeface="Gill Sans"/>
              <a:ea typeface="Gill Sans"/>
              <a:cs typeface="Gill Sans"/>
              <a:sym typeface="Gill Sans"/>
            </a:endParaRPr>
          </a:p>
          <a:p>
            <a:pPr indent="0" lvl="0" marL="0" rtl="0" algn="l">
              <a:spcBef>
                <a:spcPts val="0"/>
              </a:spcBef>
              <a:spcAft>
                <a:spcPts val="0"/>
              </a:spcAft>
              <a:buNone/>
            </a:pPr>
            <a:r>
              <a:rPr lang="en-US" sz="1900">
                <a:latin typeface="Gill Sans"/>
                <a:ea typeface="Gill Sans"/>
                <a:cs typeface="Gill Sans"/>
                <a:sym typeface="Gill Sans"/>
              </a:rPr>
              <a:t>RMSE=</a:t>
            </a:r>
            <a:r>
              <a:rPr lang="en-US" sz="1900">
                <a:solidFill>
                  <a:srgbClr val="0000FF"/>
                </a:solidFill>
                <a:latin typeface="Gill Sans"/>
                <a:ea typeface="Gill Sans"/>
                <a:cs typeface="Gill Sans"/>
                <a:sym typeface="Gill Sans"/>
              </a:rPr>
              <a:t>456.2019</a:t>
            </a:r>
            <a:endParaRPr sz="1900">
              <a:solidFill>
                <a:srgbClr val="0000FF"/>
              </a:solidFill>
              <a:latin typeface="Gill Sans"/>
              <a:ea typeface="Gill Sans"/>
              <a:cs typeface="Gill Sans"/>
              <a:sym typeface="Gill Sans"/>
            </a:endParaRPr>
          </a:p>
          <a:p>
            <a:pPr indent="0" lvl="0" marL="0" rtl="0" algn="l">
              <a:spcBef>
                <a:spcPts val="0"/>
              </a:spcBef>
              <a:spcAft>
                <a:spcPts val="0"/>
              </a:spcAft>
              <a:buNone/>
            </a:pPr>
            <a:r>
              <a:t/>
            </a:r>
            <a:endParaRPr sz="1900">
              <a:latin typeface="Gill Sans"/>
              <a:ea typeface="Gill Sans"/>
              <a:cs typeface="Gill Sans"/>
              <a:sym typeface="Gill Sans"/>
            </a:endParaRPr>
          </a:p>
        </p:txBody>
      </p:sp>
      <p:graphicFrame>
        <p:nvGraphicFramePr>
          <p:cNvPr id="240" name="Google Shape;240;p32"/>
          <p:cNvGraphicFramePr/>
          <p:nvPr/>
        </p:nvGraphicFramePr>
        <p:xfrm>
          <a:off x="1450975" y="2016125"/>
          <a:ext cx="3000000" cy="3000000"/>
        </p:xfrm>
        <a:graphic>
          <a:graphicData uri="http://schemas.openxmlformats.org/drawingml/2006/table">
            <a:tbl>
              <a:tblPr bandRow="1" firstRow="1">
                <a:noFill/>
                <a:tableStyleId>{8EF57854-FD1F-4F29-BA11-99A955171F8D}</a:tableStyleId>
              </a:tblPr>
              <a:tblGrid>
                <a:gridCol w="1610625"/>
                <a:gridCol w="1610625"/>
                <a:gridCol w="1610625"/>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c>
                  <a:txBody>
                    <a:bodyPr/>
                    <a:lstStyle/>
                    <a:p>
                      <a:pPr indent="0" lvl="0" marL="0" marR="0" rtl="0" algn="l">
                        <a:spcBef>
                          <a:spcPts val="0"/>
                        </a:spcBef>
                        <a:spcAft>
                          <a:spcPts val="0"/>
                        </a:spcAft>
                        <a:buNone/>
                      </a:pPr>
                      <a:r>
                        <a:rPr lang="en-US" sz="1800"/>
                        <a:t>observations</a:t>
                      </a:r>
                      <a:endParaRPr/>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7/25</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147083.9 </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146965</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7/26</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148093.8 </a:t>
                      </a:r>
                      <a:endParaRPr sz="1800">
                        <a:latin typeface="Arial"/>
                        <a:ea typeface="Arial"/>
                        <a:cs typeface="Arial"/>
                        <a:sym typeface="Arial"/>
                      </a:endParaRPr>
                    </a:p>
                    <a:p>
                      <a:pPr indent="0" lvl="0" marL="0" rtl="0" algn="l">
                        <a:spcBef>
                          <a:spcPts val="0"/>
                        </a:spcBef>
                        <a:spcAft>
                          <a:spcPts val="0"/>
                        </a:spcAft>
                        <a:buSzPts val="1100"/>
                        <a:buNone/>
                      </a:pPr>
                      <a:r>
                        <a:t/>
                      </a:r>
                      <a:endParaRPr sz="18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147442</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7/27</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149104.2</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148567</a:t>
                      </a:r>
                      <a:endParaRPr sz="1800"/>
                    </a:p>
                  </a:txBody>
                  <a:tcPr marT="45725" marB="45725" marR="91450" marL="91450"/>
                </a:tc>
              </a:tr>
              <a:tr h="504675">
                <a:tc>
                  <a:txBody>
                    <a:bodyPr/>
                    <a:lstStyle/>
                    <a:p>
                      <a:pPr indent="0" lvl="0" marL="0" marR="0" rtl="0" algn="l">
                        <a:spcBef>
                          <a:spcPts val="0"/>
                        </a:spcBef>
                        <a:spcAft>
                          <a:spcPts val="0"/>
                        </a:spcAft>
                        <a:buNone/>
                      </a:pPr>
                      <a:r>
                        <a:rPr lang="en-US" sz="1800"/>
                        <a:t>7/28</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150113.9 </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149927</a:t>
                      </a:r>
                      <a:endParaRPr sz="1800"/>
                    </a:p>
                  </a:txBody>
                  <a:tcPr marT="45725" marB="45725" marR="91450" marL="91450"/>
                </a:tc>
              </a:tr>
              <a:tr h="504675">
                <a:tc>
                  <a:txBody>
                    <a:bodyPr/>
                    <a:lstStyle/>
                    <a:p>
                      <a:pPr indent="0" lvl="0" marL="0" marR="0" rtl="0" algn="l">
                        <a:spcBef>
                          <a:spcPts val="0"/>
                        </a:spcBef>
                        <a:spcAft>
                          <a:spcPts val="0"/>
                        </a:spcAft>
                        <a:buNone/>
                      </a:pPr>
                      <a:r>
                        <a:rPr lang="en-US" sz="1800"/>
                        <a:t>7/29</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151123.1 </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151360</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7/30</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152134.6 </a:t>
                      </a:r>
                      <a:endParaRPr sz="1800">
                        <a:latin typeface="Arial"/>
                        <a:ea typeface="Arial"/>
                        <a:cs typeface="Arial"/>
                        <a:sym typeface="Arial"/>
                      </a:endParaRPr>
                    </a:p>
                    <a:p>
                      <a:pPr indent="0" lvl="0" marL="0" rtl="0" algn="l">
                        <a:spcBef>
                          <a:spcPts val="0"/>
                        </a:spcBef>
                        <a:spcAft>
                          <a:spcPts val="0"/>
                        </a:spcAft>
                        <a:buSzPts val="1100"/>
                        <a:buNone/>
                      </a:pPr>
                      <a:r>
                        <a:t/>
                      </a:r>
                      <a:endParaRPr sz="18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152573</a:t>
                      </a:r>
                      <a:endParaRPr sz="1800"/>
                    </a:p>
                  </a:txBody>
                  <a:tcPr marT="45725" marB="45725" marR="91450" marL="91450"/>
                </a:tc>
              </a:tr>
              <a:tr h="504675">
                <a:tc>
                  <a:txBody>
                    <a:bodyPr/>
                    <a:lstStyle/>
                    <a:p>
                      <a:pPr indent="0" lvl="0" marL="0" marR="0" rtl="0" algn="l">
                        <a:spcBef>
                          <a:spcPts val="0"/>
                        </a:spcBef>
                        <a:spcAft>
                          <a:spcPts val="0"/>
                        </a:spcAft>
                        <a:buNone/>
                      </a:pPr>
                      <a:r>
                        <a:rPr lang="en-US" sz="1800"/>
                        <a:t>7/31</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153146.2</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153814</a:t>
                      </a:r>
                      <a:endParaRPr sz="1800"/>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466531" y="804519"/>
            <a:ext cx="1136468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(SHORT TERM FORECAST) </a:t>
            </a:r>
            <a:endParaRPr/>
          </a:p>
        </p:txBody>
      </p:sp>
      <p:sp>
        <p:nvSpPr>
          <p:cNvPr id="246" name="Google Shape;246;p33"/>
          <p:cNvSpPr txBox="1"/>
          <p:nvPr>
            <p:ph idx="1" type="body"/>
          </p:nvPr>
        </p:nvSpPr>
        <p:spPr>
          <a:xfrm>
            <a:off x="1451579" y="2015732"/>
            <a:ext cx="9603275" cy="3450613"/>
          </a:xfrm>
          <a:prstGeom prst="rect">
            <a:avLst/>
          </a:prstGeom>
          <a:blipFill rotWithShape="1">
            <a:blip r:embed="rId3">
              <a:alphaModFix/>
            </a:blip>
            <a:stretch>
              <a:fillRect b="0" l="-570" r="0" t="-176"/>
            </a:stretch>
          </a:blip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 </a:t>
            </a:r>
            <a:endParaRPr/>
          </a:p>
        </p:txBody>
      </p:sp>
      <p:pic>
        <p:nvPicPr>
          <p:cNvPr id="247" name="Google Shape;247;p33"/>
          <p:cNvPicPr preferRelativeResize="0"/>
          <p:nvPr/>
        </p:nvPicPr>
        <p:blipFill rotWithShape="1">
          <a:blip r:embed="rId4">
            <a:alphaModFix/>
          </a:blip>
          <a:srcRect b="0" l="0" r="0" t="0"/>
          <a:stretch/>
        </p:blipFill>
        <p:spPr>
          <a:xfrm>
            <a:off x="4163920" y="3203445"/>
            <a:ext cx="3864160" cy="18679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80"/>
              <a:buFont typeface="Gill Sans"/>
              <a:buNone/>
            </a:pPr>
            <a:r>
              <a:rPr lang="en-US" sz="2880"/>
              <a:t>WHEN CHOOSING THE LENGTH OF TIME-WINDOW=7 DAYS FORECASTING IN DEATHS 8/1-8/7</a:t>
            </a:r>
            <a:endParaRPr/>
          </a:p>
        </p:txBody>
      </p:sp>
      <p:graphicFrame>
        <p:nvGraphicFramePr>
          <p:cNvPr id="253" name="Google Shape;253;p34"/>
          <p:cNvGraphicFramePr/>
          <p:nvPr/>
        </p:nvGraphicFramePr>
        <p:xfrm>
          <a:off x="1450975" y="2016125"/>
          <a:ext cx="3000000" cy="3000000"/>
        </p:xfrm>
        <a:graphic>
          <a:graphicData uri="http://schemas.openxmlformats.org/drawingml/2006/table">
            <a:tbl>
              <a:tblPr bandRow="1" firstRow="1">
                <a:noFill/>
                <a:tableStyleId>{8EF57854-FD1F-4F29-BA11-99A955171F8D}</a:tableStyleId>
              </a:tblPr>
              <a:tblGrid>
                <a:gridCol w="1610625"/>
                <a:gridCol w="1610625"/>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r>
              <a:tr h="504675">
                <a:tc>
                  <a:txBody>
                    <a:bodyPr/>
                    <a:lstStyle/>
                    <a:p>
                      <a:pPr indent="0" lvl="0" marL="0" marR="0" rtl="0" algn="l">
                        <a:spcBef>
                          <a:spcPts val="0"/>
                        </a:spcBef>
                        <a:spcAft>
                          <a:spcPts val="0"/>
                        </a:spcAft>
                        <a:buNone/>
                      </a:pPr>
                      <a:r>
                        <a:rPr lang="en-US" sz="1800"/>
                        <a:t>08</a:t>
                      </a:r>
                      <a:r>
                        <a:rPr lang="en-US" sz="1800"/>
                        <a:t>/01</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154828</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08/02</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155843</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08/03</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156856</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08/04</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ill Sans"/>
                        <a:buNone/>
                      </a:pPr>
                      <a:r>
                        <a:rPr lang="en-US" sz="1800">
                          <a:latin typeface="Arial"/>
                          <a:ea typeface="Arial"/>
                          <a:cs typeface="Arial"/>
                          <a:sym typeface="Arial"/>
                        </a:rPr>
                        <a:t>157871</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08/05</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158886</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08/06</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159903</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08/07</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160917</a:t>
                      </a:r>
                      <a:endParaRPr sz="18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idx="1" type="body"/>
          </p:nvPr>
        </p:nvSpPr>
        <p:spPr>
          <a:xfrm>
            <a:off x="1451579" y="2015732"/>
            <a:ext cx="9603275" cy="3450613"/>
          </a:xfrm>
          <a:prstGeom prst="rect">
            <a:avLst/>
          </a:prstGeom>
          <a:blipFill rotWithShape="1">
            <a:blip r:embed="rId3">
              <a:alphaModFix/>
            </a:blip>
            <a:stretch>
              <a:fillRect b="0" l="-394" r="-527" t="0"/>
            </a:stretch>
          </a:blip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 </a:t>
            </a:r>
            <a:endParaRPr/>
          </a:p>
        </p:txBody>
      </p:sp>
      <p:pic>
        <p:nvPicPr>
          <p:cNvPr id="259" name="Google Shape;259;p35"/>
          <p:cNvPicPr preferRelativeResize="0"/>
          <p:nvPr/>
        </p:nvPicPr>
        <p:blipFill rotWithShape="1">
          <a:blip r:embed="rId4">
            <a:alphaModFix/>
          </a:blip>
          <a:srcRect b="0" l="0" r="0" t="0"/>
          <a:stretch/>
        </p:blipFill>
        <p:spPr>
          <a:xfrm>
            <a:off x="4075166" y="3023571"/>
            <a:ext cx="4356100" cy="990600"/>
          </a:xfrm>
          <a:prstGeom prst="rect">
            <a:avLst/>
          </a:prstGeom>
          <a:noFill/>
          <a:ln>
            <a:noFill/>
          </a:ln>
        </p:spPr>
      </p:pic>
      <p:sp>
        <p:nvSpPr>
          <p:cNvPr id="260" name="Google Shape;260;p35"/>
          <p:cNvSpPr txBox="1"/>
          <p:nvPr/>
        </p:nvSpPr>
        <p:spPr>
          <a:xfrm>
            <a:off x="1393025" y="736700"/>
            <a:ext cx="9952200" cy="11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rgbClr val="0000FF"/>
                </a:solidFill>
                <a:latin typeface="Comic Sans MS"/>
                <a:ea typeface="Comic Sans MS"/>
                <a:cs typeface="Comic Sans MS"/>
                <a:sym typeface="Comic Sans MS"/>
              </a:rPr>
              <a:t>IC(MODEL2)</a:t>
            </a:r>
            <a:r>
              <a:rPr lang="en-US" sz="3300">
                <a:latin typeface="Gill Sans"/>
                <a:ea typeface="Gill Sans"/>
                <a:cs typeface="Gill Sans"/>
                <a:sym typeface="Gill Sans"/>
              </a:rPr>
              <a:t>: </a:t>
            </a:r>
            <a:endParaRPr sz="3300">
              <a:latin typeface="Gill Sans"/>
              <a:ea typeface="Gill Sans"/>
              <a:cs typeface="Gill Sans"/>
              <a:sym typeface="Gill Sans"/>
            </a:endParaRPr>
          </a:p>
          <a:p>
            <a:pPr indent="457200" lvl="0" marL="2286000" rtl="0" algn="l">
              <a:spcBef>
                <a:spcPts val="0"/>
              </a:spcBef>
              <a:spcAft>
                <a:spcPts val="0"/>
              </a:spcAft>
              <a:buNone/>
            </a:pPr>
            <a:r>
              <a:rPr lang="en-US" sz="3300">
                <a:latin typeface="Gill Sans"/>
                <a:ea typeface="Gill Sans"/>
                <a:cs typeface="Gill Sans"/>
                <a:sym typeface="Gill Sans"/>
              </a:rPr>
              <a:t>CHOICE OF TIME WINDOW - K</a:t>
            </a:r>
            <a:endParaRPr sz="3300">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WHAT IS I’S DISTRIBUTION?</a:t>
            </a:r>
            <a:endParaRPr/>
          </a:p>
        </p:txBody>
      </p:sp>
      <p:pic>
        <p:nvPicPr>
          <p:cNvPr id="266" name="Google Shape;266;p36"/>
          <p:cNvPicPr preferRelativeResize="0"/>
          <p:nvPr>
            <p:ph idx="1" type="body"/>
          </p:nvPr>
        </p:nvPicPr>
        <p:blipFill rotWithShape="1">
          <a:blip r:embed="rId3">
            <a:alphaModFix/>
          </a:blip>
          <a:srcRect b="0" l="0" r="0" t="0"/>
          <a:stretch/>
        </p:blipFill>
        <p:spPr>
          <a:xfrm>
            <a:off x="3263900" y="2076337"/>
            <a:ext cx="5664200" cy="977900"/>
          </a:xfrm>
          <a:prstGeom prst="rect">
            <a:avLst/>
          </a:prstGeom>
          <a:noFill/>
          <a:ln>
            <a:noFill/>
          </a:ln>
        </p:spPr>
      </p:pic>
      <p:sp>
        <p:nvSpPr>
          <p:cNvPr id="267" name="Google Shape;267;p36"/>
          <p:cNvSpPr txBox="1"/>
          <p:nvPr/>
        </p:nvSpPr>
        <p:spPr>
          <a:xfrm>
            <a:off x="1451579" y="3429000"/>
            <a:ext cx="9746852" cy="369332"/>
          </a:xfrm>
          <a:prstGeom prst="rect">
            <a:avLst/>
          </a:prstGeom>
          <a:blipFill rotWithShape="1">
            <a:blip r:embed="rId4">
              <a:alphaModFix/>
            </a:blip>
            <a:stretch>
              <a:fillRect b="-19998" l="0" r="0" t="-666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pic>
        <p:nvPicPr>
          <p:cNvPr id="268" name="Google Shape;268;p36"/>
          <p:cNvPicPr preferRelativeResize="0"/>
          <p:nvPr/>
        </p:nvPicPr>
        <p:blipFill rotWithShape="1">
          <a:blip r:embed="rId5">
            <a:alphaModFix/>
          </a:blip>
          <a:srcRect b="0" l="0" r="0" t="0"/>
          <a:stretch/>
        </p:blipFill>
        <p:spPr>
          <a:xfrm>
            <a:off x="9286503" y="1749661"/>
            <a:ext cx="2303814" cy="1119910"/>
          </a:xfrm>
          <a:prstGeom prst="rect">
            <a:avLst/>
          </a:prstGeom>
          <a:noFill/>
          <a:ln>
            <a:noFill/>
          </a:ln>
        </p:spPr>
      </p:pic>
      <p:pic>
        <p:nvPicPr>
          <p:cNvPr id="269" name="Google Shape;269;p36"/>
          <p:cNvPicPr preferRelativeResize="0"/>
          <p:nvPr/>
        </p:nvPicPr>
        <p:blipFill rotWithShape="1">
          <a:blip r:embed="rId6">
            <a:alphaModFix/>
          </a:blip>
          <a:srcRect b="0" l="0" r="0" t="0"/>
          <a:stretch/>
        </p:blipFill>
        <p:spPr>
          <a:xfrm>
            <a:off x="586063" y="3841860"/>
            <a:ext cx="3150492" cy="1575246"/>
          </a:xfrm>
          <a:prstGeom prst="rect">
            <a:avLst/>
          </a:prstGeom>
          <a:noFill/>
          <a:ln>
            <a:noFill/>
          </a:ln>
        </p:spPr>
      </p:pic>
      <p:cxnSp>
        <p:nvCxnSpPr>
          <p:cNvPr id="270" name="Google Shape;270;p36"/>
          <p:cNvCxnSpPr/>
          <p:nvPr/>
        </p:nvCxnSpPr>
        <p:spPr>
          <a:xfrm flipH="1">
            <a:off x="1318161" y="3712921"/>
            <a:ext cx="344790" cy="574071"/>
          </a:xfrm>
          <a:prstGeom prst="straightConnector1">
            <a:avLst/>
          </a:prstGeom>
          <a:noFill/>
          <a:ln cap="flat" cmpd="sng" w="9525">
            <a:solidFill>
              <a:schemeClr val="accent1"/>
            </a:solidFill>
            <a:prstDash val="solid"/>
            <a:round/>
            <a:headEnd len="sm" w="sm" type="none"/>
            <a:tailEnd len="med" w="med" type="triangle"/>
          </a:ln>
        </p:spPr>
      </p:cxnSp>
      <p:cxnSp>
        <p:nvCxnSpPr>
          <p:cNvPr id="271" name="Google Shape;271;p36"/>
          <p:cNvCxnSpPr/>
          <p:nvPr/>
        </p:nvCxnSpPr>
        <p:spPr>
          <a:xfrm>
            <a:off x="2254332" y="3712921"/>
            <a:ext cx="476993" cy="574071"/>
          </a:xfrm>
          <a:prstGeom prst="straightConnector1">
            <a:avLst/>
          </a:prstGeom>
          <a:noFill/>
          <a:ln cap="flat" cmpd="sng" w="9525">
            <a:solidFill>
              <a:schemeClr val="accent1"/>
            </a:solidFill>
            <a:prstDash val="solid"/>
            <a:round/>
            <a:headEnd len="sm" w="sm" type="none"/>
            <a:tailEnd len="med" w="med" type="triangle"/>
          </a:ln>
        </p:spPr>
      </p:cxnSp>
      <p:sp>
        <p:nvSpPr>
          <p:cNvPr id="272" name="Google Shape;272;p36"/>
          <p:cNvSpPr txBox="1"/>
          <p:nvPr/>
        </p:nvSpPr>
        <p:spPr>
          <a:xfrm>
            <a:off x="4581832" y="4984955"/>
            <a:ext cx="61844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K.BEST=2</a:t>
            </a:r>
            <a:br>
              <a:rPr lang="en-US"/>
            </a:br>
            <a:r>
              <a:rPr lang="en-US"/>
              <a:t>PREVIOUS WEEK PREDICTIONS</a:t>
            </a:r>
            <a:endParaRPr/>
          </a:p>
        </p:txBody>
      </p:sp>
      <p:sp>
        <p:nvSpPr>
          <p:cNvPr id="278" name="Google Shape;278;p3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101600" lvl="0" marL="228600" rtl="0" algn="l">
              <a:lnSpc>
                <a:spcPct val="120000"/>
              </a:lnSpc>
              <a:spcBef>
                <a:spcPts val="0"/>
              </a:spcBef>
              <a:spcAft>
                <a:spcPts val="0"/>
              </a:spcAft>
              <a:buSzPts val="2000"/>
              <a:buNone/>
            </a:pPr>
            <a:r>
              <a:t/>
            </a:r>
            <a:endParaRPr/>
          </a:p>
        </p:txBody>
      </p:sp>
      <p:sp>
        <p:nvSpPr>
          <p:cNvPr id="279" name="Google Shape;279;p37"/>
          <p:cNvSpPr txBox="1"/>
          <p:nvPr/>
        </p:nvSpPr>
        <p:spPr>
          <a:xfrm>
            <a:off x="8367252" y="2241755"/>
            <a:ext cx="259571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Gill Sans"/>
                <a:ea typeface="Gill Sans"/>
                <a:cs typeface="Gill Sans"/>
                <a:sym typeface="Gill Sans"/>
              </a:rPr>
              <a:t>MSE= 722497</a:t>
            </a:r>
            <a:endParaRPr sz="1800">
              <a:solidFill>
                <a:srgbClr val="0070C0"/>
              </a:solidFill>
              <a:latin typeface="Gill Sans"/>
              <a:ea typeface="Gill Sans"/>
              <a:cs typeface="Gill Sans"/>
              <a:sym typeface="Gill Sans"/>
            </a:endParaRPr>
          </a:p>
          <a:p>
            <a:pPr indent="0" lvl="0" marL="0" marR="0" rtl="0" algn="l">
              <a:spcBef>
                <a:spcPts val="0"/>
              </a:spcBef>
              <a:spcAft>
                <a:spcPts val="0"/>
              </a:spcAft>
              <a:buNone/>
            </a:pPr>
            <a:r>
              <a:rPr lang="en-US" sz="1800">
                <a:solidFill>
                  <a:srgbClr val="0070C0"/>
                </a:solidFill>
                <a:latin typeface="Gill Sans"/>
                <a:ea typeface="Gill Sans"/>
                <a:cs typeface="Gill Sans"/>
                <a:sym typeface="Gill Sans"/>
              </a:rPr>
              <a:t>RMSE=849.9982</a:t>
            </a:r>
            <a:endParaRPr sz="1800">
              <a:solidFill>
                <a:srgbClr val="0070C0"/>
              </a:solidFill>
              <a:latin typeface="Gill Sans"/>
              <a:ea typeface="Gill Sans"/>
              <a:cs typeface="Gill Sans"/>
              <a:sym typeface="Gill Sans"/>
            </a:endParaRPr>
          </a:p>
        </p:txBody>
      </p:sp>
      <p:graphicFrame>
        <p:nvGraphicFramePr>
          <p:cNvPr id="280" name="Google Shape;280;p37"/>
          <p:cNvGraphicFramePr/>
          <p:nvPr/>
        </p:nvGraphicFramePr>
        <p:xfrm>
          <a:off x="1450975" y="2016125"/>
          <a:ext cx="3000000" cy="3000000"/>
        </p:xfrm>
        <a:graphic>
          <a:graphicData uri="http://schemas.openxmlformats.org/drawingml/2006/table">
            <a:tbl>
              <a:tblPr bandRow="1" firstRow="1">
                <a:noFill/>
                <a:tableStyleId>{8EF57854-FD1F-4F29-BA11-99A955171F8D}</a:tableStyleId>
              </a:tblPr>
              <a:tblGrid>
                <a:gridCol w="1610625"/>
                <a:gridCol w="1610625"/>
                <a:gridCol w="1610625"/>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c>
                  <a:txBody>
                    <a:bodyPr/>
                    <a:lstStyle/>
                    <a:p>
                      <a:pPr indent="0" lvl="0" marL="0" marR="0" rtl="0" algn="l">
                        <a:spcBef>
                          <a:spcPts val="0"/>
                        </a:spcBef>
                        <a:spcAft>
                          <a:spcPts val="0"/>
                        </a:spcAft>
                        <a:buNone/>
                      </a:pPr>
                      <a:r>
                        <a:rPr lang="en-US" sz="1800"/>
                        <a:t>observations</a:t>
                      </a:r>
                      <a:endParaRPr/>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7/25</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146965.9</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146965</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7/26</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147961.6</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147442</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7/27</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148959.4</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148567</a:t>
                      </a:r>
                      <a:endParaRPr sz="1800"/>
                    </a:p>
                  </a:txBody>
                  <a:tcPr marT="45725" marB="45725" marR="91450" marL="91450"/>
                </a:tc>
              </a:tr>
              <a:tr h="504675">
                <a:tc>
                  <a:txBody>
                    <a:bodyPr/>
                    <a:lstStyle/>
                    <a:p>
                      <a:pPr indent="0" lvl="0" marL="0" marR="0" rtl="0" algn="l">
                        <a:spcBef>
                          <a:spcPts val="0"/>
                        </a:spcBef>
                        <a:spcAft>
                          <a:spcPts val="0"/>
                        </a:spcAft>
                        <a:buNone/>
                      </a:pPr>
                      <a:r>
                        <a:rPr lang="en-US" sz="1800"/>
                        <a:t>7/28</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149561.7</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149927</a:t>
                      </a:r>
                      <a:endParaRPr sz="1800"/>
                    </a:p>
                  </a:txBody>
                  <a:tcPr marT="45725" marB="45725" marR="91450" marL="91450"/>
                </a:tc>
              </a:tr>
              <a:tr h="504675">
                <a:tc>
                  <a:txBody>
                    <a:bodyPr/>
                    <a:lstStyle/>
                    <a:p>
                      <a:pPr indent="0" lvl="0" marL="0" marR="0" rtl="0" algn="l">
                        <a:spcBef>
                          <a:spcPts val="0"/>
                        </a:spcBef>
                        <a:spcAft>
                          <a:spcPts val="0"/>
                        </a:spcAft>
                        <a:buNone/>
                      </a:pPr>
                      <a:r>
                        <a:rPr lang="en-US" sz="1800"/>
                        <a:t>7/29</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150557.8</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151360</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7/30</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152363</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152573</a:t>
                      </a:r>
                      <a:endParaRPr sz="1800"/>
                    </a:p>
                  </a:txBody>
                  <a:tcPr marT="45725" marB="45725" marR="91450" marL="91450"/>
                </a:tc>
              </a:tr>
              <a:tr h="504675">
                <a:tc>
                  <a:txBody>
                    <a:bodyPr/>
                    <a:lstStyle/>
                    <a:p>
                      <a:pPr indent="0" lvl="0" marL="0" marR="0" rtl="0" algn="l">
                        <a:spcBef>
                          <a:spcPts val="0"/>
                        </a:spcBef>
                        <a:spcAft>
                          <a:spcPts val="0"/>
                        </a:spcAft>
                        <a:buNone/>
                      </a:pPr>
                      <a:r>
                        <a:rPr lang="en-US" sz="1800"/>
                        <a:t>7/31</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153367</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153814</a:t>
                      </a:r>
                      <a:endParaRPr sz="1800"/>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80"/>
              <a:buFont typeface="Gill Sans"/>
              <a:buNone/>
            </a:pPr>
            <a:r>
              <a:rPr lang="en-US" sz="2880"/>
              <a:t>WHEN CHOOSING THE LENGTH OF TIME-WINDOW=2 DAYS FORECASTING IN DEATHS 8/1-8/7</a:t>
            </a:r>
            <a:endParaRPr sz="2880"/>
          </a:p>
        </p:txBody>
      </p:sp>
      <p:sp>
        <p:nvSpPr>
          <p:cNvPr id="286" name="Google Shape;286;p3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800">
              <a:latin typeface="Gill Sans MT"/>
              <a:ea typeface="Gill Sans MT"/>
              <a:cs typeface="Gill Sans MT"/>
              <a:sym typeface="Gill Sans MT"/>
            </a:endParaRPr>
          </a:p>
          <a:p>
            <a:pPr indent="0" lvl="0" marL="0" rtl="0" algn="l">
              <a:lnSpc>
                <a:spcPct val="100000"/>
              </a:lnSpc>
              <a:spcBef>
                <a:spcPts val="0"/>
              </a:spcBef>
              <a:spcAft>
                <a:spcPts val="0"/>
              </a:spcAft>
              <a:buNone/>
            </a:pPr>
            <a:r>
              <a:t/>
            </a:r>
            <a:endParaRPr sz="1800">
              <a:latin typeface="Gill Sans MT"/>
              <a:ea typeface="Gill Sans MT"/>
              <a:cs typeface="Gill Sans MT"/>
              <a:sym typeface="Gill Sans MT"/>
            </a:endParaRPr>
          </a:p>
          <a:p>
            <a:pPr indent="-101600" lvl="0" marL="228600" rtl="0" algn="l">
              <a:lnSpc>
                <a:spcPct val="120000"/>
              </a:lnSpc>
              <a:spcBef>
                <a:spcPts val="0"/>
              </a:spcBef>
              <a:spcAft>
                <a:spcPts val="0"/>
              </a:spcAft>
              <a:buSzPts val="2000"/>
              <a:buNone/>
            </a:pPr>
            <a:r>
              <a:t/>
            </a:r>
            <a:endParaRPr/>
          </a:p>
        </p:txBody>
      </p:sp>
      <p:graphicFrame>
        <p:nvGraphicFramePr>
          <p:cNvPr id="287" name="Google Shape;287;p38"/>
          <p:cNvGraphicFramePr/>
          <p:nvPr/>
        </p:nvGraphicFramePr>
        <p:xfrm>
          <a:off x="1450975" y="2016125"/>
          <a:ext cx="3000000" cy="3000000"/>
        </p:xfrm>
        <a:graphic>
          <a:graphicData uri="http://schemas.openxmlformats.org/drawingml/2006/table">
            <a:tbl>
              <a:tblPr bandRow="1" firstRow="1">
                <a:noFill/>
                <a:tableStyleId>{8EF57854-FD1F-4F29-BA11-99A955171F8D}</a:tableStyleId>
              </a:tblPr>
              <a:tblGrid>
                <a:gridCol w="1629625"/>
                <a:gridCol w="1629625"/>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r>
              <a:tr h="504675">
                <a:tc>
                  <a:txBody>
                    <a:bodyPr/>
                    <a:lstStyle/>
                    <a:p>
                      <a:pPr indent="0" lvl="0" marL="0" marR="0" rtl="0" algn="l">
                        <a:spcBef>
                          <a:spcPts val="0"/>
                        </a:spcBef>
                        <a:spcAft>
                          <a:spcPts val="0"/>
                        </a:spcAft>
                        <a:buNone/>
                      </a:pPr>
                      <a:r>
                        <a:rPr lang="en-US" sz="1800"/>
                        <a:t>08/01</a:t>
                      </a:r>
                      <a:endParaRPr/>
                    </a:p>
                  </a:txBody>
                  <a:tcPr marT="45725" marB="45725" marR="91450" marL="91450"/>
                </a:tc>
                <a:tc>
                  <a:txBody>
                    <a:bodyPr/>
                    <a:lstStyle/>
                    <a:p>
                      <a:pPr indent="0" lvl="0" marL="0" rtl="0" algn="l">
                        <a:spcBef>
                          <a:spcPts val="0"/>
                        </a:spcBef>
                        <a:spcAft>
                          <a:spcPts val="0"/>
                        </a:spcAft>
                        <a:buNone/>
                      </a:pPr>
                      <a:r>
                        <a:rPr lang="en-US" sz="1800"/>
                        <a:t>154824.8</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08/02</a:t>
                      </a:r>
                      <a:endParaRPr/>
                    </a:p>
                  </a:txBody>
                  <a:tcPr marT="45725" marB="45725" marR="91450" marL="91450"/>
                </a:tc>
                <a:tc>
                  <a:txBody>
                    <a:bodyPr/>
                    <a:lstStyle/>
                    <a:p>
                      <a:pPr indent="0" lvl="0" marL="0" rtl="0" algn="l">
                        <a:spcBef>
                          <a:spcPts val="0"/>
                        </a:spcBef>
                        <a:spcAft>
                          <a:spcPts val="0"/>
                        </a:spcAft>
                        <a:buNone/>
                      </a:pPr>
                      <a:r>
                        <a:rPr lang="en-US" sz="1800"/>
                        <a:t>155833.8</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08/03</a:t>
                      </a:r>
                      <a:endParaRPr/>
                    </a:p>
                  </a:txBody>
                  <a:tcPr marT="45725" marB="45725" marR="91450" marL="91450"/>
                </a:tc>
                <a:tc>
                  <a:txBody>
                    <a:bodyPr/>
                    <a:lstStyle/>
                    <a:p>
                      <a:pPr indent="0" lvl="0" marL="0" rtl="0" algn="l">
                        <a:spcBef>
                          <a:spcPts val="0"/>
                        </a:spcBef>
                        <a:spcAft>
                          <a:spcPts val="0"/>
                        </a:spcAft>
                        <a:buNone/>
                      </a:pPr>
                      <a:r>
                        <a:rPr lang="en-US" sz="1800"/>
                        <a:t>156844.0</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08/04</a:t>
                      </a:r>
                      <a:endParaRPr/>
                    </a:p>
                  </a:txBody>
                  <a:tcPr marT="45725" marB="45725" marR="91450" marL="91450"/>
                </a:tc>
                <a:tc>
                  <a:txBody>
                    <a:bodyPr/>
                    <a:lstStyle/>
                    <a:p>
                      <a:pPr indent="0" lvl="0" marL="0" rtl="0" algn="l">
                        <a:spcBef>
                          <a:spcPts val="0"/>
                        </a:spcBef>
                        <a:spcAft>
                          <a:spcPts val="0"/>
                        </a:spcAft>
                        <a:buNone/>
                      </a:pPr>
                      <a:r>
                        <a:rPr lang="en-US" sz="1800"/>
                        <a:t>157857.0</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08/05</a:t>
                      </a:r>
                      <a:endParaRPr/>
                    </a:p>
                  </a:txBody>
                  <a:tcPr marT="45725" marB="45725" marR="91450" marL="91450"/>
                </a:tc>
                <a:tc>
                  <a:txBody>
                    <a:bodyPr/>
                    <a:lstStyle/>
                    <a:p>
                      <a:pPr indent="0" lvl="0" marL="0" rtl="0" algn="l">
                        <a:spcBef>
                          <a:spcPts val="0"/>
                        </a:spcBef>
                        <a:spcAft>
                          <a:spcPts val="0"/>
                        </a:spcAft>
                        <a:buNone/>
                      </a:pPr>
                      <a:r>
                        <a:rPr lang="en-US" sz="1800"/>
                        <a:t>158864.3</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08/06</a:t>
                      </a:r>
                      <a:endParaRPr/>
                    </a:p>
                  </a:txBody>
                  <a:tcPr marT="45725" marB="45725" marR="91450" marL="91450"/>
                </a:tc>
                <a:tc>
                  <a:txBody>
                    <a:bodyPr/>
                    <a:lstStyle/>
                    <a:p>
                      <a:pPr indent="0" lvl="0" marL="0" rtl="0" algn="l">
                        <a:spcBef>
                          <a:spcPts val="0"/>
                        </a:spcBef>
                        <a:spcAft>
                          <a:spcPts val="0"/>
                        </a:spcAft>
                        <a:buNone/>
                      </a:pPr>
                      <a:r>
                        <a:rPr lang="en-US" sz="1800"/>
                        <a:t>159875.1</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08/07</a:t>
                      </a:r>
                      <a:endParaRPr/>
                    </a:p>
                  </a:txBody>
                  <a:tcPr marT="45725" marB="45725" marR="91450" marL="91450"/>
                </a:tc>
                <a:tc>
                  <a:txBody>
                    <a:bodyPr/>
                    <a:lstStyle/>
                    <a:p>
                      <a:pPr indent="0" lvl="0" marL="0" rtl="0" algn="l">
                        <a:spcBef>
                          <a:spcPts val="0"/>
                        </a:spcBef>
                        <a:spcAft>
                          <a:spcPts val="0"/>
                        </a:spcAft>
                        <a:buNone/>
                      </a:pPr>
                      <a:r>
                        <a:rPr lang="en-US" sz="1800"/>
                        <a:t>160887.6</a:t>
                      </a:r>
                      <a:endParaRPr sz="1800"/>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solidFill>
                  <a:srgbClr val="0000FF"/>
                </a:solidFill>
                <a:latin typeface="Comic Sans MS"/>
                <a:ea typeface="Comic Sans MS"/>
                <a:cs typeface="Comic Sans MS"/>
                <a:sym typeface="Comic Sans MS"/>
              </a:rPr>
              <a:t>IC (MODEL3):</a:t>
            </a:r>
            <a:endParaRPr>
              <a:solidFill>
                <a:srgbClr val="0000FF"/>
              </a:solidFill>
              <a:latin typeface="Comic Sans MS"/>
              <a:ea typeface="Comic Sans MS"/>
              <a:cs typeface="Comic Sans MS"/>
              <a:sym typeface="Comic Sans MS"/>
            </a:endParaRPr>
          </a:p>
        </p:txBody>
      </p:sp>
      <p:sp>
        <p:nvSpPr>
          <p:cNvPr id="293" name="Google Shape;293;p3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First, we have a known distribution for delay from report to death (gamma distribution with mean 10 days and standard deviation 2 days)</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This is a kind of distribution to represent the probability of how long a Infectious people will switch to death state.</a:t>
            </a:r>
            <a:endParaRPr/>
          </a:p>
        </p:txBody>
      </p:sp>
      <p:pic>
        <p:nvPicPr>
          <p:cNvPr id="294" name="Google Shape;294;p39"/>
          <p:cNvPicPr preferRelativeResize="0"/>
          <p:nvPr/>
        </p:nvPicPr>
        <p:blipFill rotWithShape="1">
          <a:blip r:embed="rId3">
            <a:alphaModFix/>
          </a:blip>
          <a:srcRect b="0" l="0" r="0" t="0"/>
          <a:stretch/>
        </p:blipFill>
        <p:spPr>
          <a:xfrm>
            <a:off x="5124450" y="3213100"/>
            <a:ext cx="1943100" cy="431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HOW TO PREDICT DEATH?</a:t>
            </a:r>
            <a:endParaRPr/>
          </a:p>
        </p:txBody>
      </p:sp>
      <p:pic>
        <p:nvPicPr>
          <p:cNvPr id="300" name="Google Shape;300;p40"/>
          <p:cNvPicPr preferRelativeResize="0"/>
          <p:nvPr>
            <p:ph idx="1" type="body"/>
          </p:nvPr>
        </p:nvPicPr>
        <p:blipFill rotWithShape="1">
          <a:blip r:embed="rId3">
            <a:alphaModFix/>
          </a:blip>
          <a:srcRect b="0" l="0" r="0" t="0"/>
          <a:stretch/>
        </p:blipFill>
        <p:spPr>
          <a:xfrm>
            <a:off x="3886200" y="2681732"/>
            <a:ext cx="4419600" cy="1168400"/>
          </a:xfrm>
          <a:prstGeom prst="rect">
            <a:avLst/>
          </a:prstGeom>
          <a:noFill/>
          <a:ln>
            <a:noFill/>
          </a:ln>
        </p:spPr>
      </p:pic>
      <p:pic>
        <p:nvPicPr>
          <p:cNvPr id="301" name="Google Shape;301;p40"/>
          <p:cNvPicPr preferRelativeResize="0"/>
          <p:nvPr/>
        </p:nvPicPr>
        <p:blipFill rotWithShape="1">
          <a:blip r:embed="rId4">
            <a:alphaModFix/>
          </a:blip>
          <a:srcRect b="0" l="0" r="0" t="0"/>
          <a:stretch/>
        </p:blipFill>
        <p:spPr>
          <a:xfrm>
            <a:off x="5124450" y="2109075"/>
            <a:ext cx="1943100" cy="431800"/>
          </a:xfrm>
          <a:prstGeom prst="rect">
            <a:avLst/>
          </a:prstGeom>
          <a:noFill/>
          <a:ln>
            <a:noFill/>
          </a:ln>
        </p:spPr>
      </p:pic>
      <p:sp>
        <p:nvSpPr>
          <p:cNvPr id="302" name="Google Shape;302;p40"/>
          <p:cNvSpPr txBox="1"/>
          <p:nvPr/>
        </p:nvSpPr>
        <p:spPr>
          <a:xfrm>
            <a:off x="1579418" y="4073236"/>
            <a:ext cx="96071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Based on distribution of delay before, if we have a estimated Infectious I, and a death rate r, we can get the Death prediction by a binomial distribution. </a:t>
            </a:r>
            <a:endParaRPr sz="1800">
              <a:solidFill>
                <a:schemeClr val="dk1"/>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HOW CAN WE GET R AND I?</a:t>
            </a:r>
            <a:endParaRPr/>
          </a:p>
        </p:txBody>
      </p:sp>
      <p:sp>
        <p:nvSpPr>
          <p:cNvPr id="308" name="Google Shape;308;p4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we estimate new reporting cases in the coming week by sampling from a Gamma distribution with mean and standard deviation estimated from the number of observed cases in the last week.</a:t>
            </a:r>
            <a:endParaRPr/>
          </a:p>
          <a:p>
            <a:pPr indent="0" lvl="0" marL="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r is the estimated ratio of deaths to reported cases for the last week of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b="1" lang="en-US">
                <a:solidFill>
                  <a:srgbClr val="0000FF"/>
                </a:solidFill>
                <a:latin typeface="Comic Sans MS"/>
                <a:ea typeface="Comic Sans MS"/>
                <a:cs typeface="Comic Sans MS"/>
                <a:sym typeface="Comic Sans MS"/>
              </a:rPr>
              <a:t>UMASS - MECHBAYES</a:t>
            </a:r>
            <a:br>
              <a:rPr b="1" lang="en-US"/>
            </a:br>
            <a:endParaRPr/>
          </a:p>
        </p:txBody>
      </p:sp>
      <p:pic>
        <p:nvPicPr>
          <p:cNvPr id="113" name="Google Shape;113;p15"/>
          <p:cNvPicPr preferRelativeResize="0"/>
          <p:nvPr>
            <p:ph idx="1" type="body"/>
          </p:nvPr>
        </p:nvPicPr>
        <p:blipFill rotWithShape="1">
          <a:blip r:embed="rId3">
            <a:alphaModFix/>
          </a:blip>
          <a:srcRect b="0" l="0" r="0" t="0"/>
          <a:stretch/>
        </p:blipFill>
        <p:spPr>
          <a:xfrm>
            <a:off x="2492579" y="3001777"/>
            <a:ext cx="7853675" cy="3449638"/>
          </a:xfrm>
          <a:prstGeom prst="rect">
            <a:avLst/>
          </a:prstGeom>
          <a:noFill/>
          <a:ln>
            <a:noFill/>
          </a:ln>
        </p:spPr>
      </p:pic>
      <p:sp>
        <p:nvSpPr>
          <p:cNvPr id="114" name="Google Shape;114;p15"/>
          <p:cNvSpPr txBox="1"/>
          <p:nvPr/>
        </p:nvSpPr>
        <p:spPr>
          <a:xfrm>
            <a:off x="1601189" y="1853754"/>
            <a:ext cx="898962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Comparing with traditional SEIRD model, there is one more status- H, which is hospitalized-and-will-die, between I and D.</a:t>
            </a:r>
            <a:endParaRPr sz="1800">
              <a:solidFill>
                <a:schemeClr val="dk1"/>
              </a:solidFill>
              <a:latin typeface="Gill Sans"/>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TO PREDICT DEATHS</a:t>
            </a:r>
            <a:endParaRPr/>
          </a:p>
        </p:txBody>
      </p:sp>
      <p:sp>
        <p:nvSpPr>
          <p:cNvPr id="314" name="Google Shape;314;p4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We already have I, r from last week’s data and delay distribution. We can calculate the first part parameter in binomial distribution by weighted summing I data based on delay distribution. And simulate a binomial distribution to get the predicted D.</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pic>
        <p:nvPicPr>
          <p:cNvPr id="315" name="Google Shape;315;p42"/>
          <p:cNvPicPr preferRelativeResize="0"/>
          <p:nvPr/>
        </p:nvPicPr>
        <p:blipFill rotWithShape="1">
          <a:blip r:embed="rId3">
            <a:alphaModFix/>
          </a:blip>
          <a:srcRect b="0" l="0" r="0" t="0"/>
          <a:stretch/>
        </p:blipFill>
        <p:spPr>
          <a:xfrm>
            <a:off x="3886200" y="3741038"/>
            <a:ext cx="4419600" cy="1168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t/>
            </a:r>
            <a:endParaRPr/>
          </a:p>
        </p:txBody>
      </p:sp>
      <p:sp>
        <p:nvSpPr>
          <p:cNvPr id="321" name="Google Shape;321;p4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Since this process refers to two random sampling, we’ll do this process 5000 times and get the mean of those results.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PREVIOUS WEEK PREDICTIONS</a:t>
            </a:r>
            <a:endParaRPr/>
          </a:p>
        </p:txBody>
      </p:sp>
      <p:sp>
        <p:nvSpPr>
          <p:cNvPr id="327" name="Google Shape;327;p44"/>
          <p:cNvSpPr txBox="1"/>
          <p:nvPr/>
        </p:nvSpPr>
        <p:spPr>
          <a:xfrm>
            <a:off x="8182947" y="2416629"/>
            <a:ext cx="23046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MSE=</a:t>
            </a:r>
            <a:r>
              <a:rPr lang="en-US" sz="1800">
                <a:solidFill>
                  <a:schemeClr val="dk1"/>
                </a:solidFill>
                <a:latin typeface="Gill Sans"/>
                <a:ea typeface="Gill Sans"/>
                <a:cs typeface="Gill Sans"/>
                <a:sym typeface="Gill Sans"/>
              </a:rPr>
              <a:t>449100.7</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RMSE=</a:t>
            </a:r>
            <a:r>
              <a:rPr lang="en-US" sz="1800">
                <a:solidFill>
                  <a:schemeClr val="dk1"/>
                </a:solidFill>
                <a:latin typeface="Gill Sans"/>
                <a:ea typeface="Gill Sans"/>
                <a:cs typeface="Gill Sans"/>
                <a:sym typeface="Gill Sans"/>
              </a:rPr>
              <a:t>670.1498</a:t>
            </a:r>
            <a:endParaRPr sz="1800">
              <a:solidFill>
                <a:schemeClr val="dk1"/>
              </a:solidFill>
              <a:latin typeface="Gill Sans"/>
              <a:ea typeface="Gill Sans"/>
              <a:cs typeface="Gill Sans"/>
              <a:sym typeface="Gill Sans"/>
            </a:endParaRPr>
          </a:p>
        </p:txBody>
      </p:sp>
      <p:graphicFrame>
        <p:nvGraphicFramePr>
          <p:cNvPr id="328" name="Google Shape;328;p44"/>
          <p:cNvGraphicFramePr/>
          <p:nvPr/>
        </p:nvGraphicFramePr>
        <p:xfrm>
          <a:off x="1450975" y="2016125"/>
          <a:ext cx="3000000" cy="3000000"/>
        </p:xfrm>
        <a:graphic>
          <a:graphicData uri="http://schemas.openxmlformats.org/drawingml/2006/table">
            <a:tbl>
              <a:tblPr bandRow="1" firstRow="1">
                <a:noFill/>
                <a:tableStyleId>{8EF57854-FD1F-4F29-BA11-99A955171F8D}</a:tableStyleId>
              </a:tblPr>
              <a:tblGrid>
                <a:gridCol w="1610625"/>
                <a:gridCol w="1610625"/>
                <a:gridCol w="1610625"/>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c>
                  <a:txBody>
                    <a:bodyPr/>
                    <a:lstStyle/>
                    <a:p>
                      <a:pPr indent="0" lvl="0" marL="0" marR="0" rtl="0" algn="l">
                        <a:spcBef>
                          <a:spcPts val="0"/>
                        </a:spcBef>
                        <a:spcAft>
                          <a:spcPts val="0"/>
                        </a:spcAft>
                        <a:buNone/>
                      </a:pPr>
                      <a:r>
                        <a:rPr lang="en-US" sz="1800"/>
                        <a:t>observations</a:t>
                      </a:r>
                      <a:endParaRPr/>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7/25</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147019</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146965</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7/26</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147968 </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147442</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7/27</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148924 </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148567</a:t>
                      </a:r>
                      <a:endParaRPr sz="1800"/>
                    </a:p>
                  </a:txBody>
                  <a:tcPr marT="45725" marB="45725" marR="91450" marL="91450"/>
                </a:tc>
              </a:tr>
              <a:tr h="504675">
                <a:tc>
                  <a:txBody>
                    <a:bodyPr/>
                    <a:lstStyle/>
                    <a:p>
                      <a:pPr indent="0" lvl="0" marL="0" marR="0" rtl="0" algn="l">
                        <a:spcBef>
                          <a:spcPts val="0"/>
                        </a:spcBef>
                        <a:spcAft>
                          <a:spcPts val="0"/>
                        </a:spcAft>
                        <a:buNone/>
                      </a:pPr>
                      <a:r>
                        <a:rPr lang="en-US" sz="1800"/>
                        <a:t>7/28</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149773 </a:t>
                      </a:r>
                      <a:endParaRPr sz="1800">
                        <a:latin typeface="Arial"/>
                        <a:ea typeface="Arial"/>
                        <a:cs typeface="Arial"/>
                        <a:sym typeface="Arial"/>
                      </a:endParaRPr>
                    </a:p>
                    <a:p>
                      <a:pPr indent="0" lvl="0" marL="0" rtl="0" algn="l">
                        <a:spcBef>
                          <a:spcPts val="0"/>
                        </a:spcBef>
                        <a:spcAft>
                          <a:spcPts val="0"/>
                        </a:spcAft>
                        <a:buSzPts val="1100"/>
                        <a:buNone/>
                      </a:pPr>
                      <a:r>
                        <a:t/>
                      </a:r>
                      <a:endParaRPr sz="18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149927</a:t>
                      </a:r>
                      <a:endParaRPr sz="1800"/>
                    </a:p>
                  </a:txBody>
                  <a:tcPr marT="45725" marB="45725" marR="91450" marL="91450"/>
                </a:tc>
              </a:tr>
              <a:tr h="504675">
                <a:tc>
                  <a:txBody>
                    <a:bodyPr/>
                    <a:lstStyle/>
                    <a:p>
                      <a:pPr indent="0" lvl="0" marL="0" marR="0" rtl="0" algn="l">
                        <a:spcBef>
                          <a:spcPts val="0"/>
                        </a:spcBef>
                        <a:spcAft>
                          <a:spcPts val="0"/>
                        </a:spcAft>
                        <a:buNone/>
                      </a:pPr>
                      <a:r>
                        <a:rPr lang="en-US" sz="1800"/>
                        <a:t>7/29</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150686</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151360</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7/30</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151572 </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152573</a:t>
                      </a:r>
                      <a:endParaRPr sz="1800"/>
                    </a:p>
                  </a:txBody>
                  <a:tcPr marT="45725" marB="45725" marR="91450" marL="91450"/>
                </a:tc>
              </a:tr>
              <a:tr h="504675">
                <a:tc>
                  <a:txBody>
                    <a:bodyPr/>
                    <a:lstStyle/>
                    <a:p>
                      <a:pPr indent="0" lvl="0" marL="0" marR="0" rtl="0" algn="l">
                        <a:spcBef>
                          <a:spcPts val="0"/>
                        </a:spcBef>
                        <a:spcAft>
                          <a:spcPts val="0"/>
                        </a:spcAft>
                        <a:buNone/>
                      </a:pPr>
                      <a:r>
                        <a:rPr lang="en-US" sz="1800"/>
                        <a:t>7/31</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152449</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153814</a:t>
                      </a:r>
                      <a:endParaRPr sz="1800"/>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SHORT TERM FORECASTING IN DEATHS</a:t>
            </a:r>
            <a:endParaRPr/>
          </a:p>
        </p:txBody>
      </p:sp>
      <p:sp>
        <p:nvSpPr>
          <p:cNvPr id="334" name="Google Shape;334;p45"/>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Autofit/>
          </a:bodyPr>
          <a:lstStyle/>
          <a:p>
            <a:pPr indent="-101600" lvl="0" marL="228600" rtl="0" algn="l">
              <a:lnSpc>
                <a:spcPct val="120000"/>
              </a:lnSpc>
              <a:spcBef>
                <a:spcPts val="0"/>
              </a:spcBef>
              <a:spcAft>
                <a:spcPts val="0"/>
              </a:spcAft>
              <a:buSzPts val="2000"/>
              <a:buNone/>
            </a:pPr>
            <a:r>
              <a:t/>
            </a:r>
            <a:endParaRPr/>
          </a:p>
        </p:txBody>
      </p:sp>
      <p:graphicFrame>
        <p:nvGraphicFramePr>
          <p:cNvPr id="335" name="Google Shape;335;p45"/>
          <p:cNvGraphicFramePr/>
          <p:nvPr/>
        </p:nvGraphicFramePr>
        <p:xfrm>
          <a:off x="1450975" y="2016125"/>
          <a:ext cx="3000000" cy="3000000"/>
        </p:xfrm>
        <a:graphic>
          <a:graphicData uri="http://schemas.openxmlformats.org/drawingml/2006/table">
            <a:tbl>
              <a:tblPr bandRow="1" firstRow="1">
                <a:noFill/>
                <a:tableStyleId>{8EF57854-FD1F-4F29-BA11-99A955171F8D}</a:tableStyleId>
              </a:tblPr>
              <a:tblGrid>
                <a:gridCol w="1610625"/>
                <a:gridCol w="1610625"/>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r>
              <a:tr h="504675">
                <a:tc>
                  <a:txBody>
                    <a:bodyPr/>
                    <a:lstStyle/>
                    <a:p>
                      <a:pPr indent="0" lvl="0" marL="0" marR="0" rtl="0" algn="l">
                        <a:spcBef>
                          <a:spcPts val="0"/>
                        </a:spcBef>
                        <a:spcAft>
                          <a:spcPts val="0"/>
                        </a:spcAft>
                        <a:buNone/>
                      </a:pPr>
                      <a:r>
                        <a:rPr lang="en-US" sz="1800"/>
                        <a:t>08/01</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154962.5</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08/02</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156109.5 </a:t>
                      </a:r>
                      <a:endParaRPr sz="1800">
                        <a:latin typeface="Arial"/>
                        <a:ea typeface="Arial"/>
                        <a:cs typeface="Arial"/>
                        <a:sym typeface="Arial"/>
                      </a:endParaRPr>
                    </a:p>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08/03</a:t>
                      </a:r>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157235.5 </a:t>
                      </a:r>
                      <a:endParaRPr sz="1800">
                        <a:latin typeface="Arial"/>
                        <a:ea typeface="Arial"/>
                        <a:cs typeface="Arial"/>
                        <a:sym typeface="Arial"/>
                      </a:endParaRPr>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08/04</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158331.6 </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08/05</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159412.1</a:t>
                      </a:r>
                      <a:endParaRPr sz="1800"/>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08/06</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160497.3 </a:t>
                      </a:r>
                      <a:endParaRPr sz="1800">
                        <a:latin typeface="Arial"/>
                        <a:ea typeface="Arial"/>
                        <a:cs typeface="Arial"/>
                        <a:sym typeface="Arial"/>
                      </a:endParaRPr>
                    </a:p>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r>
              <a:tr h="504675">
                <a:tc>
                  <a:txBody>
                    <a:bodyPr/>
                    <a:lstStyle/>
                    <a:p>
                      <a:pPr indent="0" lvl="0" marL="0" rtl="0" algn="l">
                        <a:spcBef>
                          <a:spcPts val="0"/>
                        </a:spcBef>
                        <a:spcAft>
                          <a:spcPts val="0"/>
                        </a:spcAft>
                        <a:buClr>
                          <a:schemeClr val="dk1"/>
                        </a:buClr>
                        <a:buSzPts val="1800"/>
                        <a:buFont typeface="Gill Sans"/>
                        <a:buNone/>
                      </a:pPr>
                      <a:r>
                        <a:rPr lang="en-US" sz="1800"/>
                        <a:t>08/07</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161601.7</a:t>
                      </a:r>
                      <a:endParaRPr sz="1800"/>
                    </a:p>
                  </a:txBody>
                  <a:tcPr marT="45725" marB="45725" marR="91450" marL="91450"/>
                </a:tc>
              </a:tr>
            </a:tbl>
          </a:graphicData>
        </a:graphic>
      </p:graphicFrame>
      <p:sp>
        <p:nvSpPr>
          <p:cNvPr id="336" name="Google Shape;336;p45"/>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solidFill>
                  <a:srgbClr val="0000FF"/>
                </a:solidFill>
                <a:latin typeface="Comic Sans MS"/>
                <a:ea typeface="Comic Sans MS"/>
                <a:cs typeface="Comic Sans MS"/>
                <a:sym typeface="Comic Sans MS"/>
              </a:rPr>
              <a:t>4 MODEL ENSEMBLE</a:t>
            </a:r>
            <a:endParaRPr>
              <a:solidFill>
                <a:srgbClr val="0000FF"/>
              </a:solidFill>
              <a:latin typeface="Comic Sans MS"/>
              <a:ea typeface="Comic Sans MS"/>
              <a:cs typeface="Comic Sans MS"/>
              <a:sym typeface="Comic Sans MS"/>
            </a:endParaRPr>
          </a:p>
        </p:txBody>
      </p:sp>
      <p:sp>
        <p:nvSpPr>
          <p:cNvPr id="342" name="Google Shape;342;p4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Since we have coded 5 models(UMASS, UCLA and 3 IC models), we decide to set the weights based on their performance in the previous week(7/25-7/31)—RMSE.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graphicFrame>
        <p:nvGraphicFramePr>
          <p:cNvPr id="343" name="Google Shape;343;p46"/>
          <p:cNvGraphicFramePr/>
          <p:nvPr/>
        </p:nvGraphicFramePr>
        <p:xfrm>
          <a:off x="1619045" y="3486267"/>
          <a:ext cx="3000000" cy="3000000"/>
        </p:xfrm>
        <a:graphic>
          <a:graphicData uri="http://schemas.openxmlformats.org/drawingml/2006/table">
            <a:tbl>
              <a:tblPr bandRow="1" firstRow="1">
                <a:noFill/>
                <a:tableStyleId>{8EF57854-FD1F-4F29-BA11-99A955171F8D}</a:tableStyleId>
              </a:tblPr>
              <a:tblGrid>
                <a:gridCol w="1520225"/>
                <a:gridCol w="1520225"/>
                <a:gridCol w="1520225"/>
                <a:gridCol w="1520225"/>
                <a:gridCol w="1520225"/>
                <a:gridCol w="1520225"/>
              </a:tblGrid>
              <a:tr h="370850">
                <a:tc>
                  <a:txBody>
                    <a:bodyPr/>
                    <a:lstStyle/>
                    <a:p>
                      <a:pPr indent="0" lvl="0" marL="0" marR="0" rtl="0" algn="l">
                        <a:spcBef>
                          <a:spcPts val="0"/>
                        </a:spcBef>
                        <a:spcAft>
                          <a:spcPts val="0"/>
                        </a:spcAft>
                        <a:buNone/>
                      </a:pPr>
                      <a:r>
                        <a:rPr lang="en-US" sz="1800"/>
                        <a:t>MODEL</a:t>
                      </a:r>
                      <a:endParaRPr/>
                    </a:p>
                  </a:txBody>
                  <a:tcPr marT="45725" marB="45725" marR="91450" marL="91450"/>
                </a:tc>
                <a:tc>
                  <a:txBody>
                    <a:bodyPr/>
                    <a:lstStyle/>
                    <a:p>
                      <a:pPr indent="0" lvl="0" marL="0" marR="0" rtl="0" algn="l">
                        <a:spcBef>
                          <a:spcPts val="0"/>
                        </a:spcBef>
                        <a:spcAft>
                          <a:spcPts val="0"/>
                        </a:spcAft>
                        <a:buNone/>
                      </a:pPr>
                      <a:r>
                        <a:rPr lang="en-US" sz="1800"/>
                        <a:t>UMASS</a:t>
                      </a:r>
                      <a:endParaRPr/>
                    </a:p>
                  </a:txBody>
                  <a:tcPr marT="45725" marB="45725" marR="91450" marL="91450"/>
                </a:tc>
                <a:tc>
                  <a:txBody>
                    <a:bodyPr/>
                    <a:lstStyle/>
                    <a:p>
                      <a:pPr indent="0" lvl="0" marL="0" marR="0" rtl="0" algn="l">
                        <a:spcBef>
                          <a:spcPts val="0"/>
                        </a:spcBef>
                        <a:spcAft>
                          <a:spcPts val="0"/>
                        </a:spcAft>
                        <a:buNone/>
                      </a:pPr>
                      <a:r>
                        <a:rPr lang="en-US" sz="1800"/>
                        <a:t>UCLA</a:t>
                      </a:r>
                      <a:endParaRPr/>
                    </a:p>
                  </a:txBody>
                  <a:tcPr marT="45725" marB="45725" marR="91450" marL="91450"/>
                </a:tc>
                <a:tc>
                  <a:txBody>
                    <a:bodyPr/>
                    <a:lstStyle/>
                    <a:p>
                      <a:pPr indent="0" lvl="0" marL="0" marR="0" rtl="0" algn="l">
                        <a:spcBef>
                          <a:spcPts val="0"/>
                        </a:spcBef>
                        <a:spcAft>
                          <a:spcPts val="0"/>
                        </a:spcAft>
                        <a:buNone/>
                      </a:pPr>
                      <a:r>
                        <a:rPr lang="en-US" sz="1800"/>
                        <a:t>IC(7 DAYS)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ill Sans"/>
                        <a:buNone/>
                      </a:pPr>
                      <a:r>
                        <a:rPr lang="en-US" sz="1800"/>
                        <a:t>IC(2 DAYS)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ill Sans"/>
                        <a:buNone/>
                      </a:pPr>
                      <a:r>
                        <a:rPr lang="en-US" sz="1800"/>
                        <a:t>IC(model 3)</a:t>
                      </a:r>
                      <a:endParaRPr/>
                    </a:p>
                  </a:txBody>
                  <a:tcPr marT="45725" marB="45725" marR="91450" marL="91450"/>
                </a:tc>
              </a:tr>
              <a:tr h="370850">
                <a:tc>
                  <a:txBody>
                    <a:bodyPr/>
                    <a:lstStyle/>
                    <a:p>
                      <a:pPr indent="0" lvl="0" marL="0" marR="0" rtl="0" algn="l">
                        <a:spcBef>
                          <a:spcPts val="0"/>
                        </a:spcBef>
                        <a:spcAft>
                          <a:spcPts val="0"/>
                        </a:spcAft>
                        <a:buNone/>
                      </a:pPr>
                      <a:r>
                        <a:rPr lang="en-US" sz="1800"/>
                        <a:t>R</a:t>
                      </a:r>
                      <a:r>
                        <a:rPr lang="en-US" sz="1800"/>
                        <a:t>MSE</a:t>
                      </a:r>
                      <a:endParaRPr/>
                    </a:p>
                  </a:txBody>
                  <a:tcPr marT="45725" marB="45725" marR="91450" marL="91450"/>
                </a:tc>
                <a:tc>
                  <a:txBody>
                    <a:bodyPr/>
                    <a:lstStyle/>
                    <a:p>
                      <a:pPr indent="0" lvl="0" marL="0" marR="0" rtl="0" algn="l">
                        <a:spcBef>
                          <a:spcPts val="0"/>
                        </a:spcBef>
                        <a:spcAft>
                          <a:spcPts val="0"/>
                        </a:spcAft>
                        <a:buNone/>
                      </a:pPr>
                      <a:r>
                        <a:rPr lang="en-US" sz="1800"/>
                        <a:t>N/A</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solidFill>
                            <a:srgbClr val="000000"/>
                          </a:solidFill>
                          <a:latin typeface="Gill Sans"/>
                          <a:ea typeface="Gill Sans"/>
                          <a:cs typeface="Gill Sans"/>
                          <a:sym typeface="Gill Sans"/>
                        </a:rPr>
                        <a:t>1663.984</a:t>
                      </a:r>
                      <a:endParaRPr sz="1800">
                        <a:solidFill>
                          <a:srgbClr val="000000"/>
                        </a:solidFill>
                        <a:latin typeface="Gill Sans"/>
                        <a:ea typeface="Gill Sans"/>
                        <a:cs typeface="Gill Sans"/>
                        <a:sym typeface="Gill Sans"/>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900">
                          <a:solidFill>
                            <a:srgbClr val="000000"/>
                          </a:solidFill>
                          <a:latin typeface="Gill Sans"/>
                          <a:ea typeface="Gill Sans"/>
                          <a:cs typeface="Gill Sans"/>
                          <a:sym typeface="Gill Sans"/>
                        </a:rPr>
                        <a:t>456.2019</a:t>
                      </a:r>
                      <a:endParaRPr sz="1800">
                        <a:solidFill>
                          <a:srgbClr val="000000"/>
                        </a:solidFill>
                        <a:latin typeface="Gill Sans"/>
                        <a:ea typeface="Gill Sans"/>
                        <a:cs typeface="Gill Sans"/>
                        <a:sym typeface="Gill Sans"/>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solidFill>
                            <a:srgbClr val="000000"/>
                          </a:solidFill>
                          <a:latin typeface="Gill Sans"/>
                          <a:ea typeface="Gill Sans"/>
                          <a:cs typeface="Gill Sans"/>
                          <a:sym typeface="Gill Sans"/>
                        </a:rPr>
                        <a:t>849.9982</a:t>
                      </a:r>
                      <a:endParaRPr sz="1800">
                        <a:solidFill>
                          <a:srgbClr val="000000"/>
                        </a:solidFill>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solidFill>
                            <a:srgbClr val="000000"/>
                          </a:solidFill>
                          <a:latin typeface="Gill Sans"/>
                          <a:ea typeface="Gill Sans"/>
                          <a:cs typeface="Gill Sans"/>
                          <a:sym typeface="Gill Sans"/>
                        </a:rPr>
                        <a:t>670.1498</a:t>
                      </a:r>
                      <a:endParaRPr sz="1800">
                        <a:solidFill>
                          <a:srgbClr val="000000"/>
                        </a:solidFill>
                        <a:latin typeface="Gill Sans"/>
                        <a:ea typeface="Gill Sans"/>
                        <a:cs typeface="Gill Sans"/>
                        <a:sym typeface="Gill Sans"/>
                      </a:endParaRPr>
                    </a:p>
                  </a:txBody>
                  <a:tcPr marT="45725" marB="45725" marR="91450" marL="91450"/>
                </a:tc>
              </a:tr>
              <a:tr h="370850">
                <a:tc>
                  <a:txBody>
                    <a:bodyPr/>
                    <a:lstStyle/>
                    <a:p>
                      <a:pPr indent="0" lvl="0" marL="0" marR="0" rtl="0" algn="l">
                        <a:spcBef>
                          <a:spcPts val="0"/>
                        </a:spcBef>
                        <a:spcAft>
                          <a:spcPts val="0"/>
                        </a:spcAft>
                        <a:buNone/>
                      </a:pPr>
                      <a:r>
                        <a:rPr lang="en-US" sz="1800"/>
                        <a:t>WEIGHT</a:t>
                      </a:r>
                      <a:endParaRPr/>
                    </a:p>
                  </a:txBody>
                  <a:tcPr marT="45725" marB="45725" marR="91450" marL="91450"/>
                </a:tc>
                <a:tc>
                  <a:txBody>
                    <a:bodyPr/>
                    <a:lstStyle/>
                    <a:p>
                      <a:pPr indent="0" lvl="0" marL="0" marR="0" rtl="0" algn="l">
                        <a:spcBef>
                          <a:spcPts val="0"/>
                        </a:spcBef>
                        <a:spcAft>
                          <a:spcPts val="0"/>
                        </a:spcAft>
                        <a:buNone/>
                      </a:pPr>
                      <a:r>
                        <a:rPr lang="en-US" sz="1800"/>
                        <a:t>N/A</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solidFill>
                            <a:srgbClr val="0000FF"/>
                          </a:solidFill>
                          <a:latin typeface="Gill Sans"/>
                          <a:ea typeface="Gill Sans"/>
                          <a:cs typeface="Gill Sans"/>
                          <a:sym typeface="Gill Sans"/>
                        </a:rPr>
                        <a:t>0.1100</a:t>
                      </a:r>
                      <a:endParaRPr sz="1800">
                        <a:solidFill>
                          <a:srgbClr val="0000FF"/>
                        </a:solidFill>
                        <a:latin typeface="Gill Sans"/>
                        <a:ea typeface="Gill Sans"/>
                        <a:cs typeface="Gill Sans"/>
                        <a:sym typeface="Gill Sans"/>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solidFill>
                            <a:srgbClr val="0000FF"/>
                          </a:solidFill>
                          <a:latin typeface="Gill Sans"/>
                          <a:ea typeface="Gill Sans"/>
                          <a:cs typeface="Gill Sans"/>
                          <a:sym typeface="Gill Sans"/>
                        </a:rPr>
                        <a:t>0.4013</a:t>
                      </a:r>
                      <a:endParaRPr sz="1800">
                        <a:solidFill>
                          <a:srgbClr val="0000FF"/>
                        </a:solidFill>
                        <a:latin typeface="Gill Sans"/>
                        <a:ea typeface="Gill Sans"/>
                        <a:cs typeface="Gill Sans"/>
                        <a:sym typeface="Gill Sans"/>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solidFill>
                            <a:srgbClr val="0000FF"/>
                          </a:solidFill>
                          <a:latin typeface="Gill Sans"/>
                          <a:ea typeface="Gill Sans"/>
                          <a:cs typeface="Gill Sans"/>
                          <a:sym typeface="Gill Sans"/>
                        </a:rPr>
                        <a:t>0.2154</a:t>
                      </a:r>
                      <a:endParaRPr sz="1800">
                        <a:solidFill>
                          <a:srgbClr val="0000FF"/>
                        </a:solidFill>
                        <a:latin typeface="Gill Sans"/>
                        <a:ea typeface="Gill Sans"/>
                        <a:cs typeface="Gill Sans"/>
                        <a:sym typeface="Gill Sans"/>
                      </a:endParaRPr>
                    </a:p>
                  </a:txBody>
                  <a:tcPr marT="45725" marB="45725" marR="91450" marL="91450"/>
                </a:tc>
                <a:tc>
                  <a:txBody>
                    <a:bodyPr/>
                    <a:lstStyle/>
                    <a:p>
                      <a:pPr indent="0" lvl="0" marL="0" rtl="0" algn="l">
                        <a:spcBef>
                          <a:spcPts val="0"/>
                        </a:spcBef>
                        <a:spcAft>
                          <a:spcPts val="0"/>
                        </a:spcAft>
                        <a:buSzPts val="1100"/>
                        <a:buNone/>
                      </a:pPr>
                      <a:r>
                        <a:rPr lang="en-US" sz="1800">
                          <a:solidFill>
                            <a:srgbClr val="0000FF"/>
                          </a:solidFill>
                          <a:latin typeface="Gill Sans"/>
                          <a:ea typeface="Gill Sans"/>
                          <a:cs typeface="Gill Sans"/>
                          <a:sym typeface="Gill Sans"/>
                        </a:rPr>
                        <a:t>0.2732</a:t>
                      </a:r>
                      <a:endParaRPr sz="1800">
                        <a:solidFill>
                          <a:srgbClr val="0000FF"/>
                        </a:solidFill>
                        <a:latin typeface="Gill Sans"/>
                        <a:ea typeface="Gill Sans"/>
                        <a:cs typeface="Gill Sans"/>
                        <a:sym typeface="Gill Sans"/>
                      </a:endParaRPr>
                    </a:p>
                  </a:txBody>
                  <a:tcPr marT="45725" marB="45725" marR="91450" marL="91450"/>
                </a:tc>
              </a:tr>
            </a:tbl>
          </a:graphicData>
        </a:graphic>
      </p:graphicFrame>
      <p:pic>
        <p:nvPicPr>
          <p:cNvPr id="344" name="Google Shape;344;p46"/>
          <p:cNvPicPr preferRelativeResize="0"/>
          <p:nvPr/>
        </p:nvPicPr>
        <p:blipFill>
          <a:blip r:embed="rId3">
            <a:alphaModFix/>
          </a:blip>
          <a:stretch>
            <a:fillRect/>
          </a:stretch>
        </p:blipFill>
        <p:spPr>
          <a:xfrm>
            <a:off x="4031838" y="5324070"/>
            <a:ext cx="4295775" cy="485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result of ensemble model of the previous week</a:t>
            </a:r>
            <a:endParaRPr/>
          </a:p>
        </p:txBody>
      </p:sp>
      <p:sp>
        <p:nvSpPr>
          <p:cNvPr id="350" name="Google Shape;350;p47"/>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graphicFrame>
        <p:nvGraphicFramePr>
          <p:cNvPr id="351" name="Google Shape;351;p47"/>
          <p:cNvGraphicFramePr/>
          <p:nvPr/>
        </p:nvGraphicFramePr>
        <p:xfrm>
          <a:off x="1450975" y="2016125"/>
          <a:ext cx="3000000" cy="3000000"/>
        </p:xfrm>
        <a:graphic>
          <a:graphicData uri="http://schemas.openxmlformats.org/drawingml/2006/table">
            <a:tbl>
              <a:tblPr bandRow="1" firstRow="1">
                <a:noFill/>
                <a:tableStyleId>{8EF57854-FD1F-4F29-BA11-99A955171F8D}</a:tableStyleId>
              </a:tblPr>
              <a:tblGrid>
                <a:gridCol w="1610625"/>
                <a:gridCol w="1610625"/>
                <a:gridCol w="1610625"/>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c>
                  <a:txBody>
                    <a:bodyPr/>
                    <a:lstStyle/>
                    <a:p>
                      <a:pPr indent="0" lvl="0" marL="0" marR="0" rtl="0" algn="l">
                        <a:spcBef>
                          <a:spcPts val="0"/>
                        </a:spcBef>
                        <a:spcAft>
                          <a:spcPts val="0"/>
                        </a:spcAft>
                        <a:buNone/>
                      </a:pPr>
                      <a:r>
                        <a:rPr lang="en-US" sz="1800"/>
                        <a:t>observations</a:t>
                      </a:r>
                      <a:endParaRPr/>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7/25</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147250.3</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146965</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7/26</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148225.4</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147442</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7/27</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149202.9</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148567</a:t>
                      </a:r>
                      <a:endParaRPr sz="1800"/>
                    </a:p>
                  </a:txBody>
                  <a:tcPr marT="45725" marB="45725" marR="91450" marL="91450"/>
                </a:tc>
              </a:tr>
              <a:tr h="504675">
                <a:tc>
                  <a:txBody>
                    <a:bodyPr/>
                    <a:lstStyle/>
                    <a:p>
                      <a:pPr indent="0" lvl="0" marL="0" marR="0" rtl="0" algn="l">
                        <a:spcBef>
                          <a:spcPts val="0"/>
                        </a:spcBef>
                        <a:spcAft>
                          <a:spcPts val="0"/>
                        </a:spcAft>
                        <a:buNone/>
                      </a:pPr>
                      <a:r>
                        <a:rPr lang="en-US" sz="1800"/>
                        <a:t>7/28</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150065.4</a:t>
                      </a:r>
                      <a:endParaRPr sz="1800">
                        <a:latin typeface="Arial"/>
                        <a:ea typeface="Arial"/>
                        <a:cs typeface="Arial"/>
                        <a:sym typeface="Arial"/>
                      </a:endParaRPr>
                    </a:p>
                    <a:p>
                      <a:pPr indent="0" lvl="0" marL="0" rtl="0" algn="l">
                        <a:spcBef>
                          <a:spcPts val="0"/>
                        </a:spcBef>
                        <a:spcAft>
                          <a:spcPts val="0"/>
                        </a:spcAft>
                        <a:buSzPts val="1100"/>
                        <a:buNone/>
                      </a:pPr>
                      <a:r>
                        <a:t/>
                      </a:r>
                      <a:endParaRPr sz="1800">
                        <a:latin typeface="Arial"/>
                        <a:ea typeface="Arial"/>
                        <a:cs typeface="Arial"/>
                        <a:sym typeface="Arial"/>
                      </a:endParaRPr>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149927</a:t>
                      </a:r>
                      <a:endParaRPr sz="1800"/>
                    </a:p>
                  </a:txBody>
                  <a:tcPr marT="45725" marB="45725" marR="91450" marL="91450"/>
                </a:tc>
              </a:tr>
              <a:tr h="504675">
                <a:tc>
                  <a:txBody>
                    <a:bodyPr/>
                    <a:lstStyle/>
                    <a:p>
                      <a:pPr indent="0" lvl="0" marL="0" marR="0" rtl="0" algn="l">
                        <a:spcBef>
                          <a:spcPts val="0"/>
                        </a:spcBef>
                        <a:spcAft>
                          <a:spcPts val="0"/>
                        </a:spcAft>
                        <a:buNone/>
                      </a:pPr>
                      <a:r>
                        <a:rPr lang="en-US" sz="1800"/>
                        <a:t>7/29</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151029.8</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151360</a:t>
                      </a:r>
                      <a:endParaRPr sz="1800"/>
                    </a:p>
                  </a:txBody>
                  <a:tcPr marT="45725" marB="45725" marR="91450" marL="91450"/>
                </a:tc>
              </a:tr>
              <a:tr h="504675">
                <a:tc>
                  <a:txBody>
                    <a:bodyPr/>
                    <a:lstStyle/>
                    <a:p>
                      <a:pPr indent="0" lvl="0" marL="0" marR="0" rtl="0" algn="l">
                        <a:lnSpc>
                          <a:spcPct val="100000"/>
                        </a:lnSpc>
                        <a:spcBef>
                          <a:spcPts val="0"/>
                        </a:spcBef>
                        <a:spcAft>
                          <a:spcPts val="0"/>
                        </a:spcAft>
                        <a:buClr>
                          <a:schemeClr val="dk1"/>
                        </a:buClr>
                        <a:buSzPts val="1800"/>
                        <a:buFont typeface="Gill Sans"/>
                        <a:buNone/>
                      </a:pPr>
                      <a:r>
                        <a:rPr lang="en-US" sz="1800"/>
                        <a:t>7/30</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152161.9</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152573</a:t>
                      </a:r>
                      <a:endParaRPr sz="1800"/>
                    </a:p>
                  </a:txBody>
                  <a:tcPr marT="45725" marB="45725" marR="91450" marL="91450"/>
                </a:tc>
              </a:tr>
              <a:tr h="504675">
                <a:tc>
                  <a:txBody>
                    <a:bodyPr/>
                    <a:lstStyle/>
                    <a:p>
                      <a:pPr indent="0" lvl="0" marL="0" marR="0" rtl="0" algn="l">
                        <a:spcBef>
                          <a:spcPts val="0"/>
                        </a:spcBef>
                        <a:spcAft>
                          <a:spcPts val="0"/>
                        </a:spcAft>
                        <a:buNone/>
                      </a:pPr>
                      <a:r>
                        <a:rPr lang="en-US" sz="1800"/>
                        <a:t>7/31</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Arial"/>
                          <a:ea typeface="Arial"/>
                          <a:cs typeface="Arial"/>
                          <a:sym typeface="Arial"/>
                        </a:rPr>
                        <a:t>153118.6</a:t>
                      </a:r>
                      <a:endParaRPr sz="1800"/>
                    </a:p>
                  </a:txBody>
                  <a:tcPr marT="45725" marB="45725" marR="91450" marL="91450"/>
                </a:tc>
                <a:tc>
                  <a:txBody>
                    <a:bodyPr/>
                    <a:lstStyle/>
                    <a:p>
                      <a:pPr indent="0" lvl="0" marL="0" rtl="0" algn="l">
                        <a:spcBef>
                          <a:spcPts val="0"/>
                        </a:spcBef>
                        <a:spcAft>
                          <a:spcPts val="0"/>
                        </a:spcAft>
                        <a:buSzPts val="1100"/>
                        <a:buNone/>
                      </a:pPr>
                      <a:r>
                        <a:rPr lang="en-US" sz="1800">
                          <a:latin typeface="Arial"/>
                          <a:ea typeface="Arial"/>
                          <a:cs typeface="Arial"/>
                          <a:sym typeface="Arial"/>
                        </a:rPr>
                        <a:t>153814</a:t>
                      </a:r>
                      <a:endParaRPr sz="1800"/>
                    </a:p>
                  </a:txBody>
                  <a:tcPr marT="45725" marB="45725" marR="91450" marL="91450"/>
                </a:tc>
              </a:tr>
            </a:tbl>
          </a:graphicData>
        </a:graphic>
      </p:graphicFrame>
      <p:sp>
        <p:nvSpPr>
          <p:cNvPr id="352" name="Google Shape;352;p47"/>
          <p:cNvSpPr txBox="1"/>
          <p:nvPr/>
        </p:nvSpPr>
        <p:spPr>
          <a:xfrm>
            <a:off x="7286625" y="2290475"/>
            <a:ext cx="3429000" cy="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Gill Sans"/>
                <a:ea typeface="Gill Sans"/>
                <a:cs typeface="Gill Sans"/>
                <a:sym typeface="Gill Sans"/>
              </a:rPr>
              <a:t>MSE= 268601.9</a:t>
            </a:r>
            <a:endParaRPr sz="1800">
              <a:latin typeface="Gill Sans"/>
              <a:ea typeface="Gill Sans"/>
              <a:cs typeface="Gill Sans"/>
              <a:sym typeface="Gill Sans"/>
            </a:endParaRPr>
          </a:p>
          <a:p>
            <a:pPr indent="0" lvl="0" marL="0" rtl="0" algn="l">
              <a:spcBef>
                <a:spcPts val="0"/>
              </a:spcBef>
              <a:spcAft>
                <a:spcPts val="0"/>
              </a:spcAft>
              <a:buNone/>
            </a:pPr>
            <a:r>
              <a:rPr lang="en-US" sz="1800">
                <a:latin typeface="Gill Sans"/>
                <a:ea typeface="Gill Sans"/>
                <a:cs typeface="Gill Sans"/>
                <a:sym typeface="Gill Sans"/>
              </a:rPr>
              <a:t>RMSE= 518.2682</a:t>
            </a:r>
            <a:endParaRPr sz="1800">
              <a:latin typeface="Gill Sans"/>
              <a:ea typeface="Gill Sans"/>
              <a:cs typeface="Gill Sans"/>
              <a:sym typeface="Gill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FINAL FORECASTING IN DEATHS </a:t>
            </a:r>
            <a:r>
              <a:rPr lang="en-US"/>
              <a:t>8/01-8/07</a:t>
            </a:r>
            <a:endParaRPr/>
          </a:p>
          <a:p>
            <a:pPr indent="0" lvl="0" marL="0" rtl="0" algn="l">
              <a:lnSpc>
                <a:spcPct val="90000"/>
              </a:lnSpc>
              <a:spcBef>
                <a:spcPts val="0"/>
              </a:spcBef>
              <a:spcAft>
                <a:spcPts val="0"/>
              </a:spcAft>
              <a:buClr>
                <a:schemeClr val="dk1"/>
              </a:buClr>
              <a:buSzPts val="3200"/>
              <a:buFont typeface="Gill Sans"/>
              <a:buNone/>
            </a:pPr>
            <a:r>
              <a:rPr lang="en-US"/>
              <a:t>AND </a:t>
            </a:r>
            <a:r>
              <a:rPr lang="en-US"/>
              <a:t>COMPARISON</a:t>
            </a:r>
            <a:r>
              <a:rPr lang="en-US"/>
              <a:t> WITH REAL RESULT</a:t>
            </a:r>
            <a:endParaRPr/>
          </a:p>
        </p:txBody>
      </p:sp>
      <p:sp>
        <p:nvSpPr>
          <p:cNvPr id="358" name="Google Shape;358;p4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Based on the weights in the ensemble model, we have the final predictions of total deaths:</a:t>
            </a:r>
            <a:endParaRPr/>
          </a:p>
          <a:p>
            <a:pPr indent="-101600" lvl="0" marL="228600" rtl="0" algn="l">
              <a:lnSpc>
                <a:spcPct val="120000"/>
              </a:lnSpc>
              <a:spcBef>
                <a:spcPts val="1000"/>
              </a:spcBef>
              <a:spcAft>
                <a:spcPts val="0"/>
              </a:spcAft>
              <a:buSzPts val="2000"/>
              <a:buNone/>
            </a:pPr>
            <a:r>
              <a:t/>
            </a:r>
            <a:endParaRPr/>
          </a:p>
        </p:txBody>
      </p:sp>
      <p:graphicFrame>
        <p:nvGraphicFramePr>
          <p:cNvPr id="359" name="Google Shape;359;p48"/>
          <p:cNvGraphicFramePr/>
          <p:nvPr/>
        </p:nvGraphicFramePr>
        <p:xfrm>
          <a:off x="3526950" y="2820600"/>
          <a:ext cx="3000000" cy="3000000"/>
        </p:xfrm>
        <a:graphic>
          <a:graphicData uri="http://schemas.openxmlformats.org/drawingml/2006/table">
            <a:tbl>
              <a:tblPr bandRow="1" firstRow="1">
                <a:noFill/>
                <a:tableStyleId>{8EF57854-FD1F-4F29-BA11-99A955171F8D}</a:tableStyleId>
              </a:tblPr>
              <a:tblGrid>
                <a:gridCol w="1544800"/>
                <a:gridCol w="1544800"/>
                <a:gridCol w="1544800"/>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c>
                  <a:txBody>
                    <a:bodyPr/>
                    <a:lstStyle/>
                    <a:p>
                      <a:pPr indent="0" lvl="0" marL="0" marR="0" rtl="0" algn="l">
                        <a:spcBef>
                          <a:spcPts val="0"/>
                        </a:spcBef>
                        <a:spcAft>
                          <a:spcPts val="0"/>
                        </a:spcAft>
                        <a:buNone/>
                      </a:pPr>
                      <a:r>
                        <a:rPr lang="en-US" sz="1800"/>
                        <a:t>TRUE</a:t>
                      </a:r>
                      <a:endParaRPr sz="1800"/>
                    </a:p>
                  </a:txBody>
                  <a:tcPr marT="45725" marB="45725" marR="91450" marL="91450">
                    <a:lnB cap="flat" cmpd="sng" w="12700">
                      <a:solidFill>
                        <a:schemeClr val="lt1"/>
                      </a:solidFill>
                      <a:prstDash val="solid"/>
                      <a:round/>
                      <a:headEnd len="sm" w="sm" type="none"/>
                      <a:tailEnd len="sm" w="sm" type="none"/>
                    </a:lnB>
                  </a:tcPr>
                </a:tc>
              </a:tr>
              <a:tr h="504675">
                <a:tc>
                  <a:txBody>
                    <a:bodyPr/>
                    <a:lstStyle/>
                    <a:p>
                      <a:pPr indent="0" lvl="0" marL="0" marR="0" rtl="0" algn="l">
                        <a:spcBef>
                          <a:spcPts val="0"/>
                        </a:spcBef>
                        <a:spcAft>
                          <a:spcPts val="0"/>
                        </a:spcAft>
                        <a:buNone/>
                      </a:pPr>
                      <a:r>
                        <a:rPr lang="en-US" sz="1800"/>
                        <a:t>08</a:t>
                      </a:r>
                      <a:r>
                        <a:rPr lang="en-US" sz="1800"/>
                        <a:t>/01</a:t>
                      </a:r>
                      <a:endParaRPr/>
                    </a:p>
                  </a:txBody>
                  <a:tcPr marT="45725" marB="45725" marR="91450" marL="91450"/>
                </a:tc>
                <a:tc>
                  <a:txBody>
                    <a:bodyPr/>
                    <a:lstStyle/>
                    <a:p>
                      <a:pPr indent="0" lvl="0" marL="0" rtl="0" algn="l">
                        <a:spcBef>
                          <a:spcPts val="0"/>
                        </a:spcBef>
                        <a:spcAft>
                          <a:spcPts val="0"/>
                        </a:spcAft>
                        <a:buNone/>
                      </a:pPr>
                      <a:r>
                        <a:rPr lang="en-US" sz="1800"/>
                        <a:t>154889.1</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Arial"/>
                          <a:ea typeface="Arial"/>
                          <a:cs typeface="Arial"/>
                          <a:sym typeface="Arial"/>
                        </a:rPr>
                        <a:t>154919</a:t>
                      </a:r>
                      <a:endParaRPr sz="1800">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04675">
                <a:tc>
                  <a:txBody>
                    <a:bodyPr/>
                    <a:lstStyle/>
                    <a:p>
                      <a:pPr indent="0" lvl="0" marL="0" rtl="0" algn="l">
                        <a:spcBef>
                          <a:spcPts val="0"/>
                        </a:spcBef>
                        <a:spcAft>
                          <a:spcPts val="0"/>
                        </a:spcAft>
                        <a:buClr>
                          <a:schemeClr val="dk1"/>
                        </a:buClr>
                        <a:buFont typeface="Arial"/>
                        <a:buNone/>
                      </a:pPr>
                      <a:r>
                        <a:rPr lang="en-US" sz="1800"/>
                        <a:t>08/02</a:t>
                      </a:r>
                      <a:endParaRPr/>
                    </a:p>
                  </a:txBody>
                  <a:tcPr marT="45725" marB="45725" marR="91450" marL="91450"/>
                </a:tc>
                <a:tc>
                  <a:txBody>
                    <a:bodyPr/>
                    <a:lstStyle/>
                    <a:p>
                      <a:pPr indent="0" lvl="0" marL="0" rtl="0" algn="l">
                        <a:spcBef>
                          <a:spcPts val="0"/>
                        </a:spcBef>
                        <a:spcAft>
                          <a:spcPts val="0"/>
                        </a:spcAft>
                        <a:buNone/>
                      </a:pPr>
                      <a:r>
                        <a:rPr lang="en-US" sz="1800"/>
                        <a:t>155921.6</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Arial"/>
                          <a:ea typeface="Arial"/>
                          <a:cs typeface="Arial"/>
                          <a:sym typeface="Arial"/>
                        </a:rPr>
                        <a:t>155320</a:t>
                      </a:r>
                      <a:endParaRPr sz="1800">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04675">
                <a:tc>
                  <a:txBody>
                    <a:bodyPr/>
                    <a:lstStyle/>
                    <a:p>
                      <a:pPr indent="0" lvl="0" marL="0" rtl="0" algn="l">
                        <a:spcBef>
                          <a:spcPts val="0"/>
                        </a:spcBef>
                        <a:spcAft>
                          <a:spcPts val="0"/>
                        </a:spcAft>
                        <a:buClr>
                          <a:schemeClr val="dk1"/>
                        </a:buClr>
                        <a:buFont typeface="Arial"/>
                        <a:buNone/>
                      </a:pPr>
                      <a:r>
                        <a:rPr lang="en-US" sz="1800"/>
                        <a:t>08/03</a:t>
                      </a:r>
                      <a:endParaRPr/>
                    </a:p>
                  </a:txBody>
                  <a:tcPr marT="45725" marB="45725" marR="91450" marL="91450"/>
                </a:tc>
                <a:tc>
                  <a:txBody>
                    <a:bodyPr/>
                    <a:lstStyle/>
                    <a:p>
                      <a:pPr indent="0" lvl="0" marL="0" rtl="0" algn="l">
                        <a:spcBef>
                          <a:spcPts val="0"/>
                        </a:spcBef>
                        <a:spcAft>
                          <a:spcPts val="0"/>
                        </a:spcAft>
                        <a:buNone/>
                      </a:pPr>
                      <a:r>
                        <a:rPr lang="en-US" sz="1800"/>
                        <a:t>156947.7</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Arial"/>
                          <a:ea typeface="Arial"/>
                          <a:cs typeface="Arial"/>
                          <a:sym typeface="Arial"/>
                        </a:rPr>
                        <a:t>155859</a:t>
                      </a:r>
                      <a:endParaRPr sz="1800">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04675">
                <a:tc>
                  <a:txBody>
                    <a:bodyPr/>
                    <a:lstStyle/>
                    <a:p>
                      <a:pPr indent="0" lvl="0" marL="0" rtl="0" algn="l">
                        <a:spcBef>
                          <a:spcPts val="0"/>
                        </a:spcBef>
                        <a:spcAft>
                          <a:spcPts val="0"/>
                        </a:spcAft>
                        <a:buClr>
                          <a:schemeClr val="dk1"/>
                        </a:buClr>
                        <a:buFont typeface="Arial"/>
                        <a:buNone/>
                      </a:pPr>
                      <a:r>
                        <a:rPr lang="en-US" sz="1800"/>
                        <a:t>08/04</a:t>
                      </a:r>
                      <a:endParaRPr/>
                    </a:p>
                  </a:txBody>
                  <a:tcPr marT="45725" marB="45725" marR="91450" marL="91450"/>
                </a:tc>
                <a:tc>
                  <a:txBody>
                    <a:bodyPr/>
                    <a:lstStyle/>
                    <a:p>
                      <a:pPr indent="0" lvl="0" marL="0" rtl="0" algn="l">
                        <a:spcBef>
                          <a:spcPts val="0"/>
                        </a:spcBef>
                        <a:spcAft>
                          <a:spcPts val="0"/>
                        </a:spcAft>
                        <a:buNone/>
                      </a:pPr>
                      <a:r>
                        <a:rPr lang="en-US" sz="1800"/>
                        <a:t>157966.7</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1800"/>
                        <a:buFont typeface="Gill Sans"/>
                        <a:buNone/>
                      </a:pPr>
                      <a:r>
                        <a:rPr lang="en-US" sz="1800">
                          <a:latin typeface="Arial"/>
                          <a:ea typeface="Arial"/>
                          <a:cs typeface="Arial"/>
                          <a:sym typeface="Arial"/>
                        </a:rPr>
                        <a:t>157230</a:t>
                      </a:r>
                      <a:endParaRPr sz="1800">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04675">
                <a:tc>
                  <a:txBody>
                    <a:bodyPr/>
                    <a:lstStyle/>
                    <a:p>
                      <a:pPr indent="0" lvl="0" marL="0" rtl="0" algn="l">
                        <a:spcBef>
                          <a:spcPts val="0"/>
                        </a:spcBef>
                        <a:spcAft>
                          <a:spcPts val="0"/>
                        </a:spcAft>
                        <a:buClr>
                          <a:schemeClr val="dk1"/>
                        </a:buClr>
                        <a:buFont typeface="Arial"/>
                        <a:buNone/>
                      </a:pPr>
                      <a:r>
                        <a:rPr lang="en-US" sz="1800"/>
                        <a:t>08/05</a:t>
                      </a:r>
                      <a:endParaRPr/>
                    </a:p>
                  </a:txBody>
                  <a:tcPr marT="45725" marB="45725" marR="91450" marL="91450"/>
                </a:tc>
                <a:tc>
                  <a:txBody>
                    <a:bodyPr/>
                    <a:lstStyle/>
                    <a:p>
                      <a:pPr indent="0" lvl="0" marL="0" rtl="0" algn="l">
                        <a:spcBef>
                          <a:spcPts val="0"/>
                        </a:spcBef>
                        <a:spcAft>
                          <a:spcPts val="0"/>
                        </a:spcAft>
                        <a:buNone/>
                      </a:pPr>
                      <a:r>
                        <a:rPr lang="en-US" sz="1800"/>
                        <a:t>158980.1</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Arial"/>
                          <a:ea typeface="Arial"/>
                          <a:cs typeface="Arial"/>
                          <a:sym typeface="Arial"/>
                        </a:rPr>
                        <a:t>158593</a:t>
                      </a:r>
                      <a:endParaRPr sz="1800">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04675">
                <a:tc>
                  <a:txBody>
                    <a:bodyPr/>
                    <a:lstStyle/>
                    <a:p>
                      <a:pPr indent="0" lvl="0" marL="0" rtl="0" algn="l">
                        <a:spcBef>
                          <a:spcPts val="0"/>
                        </a:spcBef>
                        <a:spcAft>
                          <a:spcPts val="0"/>
                        </a:spcAft>
                        <a:buClr>
                          <a:schemeClr val="dk1"/>
                        </a:buClr>
                        <a:buFont typeface="Arial"/>
                        <a:buNone/>
                      </a:pPr>
                      <a:r>
                        <a:rPr lang="en-US" sz="1800"/>
                        <a:t>08/06</a:t>
                      </a:r>
                      <a:endParaRPr/>
                    </a:p>
                  </a:txBody>
                  <a:tcPr marT="45725" marB="45725" marR="91450" marL="91450"/>
                </a:tc>
                <a:tc>
                  <a:txBody>
                    <a:bodyPr/>
                    <a:lstStyle/>
                    <a:p>
                      <a:pPr indent="0" lvl="0" marL="0" rtl="0" algn="l">
                        <a:spcBef>
                          <a:spcPts val="0"/>
                        </a:spcBef>
                        <a:spcAft>
                          <a:spcPts val="0"/>
                        </a:spcAft>
                        <a:buNone/>
                      </a:pPr>
                      <a:r>
                        <a:rPr lang="en-US" sz="1800"/>
                        <a:t>159996.0</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Arial"/>
                          <a:ea typeface="Arial"/>
                          <a:cs typeface="Arial"/>
                          <a:sym typeface="Arial"/>
                        </a:rPr>
                        <a:t>159830</a:t>
                      </a:r>
                      <a:endParaRPr sz="1800">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04675">
                <a:tc>
                  <a:txBody>
                    <a:bodyPr/>
                    <a:lstStyle/>
                    <a:p>
                      <a:pPr indent="0" lvl="0" marL="0" rtl="0" algn="l">
                        <a:spcBef>
                          <a:spcPts val="0"/>
                        </a:spcBef>
                        <a:spcAft>
                          <a:spcPts val="0"/>
                        </a:spcAft>
                        <a:buClr>
                          <a:schemeClr val="dk1"/>
                        </a:buClr>
                        <a:buFont typeface="Arial"/>
                        <a:buNone/>
                      </a:pPr>
                      <a:r>
                        <a:rPr lang="en-US" sz="1800"/>
                        <a:t>08/07</a:t>
                      </a:r>
                      <a:endParaRPr/>
                    </a:p>
                  </a:txBody>
                  <a:tcPr marT="45725" marB="45725" marR="91450" marL="91450"/>
                </a:tc>
                <a:tc>
                  <a:txBody>
                    <a:bodyPr/>
                    <a:lstStyle/>
                    <a:p>
                      <a:pPr indent="0" lvl="0" marL="0" rtl="0" algn="l">
                        <a:spcBef>
                          <a:spcPts val="0"/>
                        </a:spcBef>
                        <a:spcAft>
                          <a:spcPts val="0"/>
                        </a:spcAft>
                        <a:buNone/>
                      </a:pPr>
                      <a:r>
                        <a:rPr lang="en-US" sz="1800"/>
                        <a:t>161016.2</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Arial"/>
                          <a:ea typeface="Arial"/>
                          <a:cs typeface="Arial"/>
                          <a:sym typeface="Arial"/>
                        </a:rPr>
                        <a:t>161066</a:t>
                      </a:r>
                      <a:endParaRPr sz="1800">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Prediction result on 08/03 </a:t>
            </a:r>
            <a:r>
              <a:rPr lang="en-US"/>
              <a:t>comparison</a:t>
            </a:r>
            <a:r>
              <a:rPr lang="en-US"/>
              <a:t> with Reich Lab model</a:t>
            </a:r>
            <a:endParaRPr/>
          </a:p>
        </p:txBody>
      </p:sp>
      <p:pic>
        <p:nvPicPr>
          <p:cNvPr id="365" name="Google Shape;365;p49"/>
          <p:cNvPicPr preferRelativeResize="0"/>
          <p:nvPr/>
        </p:nvPicPr>
        <p:blipFill>
          <a:blip r:embed="rId3">
            <a:alphaModFix/>
          </a:blip>
          <a:stretch>
            <a:fillRect/>
          </a:stretch>
        </p:blipFill>
        <p:spPr>
          <a:xfrm>
            <a:off x="6633800" y="2015725"/>
            <a:ext cx="2678925" cy="3703601"/>
          </a:xfrm>
          <a:prstGeom prst="rect">
            <a:avLst/>
          </a:prstGeom>
          <a:noFill/>
          <a:ln>
            <a:noFill/>
          </a:ln>
        </p:spPr>
      </p:pic>
      <p:graphicFrame>
        <p:nvGraphicFramePr>
          <p:cNvPr id="366" name="Google Shape;366;p49"/>
          <p:cNvGraphicFramePr/>
          <p:nvPr/>
        </p:nvGraphicFramePr>
        <p:xfrm>
          <a:off x="1879350" y="2665700"/>
          <a:ext cx="3000000" cy="3000000"/>
        </p:xfrm>
        <a:graphic>
          <a:graphicData uri="http://schemas.openxmlformats.org/drawingml/2006/table">
            <a:tbl>
              <a:tblPr bandRow="1" firstRow="1">
                <a:noFill/>
                <a:tableStyleId>{8EF57854-FD1F-4F29-BA11-99A955171F8D}</a:tableStyleId>
              </a:tblPr>
              <a:tblGrid>
                <a:gridCol w="1544800"/>
                <a:gridCol w="1544800"/>
                <a:gridCol w="1544800"/>
              </a:tblGrid>
              <a:tr h="5046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lang="en-US" sz="1800"/>
                        <a:t>predictions</a:t>
                      </a:r>
                      <a:endParaRPr/>
                    </a:p>
                  </a:txBody>
                  <a:tcPr marT="45725" marB="45725" marR="91450" marL="91450"/>
                </a:tc>
                <a:tc>
                  <a:txBody>
                    <a:bodyPr/>
                    <a:lstStyle/>
                    <a:p>
                      <a:pPr indent="0" lvl="0" marL="0" marR="0" rtl="0" algn="l">
                        <a:spcBef>
                          <a:spcPts val="0"/>
                        </a:spcBef>
                        <a:spcAft>
                          <a:spcPts val="0"/>
                        </a:spcAft>
                        <a:buNone/>
                      </a:pPr>
                      <a:r>
                        <a:rPr lang="en-US" sz="1800"/>
                        <a:t>TRUE</a:t>
                      </a:r>
                      <a:endParaRPr sz="1800"/>
                    </a:p>
                  </a:txBody>
                  <a:tcPr marT="45725" marB="45725" marR="91450" marL="91450">
                    <a:lnB cap="flat" cmpd="sng" w="12700">
                      <a:solidFill>
                        <a:schemeClr val="lt1"/>
                      </a:solidFill>
                      <a:prstDash val="solid"/>
                      <a:round/>
                      <a:headEnd len="sm" w="sm" type="none"/>
                      <a:tailEnd len="sm" w="sm" type="none"/>
                    </a:lnB>
                  </a:tcPr>
                </a:tc>
              </a:tr>
              <a:tr h="504675">
                <a:tc>
                  <a:txBody>
                    <a:bodyPr/>
                    <a:lstStyle/>
                    <a:p>
                      <a:pPr indent="0" lvl="0" marL="0" rtl="0" algn="l">
                        <a:spcBef>
                          <a:spcPts val="0"/>
                        </a:spcBef>
                        <a:spcAft>
                          <a:spcPts val="0"/>
                        </a:spcAft>
                        <a:buClr>
                          <a:schemeClr val="dk1"/>
                        </a:buClr>
                        <a:buFont typeface="Arial"/>
                        <a:buNone/>
                      </a:pPr>
                      <a:r>
                        <a:rPr lang="en-US" sz="1800"/>
                        <a:t>08/03</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156947.7</a:t>
                      </a:r>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Arial"/>
                          <a:ea typeface="Arial"/>
                          <a:cs typeface="Arial"/>
                          <a:sym typeface="Arial"/>
                        </a:rPr>
                        <a:t>155859</a:t>
                      </a:r>
                      <a:endParaRPr sz="1800">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367" name="Google Shape;367;p49"/>
          <p:cNvSpPr txBox="1"/>
          <p:nvPr/>
        </p:nvSpPr>
        <p:spPr>
          <a:xfrm>
            <a:off x="1570200" y="4168325"/>
            <a:ext cx="5252700" cy="18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Gill Sans"/>
                <a:ea typeface="Gill Sans"/>
                <a:cs typeface="Gill Sans"/>
                <a:sym typeface="Gill Sans"/>
              </a:rPr>
              <a:t>Since the source of data is different, the prediction and actual value are not completely identical. (We can see our true value and actual value on the reich lab website are not same)</a:t>
            </a:r>
            <a:endParaRPr sz="1800">
              <a:latin typeface="Gill Sans"/>
              <a:ea typeface="Gill Sans"/>
              <a:cs typeface="Gill Sans"/>
              <a:sym typeface="Gill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PARAMETER MEANING</a:t>
            </a:r>
            <a:endParaRPr/>
          </a:p>
        </p:txBody>
      </p:sp>
      <p:pic>
        <p:nvPicPr>
          <p:cNvPr id="120" name="Google Shape;120;p16"/>
          <p:cNvPicPr preferRelativeResize="0"/>
          <p:nvPr>
            <p:ph idx="1" type="body"/>
          </p:nvPr>
        </p:nvPicPr>
        <p:blipFill rotWithShape="1">
          <a:blip r:embed="rId3">
            <a:alphaModFix/>
          </a:blip>
          <a:srcRect b="0" l="0" r="0" t="0"/>
          <a:stretch/>
        </p:blipFill>
        <p:spPr>
          <a:xfrm>
            <a:off x="1450975" y="2870548"/>
            <a:ext cx="9604375" cy="1740792"/>
          </a:xfrm>
          <a:prstGeom prst="rect">
            <a:avLst/>
          </a:prstGeom>
          <a:noFill/>
          <a:ln>
            <a:noFill/>
          </a:ln>
        </p:spPr>
      </p:pic>
      <p:sp>
        <p:nvSpPr>
          <p:cNvPr id="121" name="Google Shape;121;p16"/>
          <p:cNvSpPr txBox="1"/>
          <p:nvPr/>
        </p:nvSpPr>
        <p:spPr>
          <a:xfrm>
            <a:off x="1450975" y="1853754"/>
            <a:ext cx="960387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Model uses a time-dependent beta</a:t>
            </a:r>
            <a:endParaRPr sz="1800">
              <a:solidFill>
                <a:schemeClr val="dk1"/>
              </a:solidFill>
              <a:latin typeface="Gill Sans"/>
              <a:ea typeface="Gill Sans"/>
              <a:cs typeface="Gill Sans"/>
              <a:sym typeface="Gill Sans"/>
            </a:endParaRPr>
          </a:p>
        </p:txBody>
      </p:sp>
      <p:pic>
        <p:nvPicPr>
          <p:cNvPr id="122" name="Google Shape;122;p16"/>
          <p:cNvPicPr preferRelativeResize="0"/>
          <p:nvPr/>
        </p:nvPicPr>
        <p:blipFill rotWithShape="1">
          <a:blip r:embed="rId4">
            <a:alphaModFix/>
          </a:blip>
          <a:srcRect b="0" l="0" r="0" t="0"/>
          <a:stretch/>
        </p:blipFill>
        <p:spPr>
          <a:xfrm>
            <a:off x="6096000" y="186814"/>
            <a:ext cx="5797654" cy="25465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ONE MORE VARIABLE</a:t>
            </a:r>
            <a:endParaRPr/>
          </a:p>
        </p:txBody>
      </p:sp>
      <p:pic>
        <p:nvPicPr>
          <p:cNvPr id="128" name="Google Shape;128;p17"/>
          <p:cNvPicPr preferRelativeResize="0"/>
          <p:nvPr>
            <p:ph idx="1" type="body"/>
          </p:nvPr>
        </p:nvPicPr>
        <p:blipFill rotWithShape="1">
          <a:blip r:embed="rId3">
            <a:alphaModFix/>
          </a:blip>
          <a:srcRect b="0" l="0" r="0" t="0"/>
          <a:stretch/>
        </p:blipFill>
        <p:spPr>
          <a:xfrm>
            <a:off x="1450975" y="3240716"/>
            <a:ext cx="9604375" cy="1000455"/>
          </a:xfrm>
          <a:prstGeom prst="rect">
            <a:avLst/>
          </a:prstGeom>
          <a:noFill/>
          <a:ln>
            <a:noFill/>
          </a:ln>
        </p:spPr>
      </p:pic>
      <p:pic>
        <p:nvPicPr>
          <p:cNvPr id="129" name="Google Shape;129;p17"/>
          <p:cNvPicPr preferRelativeResize="0"/>
          <p:nvPr/>
        </p:nvPicPr>
        <p:blipFill rotWithShape="1">
          <a:blip r:embed="rId4">
            <a:alphaModFix/>
          </a:blip>
          <a:srcRect b="0" l="0" r="0" t="0"/>
          <a:stretch/>
        </p:blipFill>
        <p:spPr>
          <a:xfrm>
            <a:off x="6096000" y="186814"/>
            <a:ext cx="5797654" cy="25465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INITIAL VALUE</a:t>
            </a:r>
            <a:endParaRPr/>
          </a:p>
        </p:txBody>
      </p:sp>
      <p:pic>
        <p:nvPicPr>
          <p:cNvPr id="135" name="Google Shape;135;p18"/>
          <p:cNvPicPr preferRelativeResize="0"/>
          <p:nvPr>
            <p:ph idx="1" type="body"/>
          </p:nvPr>
        </p:nvPicPr>
        <p:blipFill rotWithShape="1">
          <a:blip r:embed="rId3">
            <a:alphaModFix/>
          </a:blip>
          <a:srcRect b="0" l="0" r="0" t="0"/>
          <a:stretch/>
        </p:blipFill>
        <p:spPr>
          <a:xfrm>
            <a:off x="2204741" y="2740519"/>
            <a:ext cx="8096949" cy="3449638"/>
          </a:xfrm>
          <a:prstGeom prst="rect">
            <a:avLst/>
          </a:prstGeom>
          <a:noFill/>
          <a:ln>
            <a:noFill/>
          </a:ln>
        </p:spPr>
      </p:pic>
      <p:pic>
        <p:nvPicPr>
          <p:cNvPr id="136" name="Google Shape;136;p18"/>
          <p:cNvPicPr preferRelativeResize="0"/>
          <p:nvPr/>
        </p:nvPicPr>
        <p:blipFill rotWithShape="1">
          <a:blip r:embed="rId4">
            <a:alphaModFix/>
          </a:blip>
          <a:srcRect b="0" l="0" r="0" t="0"/>
          <a:stretch/>
        </p:blipFill>
        <p:spPr>
          <a:xfrm>
            <a:off x="6252914" y="193965"/>
            <a:ext cx="5797654" cy="25465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9"/>
          <p:cNvPicPr preferRelativeResize="0"/>
          <p:nvPr/>
        </p:nvPicPr>
        <p:blipFill rotWithShape="1">
          <a:blip r:embed="rId3">
            <a:alphaModFix/>
          </a:blip>
          <a:srcRect b="0" l="0" r="0" t="0"/>
          <a:stretch/>
        </p:blipFill>
        <p:spPr>
          <a:xfrm>
            <a:off x="6394346" y="119273"/>
            <a:ext cx="5797654" cy="2546554"/>
          </a:xfrm>
          <a:prstGeom prst="rect">
            <a:avLst/>
          </a:prstGeom>
          <a:noFill/>
          <a:ln>
            <a:noFill/>
          </a:ln>
        </p:spPr>
      </p:pic>
      <p:sp>
        <p:nvSpPr>
          <p:cNvPr id="142" name="Google Shape;142;p19"/>
          <p:cNvSpPr txBox="1"/>
          <p:nvPr>
            <p:ph type="title"/>
          </p:nvPr>
        </p:nvSpPr>
        <p:spPr>
          <a:xfrm>
            <a:off x="70648" y="739205"/>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EXPLANATIONS OF THESE DISTRIBUTIONS</a:t>
            </a:r>
            <a:endParaRPr/>
          </a:p>
        </p:txBody>
      </p:sp>
      <p:pic>
        <p:nvPicPr>
          <p:cNvPr id="143" name="Google Shape;143;p19"/>
          <p:cNvPicPr preferRelativeResize="0"/>
          <p:nvPr>
            <p:ph idx="1" type="body"/>
          </p:nvPr>
        </p:nvPicPr>
        <p:blipFill rotWithShape="1">
          <a:blip r:embed="rId4">
            <a:alphaModFix/>
          </a:blip>
          <a:srcRect b="0" l="0" r="0" t="0"/>
          <a:stretch/>
        </p:blipFill>
        <p:spPr>
          <a:xfrm>
            <a:off x="1450975" y="2665827"/>
            <a:ext cx="9604375" cy="21502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ABOUT TIME-DEPENDENT BETA</a:t>
            </a:r>
            <a:endParaRPr/>
          </a:p>
        </p:txBody>
      </p:sp>
      <p:pic>
        <p:nvPicPr>
          <p:cNvPr id="149" name="Google Shape;149;p20"/>
          <p:cNvPicPr preferRelativeResize="0"/>
          <p:nvPr>
            <p:ph idx="1" type="body"/>
          </p:nvPr>
        </p:nvPicPr>
        <p:blipFill rotWithShape="1">
          <a:blip r:embed="rId3">
            <a:alphaModFix/>
          </a:blip>
          <a:srcRect b="0" l="0" r="0" t="0"/>
          <a:stretch/>
        </p:blipFill>
        <p:spPr>
          <a:xfrm>
            <a:off x="1450975" y="2760497"/>
            <a:ext cx="9604375" cy="19608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PARAMETER ESTIMATION-SQUARE LOSS</a:t>
            </a:r>
            <a:endParaRPr/>
          </a:p>
        </p:txBody>
      </p:sp>
      <p:sp>
        <p:nvSpPr>
          <p:cNvPr id="155" name="Google Shape;155;p2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Here we use the square loss between the true number of total deaths and the predicted number of total death as the objective function, to minimize it.</a:t>
            </a:r>
            <a:endParaRPr/>
          </a:p>
        </p:txBody>
      </p:sp>
      <p:pic>
        <p:nvPicPr>
          <p:cNvPr id="156" name="Google Shape;156;p21"/>
          <p:cNvPicPr preferRelativeResize="0"/>
          <p:nvPr/>
        </p:nvPicPr>
        <p:blipFill rotWithShape="1">
          <a:blip r:embed="rId3">
            <a:alphaModFix/>
          </a:blip>
          <a:srcRect b="0" l="0" r="0" t="0"/>
          <a:stretch/>
        </p:blipFill>
        <p:spPr>
          <a:xfrm>
            <a:off x="1703654" y="3259840"/>
            <a:ext cx="6267784" cy="3383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