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300" r:id="rId4"/>
    <p:sldId id="294" r:id="rId5"/>
    <p:sldId id="299" r:id="rId6"/>
    <p:sldId id="295" r:id="rId7"/>
    <p:sldId id="274" r:id="rId8"/>
    <p:sldId id="278" r:id="rId9"/>
    <p:sldId id="279" r:id="rId10"/>
    <p:sldId id="282" r:id="rId11"/>
    <p:sldId id="281" r:id="rId12"/>
    <p:sldId id="280" r:id="rId13"/>
    <p:sldId id="296" r:id="rId14"/>
    <p:sldId id="268" r:id="rId15"/>
    <p:sldId id="292" r:id="rId16"/>
    <p:sldId id="297" r:id="rId17"/>
    <p:sldId id="263" r:id="rId18"/>
    <p:sldId id="291" r:id="rId19"/>
    <p:sldId id="258" r:id="rId20"/>
    <p:sldId id="267" r:id="rId21"/>
    <p:sldId id="284" r:id="rId22"/>
    <p:sldId id="302" r:id="rId23"/>
    <p:sldId id="285" r:id="rId24"/>
    <p:sldId id="298" r:id="rId25"/>
    <p:sldId id="286" r:id="rId26"/>
    <p:sldId id="287" r:id="rId27"/>
    <p:sldId id="290" r:id="rId28"/>
    <p:sldId id="288" r:id="rId29"/>
  </p:sldIdLst>
  <p:sldSz cx="9144000" cy="5143500" type="screen16x9"/>
  <p:notesSz cx="6858000" cy="9144000"/>
  <p:embeddedFontLst>
    <p:embeddedFont>
      <p:font typeface="Arial Rounded MT Bold" panose="020F0704030504030204" pitchFamily="34" charset="77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77"/>
      <p:regular r:id="rId36"/>
      <p:bold r:id="rId37"/>
      <p:italic r:id="rId38"/>
      <p:boldItalic r:id="rId39"/>
    </p:embeddedFont>
    <p:embeddedFont>
      <p:font typeface="Merriweather" pitchFamily="2" charset="77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0" autoAdjust="0"/>
    <p:restoredTop sz="94638"/>
  </p:normalViewPr>
  <p:slideViewPr>
    <p:cSldViewPr snapToGrid="0">
      <p:cViewPr varScale="1">
        <p:scale>
          <a:sx n="151" d="100"/>
          <a:sy n="151" d="100"/>
        </p:scale>
        <p:origin x="8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803F2-BC4C-4B82-9482-8285932B652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E9E01-185F-4D6D-A8FD-2E9238F915B2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Lack of Credit History</a:t>
          </a:r>
          <a:endParaRPr lang="en-US" dirty="0"/>
        </a:p>
      </dgm:t>
    </dgm:pt>
    <dgm:pt modelId="{3B412F07-3FDD-4E02-91F4-C4DF61F075C4}" type="parTrans" cxnId="{0DD51F74-84DA-4A32-A264-90D178EFECBF}">
      <dgm:prSet/>
      <dgm:spPr/>
      <dgm:t>
        <a:bodyPr/>
        <a:lstStyle/>
        <a:p>
          <a:endParaRPr lang="en-US"/>
        </a:p>
      </dgm:t>
    </dgm:pt>
    <dgm:pt modelId="{A0717AD7-1A3F-49A5-ACD0-7F28383A2E29}" type="sibTrans" cxnId="{0DD51F74-84DA-4A32-A264-90D178EFECBF}">
      <dgm:prSet/>
      <dgm:spPr/>
      <dgm:t>
        <a:bodyPr/>
        <a:lstStyle/>
        <a:p>
          <a:endParaRPr lang="en-US"/>
        </a:p>
      </dgm:t>
    </dgm:pt>
    <dgm:pt modelId="{F4277BAD-ABEE-4D06-8B96-E6DAF2E6B63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Vulnerability to Predatory Lenders</a:t>
          </a:r>
          <a:endParaRPr lang="en-US" dirty="0"/>
        </a:p>
      </dgm:t>
    </dgm:pt>
    <dgm:pt modelId="{10B95AA3-97E3-4052-B68A-DFF42A2B4CAD}" type="parTrans" cxnId="{C053DAAE-1EAF-4BF2-BDFF-7F85C6AF16D7}">
      <dgm:prSet/>
      <dgm:spPr/>
      <dgm:t>
        <a:bodyPr/>
        <a:lstStyle/>
        <a:p>
          <a:endParaRPr lang="en-US"/>
        </a:p>
      </dgm:t>
    </dgm:pt>
    <dgm:pt modelId="{3891A2B9-613C-4F6B-9862-987B0E76D67B}" type="sibTrans" cxnId="{C053DAAE-1EAF-4BF2-BDFF-7F85C6AF16D7}">
      <dgm:prSet/>
      <dgm:spPr/>
      <dgm:t>
        <a:bodyPr/>
        <a:lstStyle/>
        <a:p>
          <a:endParaRPr lang="en-US"/>
        </a:p>
      </dgm:t>
    </dgm:pt>
    <dgm:pt modelId="{68749C50-4B42-443F-94D6-A50B09FF065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Need for Alternative Data Use</a:t>
          </a:r>
          <a:endParaRPr lang="en-US" dirty="0"/>
        </a:p>
      </dgm:t>
    </dgm:pt>
    <dgm:pt modelId="{C67CF0D3-E6F6-4217-8F97-68364682D796}" type="parTrans" cxnId="{CA913061-040E-493B-BB7C-F3246465744F}">
      <dgm:prSet/>
      <dgm:spPr/>
      <dgm:t>
        <a:bodyPr/>
        <a:lstStyle/>
        <a:p>
          <a:endParaRPr lang="en-US"/>
        </a:p>
      </dgm:t>
    </dgm:pt>
    <dgm:pt modelId="{04791455-6A75-48C9-B180-9DD9781BE3AB}" type="sibTrans" cxnId="{CA913061-040E-493B-BB7C-F3246465744F}">
      <dgm:prSet/>
      <dgm:spPr/>
      <dgm:t>
        <a:bodyPr/>
        <a:lstStyle/>
        <a:p>
          <a:endParaRPr lang="en-US"/>
        </a:p>
      </dgm:t>
    </dgm:pt>
    <dgm:pt modelId="{86EAADC7-0932-4416-8B92-087C723B516A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Risk of Misjudged Creditworthiness</a:t>
          </a:r>
        </a:p>
      </dgm:t>
    </dgm:pt>
    <dgm:pt modelId="{AEA36E7C-467A-4D18-B0D8-720BAA7FC7A8}" type="parTrans" cxnId="{7D4F53AA-5A6F-4830-9877-FA7183B7BE19}">
      <dgm:prSet/>
      <dgm:spPr/>
      <dgm:t>
        <a:bodyPr/>
        <a:lstStyle/>
        <a:p>
          <a:endParaRPr lang="en-US"/>
        </a:p>
      </dgm:t>
    </dgm:pt>
    <dgm:pt modelId="{F86C9F68-DD64-4DE2-BC73-3EE8B64BDD0A}" type="sibTrans" cxnId="{7D4F53AA-5A6F-4830-9877-FA7183B7BE19}">
      <dgm:prSet/>
      <dgm:spPr/>
      <dgm:t>
        <a:bodyPr/>
        <a:lstStyle/>
        <a:p>
          <a:endParaRPr lang="en-US"/>
        </a:p>
      </dgm:t>
    </dgm:pt>
    <dgm:pt modelId="{9324ED66-7E5B-46A6-9A9D-F10FEEB56917}" type="pres">
      <dgm:prSet presAssocID="{AFE803F2-BC4C-4B82-9482-8285932B652A}" presName="linear" presStyleCnt="0">
        <dgm:presLayoutVars>
          <dgm:dir/>
          <dgm:animLvl val="lvl"/>
          <dgm:resizeHandles val="exact"/>
        </dgm:presLayoutVars>
      </dgm:prSet>
      <dgm:spPr/>
    </dgm:pt>
    <dgm:pt modelId="{B6398E4B-9FCE-43BF-AD18-18ED8C4B9079}" type="pres">
      <dgm:prSet presAssocID="{1DEE9E01-185F-4D6D-A8FD-2E9238F915B2}" presName="parentLin" presStyleCnt="0"/>
      <dgm:spPr/>
    </dgm:pt>
    <dgm:pt modelId="{0C6D5F02-1E01-4E9D-B66E-1F24533CA83B}" type="pres">
      <dgm:prSet presAssocID="{1DEE9E01-185F-4D6D-A8FD-2E9238F915B2}" presName="parentLeftMargin" presStyleLbl="node1" presStyleIdx="0" presStyleCnt="4"/>
      <dgm:spPr/>
    </dgm:pt>
    <dgm:pt modelId="{7D215D94-D0D9-4661-854F-50CD29362372}" type="pres">
      <dgm:prSet presAssocID="{1DEE9E01-185F-4D6D-A8FD-2E9238F915B2}" presName="parentText" presStyleLbl="node1" presStyleIdx="0" presStyleCnt="4" custLinFactNeighborY="-3494">
        <dgm:presLayoutVars>
          <dgm:chMax val="0"/>
          <dgm:bulletEnabled val="1"/>
        </dgm:presLayoutVars>
      </dgm:prSet>
      <dgm:spPr/>
    </dgm:pt>
    <dgm:pt modelId="{E64DB18C-8148-4918-BB02-D67DD74B5988}" type="pres">
      <dgm:prSet presAssocID="{1DEE9E01-185F-4D6D-A8FD-2E9238F915B2}" presName="negativeSpace" presStyleCnt="0"/>
      <dgm:spPr/>
    </dgm:pt>
    <dgm:pt modelId="{5097B6C3-1C05-41C1-8719-E3C650056405}" type="pres">
      <dgm:prSet presAssocID="{1DEE9E01-185F-4D6D-A8FD-2E9238F915B2}" presName="childText" presStyleLbl="conFgAcc1" presStyleIdx="0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9DF7191B-8255-4939-B255-7BD13E41958C}" type="pres">
      <dgm:prSet presAssocID="{A0717AD7-1A3F-49A5-ACD0-7F28383A2E29}" presName="spaceBetweenRectangles" presStyleCnt="0"/>
      <dgm:spPr/>
    </dgm:pt>
    <dgm:pt modelId="{4E3AE2F9-1D25-4025-8A50-4D5A57F21DF9}" type="pres">
      <dgm:prSet presAssocID="{F4277BAD-ABEE-4D06-8B96-E6DAF2E6B636}" presName="parentLin" presStyleCnt="0"/>
      <dgm:spPr/>
    </dgm:pt>
    <dgm:pt modelId="{6399A665-6644-45FA-8548-30244AC13F0A}" type="pres">
      <dgm:prSet presAssocID="{F4277BAD-ABEE-4D06-8B96-E6DAF2E6B636}" presName="parentLeftMargin" presStyleLbl="node1" presStyleIdx="0" presStyleCnt="4"/>
      <dgm:spPr/>
    </dgm:pt>
    <dgm:pt modelId="{D8B9E469-BC0A-415D-ABFD-BA4A860F56CC}" type="pres">
      <dgm:prSet presAssocID="{F4277BAD-ABEE-4D06-8B96-E6DAF2E6B6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A4463C-F6E9-4789-A3E2-0C4720857248}" type="pres">
      <dgm:prSet presAssocID="{F4277BAD-ABEE-4D06-8B96-E6DAF2E6B636}" presName="negativeSpace" presStyleCnt="0"/>
      <dgm:spPr/>
    </dgm:pt>
    <dgm:pt modelId="{EBFCD45A-A2D1-4737-9794-61BEA7112D2A}" type="pres">
      <dgm:prSet presAssocID="{F4277BAD-ABEE-4D06-8B96-E6DAF2E6B636}" presName="childText" presStyleLbl="conFgAcc1" presStyleIdx="1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B48DB0F9-54CD-4F34-949E-E98506B39C66}" type="pres">
      <dgm:prSet presAssocID="{3891A2B9-613C-4F6B-9862-987B0E76D67B}" presName="spaceBetweenRectangles" presStyleCnt="0"/>
      <dgm:spPr/>
    </dgm:pt>
    <dgm:pt modelId="{C85161D3-F3C2-47D3-9689-2C7A116D7A60}" type="pres">
      <dgm:prSet presAssocID="{68749C50-4B42-443F-94D6-A50B09FF065A}" presName="parentLin" presStyleCnt="0"/>
      <dgm:spPr/>
    </dgm:pt>
    <dgm:pt modelId="{5BBA2F85-BFDE-419A-88AE-0865E08B9B5C}" type="pres">
      <dgm:prSet presAssocID="{68749C50-4B42-443F-94D6-A50B09FF065A}" presName="parentLeftMargin" presStyleLbl="node1" presStyleIdx="1" presStyleCnt="4"/>
      <dgm:spPr/>
    </dgm:pt>
    <dgm:pt modelId="{BAC75680-77BE-477A-A9F4-CB9E4455B1D3}" type="pres">
      <dgm:prSet presAssocID="{68749C50-4B42-443F-94D6-A50B09FF06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9BC5B3-F2A4-4B8B-A66B-BF40BB832A56}" type="pres">
      <dgm:prSet presAssocID="{68749C50-4B42-443F-94D6-A50B09FF065A}" presName="negativeSpace" presStyleCnt="0"/>
      <dgm:spPr/>
    </dgm:pt>
    <dgm:pt modelId="{E935BD93-2287-4B42-890A-59FB6A1CF7A0}" type="pres">
      <dgm:prSet presAssocID="{68749C50-4B42-443F-94D6-A50B09FF065A}" presName="childText" presStyleLbl="conFgAcc1" presStyleIdx="2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D7359BAD-E0BD-4BFB-8A7F-6B07720D5331}" type="pres">
      <dgm:prSet presAssocID="{04791455-6A75-48C9-B180-9DD9781BE3AB}" presName="spaceBetweenRectangles" presStyleCnt="0"/>
      <dgm:spPr/>
    </dgm:pt>
    <dgm:pt modelId="{8D65FCB7-EC6A-43A8-8B54-E318A5E14611}" type="pres">
      <dgm:prSet presAssocID="{86EAADC7-0932-4416-8B92-087C723B516A}" presName="parentLin" presStyleCnt="0"/>
      <dgm:spPr/>
    </dgm:pt>
    <dgm:pt modelId="{437242A6-C700-4627-86FB-80CA02E1B257}" type="pres">
      <dgm:prSet presAssocID="{86EAADC7-0932-4416-8B92-087C723B516A}" presName="parentLeftMargin" presStyleLbl="node1" presStyleIdx="2" presStyleCnt="4"/>
      <dgm:spPr/>
    </dgm:pt>
    <dgm:pt modelId="{001D5041-A9E4-49A5-8855-6C1B7632D8E9}" type="pres">
      <dgm:prSet presAssocID="{86EAADC7-0932-4416-8B92-087C723B51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5B4CA9F-E6F3-425B-92AB-1C1432383552}" type="pres">
      <dgm:prSet presAssocID="{86EAADC7-0932-4416-8B92-087C723B516A}" presName="negativeSpace" presStyleCnt="0"/>
      <dgm:spPr/>
    </dgm:pt>
    <dgm:pt modelId="{8AB2A8BF-9203-4034-BED5-47F156472DE7}" type="pres">
      <dgm:prSet presAssocID="{86EAADC7-0932-4416-8B92-087C723B516A}" presName="childText" presStyleLbl="conFgAcc1" presStyleIdx="3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</dgm:ptLst>
  <dgm:cxnLst>
    <dgm:cxn modelId="{8EF27516-228B-4D2B-8C90-D9D4D001747B}" type="presOf" srcId="{86EAADC7-0932-4416-8B92-087C723B516A}" destId="{437242A6-C700-4627-86FB-80CA02E1B257}" srcOrd="0" destOrd="0" presId="urn:microsoft.com/office/officeart/2005/8/layout/list1"/>
    <dgm:cxn modelId="{63F9F436-0C9B-4E9B-B033-A255E1491229}" type="presOf" srcId="{1DEE9E01-185F-4D6D-A8FD-2E9238F915B2}" destId="{7D215D94-D0D9-4661-854F-50CD29362372}" srcOrd="1" destOrd="0" presId="urn:microsoft.com/office/officeart/2005/8/layout/list1"/>
    <dgm:cxn modelId="{562FD340-F317-4202-9941-F17C36534FF6}" type="presOf" srcId="{68749C50-4B42-443F-94D6-A50B09FF065A}" destId="{BAC75680-77BE-477A-A9F4-CB9E4455B1D3}" srcOrd="1" destOrd="0" presId="urn:microsoft.com/office/officeart/2005/8/layout/list1"/>
    <dgm:cxn modelId="{51546B4D-83E8-4966-B091-8C0C0E6944F8}" type="presOf" srcId="{86EAADC7-0932-4416-8B92-087C723B516A}" destId="{001D5041-A9E4-49A5-8855-6C1B7632D8E9}" srcOrd="1" destOrd="0" presId="urn:microsoft.com/office/officeart/2005/8/layout/list1"/>
    <dgm:cxn modelId="{D537EC4F-7DE6-4DA7-8C46-1BAB3B035A7E}" type="presOf" srcId="{1DEE9E01-185F-4D6D-A8FD-2E9238F915B2}" destId="{0C6D5F02-1E01-4E9D-B66E-1F24533CA83B}" srcOrd="0" destOrd="0" presId="urn:microsoft.com/office/officeart/2005/8/layout/list1"/>
    <dgm:cxn modelId="{CA913061-040E-493B-BB7C-F3246465744F}" srcId="{AFE803F2-BC4C-4B82-9482-8285932B652A}" destId="{68749C50-4B42-443F-94D6-A50B09FF065A}" srcOrd="2" destOrd="0" parTransId="{C67CF0D3-E6F6-4217-8F97-68364682D796}" sibTransId="{04791455-6A75-48C9-B180-9DD9781BE3AB}"/>
    <dgm:cxn modelId="{0DD51F74-84DA-4A32-A264-90D178EFECBF}" srcId="{AFE803F2-BC4C-4B82-9482-8285932B652A}" destId="{1DEE9E01-185F-4D6D-A8FD-2E9238F915B2}" srcOrd="0" destOrd="0" parTransId="{3B412F07-3FDD-4E02-91F4-C4DF61F075C4}" sibTransId="{A0717AD7-1A3F-49A5-ACD0-7F28383A2E29}"/>
    <dgm:cxn modelId="{517B36A8-7558-48BE-B039-E5469BF1A496}" type="presOf" srcId="{68749C50-4B42-443F-94D6-A50B09FF065A}" destId="{5BBA2F85-BFDE-419A-88AE-0865E08B9B5C}" srcOrd="0" destOrd="0" presId="urn:microsoft.com/office/officeart/2005/8/layout/list1"/>
    <dgm:cxn modelId="{7D4F53AA-5A6F-4830-9877-FA7183B7BE19}" srcId="{AFE803F2-BC4C-4B82-9482-8285932B652A}" destId="{86EAADC7-0932-4416-8B92-087C723B516A}" srcOrd="3" destOrd="0" parTransId="{AEA36E7C-467A-4D18-B0D8-720BAA7FC7A8}" sibTransId="{F86C9F68-DD64-4DE2-BC73-3EE8B64BDD0A}"/>
    <dgm:cxn modelId="{C053DAAE-1EAF-4BF2-BDFF-7F85C6AF16D7}" srcId="{AFE803F2-BC4C-4B82-9482-8285932B652A}" destId="{F4277BAD-ABEE-4D06-8B96-E6DAF2E6B636}" srcOrd="1" destOrd="0" parTransId="{10B95AA3-97E3-4052-B68A-DFF42A2B4CAD}" sibTransId="{3891A2B9-613C-4F6B-9862-987B0E76D67B}"/>
    <dgm:cxn modelId="{FDFCA2CC-D06C-47C4-968A-2404757C0B48}" type="presOf" srcId="{F4277BAD-ABEE-4D06-8B96-E6DAF2E6B636}" destId="{6399A665-6644-45FA-8548-30244AC13F0A}" srcOrd="0" destOrd="0" presId="urn:microsoft.com/office/officeart/2005/8/layout/list1"/>
    <dgm:cxn modelId="{090171DA-2350-496D-AEC8-0D27FF4565AC}" type="presOf" srcId="{F4277BAD-ABEE-4D06-8B96-E6DAF2E6B636}" destId="{D8B9E469-BC0A-415D-ABFD-BA4A860F56CC}" srcOrd="1" destOrd="0" presId="urn:microsoft.com/office/officeart/2005/8/layout/list1"/>
    <dgm:cxn modelId="{73E099E2-662A-47CE-9B9F-FC159EB5B384}" type="presOf" srcId="{AFE803F2-BC4C-4B82-9482-8285932B652A}" destId="{9324ED66-7E5B-46A6-9A9D-F10FEEB56917}" srcOrd="0" destOrd="0" presId="urn:microsoft.com/office/officeart/2005/8/layout/list1"/>
    <dgm:cxn modelId="{5192FBBD-5A95-471C-9ED3-D86F48D4A22F}" type="presParOf" srcId="{9324ED66-7E5B-46A6-9A9D-F10FEEB56917}" destId="{B6398E4B-9FCE-43BF-AD18-18ED8C4B9079}" srcOrd="0" destOrd="0" presId="urn:microsoft.com/office/officeart/2005/8/layout/list1"/>
    <dgm:cxn modelId="{FA3458AC-F663-4EA2-B6BE-9802FC0CE3FC}" type="presParOf" srcId="{B6398E4B-9FCE-43BF-AD18-18ED8C4B9079}" destId="{0C6D5F02-1E01-4E9D-B66E-1F24533CA83B}" srcOrd="0" destOrd="0" presId="urn:microsoft.com/office/officeart/2005/8/layout/list1"/>
    <dgm:cxn modelId="{660ECEDE-E9FB-4984-8B19-56F31DF90326}" type="presParOf" srcId="{B6398E4B-9FCE-43BF-AD18-18ED8C4B9079}" destId="{7D215D94-D0D9-4661-854F-50CD29362372}" srcOrd="1" destOrd="0" presId="urn:microsoft.com/office/officeart/2005/8/layout/list1"/>
    <dgm:cxn modelId="{5C8513C8-B36B-4F51-8CD0-C919A71B3725}" type="presParOf" srcId="{9324ED66-7E5B-46A6-9A9D-F10FEEB56917}" destId="{E64DB18C-8148-4918-BB02-D67DD74B5988}" srcOrd="1" destOrd="0" presId="urn:microsoft.com/office/officeart/2005/8/layout/list1"/>
    <dgm:cxn modelId="{ECD893B2-4ED0-4460-B02A-D122A1DAC3F6}" type="presParOf" srcId="{9324ED66-7E5B-46A6-9A9D-F10FEEB56917}" destId="{5097B6C3-1C05-41C1-8719-E3C650056405}" srcOrd="2" destOrd="0" presId="urn:microsoft.com/office/officeart/2005/8/layout/list1"/>
    <dgm:cxn modelId="{1AA19B00-5537-4265-97D5-17D8207B4328}" type="presParOf" srcId="{9324ED66-7E5B-46A6-9A9D-F10FEEB56917}" destId="{9DF7191B-8255-4939-B255-7BD13E41958C}" srcOrd="3" destOrd="0" presId="urn:microsoft.com/office/officeart/2005/8/layout/list1"/>
    <dgm:cxn modelId="{676520CC-821E-4A7D-BAA7-13D116A47FB8}" type="presParOf" srcId="{9324ED66-7E5B-46A6-9A9D-F10FEEB56917}" destId="{4E3AE2F9-1D25-4025-8A50-4D5A57F21DF9}" srcOrd="4" destOrd="0" presId="urn:microsoft.com/office/officeart/2005/8/layout/list1"/>
    <dgm:cxn modelId="{3006A5F1-6AA1-43F8-8227-E0E53DFD0571}" type="presParOf" srcId="{4E3AE2F9-1D25-4025-8A50-4D5A57F21DF9}" destId="{6399A665-6644-45FA-8548-30244AC13F0A}" srcOrd="0" destOrd="0" presId="urn:microsoft.com/office/officeart/2005/8/layout/list1"/>
    <dgm:cxn modelId="{E4674D2F-25E2-4092-A95A-151DD3A3B44D}" type="presParOf" srcId="{4E3AE2F9-1D25-4025-8A50-4D5A57F21DF9}" destId="{D8B9E469-BC0A-415D-ABFD-BA4A860F56CC}" srcOrd="1" destOrd="0" presId="urn:microsoft.com/office/officeart/2005/8/layout/list1"/>
    <dgm:cxn modelId="{716B2445-1358-452C-AD74-0DD3578FC04B}" type="presParOf" srcId="{9324ED66-7E5B-46A6-9A9D-F10FEEB56917}" destId="{E4A4463C-F6E9-4789-A3E2-0C4720857248}" srcOrd="5" destOrd="0" presId="urn:microsoft.com/office/officeart/2005/8/layout/list1"/>
    <dgm:cxn modelId="{A84AD1D5-855D-4762-A405-E4F3632F0DB5}" type="presParOf" srcId="{9324ED66-7E5B-46A6-9A9D-F10FEEB56917}" destId="{EBFCD45A-A2D1-4737-9794-61BEA7112D2A}" srcOrd="6" destOrd="0" presId="urn:microsoft.com/office/officeart/2005/8/layout/list1"/>
    <dgm:cxn modelId="{BE9AD24B-401D-4310-ABEC-DDF8AF684318}" type="presParOf" srcId="{9324ED66-7E5B-46A6-9A9D-F10FEEB56917}" destId="{B48DB0F9-54CD-4F34-949E-E98506B39C66}" srcOrd="7" destOrd="0" presId="urn:microsoft.com/office/officeart/2005/8/layout/list1"/>
    <dgm:cxn modelId="{DD791DEF-F62F-496E-9D0A-79206C1C35EF}" type="presParOf" srcId="{9324ED66-7E5B-46A6-9A9D-F10FEEB56917}" destId="{C85161D3-F3C2-47D3-9689-2C7A116D7A60}" srcOrd="8" destOrd="0" presId="urn:microsoft.com/office/officeart/2005/8/layout/list1"/>
    <dgm:cxn modelId="{92A1AEE0-EF90-4E80-B47D-4A93CCF3B19B}" type="presParOf" srcId="{C85161D3-F3C2-47D3-9689-2C7A116D7A60}" destId="{5BBA2F85-BFDE-419A-88AE-0865E08B9B5C}" srcOrd="0" destOrd="0" presId="urn:microsoft.com/office/officeart/2005/8/layout/list1"/>
    <dgm:cxn modelId="{9FB65CF8-18FE-40E0-93E5-22ED84A5A4F0}" type="presParOf" srcId="{C85161D3-F3C2-47D3-9689-2C7A116D7A60}" destId="{BAC75680-77BE-477A-A9F4-CB9E4455B1D3}" srcOrd="1" destOrd="0" presId="urn:microsoft.com/office/officeart/2005/8/layout/list1"/>
    <dgm:cxn modelId="{FC720520-21D0-4005-BB2D-38AA0FECAB6D}" type="presParOf" srcId="{9324ED66-7E5B-46A6-9A9D-F10FEEB56917}" destId="{C99BC5B3-F2A4-4B8B-A66B-BF40BB832A56}" srcOrd="9" destOrd="0" presId="urn:microsoft.com/office/officeart/2005/8/layout/list1"/>
    <dgm:cxn modelId="{2AFDF51E-2C32-41B0-B68A-01857DABCE3A}" type="presParOf" srcId="{9324ED66-7E5B-46A6-9A9D-F10FEEB56917}" destId="{E935BD93-2287-4B42-890A-59FB6A1CF7A0}" srcOrd="10" destOrd="0" presId="urn:microsoft.com/office/officeart/2005/8/layout/list1"/>
    <dgm:cxn modelId="{7B7AF03F-9FF3-495F-AFE8-F34235C7C344}" type="presParOf" srcId="{9324ED66-7E5B-46A6-9A9D-F10FEEB56917}" destId="{D7359BAD-E0BD-4BFB-8A7F-6B07720D5331}" srcOrd="11" destOrd="0" presId="urn:microsoft.com/office/officeart/2005/8/layout/list1"/>
    <dgm:cxn modelId="{97E9EFBA-6E3A-4412-8C01-06AC5B5F3F4F}" type="presParOf" srcId="{9324ED66-7E5B-46A6-9A9D-F10FEEB56917}" destId="{8D65FCB7-EC6A-43A8-8B54-E318A5E14611}" srcOrd="12" destOrd="0" presId="urn:microsoft.com/office/officeart/2005/8/layout/list1"/>
    <dgm:cxn modelId="{65D640AD-AED7-484E-8325-B6E1E94F8B9A}" type="presParOf" srcId="{8D65FCB7-EC6A-43A8-8B54-E318A5E14611}" destId="{437242A6-C700-4627-86FB-80CA02E1B257}" srcOrd="0" destOrd="0" presId="urn:microsoft.com/office/officeart/2005/8/layout/list1"/>
    <dgm:cxn modelId="{6084E13C-D810-42A5-B704-F928D03E0CAA}" type="presParOf" srcId="{8D65FCB7-EC6A-43A8-8B54-E318A5E14611}" destId="{001D5041-A9E4-49A5-8855-6C1B7632D8E9}" srcOrd="1" destOrd="0" presId="urn:microsoft.com/office/officeart/2005/8/layout/list1"/>
    <dgm:cxn modelId="{B44E4005-133A-447B-9F63-32B5445B1B67}" type="presParOf" srcId="{9324ED66-7E5B-46A6-9A9D-F10FEEB56917}" destId="{E5B4CA9F-E6F3-425B-92AB-1C1432383552}" srcOrd="13" destOrd="0" presId="urn:microsoft.com/office/officeart/2005/8/layout/list1"/>
    <dgm:cxn modelId="{E970C91A-40F0-4C2F-A696-937D6187040E}" type="presParOf" srcId="{9324ED66-7E5B-46A6-9A9D-F10FEEB56917}" destId="{8AB2A8BF-9203-4034-BED5-47F156472DE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4FC9F-DBA3-472E-A3B4-008CB69BE7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B8DBC5-FF9B-4F12-8290-25B0158BCE06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41B66327-47D9-4B4B-940A-30E2267D6B7C}" type="parTrans" cxnId="{67B4B76B-9AA6-4732-81EF-E2803750E545}">
      <dgm:prSet/>
      <dgm:spPr/>
      <dgm:t>
        <a:bodyPr/>
        <a:lstStyle/>
        <a:p>
          <a:endParaRPr lang="en-US" sz="1800"/>
        </a:p>
      </dgm:t>
    </dgm:pt>
    <dgm:pt modelId="{16FA3B2E-27D5-4D1E-9A7F-B8375BE97882}" type="sibTrans" cxnId="{67B4B76B-9AA6-4732-81EF-E2803750E545}">
      <dgm:prSet/>
      <dgm:spPr/>
      <dgm:t>
        <a:bodyPr/>
        <a:lstStyle/>
        <a:p>
          <a:endParaRPr lang="en-US" sz="1800"/>
        </a:p>
      </dgm:t>
    </dgm:pt>
    <dgm:pt modelId="{E8F7602B-0EE2-453C-B47B-D1147EE4336D}">
      <dgm:prSet phldrT="[Text]" custT="1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Clr>
              <a:schemeClr val="bg1"/>
            </a:buClr>
            <a:buFontTx/>
            <a:buNone/>
          </a:pPr>
          <a:r>
            <a: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Perform Extensive EDA, Test for Hypothesis and Derive Insights</a:t>
          </a:r>
          <a:endParaRPr lang="en-US" sz="1800" dirty="0"/>
        </a:p>
      </dgm:t>
    </dgm:pt>
    <dgm:pt modelId="{39DDEE5B-B0EC-4ABE-8E24-48A45E5E7DAA}" type="parTrans" cxnId="{2E0BEF2F-E895-4C98-9D2F-43DBD79B6C7C}">
      <dgm:prSet/>
      <dgm:spPr/>
      <dgm:t>
        <a:bodyPr/>
        <a:lstStyle/>
        <a:p>
          <a:endParaRPr lang="en-US" sz="1800"/>
        </a:p>
      </dgm:t>
    </dgm:pt>
    <dgm:pt modelId="{752F1192-B82C-41EE-AE0B-6214679CD7F5}" type="sibTrans" cxnId="{2E0BEF2F-E895-4C98-9D2F-43DBD79B6C7C}">
      <dgm:prSet/>
      <dgm:spPr/>
      <dgm:t>
        <a:bodyPr/>
        <a:lstStyle/>
        <a:p>
          <a:endParaRPr lang="en-US" sz="1800"/>
        </a:p>
      </dgm:t>
    </dgm:pt>
    <dgm:pt modelId="{73991CA5-ACF3-4604-942E-329ADDC8F338}">
      <dgm:prSet phldrT="[Text]" custT="1"/>
      <dgm:spPr/>
      <dgm:t>
        <a:bodyPr/>
        <a:lstStyle/>
        <a:p>
          <a:endParaRPr lang="en-US" sz="1800" dirty="0"/>
        </a:p>
      </dgm:t>
    </dgm:pt>
    <dgm:pt modelId="{989D8F96-E545-469A-8049-88D0755610BF}" type="parTrans" cxnId="{3F2C7FA8-5196-403E-BE59-BBBAE81C4D5F}">
      <dgm:prSet/>
      <dgm:spPr/>
      <dgm:t>
        <a:bodyPr/>
        <a:lstStyle/>
        <a:p>
          <a:endParaRPr lang="en-US" sz="1800"/>
        </a:p>
      </dgm:t>
    </dgm:pt>
    <dgm:pt modelId="{1AB1ECB0-AC03-440F-8DCB-6384CA6E6E47}" type="sibTrans" cxnId="{3F2C7FA8-5196-403E-BE59-BBBAE81C4D5F}">
      <dgm:prSet/>
      <dgm:spPr/>
      <dgm:t>
        <a:bodyPr/>
        <a:lstStyle/>
        <a:p>
          <a:endParaRPr lang="en-US" sz="1800"/>
        </a:p>
      </dgm:t>
    </dgm:pt>
    <dgm:pt modelId="{408C7B47-A872-4325-BF35-C31F1E66DE7F}">
      <dgm:prSet phldrT="[Text]"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D5005C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Supervised Predictive Classification Models to predict loan default</a:t>
          </a:r>
          <a:endParaRPr lang="en-US" sz="1800" dirty="0"/>
        </a:p>
      </dgm:t>
    </dgm:pt>
    <dgm:pt modelId="{714726C9-4C94-49C0-ABB0-2B871FAD8412}" type="parTrans" cxnId="{809E61FB-5246-4E19-874D-7A8A3F615050}">
      <dgm:prSet/>
      <dgm:spPr/>
      <dgm:t>
        <a:bodyPr/>
        <a:lstStyle/>
        <a:p>
          <a:endParaRPr lang="en-US" sz="1800"/>
        </a:p>
      </dgm:t>
    </dgm:pt>
    <dgm:pt modelId="{B8077A6B-FE66-463B-A927-05C08D36D68F}" type="sibTrans" cxnId="{809E61FB-5246-4E19-874D-7A8A3F615050}">
      <dgm:prSet/>
      <dgm:spPr/>
      <dgm:t>
        <a:bodyPr/>
        <a:lstStyle/>
        <a:p>
          <a:endParaRPr lang="en-US" sz="1800"/>
        </a:p>
      </dgm:t>
    </dgm:pt>
    <dgm:pt modelId="{B4812519-33BB-484B-A18D-134820B94759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047F5A0B-4EEF-495D-A261-91AA51655B5B}" type="parTrans" cxnId="{1E8DAAAF-29B3-4B77-BD9F-F7FB2ED99BB4}">
      <dgm:prSet/>
      <dgm:spPr/>
      <dgm:t>
        <a:bodyPr/>
        <a:lstStyle/>
        <a:p>
          <a:endParaRPr lang="en-US" sz="1800"/>
        </a:p>
      </dgm:t>
    </dgm:pt>
    <dgm:pt modelId="{75BE512B-288D-4B62-86DE-FB3FC87B6277}" type="sibTrans" cxnId="{1E8DAAAF-29B3-4B77-BD9F-F7FB2ED99BB4}">
      <dgm:prSet/>
      <dgm:spPr/>
      <dgm:t>
        <a:bodyPr/>
        <a:lstStyle/>
        <a:p>
          <a:endParaRPr lang="en-US" sz="1800"/>
        </a:p>
      </dgm:t>
    </dgm:pt>
    <dgm:pt modelId="{DEF3323B-1FEB-4F2C-9DA9-0C64F675CE7A}">
      <dgm:prSet phldrT="[Text]"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Obtain Test AUC &amp; Kaggle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</a:t>
          </a:r>
        </a:p>
      </dgm:t>
    </dgm:pt>
    <dgm:pt modelId="{91198248-C204-4A87-903B-9982E4613361}" type="parTrans" cxnId="{C23C9CF5-9C5B-4EBD-8845-DB211CCDD761}">
      <dgm:prSet/>
      <dgm:spPr/>
      <dgm:t>
        <a:bodyPr/>
        <a:lstStyle/>
        <a:p>
          <a:endParaRPr lang="en-US" sz="1800"/>
        </a:p>
      </dgm:t>
    </dgm:pt>
    <dgm:pt modelId="{CD9148A2-6A62-4AC4-BC87-C7A6BC678207}" type="sibTrans" cxnId="{C23C9CF5-9C5B-4EBD-8845-DB211CCDD761}">
      <dgm:prSet/>
      <dgm:spPr/>
      <dgm:t>
        <a:bodyPr/>
        <a:lstStyle/>
        <a:p>
          <a:endParaRPr lang="en-US" sz="1800"/>
        </a:p>
      </dgm:t>
    </dgm:pt>
    <dgm:pt modelId="{B6D5910B-CAEC-401E-9F2F-E0082291515E}">
      <dgm:prSet phldrT="[Text]" custT="1"/>
      <dgm:spPr/>
      <dgm:t>
        <a:bodyPr/>
        <a:lstStyle/>
        <a:p>
          <a:endParaRPr lang="en-US" sz="1800" dirty="0"/>
        </a:p>
      </dgm:t>
    </dgm:pt>
    <dgm:pt modelId="{6C7C5BD3-8D14-4C69-A736-5CC46FD4C4D9}" type="parTrans" cxnId="{336942CF-3CB7-4660-B9C6-0CD55C925755}">
      <dgm:prSet/>
      <dgm:spPr/>
      <dgm:t>
        <a:bodyPr/>
        <a:lstStyle/>
        <a:p>
          <a:endParaRPr lang="en-US" sz="1800"/>
        </a:p>
      </dgm:t>
    </dgm:pt>
    <dgm:pt modelId="{67C119AA-C9EA-4AB3-96B2-B4AB426302FE}" type="sibTrans" cxnId="{336942CF-3CB7-4660-B9C6-0CD55C925755}">
      <dgm:prSet/>
      <dgm:spPr/>
      <dgm:t>
        <a:bodyPr/>
        <a:lstStyle/>
        <a:p>
          <a:endParaRPr lang="en-US" sz="1800"/>
        </a:p>
      </dgm:t>
    </dgm:pt>
    <dgm:pt modelId="{36D198A1-87BD-4DDE-959B-86C8A870DD49}">
      <dgm:prSet phldrT="[Text]" custT="1"/>
      <dgm:spPr/>
      <dgm:t>
        <a:bodyPr/>
        <a:lstStyle/>
        <a:p>
          <a:endParaRPr lang="en-US" sz="1800" dirty="0"/>
        </a:p>
      </dgm:t>
    </dgm:pt>
    <dgm:pt modelId="{FC305426-C072-4B0A-8140-8CC2FC10366A}" type="parTrans" cxnId="{E1000F6C-D690-407F-A825-C1968E27A63F}">
      <dgm:prSet/>
      <dgm:spPr/>
      <dgm:t>
        <a:bodyPr/>
        <a:lstStyle/>
        <a:p>
          <a:endParaRPr lang="en-US" sz="1800"/>
        </a:p>
      </dgm:t>
    </dgm:pt>
    <dgm:pt modelId="{E9DF4B75-95C0-444D-B374-41DD495955EA}" type="sibTrans" cxnId="{E1000F6C-D690-407F-A825-C1968E27A63F}">
      <dgm:prSet/>
      <dgm:spPr/>
      <dgm:t>
        <a:bodyPr/>
        <a:lstStyle/>
        <a:p>
          <a:endParaRPr lang="en-US" sz="1800"/>
        </a:p>
      </dgm:t>
    </dgm:pt>
    <dgm:pt modelId="{A5BE0943-2390-4243-AD22-5ADE0D7E04C6}">
      <dgm:prSet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XAI libraries to interpret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</a:t>
          </a: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predictions of best model </a:t>
          </a:r>
          <a:endParaRPr lang="en-US" sz="1800" kern="1200" dirty="0"/>
        </a:p>
      </dgm:t>
    </dgm:pt>
    <dgm:pt modelId="{C7E987E1-67B5-47E7-ABA5-1E86223AF668}" type="parTrans" cxnId="{A8D42E6B-18A4-4C33-8AEA-5D3AD343DB99}">
      <dgm:prSet/>
      <dgm:spPr/>
      <dgm:t>
        <a:bodyPr/>
        <a:lstStyle/>
        <a:p>
          <a:endParaRPr lang="en-US" sz="1800"/>
        </a:p>
      </dgm:t>
    </dgm:pt>
    <dgm:pt modelId="{9FC2F59A-C923-41EF-B445-98899C93A4AA}" type="sibTrans" cxnId="{A8D42E6B-18A4-4C33-8AEA-5D3AD343DB99}">
      <dgm:prSet/>
      <dgm:spPr/>
      <dgm:t>
        <a:bodyPr/>
        <a:lstStyle/>
        <a:p>
          <a:endParaRPr lang="en-US" sz="1800"/>
        </a:p>
      </dgm:t>
    </dgm:pt>
    <dgm:pt modelId="{EDA97C1B-0D10-4420-B402-CA473BA53368}">
      <dgm:prSet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Final Takeaways for Home Credit</a:t>
          </a:r>
          <a:endParaRPr lang="en-US" sz="1800" dirty="0"/>
        </a:p>
      </dgm:t>
    </dgm:pt>
    <dgm:pt modelId="{52B25C36-842A-4A20-8E1A-5097717E2535}" type="parTrans" cxnId="{AF1E6E64-CB42-402F-900C-C29CD3C358E7}">
      <dgm:prSet/>
      <dgm:spPr/>
      <dgm:t>
        <a:bodyPr/>
        <a:lstStyle/>
        <a:p>
          <a:endParaRPr lang="en-US" sz="1800"/>
        </a:p>
      </dgm:t>
    </dgm:pt>
    <dgm:pt modelId="{FCA93FDB-076E-4ED5-AC81-96E650479539}" type="sibTrans" cxnId="{AF1E6E64-CB42-402F-900C-C29CD3C358E7}">
      <dgm:prSet/>
      <dgm:spPr/>
      <dgm:t>
        <a:bodyPr/>
        <a:lstStyle/>
        <a:p>
          <a:endParaRPr lang="en-US" sz="1800"/>
        </a:p>
      </dgm:t>
    </dgm:pt>
    <dgm:pt modelId="{7D79D6D2-EC67-4287-A527-088BE7B5E2AB}" type="pres">
      <dgm:prSet presAssocID="{62A4FC9F-DBA3-472E-A3B4-008CB69BE794}" presName="linearFlow" presStyleCnt="0">
        <dgm:presLayoutVars>
          <dgm:dir/>
          <dgm:animLvl val="lvl"/>
          <dgm:resizeHandles val="exact"/>
        </dgm:presLayoutVars>
      </dgm:prSet>
      <dgm:spPr/>
    </dgm:pt>
    <dgm:pt modelId="{9A3CECAB-CA2C-4BEB-AC0D-D9E7A6725518}" type="pres">
      <dgm:prSet presAssocID="{70B8DBC5-FF9B-4F12-8290-25B0158BCE06}" presName="composite" presStyleCnt="0"/>
      <dgm:spPr/>
    </dgm:pt>
    <dgm:pt modelId="{1D7E1A2C-2E6B-43C3-87BC-317AB8E16659}" type="pres">
      <dgm:prSet presAssocID="{70B8DBC5-FF9B-4F12-8290-25B0158BCE0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1398A60-24E6-4EEC-A157-308E27CD04BD}" type="pres">
      <dgm:prSet presAssocID="{70B8DBC5-FF9B-4F12-8290-25B0158BCE06}" presName="descendantText" presStyleLbl="alignAcc1" presStyleIdx="0" presStyleCnt="5" custLinFactNeighborX="-474">
        <dgm:presLayoutVars>
          <dgm:bulletEnabled val="1"/>
        </dgm:presLayoutVars>
      </dgm:prSet>
      <dgm:spPr/>
    </dgm:pt>
    <dgm:pt modelId="{2B66CA0D-8D0A-4A3C-801F-443727D88DF6}" type="pres">
      <dgm:prSet presAssocID="{16FA3B2E-27D5-4D1E-9A7F-B8375BE97882}" presName="sp" presStyleCnt="0"/>
      <dgm:spPr/>
    </dgm:pt>
    <dgm:pt modelId="{149FC579-3BB1-48EB-ACDF-14D8D9683423}" type="pres">
      <dgm:prSet presAssocID="{73991CA5-ACF3-4604-942E-329ADDC8F338}" presName="composite" presStyleCnt="0"/>
      <dgm:spPr/>
    </dgm:pt>
    <dgm:pt modelId="{DEC10EA8-3748-4478-8CD0-3EDFB44A0E1A}" type="pres">
      <dgm:prSet presAssocID="{73991CA5-ACF3-4604-942E-329ADDC8F33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48E5C93-AF27-4FC9-9DD3-63CDFAD229F2}" type="pres">
      <dgm:prSet presAssocID="{73991CA5-ACF3-4604-942E-329ADDC8F338}" presName="descendantText" presStyleLbl="alignAcc1" presStyleIdx="1" presStyleCnt="5">
        <dgm:presLayoutVars>
          <dgm:bulletEnabled val="1"/>
        </dgm:presLayoutVars>
      </dgm:prSet>
      <dgm:spPr>
        <a:xfrm rot="5400000">
          <a:off x="3557911" y="-2419742"/>
          <a:ext cx="482357" cy="6559255"/>
        </a:xfrm>
        <a:prstGeom prst="round2SameRect">
          <a:avLst/>
        </a:prstGeom>
      </dgm:spPr>
    </dgm:pt>
    <dgm:pt modelId="{43B0ADD3-B187-4CF8-83FA-DA467DF294C8}" type="pres">
      <dgm:prSet presAssocID="{1AB1ECB0-AC03-440F-8DCB-6384CA6E6E47}" presName="sp" presStyleCnt="0"/>
      <dgm:spPr/>
    </dgm:pt>
    <dgm:pt modelId="{99476E86-AAF3-45F5-A2A2-B212A537F742}" type="pres">
      <dgm:prSet presAssocID="{B4812519-33BB-484B-A18D-134820B94759}" presName="composite" presStyleCnt="0"/>
      <dgm:spPr/>
    </dgm:pt>
    <dgm:pt modelId="{DE6462B3-F972-41ED-AC9A-79C372F77D8B}" type="pres">
      <dgm:prSet presAssocID="{B4812519-33BB-484B-A18D-134820B9475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B869B4E-9E4B-4583-84D1-9C9D18027FA9}" type="pres">
      <dgm:prSet presAssocID="{B4812519-33BB-484B-A18D-134820B94759}" presName="descendantText" presStyleLbl="alignAcc1" presStyleIdx="2" presStyleCnt="5" custScaleY="78247" custLinFactNeighborX="0" custLinFactNeighborY="0">
        <dgm:presLayoutVars>
          <dgm:bulletEnabled val="1"/>
        </dgm:presLayoutVars>
      </dgm:prSet>
      <dgm:spPr>
        <a:xfrm rot="5400000">
          <a:off x="3610374" y="-1801241"/>
          <a:ext cx="377430" cy="6559255"/>
        </a:xfrm>
        <a:prstGeom prst="round2SameRect">
          <a:avLst/>
        </a:prstGeom>
      </dgm:spPr>
    </dgm:pt>
    <dgm:pt modelId="{780B09B0-B26A-4BE1-A811-6C8A458CBCD5}" type="pres">
      <dgm:prSet presAssocID="{75BE512B-288D-4B62-86DE-FB3FC87B6277}" presName="sp" presStyleCnt="0"/>
      <dgm:spPr/>
    </dgm:pt>
    <dgm:pt modelId="{A48F6A97-67F5-4A53-8944-B7F9C1AB7275}" type="pres">
      <dgm:prSet presAssocID="{B6D5910B-CAEC-401E-9F2F-E0082291515E}" presName="composite" presStyleCnt="0"/>
      <dgm:spPr/>
    </dgm:pt>
    <dgm:pt modelId="{2D960548-814A-4870-AECA-8C995EFE53B4}" type="pres">
      <dgm:prSet presAssocID="{B6D5910B-CAEC-401E-9F2F-E0082291515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17E5656-0588-4C7C-A93D-EDFC4A45717B}" type="pres">
      <dgm:prSet presAssocID="{B6D5910B-CAEC-401E-9F2F-E0082291515E}" presName="descendantText" presStyleLbl="alignAcc1" presStyleIdx="3" presStyleCnt="5">
        <dgm:presLayoutVars>
          <dgm:bulletEnabled val="1"/>
        </dgm:presLayoutVars>
      </dgm:prSet>
      <dgm:spPr>
        <a:xfrm rot="5400000">
          <a:off x="3557911" y="-1182741"/>
          <a:ext cx="482357" cy="6559255"/>
        </a:xfrm>
        <a:prstGeom prst="round2SameRect">
          <a:avLst/>
        </a:prstGeom>
      </dgm:spPr>
    </dgm:pt>
    <dgm:pt modelId="{A1B4A970-F94E-4E97-9C8F-3C4C0584C8C6}" type="pres">
      <dgm:prSet presAssocID="{67C119AA-C9EA-4AB3-96B2-B4AB426302FE}" presName="sp" presStyleCnt="0"/>
      <dgm:spPr/>
    </dgm:pt>
    <dgm:pt modelId="{A4206BC4-AD90-4756-AA71-0B7D6815D76C}" type="pres">
      <dgm:prSet presAssocID="{36D198A1-87BD-4DDE-959B-86C8A870DD49}" presName="composite" presStyleCnt="0"/>
      <dgm:spPr/>
    </dgm:pt>
    <dgm:pt modelId="{3629B758-2745-4FCC-8BC6-7274905D4469}" type="pres">
      <dgm:prSet presAssocID="{36D198A1-87BD-4DDE-959B-86C8A870DD4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68AB945-F6A0-49BE-BB67-1710428BF999}" type="pres">
      <dgm:prSet presAssocID="{36D198A1-87BD-4DDE-959B-86C8A870DD49}" presName="descendantText" presStyleLbl="alignAcc1" presStyleIdx="4" presStyleCnt="5">
        <dgm:presLayoutVars>
          <dgm:bulletEnabled val="1"/>
        </dgm:presLayoutVars>
      </dgm:prSet>
      <dgm:spPr>
        <a:xfrm rot="5400000">
          <a:off x="3557911" y="-564241"/>
          <a:ext cx="482357" cy="6559255"/>
        </a:xfrm>
        <a:prstGeom prst="round2SameRect">
          <a:avLst/>
        </a:prstGeom>
      </dgm:spPr>
    </dgm:pt>
  </dgm:ptLst>
  <dgm:cxnLst>
    <dgm:cxn modelId="{25183203-6E5B-4EB5-98C3-4C33648095BE}" type="presOf" srcId="{E8F7602B-0EE2-453C-B47B-D1147EE4336D}" destId="{D1398A60-24E6-4EEC-A157-308E27CD04BD}" srcOrd="0" destOrd="0" presId="urn:microsoft.com/office/officeart/2005/8/layout/chevron2"/>
    <dgm:cxn modelId="{85D38916-6707-4E54-9F32-037646B500F8}" type="presOf" srcId="{B4812519-33BB-484B-A18D-134820B94759}" destId="{DE6462B3-F972-41ED-AC9A-79C372F77D8B}" srcOrd="0" destOrd="0" presId="urn:microsoft.com/office/officeart/2005/8/layout/chevron2"/>
    <dgm:cxn modelId="{9A8B4D1C-4EEC-45A9-B22E-C642B55960A3}" type="presOf" srcId="{EDA97C1B-0D10-4420-B402-CA473BA53368}" destId="{C68AB945-F6A0-49BE-BB67-1710428BF999}" srcOrd="0" destOrd="0" presId="urn:microsoft.com/office/officeart/2005/8/layout/chevron2"/>
    <dgm:cxn modelId="{2E0BEF2F-E895-4C98-9D2F-43DBD79B6C7C}" srcId="{70B8DBC5-FF9B-4F12-8290-25B0158BCE06}" destId="{E8F7602B-0EE2-453C-B47B-D1147EE4336D}" srcOrd="0" destOrd="0" parTransId="{39DDEE5B-B0EC-4ABE-8E24-48A45E5E7DAA}" sibTransId="{752F1192-B82C-41EE-AE0B-6214679CD7F5}"/>
    <dgm:cxn modelId="{5A76B530-6F91-4A0E-8DFA-CCB6CF446107}" type="presOf" srcId="{A5BE0943-2390-4243-AD22-5ADE0D7E04C6}" destId="{F17E5656-0588-4C7C-A93D-EDFC4A45717B}" srcOrd="0" destOrd="0" presId="urn:microsoft.com/office/officeart/2005/8/layout/chevron2"/>
    <dgm:cxn modelId="{5BBCD03F-29D8-4270-91E9-AE7D836145C0}" type="presOf" srcId="{36D198A1-87BD-4DDE-959B-86C8A870DD49}" destId="{3629B758-2745-4FCC-8BC6-7274905D4469}" srcOrd="0" destOrd="0" presId="urn:microsoft.com/office/officeart/2005/8/layout/chevron2"/>
    <dgm:cxn modelId="{E11C345D-1C65-4AC8-962D-301A4EF1BC76}" type="presOf" srcId="{408C7B47-A872-4325-BF35-C31F1E66DE7F}" destId="{948E5C93-AF27-4FC9-9DD3-63CDFAD229F2}" srcOrd="0" destOrd="0" presId="urn:microsoft.com/office/officeart/2005/8/layout/chevron2"/>
    <dgm:cxn modelId="{AF1E6E64-CB42-402F-900C-C29CD3C358E7}" srcId="{36D198A1-87BD-4DDE-959B-86C8A870DD49}" destId="{EDA97C1B-0D10-4420-B402-CA473BA53368}" srcOrd="0" destOrd="0" parTransId="{52B25C36-842A-4A20-8E1A-5097717E2535}" sibTransId="{FCA93FDB-076E-4ED5-AC81-96E650479539}"/>
    <dgm:cxn modelId="{A8D42E6B-18A4-4C33-8AEA-5D3AD343DB99}" srcId="{B6D5910B-CAEC-401E-9F2F-E0082291515E}" destId="{A5BE0943-2390-4243-AD22-5ADE0D7E04C6}" srcOrd="0" destOrd="0" parTransId="{C7E987E1-67B5-47E7-ABA5-1E86223AF668}" sibTransId="{9FC2F59A-C923-41EF-B445-98899C93A4AA}"/>
    <dgm:cxn modelId="{67B4B76B-9AA6-4732-81EF-E2803750E545}" srcId="{62A4FC9F-DBA3-472E-A3B4-008CB69BE794}" destId="{70B8DBC5-FF9B-4F12-8290-25B0158BCE06}" srcOrd="0" destOrd="0" parTransId="{41B66327-47D9-4B4B-940A-30E2267D6B7C}" sibTransId="{16FA3B2E-27D5-4D1E-9A7F-B8375BE97882}"/>
    <dgm:cxn modelId="{E1000F6C-D690-407F-A825-C1968E27A63F}" srcId="{62A4FC9F-DBA3-472E-A3B4-008CB69BE794}" destId="{36D198A1-87BD-4DDE-959B-86C8A870DD49}" srcOrd="4" destOrd="0" parTransId="{FC305426-C072-4B0A-8140-8CC2FC10366A}" sibTransId="{E9DF4B75-95C0-444D-B374-41DD495955EA}"/>
    <dgm:cxn modelId="{F2B09A90-5AC3-44D2-BC6C-F809EB685B32}" type="presOf" srcId="{B6D5910B-CAEC-401E-9F2F-E0082291515E}" destId="{2D960548-814A-4870-AECA-8C995EFE53B4}" srcOrd="0" destOrd="0" presId="urn:microsoft.com/office/officeart/2005/8/layout/chevron2"/>
    <dgm:cxn modelId="{3F2C7FA8-5196-403E-BE59-BBBAE81C4D5F}" srcId="{62A4FC9F-DBA3-472E-A3B4-008CB69BE794}" destId="{73991CA5-ACF3-4604-942E-329ADDC8F338}" srcOrd="1" destOrd="0" parTransId="{989D8F96-E545-469A-8049-88D0755610BF}" sibTransId="{1AB1ECB0-AC03-440F-8DCB-6384CA6E6E47}"/>
    <dgm:cxn modelId="{7250D5AB-5080-42A8-B441-FA5BA77295E6}" type="presOf" srcId="{70B8DBC5-FF9B-4F12-8290-25B0158BCE06}" destId="{1D7E1A2C-2E6B-43C3-87BC-317AB8E16659}" srcOrd="0" destOrd="0" presId="urn:microsoft.com/office/officeart/2005/8/layout/chevron2"/>
    <dgm:cxn modelId="{1E8DAAAF-29B3-4B77-BD9F-F7FB2ED99BB4}" srcId="{62A4FC9F-DBA3-472E-A3B4-008CB69BE794}" destId="{B4812519-33BB-484B-A18D-134820B94759}" srcOrd="2" destOrd="0" parTransId="{047F5A0B-4EEF-495D-A261-91AA51655B5B}" sibTransId="{75BE512B-288D-4B62-86DE-FB3FC87B6277}"/>
    <dgm:cxn modelId="{B2F37CBB-1C80-4E8D-9D33-CDA37E7E2C0A}" type="presOf" srcId="{62A4FC9F-DBA3-472E-A3B4-008CB69BE794}" destId="{7D79D6D2-EC67-4287-A527-088BE7B5E2AB}" srcOrd="0" destOrd="0" presId="urn:microsoft.com/office/officeart/2005/8/layout/chevron2"/>
    <dgm:cxn modelId="{378E12CC-A420-4CF8-9816-C74DD11BA404}" type="presOf" srcId="{73991CA5-ACF3-4604-942E-329ADDC8F338}" destId="{DEC10EA8-3748-4478-8CD0-3EDFB44A0E1A}" srcOrd="0" destOrd="0" presId="urn:microsoft.com/office/officeart/2005/8/layout/chevron2"/>
    <dgm:cxn modelId="{336942CF-3CB7-4660-B9C6-0CD55C925755}" srcId="{62A4FC9F-DBA3-472E-A3B4-008CB69BE794}" destId="{B6D5910B-CAEC-401E-9F2F-E0082291515E}" srcOrd="3" destOrd="0" parTransId="{6C7C5BD3-8D14-4C69-A736-5CC46FD4C4D9}" sibTransId="{67C119AA-C9EA-4AB3-96B2-B4AB426302FE}"/>
    <dgm:cxn modelId="{1B1CA5DE-AB85-4A09-B0BA-2A5A1108551C}" type="presOf" srcId="{DEF3323B-1FEB-4F2C-9DA9-0C64F675CE7A}" destId="{DB869B4E-9E4B-4583-84D1-9C9D18027FA9}" srcOrd="0" destOrd="0" presId="urn:microsoft.com/office/officeart/2005/8/layout/chevron2"/>
    <dgm:cxn modelId="{C23C9CF5-9C5B-4EBD-8845-DB211CCDD761}" srcId="{B4812519-33BB-484B-A18D-134820B94759}" destId="{DEF3323B-1FEB-4F2C-9DA9-0C64F675CE7A}" srcOrd="0" destOrd="0" parTransId="{91198248-C204-4A87-903B-9982E4613361}" sibTransId="{CD9148A2-6A62-4AC4-BC87-C7A6BC678207}"/>
    <dgm:cxn modelId="{809E61FB-5246-4E19-874D-7A8A3F615050}" srcId="{73991CA5-ACF3-4604-942E-329ADDC8F338}" destId="{408C7B47-A872-4325-BF35-C31F1E66DE7F}" srcOrd="0" destOrd="0" parTransId="{714726C9-4C94-49C0-ABB0-2B871FAD8412}" sibTransId="{B8077A6B-FE66-463B-A927-05C08D36D68F}"/>
    <dgm:cxn modelId="{358E19AF-13A9-402B-8502-E654FCC9AA14}" type="presParOf" srcId="{7D79D6D2-EC67-4287-A527-088BE7B5E2AB}" destId="{9A3CECAB-CA2C-4BEB-AC0D-D9E7A6725518}" srcOrd="0" destOrd="0" presId="urn:microsoft.com/office/officeart/2005/8/layout/chevron2"/>
    <dgm:cxn modelId="{929203A3-DD00-4B60-97FA-0238AF6E6756}" type="presParOf" srcId="{9A3CECAB-CA2C-4BEB-AC0D-D9E7A6725518}" destId="{1D7E1A2C-2E6B-43C3-87BC-317AB8E16659}" srcOrd="0" destOrd="0" presId="urn:microsoft.com/office/officeart/2005/8/layout/chevron2"/>
    <dgm:cxn modelId="{072997B6-D4D1-4377-A123-82C7A43F371E}" type="presParOf" srcId="{9A3CECAB-CA2C-4BEB-AC0D-D9E7A6725518}" destId="{D1398A60-24E6-4EEC-A157-308E27CD04BD}" srcOrd="1" destOrd="0" presId="urn:microsoft.com/office/officeart/2005/8/layout/chevron2"/>
    <dgm:cxn modelId="{E3B1EDE3-6A54-4B7B-94D0-0A2C9D1940AA}" type="presParOf" srcId="{7D79D6D2-EC67-4287-A527-088BE7B5E2AB}" destId="{2B66CA0D-8D0A-4A3C-801F-443727D88DF6}" srcOrd="1" destOrd="0" presId="urn:microsoft.com/office/officeart/2005/8/layout/chevron2"/>
    <dgm:cxn modelId="{3DE843D3-B54A-4044-A443-FDC9D7ED7B4A}" type="presParOf" srcId="{7D79D6D2-EC67-4287-A527-088BE7B5E2AB}" destId="{149FC579-3BB1-48EB-ACDF-14D8D9683423}" srcOrd="2" destOrd="0" presId="urn:microsoft.com/office/officeart/2005/8/layout/chevron2"/>
    <dgm:cxn modelId="{E9DF3C91-B1D1-4EA0-B52F-BB4E8FC0663E}" type="presParOf" srcId="{149FC579-3BB1-48EB-ACDF-14D8D9683423}" destId="{DEC10EA8-3748-4478-8CD0-3EDFB44A0E1A}" srcOrd="0" destOrd="0" presId="urn:microsoft.com/office/officeart/2005/8/layout/chevron2"/>
    <dgm:cxn modelId="{9E037A0F-2C7F-4336-B524-E11BC2821F86}" type="presParOf" srcId="{149FC579-3BB1-48EB-ACDF-14D8D9683423}" destId="{948E5C93-AF27-4FC9-9DD3-63CDFAD229F2}" srcOrd="1" destOrd="0" presId="urn:microsoft.com/office/officeart/2005/8/layout/chevron2"/>
    <dgm:cxn modelId="{4A00F7D7-2696-4592-A837-A7759BF743F4}" type="presParOf" srcId="{7D79D6D2-EC67-4287-A527-088BE7B5E2AB}" destId="{43B0ADD3-B187-4CF8-83FA-DA467DF294C8}" srcOrd="3" destOrd="0" presId="urn:microsoft.com/office/officeart/2005/8/layout/chevron2"/>
    <dgm:cxn modelId="{6029830A-0B4B-4402-AC06-F089941C7043}" type="presParOf" srcId="{7D79D6D2-EC67-4287-A527-088BE7B5E2AB}" destId="{99476E86-AAF3-45F5-A2A2-B212A537F742}" srcOrd="4" destOrd="0" presId="urn:microsoft.com/office/officeart/2005/8/layout/chevron2"/>
    <dgm:cxn modelId="{037FEC7F-ED8D-498F-B98E-A1D8755BB7F7}" type="presParOf" srcId="{99476E86-AAF3-45F5-A2A2-B212A537F742}" destId="{DE6462B3-F972-41ED-AC9A-79C372F77D8B}" srcOrd="0" destOrd="0" presId="urn:microsoft.com/office/officeart/2005/8/layout/chevron2"/>
    <dgm:cxn modelId="{C89BDCD6-9304-472A-8770-ECA7B62B62B8}" type="presParOf" srcId="{99476E86-AAF3-45F5-A2A2-B212A537F742}" destId="{DB869B4E-9E4B-4583-84D1-9C9D18027FA9}" srcOrd="1" destOrd="0" presId="urn:microsoft.com/office/officeart/2005/8/layout/chevron2"/>
    <dgm:cxn modelId="{7B0661E7-F4C1-4F35-BA4F-1247C8C20F49}" type="presParOf" srcId="{7D79D6D2-EC67-4287-A527-088BE7B5E2AB}" destId="{780B09B0-B26A-4BE1-A811-6C8A458CBCD5}" srcOrd="5" destOrd="0" presId="urn:microsoft.com/office/officeart/2005/8/layout/chevron2"/>
    <dgm:cxn modelId="{361BEA5A-AFBB-4194-905E-D8A1A8800D7D}" type="presParOf" srcId="{7D79D6D2-EC67-4287-A527-088BE7B5E2AB}" destId="{A48F6A97-67F5-4A53-8944-B7F9C1AB7275}" srcOrd="6" destOrd="0" presId="urn:microsoft.com/office/officeart/2005/8/layout/chevron2"/>
    <dgm:cxn modelId="{58D696B5-BBA1-41F7-A647-3F86F4CFCDDC}" type="presParOf" srcId="{A48F6A97-67F5-4A53-8944-B7F9C1AB7275}" destId="{2D960548-814A-4870-AECA-8C995EFE53B4}" srcOrd="0" destOrd="0" presId="urn:microsoft.com/office/officeart/2005/8/layout/chevron2"/>
    <dgm:cxn modelId="{6FB0130F-11F3-4C2F-B915-DBA646E19425}" type="presParOf" srcId="{A48F6A97-67F5-4A53-8944-B7F9C1AB7275}" destId="{F17E5656-0588-4C7C-A93D-EDFC4A45717B}" srcOrd="1" destOrd="0" presId="urn:microsoft.com/office/officeart/2005/8/layout/chevron2"/>
    <dgm:cxn modelId="{4B81CECF-5ECF-4AD7-A32B-9FB800C4673A}" type="presParOf" srcId="{7D79D6D2-EC67-4287-A527-088BE7B5E2AB}" destId="{A1B4A970-F94E-4E97-9C8F-3C4C0584C8C6}" srcOrd="7" destOrd="0" presId="urn:microsoft.com/office/officeart/2005/8/layout/chevron2"/>
    <dgm:cxn modelId="{C8D239E8-CA7F-4E0C-A341-CB3A5BDD4631}" type="presParOf" srcId="{7D79D6D2-EC67-4287-A527-088BE7B5E2AB}" destId="{A4206BC4-AD90-4756-AA71-0B7D6815D76C}" srcOrd="8" destOrd="0" presId="urn:microsoft.com/office/officeart/2005/8/layout/chevron2"/>
    <dgm:cxn modelId="{C8990964-DC11-4B83-9ED5-CB82DAD42EAF}" type="presParOf" srcId="{A4206BC4-AD90-4756-AA71-0B7D6815D76C}" destId="{3629B758-2745-4FCC-8BC6-7274905D4469}" srcOrd="0" destOrd="0" presId="urn:microsoft.com/office/officeart/2005/8/layout/chevron2"/>
    <dgm:cxn modelId="{53D0EEC3-7C31-4C70-B32F-291CF8CB8AE8}" type="presParOf" srcId="{A4206BC4-AD90-4756-AA71-0B7D6815D76C}" destId="{C68AB945-F6A0-49BE-BB67-1710428BF9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7B6C3-1C05-41C1-8719-E3C650056405}">
      <dsp:nvSpPr>
        <dsp:cNvPr id="0" name=""/>
        <dsp:cNvSpPr/>
      </dsp:nvSpPr>
      <dsp:spPr>
        <a:xfrm>
          <a:off x="0" y="5668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15D94-D0D9-4661-854F-50CD29362372}">
      <dsp:nvSpPr>
        <dsp:cNvPr id="0" name=""/>
        <dsp:cNvSpPr/>
      </dsp:nvSpPr>
      <dsp:spPr>
        <a:xfrm>
          <a:off x="304800" y="250971"/>
          <a:ext cx="4267200" cy="5903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Lack of Credit History</a:t>
          </a:r>
          <a:endParaRPr lang="en-US" sz="2000" kern="1200" dirty="0"/>
        </a:p>
      </dsp:txBody>
      <dsp:txXfrm>
        <a:off x="333621" y="279792"/>
        <a:ext cx="4209558" cy="532757"/>
      </dsp:txXfrm>
    </dsp:sp>
    <dsp:sp modelId="{EBFCD45A-A2D1-4737-9794-61BEA7112D2A}">
      <dsp:nvSpPr>
        <dsp:cNvPr id="0" name=""/>
        <dsp:cNvSpPr/>
      </dsp:nvSpPr>
      <dsp:spPr>
        <a:xfrm>
          <a:off x="0" y="14740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9E469-BC0A-415D-ABFD-BA4A860F56CC}">
      <dsp:nvSpPr>
        <dsp:cNvPr id="0" name=""/>
        <dsp:cNvSpPr/>
      </dsp:nvSpPr>
      <dsp:spPr>
        <a:xfrm>
          <a:off x="304800" y="1178800"/>
          <a:ext cx="4267200" cy="5903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Vulnerability to Predatory Lenders</a:t>
          </a:r>
          <a:endParaRPr lang="en-US" sz="2000" kern="1200" dirty="0"/>
        </a:p>
      </dsp:txBody>
      <dsp:txXfrm>
        <a:off x="333621" y="1207621"/>
        <a:ext cx="4209558" cy="532757"/>
      </dsp:txXfrm>
    </dsp:sp>
    <dsp:sp modelId="{E935BD93-2287-4B42-890A-59FB6A1CF7A0}">
      <dsp:nvSpPr>
        <dsp:cNvPr id="0" name=""/>
        <dsp:cNvSpPr/>
      </dsp:nvSpPr>
      <dsp:spPr>
        <a:xfrm>
          <a:off x="0" y="23812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75680-77BE-477A-A9F4-CB9E4455B1D3}">
      <dsp:nvSpPr>
        <dsp:cNvPr id="0" name=""/>
        <dsp:cNvSpPr/>
      </dsp:nvSpPr>
      <dsp:spPr>
        <a:xfrm>
          <a:off x="304800" y="2086000"/>
          <a:ext cx="4267200" cy="5903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Need for Alternative Data Use</a:t>
          </a:r>
          <a:endParaRPr lang="en-US" sz="2000" kern="1200" dirty="0"/>
        </a:p>
      </dsp:txBody>
      <dsp:txXfrm>
        <a:off x="333621" y="2114821"/>
        <a:ext cx="4209558" cy="532757"/>
      </dsp:txXfrm>
    </dsp:sp>
    <dsp:sp modelId="{8AB2A8BF-9203-4034-BED5-47F156472DE7}">
      <dsp:nvSpPr>
        <dsp:cNvPr id="0" name=""/>
        <dsp:cNvSpPr/>
      </dsp:nvSpPr>
      <dsp:spPr>
        <a:xfrm>
          <a:off x="0" y="3288399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D5041-A9E4-49A5-8855-6C1B7632D8E9}">
      <dsp:nvSpPr>
        <dsp:cNvPr id="0" name=""/>
        <dsp:cNvSpPr/>
      </dsp:nvSpPr>
      <dsp:spPr>
        <a:xfrm>
          <a:off x="304800" y="2993200"/>
          <a:ext cx="4267200" cy="5903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Risk of Misjudged Creditworthiness</a:t>
          </a:r>
        </a:p>
      </dsp:txBody>
      <dsp:txXfrm>
        <a:off x="333621" y="3022021"/>
        <a:ext cx="4209558" cy="53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E1A2C-2E6B-43C3-87BC-317AB8E16659}">
      <dsp:nvSpPr>
        <dsp:cNvPr id="0" name=""/>
        <dsp:cNvSpPr/>
      </dsp:nvSpPr>
      <dsp:spPr>
        <a:xfrm rot="5400000">
          <a:off x="-111204" y="112981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 rot="-5400000">
        <a:off x="1" y="261253"/>
        <a:ext cx="518954" cy="222410"/>
      </dsp:txXfrm>
    </dsp:sp>
    <dsp:sp modelId="{D1398A60-24E6-4EEC-A157-308E27CD04BD}">
      <dsp:nvSpPr>
        <dsp:cNvPr id="0" name=""/>
        <dsp:cNvSpPr/>
      </dsp:nvSpPr>
      <dsp:spPr>
        <a:xfrm rot="5400000">
          <a:off x="3526673" y="-3037034"/>
          <a:ext cx="482140" cy="6559763"/>
        </a:xfrm>
        <a:prstGeom prst="round2SameRect">
          <a:avLst/>
        </a:prstGeom>
        <a:solidFill>
          <a:schemeClr val="tx2">
            <a:lumMod val="60000"/>
            <a:lumOff val="40000"/>
            <a:alpha val="90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Perform Extensive EDA, Test for Hypothesis and Derive Insights</a:t>
          </a:r>
          <a:endParaRPr lang="en-US" sz="1800" kern="1200" dirty="0"/>
        </a:p>
      </dsp:txBody>
      <dsp:txXfrm rot="-5400000">
        <a:off x="487862" y="25313"/>
        <a:ext cx="6536227" cy="435068"/>
      </dsp:txXfrm>
    </dsp:sp>
    <dsp:sp modelId="{DEC10EA8-3748-4478-8CD0-3EDFB44A0E1A}">
      <dsp:nvSpPr>
        <dsp:cNvPr id="0" name=""/>
        <dsp:cNvSpPr/>
      </dsp:nvSpPr>
      <dsp:spPr>
        <a:xfrm rot="5400000">
          <a:off x="-111204" y="730877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879149"/>
        <a:ext cx="518954" cy="222410"/>
      </dsp:txXfrm>
    </dsp:sp>
    <dsp:sp modelId="{948E5C93-AF27-4FC9-9DD3-63CDFAD229F2}">
      <dsp:nvSpPr>
        <dsp:cNvPr id="0" name=""/>
        <dsp:cNvSpPr/>
      </dsp:nvSpPr>
      <dsp:spPr>
        <a:xfrm rot="5400000">
          <a:off x="3557893" y="-2419265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D5005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Supervised Predictive Classification Models to predict loan default</a:t>
          </a:r>
          <a:endParaRPr lang="en-US" sz="1800" kern="1200" dirty="0"/>
        </a:p>
      </dsp:txBody>
      <dsp:txXfrm rot="-5400000">
        <a:off x="518955" y="643197"/>
        <a:ext cx="6536239" cy="434838"/>
      </dsp:txXfrm>
    </dsp:sp>
    <dsp:sp modelId="{DE6462B3-F972-41ED-AC9A-79C372F77D8B}">
      <dsp:nvSpPr>
        <dsp:cNvPr id="0" name=""/>
        <dsp:cNvSpPr/>
      </dsp:nvSpPr>
      <dsp:spPr>
        <a:xfrm rot="5400000">
          <a:off x="-111204" y="1348774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 rot="-5400000">
        <a:off x="1" y="1497046"/>
        <a:ext cx="518954" cy="222410"/>
      </dsp:txXfrm>
    </dsp:sp>
    <dsp:sp modelId="{DB869B4E-9E4B-4583-84D1-9C9D18027FA9}">
      <dsp:nvSpPr>
        <dsp:cNvPr id="0" name=""/>
        <dsp:cNvSpPr/>
      </dsp:nvSpPr>
      <dsp:spPr>
        <a:xfrm rot="5400000">
          <a:off x="3610305" y="-1801368"/>
          <a:ext cx="377061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Obtain Test AUC &amp; Kaggle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</a:t>
          </a:r>
        </a:p>
      </dsp:txBody>
      <dsp:txXfrm rot="-5400000">
        <a:off x="518955" y="1308389"/>
        <a:ext cx="6541356" cy="340247"/>
      </dsp:txXfrm>
    </dsp:sp>
    <dsp:sp modelId="{2D960548-814A-4870-AECA-8C995EFE53B4}">
      <dsp:nvSpPr>
        <dsp:cNvPr id="0" name=""/>
        <dsp:cNvSpPr/>
      </dsp:nvSpPr>
      <dsp:spPr>
        <a:xfrm rot="5400000">
          <a:off x="-111204" y="1966670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114942"/>
        <a:ext cx="518954" cy="222410"/>
      </dsp:txXfrm>
    </dsp:sp>
    <dsp:sp modelId="{F17E5656-0588-4C7C-A93D-EDFC4A45717B}">
      <dsp:nvSpPr>
        <dsp:cNvPr id="0" name=""/>
        <dsp:cNvSpPr/>
      </dsp:nvSpPr>
      <dsp:spPr>
        <a:xfrm rot="5400000">
          <a:off x="3557893" y="-1183472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XAI libraries to interpret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</a:t>
          </a: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predictions of best model </a:t>
          </a:r>
          <a:endParaRPr lang="en-US" sz="1800" kern="1200" dirty="0"/>
        </a:p>
      </dsp:txBody>
      <dsp:txXfrm rot="-5400000">
        <a:off x="518955" y="1878990"/>
        <a:ext cx="6536239" cy="434838"/>
      </dsp:txXfrm>
    </dsp:sp>
    <dsp:sp modelId="{3629B758-2745-4FCC-8BC6-7274905D4469}">
      <dsp:nvSpPr>
        <dsp:cNvPr id="0" name=""/>
        <dsp:cNvSpPr/>
      </dsp:nvSpPr>
      <dsp:spPr>
        <a:xfrm rot="5400000">
          <a:off x="-111204" y="2584566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732838"/>
        <a:ext cx="518954" cy="222410"/>
      </dsp:txXfrm>
    </dsp:sp>
    <dsp:sp modelId="{C68AB945-F6A0-49BE-BB67-1710428BF999}">
      <dsp:nvSpPr>
        <dsp:cNvPr id="0" name=""/>
        <dsp:cNvSpPr/>
      </dsp:nvSpPr>
      <dsp:spPr>
        <a:xfrm rot="5400000">
          <a:off x="3557893" y="-565575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Final Takeaways for Home Credit</a:t>
          </a:r>
          <a:endParaRPr lang="en-US" sz="1800" kern="1200" dirty="0"/>
        </a:p>
      </dsp:txBody>
      <dsp:txXfrm rot="-5400000">
        <a:off x="518955" y="2496887"/>
        <a:ext cx="6536239" cy="434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0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5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4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778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c47dd01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c47dd010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3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33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47dd010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47dd010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47dd010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47dd010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47dd01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47dd01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37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47dd01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47dd01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01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3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c47dd010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c47dd010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Sampling Techniques</a:t>
            </a:r>
            <a:br>
              <a:rPr lang="en-US" dirty="0"/>
            </a:br>
            <a:r>
              <a:rPr lang="en-US" dirty="0"/>
              <a:t>EDA &amp; Hypothesis summary</a:t>
            </a:r>
            <a:br>
              <a:rPr lang="en-US" dirty="0"/>
            </a:br>
            <a:r>
              <a:rPr lang="en-US" dirty="0"/>
              <a:t>SHAP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c47dd010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c47dd01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0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2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c47dd010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c47dd01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8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1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8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7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0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956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99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59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43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81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732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49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550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41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442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030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30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5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sv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3.svg"/><Relationship Id="rId1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11150" y="939863"/>
            <a:ext cx="8521700" cy="1649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ea typeface="Merriweather"/>
                <a:cs typeface="Merriweather"/>
                <a:sym typeface="Merriweather"/>
              </a:rPr>
              <a:t>Home Credit Default Risk</a:t>
            </a:r>
            <a:endParaRPr sz="3600" b="1" dirty="0">
              <a:solidFill>
                <a:schemeClr val="bg1"/>
              </a:solidFill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5902542" y="2680044"/>
            <a:ext cx="2569780" cy="1855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Abinav Yadamani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Rawali Male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Michael Mendoza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Sai Eshwar Tadepalli</a:t>
            </a:r>
            <a:endParaRPr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erriweather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79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8" y="146667"/>
            <a:ext cx="1463170" cy="50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55BAA08C-D803-1826-5A7B-43BF5E9427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9;p20">
            <a:extLst>
              <a:ext uri="{FF2B5EF4-FFF2-40B4-BE49-F238E27FC236}">
                <a16:creationId xmlns:a16="http://schemas.microsoft.com/office/drawing/2014/main" id="{CB880CF9-BA8B-4E40-A809-2C89BF2A9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61693"/>
            <a:ext cx="54206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buClr>
                <a:schemeClr val="bg1"/>
              </a:buClr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2</a:t>
            </a:r>
          </a:p>
          <a:p>
            <a:pPr marL="114300" indent="0">
              <a:buClr>
                <a:schemeClr val="bg1"/>
              </a:buClr>
              <a:buNone/>
            </a:pPr>
            <a:b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Repayment Challenges: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Common among Low-Skilled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Workers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054100" lvl="2" indent="0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E05F8065-AC81-F2E7-2F33-5926120C23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12" name="Google Shape;74;p16">
            <a:extLst>
              <a:ext uri="{FF2B5EF4-FFF2-40B4-BE49-F238E27FC236}">
                <a16:creationId xmlns:a16="http://schemas.microsoft.com/office/drawing/2014/main" id="{82402B53-8B29-360E-01C8-3783598D775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DD8E28E-3B6A-4CD1-A91A-E7025765C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763573"/>
            <a:ext cx="4076090" cy="40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3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Trend: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Increases with Loan Amount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Surprising Insight: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Repayment in High Amounts</a:t>
            </a:r>
          </a:p>
          <a:p>
            <a:pPr marL="1054100" lvl="2" indent="0">
              <a:buClr>
                <a:schemeClr val="bg1"/>
              </a:buClr>
              <a:buNone/>
            </a:pPr>
            <a:endParaRPr lang="en-US" sz="1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2B4D3-AB59-344B-A602-B12417ED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74" y="2725925"/>
            <a:ext cx="2654194" cy="2127258"/>
          </a:xfrm>
          <a:prstGeom prst="rect">
            <a:avLst/>
          </a:prstGeom>
        </p:spPr>
      </p:pic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5DB93FAD-F2A8-28F1-83C3-7B70BE0C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67" y="448220"/>
            <a:ext cx="2692401" cy="215788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47D06CE-C3C1-5C6E-0636-9BA1379459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6401BE0D-8729-57F9-CEE5-20ACBCFCC7A4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4925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4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and Default: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Higher Age, Lower Default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Confirmed Hypothesis: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Strong Correlation Observed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4100" lvl="2" indent="0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bg1"/>
              </a:buClr>
            </a:pPr>
            <a:endParaRPr lang="en-US" sz="1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58D24-45EC-5CD9-8D3A-C5E3E9BD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1036"/>
            <a:ext cx="3928520" cy="310805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ECCAA5CF-6A62-C667-6CE3-FEC1FF57C9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27747620-4FFF-3068-AA8F-DDA12F31FED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182620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>
            <a:extLst>
              <a:ext uri="{FF2B5EF4-FFF2-40B4-BE49-F238E27FC236}">
                <a16:creationId xmlns:a16="http://schemas.microsoft.com/office/drawing/2014/main" id="{68AA2BFD-D259-EAF4-B919-E6D4FDC6CA4E}"/>
              </a:ext>
            </a:extLst>
          </p:cNvPr>
          <p:cNvSpPr/>
          <p:nvPr/>
        </p:nvSpPr>
        <p:spPr>
          <a:xfrm>
            <a:off x="701453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9F18356-F1DE-6545-A000-BEB7CC04462D}"/>
              </a:ext>
            </a:extLst>
          </p:cNvPr>
          <p:cNvSpPr/>
          <p:nvPr/>
        </p:nvSpPr>
        <p:spPr>
          <a:xfrm>
            <a:off x="701453" y="1733411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989860B5-E3D4-A074-AA5E-40576D39681A}"/>
              </a:ext>
            </a:extLst>
          </p:cNvPr>
          <p:cNvSpPr/>
          <p:nvPr/>
        </p:nvSpPr>
        <p:spPr>
          <a:xfrm>
            <a:off x="701454" y="3751693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95829D64-8518-6C7F-E6A4-5564186C3E12}"/>
              </a:ext>
            </a:extLst>
          </p:cNvPr>
          <p:cNvSpPr/>
          <p:nvPr/>
        </p:nvSpPr>
        <p:spPr>
          <a:xfrm>
            <a:off x="701454" y="322764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3A295AB7-7580-46BF-7096-25234BA35513}"/>
              </a:ext>
            </a:extLst>
          </p:cNvPr>
          <p:cNvSpPr/>
          <p:nvPr/>
        </p:nvSpPr>
        <p:spPr>
          <a:xfrm>
            <a:off x="701455" y="2217895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B619BEE-21CE-9ACD-37B1-E989560AE21B}"/>
              </a:ext>
            </a:extLst>
          </p:cNvPr>
          <p:cNvSpPr/>
          <p:nvPr/>
        </p:nvSpPr>
        <p:spPr>
          <a:xfrm>
            <a:off x="710136" y="2735199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496E77-167D-419B-6AAD-60B7F8B80525}"/>
              </a:ext>
            </a:extLst>
          </p:cNvPr>
          <p:cNvSpPr/>
          <p:nvPr/>
        </p:nvSpPr>
        <p:spPr>
          <a:xfrm>
            <a:off x="4265133" y="261565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4" name="Graphic 33" descr="Pyramid with levels with solid fill">
            <a:extLst>
              <a:ext uri="{FF2B5EF4-FFF2-40B4-BE49-F238E27FC236}">
                <a16:creationId xmlns:a16="http://schemas.microsoft.com/office/drawing/2014/main" id="{11D77A5F-5B24-F7C5-9D0C-4E1B8C9FC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371012" y="2743121"/>
            <a:ext cx="370837" cy="370837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8" name="Google Shape;74;p16">
            <a:extLst>
              <a:ext uri="{FF2B5EF4-FFF2-40B4-BE49-F238E27FC236}">
                <a16:creationId xmlns:a16="http://schemas.microsoft.com/office/drawing/2014/main" id="{8ABB0B41-A761-F7F9-1880-0E0735985754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633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Dropped columns with 48%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 values, excluding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External Source 1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Imputation Strategy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Type: Mode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Numeric Type: Median</a:t>
            </a:r>
            <a:endParaRPr lang="en-US" sz="19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93;p19">
            <a:extLst>
              <a:ext uri="{FF2B5EF4-FFF2-40B4-BE49-F238E27FC236}">
                <a16:creationId xmlns:a16="http://schemas.microsoft.com/office/drawing/2014/main" id="{CA82A01C-A958-4DC1-FF2F-CC047EC2C0A6}"/>
              </a:ext>
            </a:extLst>
          </p:cNvPr>
          <p:cNvSpPr txBox="1">
            <a:spLocks/>
          </p:cNvSpPr>
          <p:nvPr/>
        </p:nvSpPr>
        <p:spPr>
          <a:xfrm>
            <a:off x="4279355" y="1020151"/>
            <a:ext cx="4864645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Treating Multi-collinearity 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threshold set at 0.03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Excluded ‘Count of Family Members’ 	and ‘Amount Annuity’  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Imbalance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Variability was observed 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21 Columns were dropped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26A1A76C-0F46-9737-4AEC-9A0F4C8A96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D240AB5F-F7CF-1DE5-7257-09EEC3711E9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LEVEL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61803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F12-1509-40AC-AEBA-572B18DD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72013" cy="35428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CREDIT_INCOME_PERCENT 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AMT_CREDIT / AMT_INCOME_TOTAL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ANNUITY_INCOME_PERCENT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AMT_ANNUITY / AMT_INCOME_TOTAL</a:t>
            </a:r>
          </a:p>
          <a:p>
            <a:pPr marL="571500" lvl="1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9ED179-D43A-464C-2C4A-F73FFE4A31FF}"/>
              </a:ext>
            </a:extLst>
          </p:cNvPr>
          <p:cNvSpPr txBox="1">
            <a:spLocks/>
          </p:cNvSpPr>
          <p:nvPr/>
        </p:nvSpPr>
        <p:spPr>
          <a:xfrm>
            <a:off x="4660290" y="1144608"/>
            <a:ext cx="3781028" cy="3550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CREDIT_TERM  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AMT_ANNUITY / AMT_CREDIT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DAYS_EMPLOYED_PERCENT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 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 / DAYS_BIRTH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2AE7669E-0AEB-A84B-E626-1EC54DEF9C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44CE0EF5-F272-19E9-A6AE-2BBBFAEFAC90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106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379D05B9-EF3E-9257-7CB8-987C2E692D6A}"/>
              </a:ext>
            </a:extLst>
          </p:cNvPr>
          <p:cNvSpPr/>
          <p:nvPr/>
        </p:nvSpPr>
        <p:spPr>
          <a:xfrm>
            <a:off x="701460" y="373523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FA137135-10C9-8212-490E-4641DBCCEC49}"/>
              </a:ext>
            </a:extLst>
          </p:cNvPr>
          <p:cNvSpPr/>
          <p:nvPr/>
        </p:nvSpPr>
        <p:spPr>
          <a:xfrm>
            <a:off x="698007" y="2741688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E0448BAA-5D30-BFA4-0D3A-F4BD3397F68E}"/>
              </a:ext>
            </a:extLst>
          </p:cNvPr>
          <p:cNvSpPr/>
          <p:nvPr/>
        </p:nvSpPr>
        <p:spPr>
          <a:xfrm>
            <a:off x="698006" y="2230617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F88F0FBF-3185-A9C2-5558-FE7AE75922F6}"/>
              </a:ext>
            </a:extLst>
          </p:cNvPr>
          <p:cNvSpPr/>
          <p:nvPr/>
        </p:nvSpPr>
        <p:spPr>
          <a:xfrm>
            <a:off x="698005" y="173766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542985ED-D05B-3E3D-6D7F-7AF8B0A4D2E4}"/>
              </a:ext>
            </a:extLst>
          </p:cNvPr>
          <p:cNvSpPr/>
          <p:nvPr/>
        </p:nvSpPr>
        <p:spPr>
          <a:xfrm>
            <a:off x="698004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B15C6989-D2D9-67B7-1F3F-4B3CB6046A5C}"/>
              </a:ext>
            </a:extLst>
          </p:cNvPr>
          <p:cNvSpPr/>
          <p:nvPr/>
        </p:nvSpPr>
        <p:spPr>
          <a:xfrm>
            <a:off x="701457" y="3234747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826E9-9E88-8761-D315-0659ACC2F16C}"/>
              </a:ext>
            </a:extLst>
          </p:cNvPr>
          <p:cNvSpPr/>
          <p:nvPr/>
        </p:nvSpPr>
        <p:spPr>
          <a:xfrm>
            <a:off x="4265133" y="3133808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7836" y="3162466"/>
            <a:ext cx="488324" cy="488324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1C010B1-058D-E4DD-4B32-BF589C487B1D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Pyramid with levels with solid fill">
            <a:extLst>
              <a:ext uri="{FF2B5EF4-FFF2-40B4-BE49-F238E27FC236}">
                <a16:creationId xmlns:a16="http://schemas.microsoft.com/office/drawing/2014/main" id="{1AA9EAAC-799B-B998-5390-9F46513BBB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3332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Models		</a:t>
            </a:r>
            <a:endParaRPr lang="en-US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114300" indent="0" algn="l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Random Forest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XG Boost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Neural Network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Light GBM</a:t>
            </a:r>
          </a:p>
          <a:p>
            <a:pPr marL="114300" indent="0" algn="l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Google Shape;99;p20">
            <a:extLst>
              <a:ext uri="{FF2B5EF4-FFF2-40B4-BE49-F238E27FC236}">
                <a16:creationId xmlns:a16="http://schemas.microsoft.com/office/drawing/2014/main" id="{1F08CF5F-2BB2-2D44-9552-1B650293A301}"/>
              </a:ext>
            </a:extLst>
          </p:cNvPr>
          <p:cNvSpPr txBox="1">
            <a:spLocks/>
          </p:cNvSpPr>
          <p:nvPr/>
        </p:nvSpPr>
        <p:spPr>
          <a:xfrm>
            <a:off x="5499014" y="1017725"/>
            <a:ext cx="3333288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Metrics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ROC-AUC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Accuracy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27D642A5-4F93-6821-982B-AFCEFFD7E0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9FC771A9-3CFB-4A41-ABE2-9FC03BC83CD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7A922-4AFD-47CE-9BBA-47E54B639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68075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Test Split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80/20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Validation (Grid Search)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5-Fold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(down) Sampling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Smote Sampling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511B77D8-346D-0BE0-7100-2BD11A48BDF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FA4FF167-EEA1-641E-615D-DAC9E8DC07E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PRE-MODELLING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40044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3C53F-0239-4808-A0D6-9975F04FAED2}"/>
              </a:ext>
            </a:extLst>
          </p:cNvPr>
          <p:cNvSpPr txBox="1"/>
          <p:nvPr/>
        </p:nvSpPr>
        <p:spPr>
          <a:xfrm>
            <a:off x="3854054" y="1146572"/>
            <a:ext cx="127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322EC-28F1-4A8E-BEA4-B146BFE884DA}"/>
              </a:ext>
            </a:extLst>
          </p:cNvPr>
          <p:cNvSpPr/>
          <p:nvPr/>
        </p:nvSpPr>
        <p:spPr>
          <a:xfrm>
            <a:off x="502741" y="1503756"/>
            <a:ext cx="1711820" cy="46077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Logistic Regression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60B451-308B-4631-86AE-BA5A8E155EA8}"/>
              </a:ext>
            </a:extLst>
          </p:cNvPr>
          <p:cNvSpPr/>
          <p:nvPr/>
        </p:nvSpPr>
        <p:spPr>
          <a:xfrm>
            <a:off x="2530674" y="1503755"/>
            <a:ext cx="1743968" cy="464343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Random Forest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406C49-223F-4E82-9480-2D8CC418EB3F}"/>
              </a:ext>
            </a:extLst>
          </p:cNvPr>
          <p:cNvSpPr/>
          <p:nvPr/>
        </p:nvSpPr>
        <p:spPr>
          <a:xfrm>
            <a:off x="4572000" y="1500186"/>
            <a:ext cx="1864519" cy="46434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XGBoost</a:t>
            </a:r>
            <a:endParaRPr lang="en-US" sz="13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FEE5F-40F0-4A64-997F-748829AC3657}"/>
              </a:ext>
            </a:extLst>
          </p:cNvPr>
          <p:cNvSpPr/>
          <p:nvPr/>
        </p:nvSpPr>
        <p:spPr>
          <a:xfrm>
            <a:off x="6693692" y="1509527"/>
            <a:ext cx="1864519" cy="46434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Neural 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C037-6E8E-4805-8343-17C457B88B7D}"/>
              </a:ext>
            </a:extLst>
          </p:cNvPr>
          <p:cNvSpPr/>
          <p:nvPr/>
        </p:nvSpPr>
        <p:spPr>
          <a:xfrm>
            <a:off x="2546747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42469A-9504-4C74-B767-AF56EFE7DB13}"/>
              </a:ext>
            </a:extLst>
          </p:cNvPr>
          <p:cNvSpPr/>
          <p:nvPr/>
        </p:nvSpPr>
        <p:spPr>
          <a:xfrm>
            <a:off x="489346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BB68D-FE1E-414D-8B73-AAFACA3B3DF4}"/>
              </a:ext>
            </a:extLst>
          </p:cNvPr>
          <p:cNvSpPr/>
          <p:nvPr/>
        </p:nvSpPr>
        <p:spPr>
          <a:xfrm>
            <a:off x="4640312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692BBD-41EE-4DA9-8A4F-68733EB5075F}"/>
              </a:ext>
            </a:extLst>
          </p:cNvPr>
          <p:cNvSpPr/>
          <p:nvPr/>
        </p:nvSpPr>
        <p:spPr>
          <a:xfrm>
            <a:off x="6766027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4F3C77-41A0-4D28-B214-34FB6134893E}"/>
              </a:ext>
            </a:extLst>
          </p:cNvPr>
          <p:cNvSpPr/>
          <p:nvPr/>
        </p:nvSpPr>
        <p:spPr>
          <a:xfrm>
            <a:off x="2674044" y="2129993"/>
            <a:ext cx="1475334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0.735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0.82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0.75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C48790-8920-4DEF-A549-92C38F53FD99}"/>
              </a:ext>
            </a:extLst>
          </p:cNvPr>
          <p:cNvSpPr/>
          <p:nvPr/>
        </p:nvSpPr>
        <p:spPr>
          <a:xfrm>
            <a:off x="607903" y="2137824"/>
            <a:ext cx="1482154" cy="223605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0.63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0.82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0.68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B83549-C0C7-4CFD-B408-A2267087018E}"/>
              </a:ext>
            </a:extLst>
          </p:cNvPr>
          <p:cNvSpPr/>
          <p:nvPr/>
        </p:nvSpPr>
        <p:spPr>
          <a:xfrm>
            <a:off x="4773102" y="2117344"/>
            <a:ext cx="1462314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0.758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0.83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0.77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71DACE-6754-4F03-9675-36B413B4BC2C}"/>
              </a:ext>
            </a:extLst>
          </p:cNvPr>
          <p:cNvSpPr/>
          <p:nvPr/>
        </p:nvSpPr>
        <p:spPr>
          <a:xfrm>
            <a:off x="6877210" y="2129993"/>
            <a:ext cx="1513755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0.734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Not Considered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33821D65-B5E3-4017-AC58-E2397E69D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76" y="3503379"/>
            <a:ext cx="755901" cy="755901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B9F21A84-96C2-48E9-81F1-E525D27A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48" y="3503379"/>
            <a:ext cx="755901" cy="755901"/>
          </a:xfrm>
          <a:prstGeom prst="rect">
            <a:avLst/>
          </a:prstGeom>
        </p:spPr>
      </p:pic>
      <p:pic>
        <p:nvPicPr>
          <p:cNvPr id="34" name="Graphic 33" descr="Checklist with solid fill">
            <a:extLst>
              <a:ext uri="{FF2B5EF4-FFF2-40B4-BE49-F238E27FC236}">
                <a16:creationId xmlns:a16="http://schemas.microsoft.com/office/drawing/2014/main" id="{4B4F06D7-EAC0-474D-BD64-57D243D1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157" y="3503379"/>
            <a:ext cx="755901" cy="755901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A3621216-1F8C-4BBB-89A9-C4C9809F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5948" y="3505652"/>
            <a:ext cx="755901" cy="755901"/>
          </a:xfrm>
          <a:prstGeom prst="rect">
            <a:avLst/>
          </a:prstGeom>
        </p:spPr>
      </p:pic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A7D4440C-B04A-2292-D3DB-68552B25C5A8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41320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ntagon 17">
            <a:extLst>
              <a:ext uri="{FF2B5EF4-FFF2-40B4-BE49-F238E27FC236}">
                <a16:creationId xmlns:a16="http://schemas.microsoft.com/office/drawing/2014/main" id="{B7E60688-2FE8-417C-FAAD-DA348E70B5C8}"/>
              </a:ext>
            </a:extLst>
          </p:cNvPr>
          <p:cNvSpPr/>
          <p:nvPr/>
        </p:nvSpPr>
        <p:spPr>
          <a:xfrm>
            <a:off x="703733" y="3733393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2CBD8C9-5A9B-608B-356F-70BF11C06AB3}"/>
              </a:ext>
            </a:extLst>
          </p:cNvPr>
          <p:cNvSpPr/>
          <p:nvPr/>
        </p:nvSpPr>
        <p:spPr>
          <a:xfrm>
            <a:off x="701456" y="323474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F85C269-5C4A-D29B-73A0-D9EED23A3B2A}"/>
              </a:ext>
            </a:extLst>
          </p:cNvPr>
          <p:cNvSpPr/>
          <p:nvPr/>
        </p:nvSpPr>
        <p:spPr>
          <a:xfrm>
            <a:off x="701456" y="2726251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62E21514-D7F5-8C66-2472-869A222F964C}"/>
              </a:ext>
            </a:extLst>
          </p:cNvPr>
          <p:cNvSpPr/>
          <p:nvPr/>
        </p:nvSpPr>
        <p:spPr>
          <a:xfrm>
            <a:off x="701456" y="222646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C23BC25D-8C2C-10A2-CFAE-15989D7C0AF4}"/>
              </a:ext>
            </a:extLst>
          </p:cNvPr>
          <p:cNvSpPr/>
          <p:nvPr/>
        </p:nvSpPr>
        <p:spPr>
          <a:xfrm>
            <a:off x="701456" y="1742642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0E22998B-FDD7-A549-A725-06F322BA517B}"/>
              </a:ext>
            </a:extLst>
          </p:cNvPr>
          <p:cNvSpPr/>
          <p:nvPr/>
        </p:nvSpPr>
        <p:spPr>
          <a:xfrm>
            <a:off x="701460" y="1234266"/>
            <a:ext cx="387054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Final Takeaways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227BEA-0D01-13AC-3EF5-F938B1C44024}"/>
              </a:ext>
            </a:extLst>
          </p:cNvPr>
          <p:cNvSpPr/>
          <p:nvPr/>
        </p:nvSpPr>
        <p:spPr>
          <a:xfrm>
            <a:off x="4253240" y="1119707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2F5C6-0D98-0B2C-03E7-979FE0848FD5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E3EE7F-B0F3-92E1-3A65-9FDDB1911967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2E977A2-66F3-8F29-B2E2-CDE6297D7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pic>
        <p:nvPicPr>
          <p:cNvPr id="43" name="Graphic 42" descr="Pyramid with levels with solid fill">
            <a:extLst>
              <a:ext uri="{FF2B5EF4-FFF2-40B4-BE49-F238E27FC236}">
                <a16:creationId xmlns:a16="http://schemas.microsoft.com/office/drawing/2014/main" id="{782D7D09-404F-D324-2C91-DEBAD3E3DE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8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191A82A7-8D73-9138-231F-DE7D538C1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Superior Performance</a:t>
            </a:r>
            <a:endParaRPr lang="en-US" sz="16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 GBM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Train ROC-AUC: 0.84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Test ROC-AUC: 0.77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Test Accuracy: 0.83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6F1B5278-4490-3C7F-82FB-1F3CD47566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B25F1D37-3729-FD7B-074D-09A4938ED7C2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BF49B-7E3E-02BB-4EE6-C556A1C7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498" y="836804"/>
            <a:ext cx="4736592" cy="3469892"/>
          </a:xfrm>
          <a:prstGeom prst="rect">
            <a:avLst/>
          </a:prstGeom>
        </p:spPr>
      </p:pic>
      <p:sp>
        <p:nvSpPr>
          <p:cNvPr id="10" name="Arrow: Right 6">
            <a:extLst>
              <a:ext uri="{FF2B5EF4-FFF2-40B4-BE49-F238E27FC236}">
                <a16:creationId xmlns:a16="http://schemas.microsoft.com/office/drawing/2014/main" id="{9003C192-5F02-AF00-E6C4-40A461D32C32}"/>
              </a:ext>
            </a:extLst>
          </p:cNvPr>
          <p:cNvSpPr/>
          <p:nvPr/>
        </p:nvSpPr>
        <p:spPr>
          <a:xfrm>
            <a:off x="3823910" y="1656080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8">
            <a:extLst>
              <a:ext uri="{FF2B5EF4-FFF2-40B4-BE49-F238E27FC236}">
                <a16:creationId xmlns:a16="http://schemas.microsoft.com/office/drawing/2014/main" id="{15B01A22-57BC-9249-56F8-F43E5018CF20}"/>
              </a:ext>
            </a:extLst>
          </p:cNvPr>
          <p:cNvSpPr/>
          <p:nvPr/>
        </p:nvSpPr>
        <p:spPr>
          <a:xfrm>
            <a:off x="3823910" y="2900322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B36B0857-A2B5-B3BC-D361-5A0B3D36FE65}"/>
              </a:ext>
            </a:extLst>
          </p:cNvPr>
          <p:cNvSpPr/>
          <p:nvPr/>
        </p:nvSpPr>
        <p:spPr>
          <a:xfrm>
            <a:off x="3823910" y="4144564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AE558720-7EE1-CDAF-4A60-C2FC0F5B4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061D5-5EF9-41FD-91BE-F7612E26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26096"/>
            <a:ext cx="5128362" cy="272108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F509933-FD01-E0C0-6EEF-5C9B3858BE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649E9F7C-6ABF-C597-A8E8-CE0AF7FAE2D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AE558720-7EE1-CDAF-4A60-C2FC0F5B4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3093C2-C43E-47BC-AD33-6E7D5EC9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7378" y="954663"/>
            <a:ext cx="2557822" cy="29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19BC-A14E-4C42-B238-D8D743D2FEE1}"/>
              </a:ext>
            </a:extLst>
          </p:cNvPr>
          <p:cNvSpPr txBox="1"/>
          <p:nvPr/>
        </p:nvSpPr>
        <p:spPr>
          <a:xfrm>
            <a:off x="982432" y="1372198"/>
            <a:ext cx="4575174" cy="251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defTabSz="685800">
              <a:lnSpc>
                <a:spcPct val="12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Repayment Risk: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Low External Sources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High Days ID Publish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endParaRPr lang="en-US" sz="185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defTabSz="685800">
              <a:lnSpc>
                <a:spcPct val="12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Repayment Risk: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Credit Term 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Days Employed % 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F509933-FD01-E0C0-6EEF-5C9B3858BE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649E9F7C-6ABF-C597-A8E8-CE0AF7FAE2D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7626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98F4-8EF5-43AF-AD32-596F239B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 value &lt; Base Value  </a:t>
            </a:r>
          </a:p>
          <a:p>
            <a:pPr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predicts 0 (no repayment difficulty)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BED55-CF27-4DF1-A2E8-37DC0CB5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38" y="2216150"/>
            <a:ext cx="7772668" cy="1481705"/>
          </a:xfrm>
          <a:prstGeom prst="rect">
            <a:avLst/>
          </a:prstGeom>
        </p:spPr>
      </p:pic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4CC7B065-30DA-00BA-B60B-0A24949183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C68A9495-37D0-2435-7D32-CEB5ED6F578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BREAKDOWN OF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1981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 26">
            <a:extLst>
              <a:ext uri="{FF2B5EF4-FFF2-40B4-BE49-F238E27FC236}">
                <a16:creationId xmlns:a16="http://schemas.microsoft.com/office/drawing/2014/main" id="{12F7CC35-54BF-6F59-E94E-E8C7D8304E34}"/>
              </a:ext>
            </a:extLst>
          </p:cNvPr>
          <p:cNvSpPr/>
          <p:nvPr/>
        </p:nvSpPr>
        <p:spPr>
          <a:xfrm>
            <a:off x="701451" y="3735165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14588F5-A3D1-15EB-CFB2-B827FFBF0600}"/>
              </a:ext>
            </a:extLst>
          </p:cNvPr>
          <p:cNvSpPr/>
          <p:nvPr/>
        </p:nvSpPr>
        <p:spPr>
          <a:xfrm>
            <a:off x="701454" y="322764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511F2964-22EA-880F-F85E-3F7F56D6A26C}"/>
              </a:ext>
            </a:extLst>
          </p:cNvPr>
          <p:cNvSpPr/>
          <p:nvPr/>
        </p:nvSpPr>
        <p:spPr>
          <a:xfrm>
            <a:off x="701453" y="273002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30BC5472-8E1C-1B89-5011-BED2AD909E3C}"/>
              </a:ext>
            </a:extLst>
          </p:cNvPr>
          <p:cNvSpPr/>
          <p:nvPr/>
        </p:nvSpPr>
        <p:spPr>
          <a:xfrm>
            <a:off x="701452" y="221970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42EFD752-0AAD-E52B-6708-F0219220AD77}"/>
              </a:ext>
            </a:extLst>
          </p:cNvPr>
          <p:cNvSpPr/>
          <p:nvPr/>
        </p:nvSpPr>
        <p:spPr>
          <a:xfrm>
            <a:off x="701452" y="1736701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3AAE230F-19E6-7DA6-690B-E78F3E5F84BC}"/>
              </a:ext>
            </a:extLst>
          </p:cNvPr>
          <p:cNvSpPr/>
          <p:nvPr/>
        </p:nvSpPr>
        <p:spPr>
          <a:xfrm>
            <a:off x="701451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777439-38C4-F6F2-7C81-11319E95A943}"/>
              </a:ext>
            </a:extLst>
          </p:cNvPr>
          <p:cNvSpPr/>
          <p:nvPr/>
        </p:nvSpPr>
        <p:spPr>
          <a:xfrm>
            <a:off x="4265133" y="363475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283" y="3751250"/>
            <a:ext cx="331440" cy="3314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1C010B1-058D-E4DD-4B32-BF589C487B1D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Pyramid with levels with solid fill">
            <a:extLst>
              <a:ext uri="{FF2B5EF4-FFF2-40B4-BE49-F238E27FC236}">
                <a16:creationId xmlns:a16="http://schemas.microsoft.com/office/drawing/2014/main" id="{1AA9EAAC-799B-B998-5390-9F46513BBB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37037AE-EC42-F1E0-BC3A-1FDBE2BBAD00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Brainstorm with solid fill">
            <a:extLst>
              <a:ext uri="{FF2B5EF4-FFF2-40B4-BE49-F238E27FC236}">
                <a16:creationId xmlns:a16="http://schemas.microsoft.com/office/drawing/2014/main" id="{3426124E-54D0-308B-973E-658F9D718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20">
            <a:extLst>
              <a:ext uri="{FF2B5EF4-FFF2-40B4-BE49-F238E27FC236}">
                <a16:creationId xmlns:a16="http://schemas.microsoft.com/office/drawing/2014/main" id="{C1E9E5DE-0950-3622-2435-AAD143F22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00" y="918358"/>
            <a:ext cx="8298900" cy="336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model predictions along with Tree Explainer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decision making =&gt; low risk &amp; NPA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Automated, faster, efficient &amp; streamlined loan approval process 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Tailored credit limits, interest rates based on risk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-active measures for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ctive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applications to prevent defaults</a:t>
            </a:r>
          </a:p>
          <a:p>
            <a:pPr marL="114300" indent="0">
              <a:buClr>
                <a:schemeClr val="bg1"/>
              </a:buClr>
              <a:buNone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CE0EE14C-4408-5F4A-6705-33FA70E68F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ABFD1DB7-6113-783E-CB19-09394D5E4231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TAKEAWAYS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D51BE-6AAD-44D9-9132-90BD4FD7D384}"/>
              </a:ext>
            </a:extLst>
          </p:cNvPr>
          <p:cNvSpPr txBox="1"/>
          <p:nvPr/>
        </p:nvSpPr>
        <p:spPr>
          <a:xfrm>
            <a:off x="1650275" y="1786920"/>
            <a:ext cx="5843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&amp;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QUESTIONS ??</a:t>
            </a: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0325E2B0-752E-CF9C-9E76-1AE15D23E8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5032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6A1B-4378-4E62-B7F5-BE6F267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288275"/>
            <a:ext cx="8520600" cy="57270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  <a:b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F12-1509-40AC-AEBA-572B18DDA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CREDIT_INCOME_PERCENT 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 of the credit amount(AMT_CREDIT) relative to a client’s total income(AMT_INCOME_TOTAL)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ANNUITY_INCOME_PERCENT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loan annuity(AMT_ANNUITY) relative to a client’s total income(AMT_INCOME_TOTAL)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CREDIT_TERM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sz="1350" dirty="0">
                <a:solidFill>
                  <a:schemeClr val="bg1"/>
                </a:solidFill>
                <a:latin typeface="-apple-system"/>
              </a:rPr>
              <a:t>	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monthly amount due (AMT_ANNUITY) to credit amount(AMT_CREDIT)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-apple-system"/>
              </a:rPr>
              <a:t>	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 days employed(DAYS_EMPLOYED) relative to the client's age(DAYS_BIRTH)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D4200F3E-10E8-AE92-77C7-8731E56938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7734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C7C9D7-A7DF-44E8-86C7-6F81B3142141}"/>
              </a:ext>
            </a:extLst>
          </p:cNvPr>
          <p:cNvSpPr txBox="1"/>
          <p:nvPr/>
        </p:nvSpPr>
        <p:spPr>
          <a:xfrm>
            <a:off x="394494" y="1245233"/>
            <a:ext cx="8355012" cy="274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diversification: Right 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between Low, Medium &amp; High Risk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Improvement: adapt to changing economic conditions ensuring it remains accurate and effective over time.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lang="en-US" sz="15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Compliance with industry laws &amp; regulations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</a:t>
            </a:r>
            <a:r>
              <a:rPr lang="en-US" sz="1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fraudulent applications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429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25B67-BD27-47BA-98BB-D6C40BF3A6FF}"/>
              </a:ext>
            </a:extLst>
          </p:cNvPr>
          <p:cNvSpPr txBox="1"/>
          <p:nvPr/>
        </p:nvSpPr>
        <p:spPr>
          <a:xfrm>
            <a:off x="592138" y="320276"/>
            <a:ext cx="6659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 for Home Credit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06FF6E62-6D34-E1BB-D19C-140DAD0F3FD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571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BDF5613-C495-956C-0C54-A7769DE45D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C0C58F-CFFC-42D4-B8A5-E720F0145BBE}"/>
              </a:ext>
            </a:extLst>
          </p:cNvPr>
          <p:cNvGraphicFramePr/>
          <p:nvPr/>
        </p:nvGraphicFramePr>
        <p:xfrm>
          <a:off x="647700" y="8318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Google Shape;74;p16">
            <a:extLst>
              <a:ext uri="{FF2B5EF4-FFF2-40B4-BE49-F238E27FC236}">
                <a16:creationId xmlns:a16="http://schemas.microsoft.com/office/drawing/2014/main" id="{9F63848B-765A-879C-64AC-F361BC1B6B7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50788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781CF05-037E-C068-1123-21526982F35A}"/>
              </a:ext>
            </a:extLst>
          </p:cNvPr>
          <p:cNvSpPr/>
          <p:nvPr/>
        </p:nvSpPr>
        <p:spPr>
          <a:xfrm>
            <a:off x="701459" y="1749865"/>
            <a:ext cx="387054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D4EEFC-85AA-8813-D950-B9761DEC30C6}"/>
              </a:ext>
            </a:extLst>
          </p:cNvPr>
          <p:cNvSpPr/>
          <p:nvPr/>
        </p:nvSpPr>
        <p:spPr>
          <a:xfrm>
            <a:off x="4265133" y="1625487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F4F8628-6812-DA3A-FA69-A1413C9023EB}"/>
              </a:ext>
            </a:extLst>
          </p:cNvPr>
          <p:cNvSpPr/>
          <p:nvPr/>
        </p:nvSpPr>
        <p:spPr>
          <a:xfrm>
            <a:off x="701457" y="3735236"/>
            <a:ext cx="292461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6779398E-0AF9-8C18-03AF-4B773D63808C}"/>
              </a:ext>
            </a:extLst>
          </p:cNvPr>
          <p:cNvSpPr/>
          <p:nvPr/>
        </p:nvSpPr>
        <p:spPr>
          <a:xfrm>
            <a:off x="701457" y="3229456"/>
            <a:ext cx="292461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3BFEB912-0C86-5EC9-2BDA-286B6842C99D}"/>
              </a:ext>
            </a:extLst>
          </p:cNvPr>
          <p:cNvSpPr/>
          <p:nvPr/>
        </p:nvSpPr>
        <p:spPr>
          <a:xfrm>
            <a:off x="701458" y="2723676"/>
            <a:ext cx="2924611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00EE5075-E31A-2387-47AE-3606A88A83DC}"/>
              </a:ext>
            </a:extLst>
          </p:cNvPr>
          <p:cNvSpPr/>
          <p:nvPr/>
        </p:nvSpPr>
        <p:spPr>
          <a:xfrm>
            <a:off x="701457" y="2217896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7374BDBB-F70B-3A82-C39B-624A1800888E}"/>
              </a:ext>
            </a:extLst>
          </p:cNvPr>
          <p:cNvSpPr/>
          <p:nvPr/>
        </p:nvSpPr>
        <p:spPr>
          <a:xfrm>
            <a:off x="701460" y="123620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AF2F5C6-0D98-0B2C-03E7-979FE0848FD5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2E977A2-66F3-8F29-B2E2-CDE6297D7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148" y="1745970"/>
            <a:ext cx="339703" cy="339703"/>
          </a:xfrm>
          <a:prstGeom prst="rect">
            <a:avLst/>
          </a:prstGeom>
        </p:spPr>
      </p:pic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350"/>
            <a:ext cx="261405" cy="261405"/>
          </a:xfrm>
          <a:prstGeom prst="rect">
            <a:avLst/>
          </a:prstGeom>
        </p:spPr>
      </p:pic>
      <p:pic>
        <p:nvPicPr>
          <p:cNvPr id="17" name="Graphic 16" descr="Pyramid with levels with solid fill">
            <a:extLst>
              <a:ext uri="{FF2B5EF4-FFF2-40B4-BE49-F238E27FC236}">
                <a16:creationId xmlns:a16="http://schemas.microsoft.com/office/drawing/2014/main" id="{5DBD9E7F-707A-66C7-3009-1B3ADBFD06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0BAD29A-B849-E590-A383-A1B3F1D7A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70C547-DE20-4E0C-9E8A-BEA19BF5F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523051"/>
              </p:ext>
            </p:extLst>
          </p:nvPr>
        </p:nvGraphicFramePr>
        <p:xfrm>
          <a:off x="402020" y="1253020"/>
          <a:ext cx="7078718" cy="321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BBF24768-28CC-1465-81E0-A39478CC82F9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205076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>
            <a:extLst>
              <a:ext uri="{FF2B5EF4-FFF2-40B4-BE49-F238E27FC236}">
                <a16:creationId xmlns:a16="http://schemas.microsoft.com/office/drawing/2014/main" id="{CEBDDF80-E780-3613-FAD8-CCBA6D4FAE0D}"/>
              </a:ext>
            </a:extLst>
          </p:cNvPr>
          <p:cNvSpPr/>
          <p:nvPr/>
        </p:nvSpPr>
        <p:spPr>
          <a:xfrm>
            <a:off x="720604" y="2727364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D03F772C-D7B8-B062-4AF9-F12EADE78909}"/>
              </a:ext>
            </a:extLst>
          </p:cNvPr>
          <p:cNvSpPr/>
          <p:nvPr/>
        </p:nvSpPr>
        <p:spPr>
          <a:xfrm>
            <a:off x="720604" y="3240721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2892DFD3-72C8-3603-DDB3-84F81DB5557D}"/>
              </a:ext>
            </a:extLst>
          </p:cNvPr>
          <p:cNvSpPr/>
          <p:nvPr/>
        </p:nvSpPr>
        <p:spPr>
          <a:xfrm>
            <a:off x="710138" y="3740166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7B2C4046-066D-85FB-D842-2397E64C705A}"/>
              </a:ext>
            </a:extLst>
          </p:cNvPr>
          <p:cNvSpPr/>
          <p:nvPr/>
        </p:nvSpPr>
        <p:spPr>
          <a:xfrm>
            <a:off x="710138" y="2235367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2433CC9-41D7-E75B-5D60-ED3699528CCD}"/>
              </a:ext>
            </a:extLst>
          </p:cNvPr>
          <p:cNvSpPr/>
          <p:nvPr/>
        </p:nvSpPr>
        <p:spPr>
          <a:xfrm>
            <a:off x="720604" y="173523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5E39A611-0266-4D61-587F-70CD244EE495}"/>
              </a:ext>
            </a:extLst>
          </p:cNvPr>
          <p:cNvSpPr/>
          <p:nvPr/>
        </p:nvSpPr>
        <p:spPr>
          <a:xfrm>
            <a:off x="720604" y="1236204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C61A79-1F32-47F5-8311-CEB92048B4BD}"/>
              </a:ext>
            </a:extLst>
          </p:cNvPr>
          <p:cNvSpPr/>
          <p:nvPr/>
        </p:nvSpPr>
        <p:spPr>
          <a:xfrm>
            <a:off x="4265133" y="209848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146" y="2233845"/>
            <a:ext cx="339703" cy="339703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4" name="Graphic 33" descr="Pyramid with levels with solid fill">
            <a:extLst>
              <a:ext uri="{FF2B5EF4-FFF2-40B4-BE49-F238E27FC236}">
                <a16:creationId xmlns:a16="http://schemas.microsoft.com/office/drawing/2014/main" id="{11D77A5F-5B24-F7C5-9D0C-4E1B8C9FC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20">
            <a:extLst>
              <a:ext uri="{FF2B5EF4-FFF2-40B4-BE49-F238E27FC236}">
                <a16:creationId xmlns:a16="http://schemas.microsoft.com/office/drawing/2014/main" id="{E63A0314-14B9-3B45-F741-74C023FAB1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Train 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Dimensions</a:t>
            </a:r>
            <a:endParaRPr lang="en-US" sz="1800" i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Features: 122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Applications: 307k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sz="180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Variable </a:t>
            </a:r>
            <a:endParaRPr lang="en-US" sz="1800" i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Repaid on time: 91.92%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Default: 8.08%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6CF31BE9-4B9E-4B29-D500-25AA377BD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87"/>
          <a:stretch/>
        </p:blipFill>
        <p:spPr>
          <a:xfrm>
            <a:off x="3700189" y="1533271"/>
            <a:ext cx="5132111" cy="2076957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4D9840A5-3A44-6288-BBA1-4FC46613F5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4E49DF87-5F34-E789-3926-0451A5C61070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18797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1</a:t>
            </a:r>
          </a:p>
          <a:p>
            <a:pPr marL="114300" indent="0" algn="l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Distribution: </a:t>
            </a: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double non-defaulters</a:t>
            </a:r>
          </a:p>
          <a:p>
            <a:pPr marL="114300" indent="0" algn="l">
              <a:buNone/>
            </a:pPr>
            <a:endParaRPr lang="en-US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Repayment Challenges:</a:t>
            </a: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slightly more</a:t>
            </a:r>
          </a:p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AC3731C5-5EDC-E0F3-0363-D6B5E0447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7" t="1435" r="2406" b="1617"/>
          <a:stretch/>
        </p:blipFill>
        <p:spPr>
          <a:xfrm>
            <a:off x="5021318" y="1159238"/>
            <a:ext cx="3696105" cy="3424832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2FF772C7-DCF7-EE26-8009-E1CF109691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3" name="Google Shape;74;p16">
            <a:extLst>
              <a:ext uri="{FF2B5EF4-FFF2-40B4-BE49-F238E27FC236}">
                <a16:creationId xmlns:a16="http://schemas.microsoft.com/office/drawing/2014/main" id="{150A1DBC-2657-E5C3-1838-86E30BDE95D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298944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60546"/>
            <a:ext cx="521703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2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Default Rates: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Laborers, Drivers, Sales Staff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5B590E9E-AE25-537D-00C1-0DAE3134E4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80AB11-D825-3196-BC94-91416BBF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Google Shape;74;p16">
            <a:extLst>
              <a:ext uri="{FF2B5EF4-FFF2-40B4-BE49-F238E27FC236}">
                <a16:creationId xmlns:a16="http://schemas.microsoft.com/office/drawing/2014/main" id="{6E58599C-24C5-A450-3E18-58523D8488B8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  <p:pic>
        <p:nvPicPr>
          <p:cNvPr id="10" name="Picture 9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63DA568E-9AF6-42CB-BB32-D17982CA5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00" y="1060546"/>
            <a:ext cx="3709393" cy="36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82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3934</TotalTime>
  <Words>851</Words>
  <Application>Microsoft Macintosh PowerPoint</Application>
  <PresentationFormat>On-screen Show (16:9)</PresentationFormat>
  <Paragraphs>307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Merriweather</vt:lpstr>
      <vt:lpstr>Calibri</vt:lpstr>
      <vt:lpstr>Arial Rounded MT Bold</vt:lpstr>
      <vt:lpstr>Gill Sans MT</vt:lpstr>
      <vt:lpstr>Gallery</vt:lpstr>
      <vt:lpstr>Home Credit Default Risk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APPENDIX: Feature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cp:lastModifiedBy>SAIESHWAR TADEPALLI</cp:lastModifiedBy>
  <cp:revision>36</cp:revision>
  <dcterms:modified xsi:type="dcterms:W3CDTF">2023-12-11T01:33:38Z</dcterms:modified>
</cp:coreProperties>
</file>