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72" r:id="rId22"/>
    <p:sldId id="261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0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05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63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21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3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80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0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7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5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7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F62D-A311-4792-AB3C-80FE1413B763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Operational Transformation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 </a:t>
            </a:r>
            <a:r>
              <a:rPr lang="en-IN" b="1" dirty="0" smtClean="0"/>
              <a:t>Transformation </a:t>
            </a:r>
            <a:r>
              <a:rPr lang="en-IN" b="1" dirty="0"/>
              <a:t>F</a:t>
            </a:r>
            <a:r>
              <a:rPr lang="en-IN" b="1" dirty="0" smtClean="0"/>
              <a:t>unctions</a:t>
            </a:r>
            <a:r>
              <a:rPr lang="en-IN" b="1" dirty="0"/>
              <a:t>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989"/>
            <a:ext cx="8596668" cy="388077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functions are responsible for performing actual transformations on the target operation according to the impact of the reference operation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functions are dependent on the types and parameters of operations, and data and operation model of the OT system.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produce output operations for control algorithms.</a:t>
            </a:r>
          </a:p>
        </p:txBody>
      </p:sp>
    </p:spTree>
    <p:extLst>
      <p:ext uri="{BB962C8B-B14F-4D97-AF65-F5344CB8AC3E}">
        <p14:creationId xmlns:p14="http://schemas.microsoft.com/office/powerpoint/2010/main" val="1013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4" y="0"/>
            <a:ext cx="8596668" cy="1320800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981868"/>
                <a:ext cx="9474200" cy="5816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There are two types of Transformation Function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Inclusion </a:t>
                </a:r>
                <a:r>
                  <a:rPr 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Transformation: </a:t>
                </a:r>
                <a:r>
                  <a:rPr lang="en-US" alt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as IT(a, b), which transforms Operation a against another operation b in such a way that the impact of b is effectively included. </a:t>
                </a:r>
                <a:endParaRPr lang="en-US" altLang="en-US" sz="17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en-US" sz="17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Exclusion </a:t>
                </a:r>
                <a:r>
                  <a:rPr 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Transformation: </a:t>
                </a:r>
                <a:r>
                  <a:rPr lang="en-US" alt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as </a:t>
                </a:r>
                <a:r>
                  <a:rPr lang="en-US" alt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ET(a</a:t>
                </a:r>
                <a:r>
                  <a:rPr lang="en-US" alt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b), which transforms Operation a against another operation b in such a way that the impact of b is effectively </a:t>
                </a:r>
                <a:r>
                  <a:rPr lang="en-US" alt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excluded</a:t>
                </a:r>
                <a:r>
                  <a:rPr lang="en-US" alt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en-US" sz="17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en-US" sz="17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alt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):-</a:t>
                </a: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return 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return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 return 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3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981868"/>
                <a:ext cx="9474200" cy="5816600"/>
              </a:xfrm>
              <a:blipFill>
                <a:blip r:embed="rId2"/>
                <a:stretch>
                  <a:fillRect t="-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4" descr="T^{{-1}}(op_{1},op_{2})"/>
          <p:cNvSpPr>
            <a:spLocks noChangeAspect="1" noChangeArrowheads="1"/>
          </p:cNvSpPr>
          <p:nvPr/>
        </p:nvSpPr>
        <p:spPr bwMode="auto">
          <a:xfrm>
            <a:off x="1989138" y="3500437"/>
            <a:ext cx="77946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T^{{-1}}(op_{1},op_{2})"/>
          <p:cNvSpPr>
            <a:spLocks noChangeAspect="1" noChangeArrowheads="1"/>
          </p:cNvSpPr>
          <p:nvPr/>
        </p:nvSpPr>
        <p:spPr bwMode="auto">
          <a:xfrm>
            <a:off x="1768476" y="3692477"/>
            <a:ext cx="77946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p_{1},c_{1},sid_{1}"/>
          <p:cNvSpPr>
            <a:spLocks noChangeAspect="1" noChangeArrowheads="1"/>
          </p:cNvSpPr>
          <p:nvPr/>
        </p:nvSpPr>
        <p:spPr bwMode="auto">
          <a:xfrm>
            <a:off x="6254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9" descr="p_{2},c_{2},sid_{2}"/>
          <p:cNvSpPr>
            <a:spLocks noChangeAspect="1" noChangeArrowheads="1"/>
          </p:cNvSpPr>
          <p:nvPr/>
        </p:nvSpPr>
        <p:spPr bwMode="auto">
          <a:xfrm>
            <a:off x="1303338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0" descr="p_{1}&lt;p_{2}"/>
          <p:cNvSpPr>
            <a:spLocks noChangeAspect="1" noChangeArrowheads="1"/>
          </p:cNvSpPr>
          <p:nvPr/>
        </p:nvSpPr>
        <p:spPr bwMode="auto">
          <a:xfrm>
            <a:off x="228600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1" descr="p_{1},c_{1},sid_{1}"/>
          <p:cNvSpPr>
            <a:spLocks noChangeAspect="1" noChangeArrowheads="1"/>
          </p:cNvSpPr>
          <p:nvPr/>
        </p:nvSpPr>
        <p:spPr bwMode="auto">
          <a:xfrm>
            <a:off x="3497263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2" descr="p_{1}=p_{2}"/>
          <p:cNvSpPr>
            <a:spLocks noChangeAspect="1" noChangeArrowheads="1"/>
          </p:cNvSpPr>
          <p:nvPr/>
        </p:nvSpPr>
        <p:spPr bwMode="auto">
          <a:xfrm>
            <a:off x="45561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3" descr="sid_{1}&lt;sid_{2}"/>
          <p:cNvSpPr>
            <a:spLocks noChangeAspect="1" noChangeArrowheads="1"/>
          </p:cNvSpPr>
          <p:nvPr/>
        </p:nvSpPr>
        <p:spPr bwMode="auto">
          <a:xfrm>
            <a:off x="5157788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4" descr="p_{1},c_{1},sid_{1}"/>
          <p:cNvSpPr>
            <a:spLocks noChangeAspect="1" noChangeArrowheads="1"/>
          </p:cNvSpPr>
          <p:nvPr/>
        </p:nvSpPr>
        <p:spPr bwMode="auto">
          <a:xfrm>
            <a:off x="636905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15" descr="p_{1}+1,c_{1},sid_{1}"/>
          <p:cNvSpPr>
            <a:spLocks noChangeAspect="1" noChangeArrowheads="1"/>
          </p:cNvSpPr>
          <p:nvPr/>
        </p:nvSpPr>
        <p:spPr bwMode="auto">
          <a:xfrm>
            <a:off x="7961313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character-wise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functions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Case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(ins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return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return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return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return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return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return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return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else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if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:r>
                  <a:rPr lang="en-US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//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breaking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delete-tie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using </a:t>
                </a:r>
                <a:r>
                  <a:rPr lang="en-US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(identity op)</a:t>
                </a:r>
                <a:r>
                  <a:rPr lang="en-US" dirty="0"/>
                  <a:t> </a:t>
                </a: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4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36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>
            <a:normAutofit fontScale="90000"/>
          </a:bodyPr>
          <a:lstStyle/>
          <a:p>
            <a:r>
              <a:rPr lang="en-IN" dirty="0"/>
              <a:t>Transformation properties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207" y="1498600"/>
                <a:ext cx="8596668" cy="51435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properties:-</a:t>
                </a:r>
              </a:p>
              <a:p>
                <a:pPr marL="0" indent="0" algn="just">
                  <a:buNone/>
                </a:pPr>
                <a:endParaRPr lang="en-US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CP1/TP1: For every pair of  concurrent operations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on the same state, the transformation function T satisfies CP1/TP1 property if and only if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⃘⃘⃘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≡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⃘⃘⃘</m:t>
                    </m:r>
                    <m:r>
                      <m:rPr>
                        <m:sty m:val="p"/>
                      </m:rP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CP1/TP1 precondition: CP1/TP1 is required only if the OT system allows any two  			operations to be executed in different orders.</a:t>
                </a:r>
              </a:p>
              <a:p>
                <a:pPr marL="457200" lvl="1" indent="0" algn="just">
                  <a:buNone/>
                </a:pPr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CP2/TP2: For every three concurrent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on the same document state, the transformation function T satisfies CP2/TP2 property if and only if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⃘⃘⃘</m:t>
                    </m:r>
                    <m:r>
                      <m:rPr>
                        <m:sty m:val="p"/>
                      </m:rP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≡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⃘⃘⃘</m:t>
                    </m:r>
                    <m:r>
                      <m:rPr>
                        <m:sty m:val="p"/>
                      </m:rP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CP2/TP2 precondition: CP2/TP2 is required only if the OT systems allows 			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two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IT-transformed in two different document states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07" y="1498600"/>
                <a:ext cx="8596668" cy="5143500"/>
              </a:xfrm>
              <a:blipFill>
                <a:blip r:embed="rId2"/>
                <a:stretch>
                  <a:fillRect l="-213" t="-711" r="-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op_{1}"/>
          <p:cNvSpPr>
            <a:spLocks noChangeAspect="1" noChangeArrowheads="1"/>
          </p:cNvSpPr>
          <p:nvPr/>
        </p:nvSpPr>
        <p:spPr bwMode="auto">
          <a:xfrm>
            <a:off x="292100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3" descr="op_{2}"/>
          <p:cNvSpPr>
            <a:spLocks noChangeAspect="1" noChangeArrowheads="1"/>
          </p:cNvSpPr>
          <p:nvPr/>
        </p:nvSpPr>
        <p:spPr bwMode="auto">
          <a:xfrm>
            <a:off x="330200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op_{1}\circ T(op_{2},op_{1})\equiv op_{2}\circ T(op_{1},op_{2})"/>
          <p:cNvSpPr>
            <a:spLocks noChangeAspect="1" noChangeArrowheads="1"/>
          </p:cNvSpPr>
          <p:nvPr/>
        </p:nvSpPr>
        <p:spPr bwMode="auto">
          <a:xfrm>
            <a:off x="88804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7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54" y="236538"/>
            <a:ext cx="8596668" cy="1320800"/>
          </a:xfrm>
        </p:spPr>
        <p:txBody>
          <a:bodyPr/>
          <a:lstStyle/>
          <a:p>
            <a:r>
              <a:rPr lang="en-IN" b="1" dirty="0" smtClean="0"/>
              <a:t>Continued…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54" y="1270000"/>
                <a:ext cx="9478346" cy="5384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properties</a:t>
                </a:r>
              </a:p>
              <a:p>
                <a:pPr lvl="1" algn="just"/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IP1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document state S and the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we have 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 </m:t>
                    </m:r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IP2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property IP2 expresses that the sequence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no effect on the transformation of other operations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transformation functions satisfy IP2 if and only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if: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I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IP3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two concurrent operations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defined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same document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state, if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and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transformation functions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satisfy 	the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IP3 if and only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1" dirty="0"/>
              </a:p>
              <a:p>
                <a:pPr lvl="1"/>
                <a:endParaRPr lang="en-US" b="1" dirty="0" smtClean="0"/>
              </a:p>
              <a:p>
                <a:pPr lvl="1"/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54" y="1270000"/>
                <a:ext cx="9478346" cy="5384800"/>
              </a:xfrm>
              <a:blipFill>
                <a:blip r:embed="rId2"/>
                <a:stretch>
                  <a:fillRect l="-129" t="-566" r="-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6" descr="op_{x}"/>
          <p:cNvSpPr>
            <a:spLocks noChangeAspect="1" noChangeArrowheads="1"/>
          </p:cNvSpPr>
          <p:nvPr/>
        </p:nvSpPr>
        <p:spPr bwMode="auto">
          <a:xfrm>
            <a:off x="4446588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8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4" y="139700"/>
            <a:ext cx="8596668" cy="1320800"/>
          </a:xfrm>
        </p:spPr>
        <p:txBody>
          <a:bodyPr/>
          <a:lstStyle/>
          <a:p>
            <a:r>
              <a:rPr lang="en-US" dirty="0" smtClean="0"/>
              <a:t>Different types of OT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4" y="1270000"/>
            <a:ext cx="8596668" cy="5473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 distributed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algn="just">
              <a:buFont typeface="+mj-lt"/>
              <a:buAutoNum type="arabicPeriod"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was one of the first approaches to OT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matrix, denoted as T, is what solves conflicting operations.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 x m matrix, where m is the number of supported operations in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group-ware 	system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entry in the matrix is a function which transforms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other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operations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ensure convergence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(i.e. TP1 ).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whenever an operation is concurrent with two or more dependent operations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distributed and does not have a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server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31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adOPTed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Algorithm</a:t>
            </a:r>
          </a:p>
          <a:p>
            <a:pPr>
              <a:buFont typeface="+mj-lt"/>
              <a:buAutoNum type="arabicPeriod"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shortcomings in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in the way it transformed operations.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adOPTed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the second transformation property [TP2] which ensures that transformation of an operation along different paths will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yield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resulting operation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proved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Intention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property,</a:t>
            </a:r>
          </a:p>
        </p:txBody>
      </p:sp>
    </p:spTree>
    <p:extLst>
      <p:ext uri="{BB962C8B-B14F-4D97-AF65-F5344CB8AC3E}">
        <p14:creationId xmlns:p14="http://schemas.microsoft.com/office/powerpoint/2010/main" val="108602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4" y="165100"/>
            <a:ext cx="8596668" cy="1320800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34" y="1181100"/>
            <a:ext cx="10041466" cy="5397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 GOT — Generic Operational Transformation</a:t>
            </a:r>
          </a:p>
          <a:p>
            <a:pPr>
              <a:buFont typeface="+mj-lt"/>
              <a:buAutoNum type="arabicPeriod"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control algorithm maintains convergence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nicely. Also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integrated with Undo/Do/Redo Scheme which states that when a new operation O is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operations in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Buffer (HB)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(which is defined as ‘saved executed operations at each site’) which totally follow O to restore the document to the state before their execution.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 (the operation)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 operations that were undone from the HB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only supports basic string operations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 Insert/Delete).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correctness proof of algorithm is missing.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51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6271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GOTO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>
              <a:buAutoNum type="arabicPeriod" startAt="4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 Algorithm is the Optimized version of GOT Algorithm. The optimization takes place because of two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TP1 and 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TP2.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 algorithm uses the function convert2HC() which basically uses ET between an insert and a delete [concurrent], what basically happens is we transpose the entire history to obtain the concurrent operations when integrating a remote operation. 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never theoretically proven correct for all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97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Operational Transformation?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2089"/>
            <a:ext cx="8847666" cy="50149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optimistic consistency control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collaborative editing system or groupware.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 is able to maintain shared document consistency while allowing multi-users to generate operations freely and concurrently and the system to respond to local users quickly and execute remote operations in different orders.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capabilities of Operational Transformation: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onsistency maintenance.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Concurrency Control.</a:t>
            </a:r>
          </a:p>
          <a:p>
            <a:pPr lvl="1" algn="just"/>
            <a:r>
              <a:rPr lang="en-IN" dirty="0" smtClean="0"/>
              <a:t> Group undo</a:t>
            </a:r>
            <a:r>
              <a:rPr lang="en-IN" dirty="0"/>
              <a:t>.</a:t>
            </a:r>
            <a:endParaRPr lang="en-IN" dirty="0" smtClean="0"/>
          </a:p>
          <a:p>
            <a:pPr lvl="1" algn="just"/>
            <a:r>
              <a:rPr lang="en-IN" dirty="0" smtClean="0"/>
              <a:t> Locking. </a:t>
            </a:r>
          </a:p>
          <a:p>
            <a:pPr lvl="1" algn="just"/>
            <a:r>
              <a:rPr lang="en-IN" dirty="0" smtClean="0"/>
              <a:t> Conflict resolution. </a:t>
            </a:r>
          </a:p>
          <a:p>
            <a:pPr lvl="1" algn="just"/>
            <a:r>
              <a:rPr lang="en-IN" dirty="0" smtClean="0"/>
              <a:t> Operation </a:t>
            </a:r>
            <a:r>
              <a:rPr lang="en-IN" dirty="0"/>
              <a:t>notification and compression, </a:t>
            </a:r>
            <a:r>
              <a:rPr lang="en-IN" dirty="0" smtClean="0"/>
              <a:t>group-awareness. </a:t>
            </a:r>
          </a:p>
          <a:p>
            <a:pPr lvl="1" algn="just"/>
            <a:r>
              <a:rPr lang="en-IN" dirty="0" smtClean="0"/>
              <a:t> HTML/XML </a:t>
            </a:r>
            <a:r>
              <a:rPr lang="en-IN" dirty="0"/>
              <a:t>and tree-structured document </a:t>
            </a:r>
            <a:r>
              <a:rPr lang="en-IN" dirty="0" smtClean="0"/>
              <a:t>editing.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6144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 Google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OT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Wave OT is basically based on the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dOPT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Introduced Client-Server Architecture.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Google’s Operational Transformation algorithm modifies the basic theory of OT by requiring the client to wait for acknowledgement [ACKs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only needs to have a single state space, which is the history of operations it has applied. When it receives a client’s operation, it only needs to transform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the operation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lagged at intention Preservation.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4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ollaborative editing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34" y="1385889"/>
            <a:ext cx="8596668" cy="450691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Collaborative editing system?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editing  is a process of writing and editing documents or projects by  more than one person. 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can be performed in real-time or in non-real-time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Real time collaborative editing tools</a:t>
            </a:r>
          </a:p>
          <a:p>
            <a:pPr marL="0" indent="0" algn="just">
              <a:buNone/>
            </a:pPr>
            <a:r>
              <a:rPr lang="en-IN" dirty="0" smtClean="0"/>
              <a:t>	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accesses to shared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objects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issues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design of these types of systems.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oncurrency control.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07084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consistency and concurrency are maintained in OT?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70100"/>
            <a:ext cx="4948638" cy="44577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32400" y="2565401"/>
            <a:ext cx="4790904" cy="41020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Current Operations: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 = Insert[0, "x"] (to insert character "x" at position "0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 = Delete[2, "c"] (to delete the character "c" at position "2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maintain the consistency OT  transforms 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an editing operation according to the effects of previously executed concurrent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33580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OT in CE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6565900" cy="55626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67870" y="1993900"/>
            <a:ext cx="4184034" cy="3971262"/>
          </a:xfrm>
        </p:spPr>
        <p:txBody>
          <a:bodyPr/>
          <a:lstStyle/>
          <a:p>
            <a:r>
              <a:rPr lang="en-US" dirty="0" smtClean="0"/>
              <a:t>At the first result (at site 3)of cause-effect relation is not maintained.</a:t>
            </a:r>
          </a:p>
          <a:p>
            <a:endParaRPr lang="en-US" dirty="0" smtClean="0"/>
          </a:p>
          <a:p>
            <a:r>
              <a:rPr lang="en-US" dirty="0" smtClean="0"/>
              <a:t>The causality violation problem can be solved using State Vector Timestamp.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State Vector </a:t>
            </a:r>
            <a:r>
              <a:rPr lang="en-US" dirty="0" smtClean="0"/>
              <a:t>Timestamp used to determine happened-before relation between two operations .</a:t>
            </a:r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45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19" y="177800"/>
            <a:ext cx="8596668" cy="1320800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5918200" cy="558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570" y="1676400"/>
            <a:ext cx="4184034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Convergence requirement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the copies of the shared document be identical when the same group of operations has been performed, particularly at the end of a collaboration session. </a:t>
            </a:r>
          </a:p>
        </p:txBody>
      </p:sp>
    </p:spTree>
    <p:extLst>
      <p:ext uri="{BB962C8B-B14F-4D97-AF65-F5344CB8AC3E}">
        <p14:creationId xmlns:p14="http://schemas.microsoft.com/office/powerpoint/2010/main" val="405357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6857637" cy="5156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237" y="2110119"/>
            <a:ext cx="4184034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 preservation requirement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intention of an operation be preserved at all sites, regardless of interleaving execution of concurrent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Intention preservation can be achieved                   using Inclusion Transformation 	function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5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Undo Related Application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6057900" cy="5537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91200" y="2351089"/>
            <a:ext cx="4826000" cy="3880773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 the undo effect, which requires that undoing an operation O achieves the effect of eliminating the effect of O but retains the effects of  other operations in the document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78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07511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Transformation is a very powerful tool that allows building great collaborative apps with support for non-blocking concurrent editing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the Convergences.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the intention preservation.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 preservation.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It’ll give the user a real time working environment.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4" y="27940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maintenance in 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5234" y="1600200"/>
            <a:ext cx="4184035" cy="4697411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distributed system, all the shared document should be same as one another.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Models:</a:t>
            </a:r>
          </a:p>
          <a:p>
            <a:pPr marL="742950" lvl="2" indent="-342900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 model.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CCI model.</a:t>
            </a:r>
          </a:p>
          <a:p>
            <a:pPr marL="742950" lvl="2" indent="-342900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CSM model.</a:t>
            </a:r>
          </a:p>
          <a:p>
            <a:pPr marL="742950" lvl="2" indent="-342900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 model.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Properties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160589"/>
            <a:ext cx="8238066" cy="3871911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ausality preservation: ensures the execution order of causally dependent operations be the same as their natural cause-effect order during the process of collaboration.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onvergence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the replicated copies of the shared document be identical at all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ntention preservation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the effect of executing an operation on any document state be the same as the intention of the operation.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ingle-operation effects: the effect of executing any operation in any execution state achieves the same effect as in its generation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ulti-operation effects: the effects relation of any two operations is maintained after they are both executed in any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dmissibility: The invocation of every operation is admissible in its execution state, i.e., every invocation must not violate any effects relation (object ordering) that has been established by earlier invocations.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5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transformation: Data Model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7634" y="1830389"/>
            <a:ext cx="8596668" cy="4557711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model of an OT system defines the way data objects in a document are related to each other and referenced by operations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Each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has a positional reference in this address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plain text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documents,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ierarchy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marL="1314450" lvl="3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14450" lvl="3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HTML/XML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3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media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transformation: </a:t>
            </a:r>
            <a:r>
              <a:rPr lang="en-US" dirty="0" smtClean="0"/>
              <a:t>Operation </a:t>
            </a:r>
            <a:r>
              <a:rPr lang="en-US" dirty="0"/>
              <a:t>Model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operations directly processed by transformation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primitive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marL="400050" lvl="2" indent="0"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Insertion.</a:t>
            </a:r>
          </a:p>
          <a:p>
            <a:pPr marL="400050" lvl="2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Deletion.</a:t>
            </a:r>
          </a:p>
          <a:p>
            <a:pPr marL="400050" lvl="2" indent="0" algn="just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dditional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marL="857250" lvl="3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0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100" y="88900"/>
            <a:ext cx="8596668" cy="1320800"/>
          </a:xfrm>
        </p:spPr>
        <p:txBody>
          <a:bodyPr/>
          <a:lstStyle/>
          <a:p>
            <a:r>
              <a:rPr lang="en-US" dirty="0" smtClean="0"/>
              <a:t>Operational Transformation system structure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95132"/>
              </p:ext>
            </p:extLst>
          </p:nvPr>
        </p:nvGraphicFramePr>
        <p:xfrm>
          <a:off x="748068" y="1627189"/>
          <a:ext cx="8013700" cy="483806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013700">
                  <a:extLst>
                    <a:ext uri="{9D8B030D-6E8A-4147-A177-3AD203B41FA5}">
                      <a16:colId xmlns:a16="http://schemas.microsoft.com/office/drawing/2014/main" val="4020773498"/>
                    </a:ext>
                  </a:extLst>
                </a:gridCol>
              </a:tblGrid>
              <a:tr h="1632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Transformation control Algorithm</a:t>
                      </a:r>
                    </a:p>
                    <a:p>
                      <a:pPr algn="ctr"/>
                      <a:endParaRPr lang="en-US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(determines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which operations are transformed against others according to their concurrency/context relations)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833556"/>
                  </a:ext>
                </a:extLst>
              </a:tr>
              <a:tr h="1559535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Transformation Properties and Conditions</a:t>
                      </a:r>
                    </a:p>
                    <a:p>
                      <a:pPr algn="ctr"/>
                      <a:endParaRPr lang="en-US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(divide responsibilities between algorithms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functions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24472"/>
                  </a:ext>
                </a:extLst>
              </a:tr>
              <a:tr h="1568763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 Transformation Functions</a:t>
                      </a:r>
                    </a:p>
                    <a:p>
                      <a:pPr algn="ctr"/>
                      <a:endParaRPr lang="en-US" sz="24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(determines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how to transform a pair of primitive operation according to their operation type, position and other parameter)</a:t>
                      </a:r>
                      <a:endParaRPr lang="en-IN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9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7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Transformation</a:t>
            </a:r>
            <a:r>
              <a:rPr lang="en-US" b="1" dirty="0"/>
              <a:t> control </a:t>
            </a:r>
            <a:r>
              <a:rPr lang="en-US" b="1" dirty="0" smtClean="0"/>
              <a:t>algorithm</a:t>
            </a:r>
            <a:r>
              <a:rPr lang="en-US" b="1" dirty="0"/>
              <a:t> 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79" y="1592499"/>
            <a:ext cx="8596668" cy="457041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control algorithms are responsible for determining when an operation (transformation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target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ready for transformation, which operations (transformation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should be transformed against, and in which order should transformations be carried out.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algorithms are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sense they rely on generic relations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to do the work. Control algorithms provide input operations to transformation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6952" y="4876628"/>
            <a:ext cx="8050428" cy="1981372"/>
            <a:chOff x="1117152" y="4749628"/>
            <a:chExt cx="8050428" cy="1981372"/>
          </a:xfrm>
        </p:grpSpPr>
        <p:sp>
          <p:nvSpPr>
            <p:cNvPr id="5" name="Right Arrow 4"/>
            <p:cNvSpPr/>
            <p:nvPr/>
          </p:nvSpPr>
          <p:spPr>
            <a:xfrm>
              <a:off x="4510745" y="5276850"/>
              <a:ext cx="1587500" cy="673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4667" y="4918396"/>
              <a:ext cx="2962913" cy="13900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152" y="4749628"/>
              <a:ext cx="3560373" cy="198137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59278" y="5359400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Control Algorithm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91300" y="5370982"/>
              <a:ext cx="240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Transform Function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1211</TotalTime>
  <Words>862</Words>
  <Application>Microsoft Office PowerPoint</Application>
  <PresentationFormat>Widescreen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Operational Transformation</vt:lpstr>
      <vt:lpstr>What is Operational Transformation? </vt:lpstr>
      <vt:lpstr>Consistency maintenance in OT</vt:lpstr>
      <vt:lpstr>Consistency Properties</vt:lpstr>
      <vt:lpstr>Continued…</vt:lpstr>
      <vt:lpstr>Operational transformation: Data Model</vt:lpstr>
      <vt:lpstr>Operational transformation: Operation Model</vt:lpstr>
      <vt:lpstr>Operational Transformation system structure</vt:lpstr>
      <vt:lpstr> Transformation control algorithm  </vt:lpstr>
      <vt:lpstr> Transformation Functions  </vt:lpstr>
      <vt:lpstr>Continued…</vt:lpstr>
      <vt:lpstr>Design of character-wise transformation functions </vt:lpstr>
      <vt:lpstr>Continued…</vt:lpstr>
      <vt:lpstr>Transformation properties </vt:lpstr>
      <vt:lpstr>Continued… </vt:lpstr>
      <vt:lpstr>Different types of OT algorithm</vt:lpstr>
      <vt:lpstr>Continued…</vt:lpstr>
      <vt:lpstr>Continued…</vt:lpstr>
      <vt:lpstr>Continued…</vt:lpstr>
      <vt:lpstr>Continued…</vt:lpstr>
      <vt:lpstr>Collaborative editing system </vt:lpstr>
      <vt:lpstr>How consistency and concurrency are maintained in OT?</vt:lpstr>
      <vt:lpstr>Need of OT in CE</vt:lpstr>
      <vt:lpstr>Continued…</vt:lpstr>
      <vt:lpstr>Continued…</vt:lpstr>
      <vt:lpstr>Undo Related Application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Transformation</dc:title>
  <dc:creator>Saieswari Goliate Savoundiraradjane Goliate</dc:creator>
  <cp:lastModifiedBy>Saieswari Goliate Savoundiraradjane Goliate</cp:lastModifiedBy>
  <cp:revision>221</cp:revision>
  <dcterms:created xsi:type="dcterms:W3CDTF">2018-11-26T03:37:36Z</dcterms:created>
  <dcterms:modified xsi:type="dcterms:W3CDTF">2018-11-28T11:23:08Z</dcterms:modified>
</cp:coreProperties>
</file>