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7"/>
  </p:notesMasterIdLst>
  <p:sldIdLst>
    <p:sldId id="1491" r:id="rId2"/>
    <p:sldId id="1497" r:id="rId3"/>
    <p:sldId id="1498" r:id="rId4"/>
    <p:sldId id="1499" r:id="rId5"/>
    <p:sldId id="1500" r:id="rId6"/>
    <p:sldId id="1501" r:id="rId7"/>
    <p:sldId id="1552" r:id="rId8"/>
    <p:sldId id="1575" r:id="rId9"/>
    <p:sldId id="1553" r:id="rId10"/>
    <p:sldId id="1576" r:id="rId11"/>
    <p:sldId id="1577" r:id="rId12"/>
    <p:sldId id="1587" r:id="rId13"/>
    <p:sldId id="1503" r:id="rId14"/>
    <p:sldId id="1505" r:id="rId15"/>
    <p:sldId id="1549" r:id="rId16"/>
    <p:sldId id="1583" r:id="rId17"/>
    <p:sldId id="1584" r:id="rId18"/>
    <p:sldId id="1506" r:id="rId19"/>
    <p:sldId id="1585" r:id="rId20"/>
    <p:sldId id="1586" r:id="rId21"/>
    <p:sldId id="1545" r:id="rId22"/>
    <p:sldId id="1509" r:id="rId23"/>
    <p:sldId id="1554" r:id="rId24"/>
    <p:sldId id="1555" r:id="rId25"/>
    <p:sldId id="1556" r:id="rId26"/>
    <p:sldId id="1557" r:id="rId27"/>
    <p:sldId id="1558" r:id="rId28"/>
    <p:sldId id="1510" r:id="rId29"/>
    <p:sldId id="1511" r:id="rId30"/>
    <p:sldId id="1512" r:id="rId31"/>
    <p:sldId id="1578" r:id="rId32"/>
    <p:sldId id="1513" r:id="rId33"/>
    <p:sldId id="1579" r:id="rId34"/>
    <p:sldId id="1514" r:id="rId35"/>
    <p:sldId id="1580" r:id="rId36"/>
    <p:sldId id="1581" r:id="rId37"/>
    <p:sldId id="1515" r:id="rId38"/>
    <p:sldId id="1517" r:id="rId39"/>
    <p:sldId id="1516" r:id="rId40"/>
    <p:sldId id="1518" r:id="rId41"/>
    <p:sldId id="1519" r:id="rId42"/>
    <p:sldId id="1520" r:id="rId43"/>
    <p:sldId id="1566" r:id="rId44"/>
    <p:sldId id="1521" r:id="rId45"/>
    <p:sldId id="1582" r:id="rId46"/>
    <p:sldId id="1522" r:id="rId47"/>
    <p:sldId id="1565" r:id="rId48"/>
    <p:sldId id="1560" r:id="rId49"/>
    <p:sldId id="1523" r:id="rId50"/>
    <p:sldId id="1546" r:id="rId51"/>
    <p:sldId id="1561" r:id="rId52"/>
    <p:sldId id="1526" r:id="rId53"/>
    <p:sldId id="1562" r:id="rId54"/>
    <p:sldId id="1527" r:id="rId55"/>
    <p:sldId id="1563" r:id="rId56"/>
    <p:sldId id="1529" r:id="rId57"/>
    <p:sldId id="1564" r:id="rId58"/>
    <p:sldId id="1530" r:id="rId59"/>
    <p:sldId id="1567" r:id="rId60"/>
    <p:sldId id="1568" r:id="rId61"/>
    <p:sldId id="1547" r:id="rId62"/>
    <p:sldId id="1569" r:id="rId63"/>
    <p:sldId id="1532" r:id="rId64"/>
    <p:sldId id="1533" r:id="rId65"/>
    <p:sldId id="1572" r:id="rId66"/>
    <p:sldId id="1574" r:id="rId67"/>
    <p:sldId id="1573" r:id="rId68"/>
    <p:sldId id="1534" r:id="rId69"/>
    <p:sldId id="1535" r:id="rId70"/>
    <p:sldId id="1570" r:id="rId71"/>
    <p:sldId id="1536" r:id="rId72"/>
    <p:sldId id="1571" r:id="rId73"/>
    <p:sldId id="1537" r:id="rId74"/>
    <p:sldId id="1548" r:id="rId75"/>
    <p:sldId id="1539" r:id="rId76"/>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F0CDBC"/>
    <a:srgbClr val="008080"/>
    <a:srgbClr val="0033CC"/>
    <a:srgbClr val="BD582C"/>
    <a:srgbClr val="E48312"/>
    <a:srgbClr val="7F7F7F"/>
    <a:srgbClr val="94A088"/>
    <a:srgbClr val="86564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961" autoAdjust="0"/>
    <p:restoredTop sz="95113" autoAdjust="0"/>
  </p:normalViewPr>
  <p:slideViewPr>
    <p:cSldViewPr snapToGrid="0">
      <p:cViewPr varScale="1">
        <p:scale>
          <a:sx n="69" d="100"/>
          <a:sy n="69" d="100"/>
        </p:scale>
        <p:origin x="-1014" y="-108"/>
      </p:cViewPr>
      <p:guideLst>
        <p:guide orient="horz" pos="2160"/>
        <p:guide pos="3840"/>
      </p:guideLst>
    </p:cSldViewPr>
  </p:slideViewPr>
  <p:outlineViewPr>
    <p:cViewPr>
      <p:scale>
        <a:sx n="33" d="100"/>
        <a:sy n="33" d="100"/>
      </p:scale>
      <p:origin x="0" y="-835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Lst>
  </p:outlineViewPr>
  <p:notesTextViewPr>
    <p:cViewPr>
      <p:scale>
        <a:sx n="1" d="1"/>
        <a:sy n="1" d="1"/>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30.xml"/><Relationship Id="rId39" Type="http://schemas.openxmlformats.org/officeDocument/2006/relationships/slide" Target="slides/slide49.xml"/><Relationship Id="rId21" Type="http://schemas.openxmlformats.org/officeDocument/2006/relationships/slide" Target="slides/slide24.xml"/><Relationship Id="rId34" Type="http://schemas.openxmlformats.org/officeDocument/2006/relationships/slide" Target="slides/slide43.xml"/><Relationship Id="rId42" Type="http://schemas.openxmlformats.org/officeDocument/2006/relationships/slide" Target="slides/slide53.xml"/><Relationship Id="rId47" Type="http://schemas.openxmlformats.org/officeDocument/2006/relationships/slide" Target="slides/slide58.xml"/><Relationship Id="rId50" Type="http://schemas.openxmlformats.org/officeDocument/2006/relationships/slide" Target="slides/slide62.xml"/><Relationship Id="rId55" Type="http://schemas.openxmlformats.org/officeDocument/2006/relationships/slide" Target="slides/slide67.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3.xml"/><Relationship Id="rId29" Type="http://schemas.openxmlformats.org/officeDocument/2006/relationships/slide" Target="slides/slide35.xml"/><Relationship Id="rId41" Type="http://schemas.openxmlformats.org/officeDocument/2006/relationships/slide" Target="slides/slide52.xml"/><Relationship Id="rId54" Type="http://schemas.openxmlformats.org/officeDocument/2006/relationships/slide" Target="slides/slide66.xml"/><Relationship Id="rId62" Type="http://schemas.openxmlformats.org/officeDocument/2006/relationships/slide" Target="slides/slide75.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32" Type="http://schemas.openxmlformats.org/officeDocument/2006/relationships/slide" Target="slides/slide39.xml"/><Relationship Id="rId37" Type="http://schemas.openxmlformats.org/officeDocument/2006/relationships/slide" Target="slides/slide47.xml"/><Relationship Id="rId40" Type="http://schemas.openxmlformats.org/officeDocument/2006/relationships/slide" Target="slides/slide51.xml"/><Relationship Id="rId45" Type="http://schemas.openxmlformats.org/officeDocument/2006/relationships/slide" Target="slides/slide56.xml"/><Relationship Id="rId53" Type="http://schemas.openxmlformats.org/officeDocument/2006/relationships/slide" Target="slides/slide65.xml"/><Relationship Id="rId58" Type="http://schemas.openxmlformats.org/officeDocument/2006/relationships/slide" Target="slides/slide70.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28" Type="http://schemas.openxmlformats.org/officeDocument/2006/relationships/slide" Target="slides/slide33.xml"/><Relationship Id="rId36" Type="http://schemas.openxmlformats.org/officeDocument/2006/relationships/slide" Target="slides/slide45.xml"/><Relationship Id="rId49" Type="http://schemas.openxmlformats.org/officeDocument/2006/relationships/slide" Target="slides/slide60.xml"/><Relationship Id="rId57" Type="http://schemas.openxmlformats.org/officeDocument/2006/relationships/slide" Target="slides/slide69.xml"/><Relationship Id="rId61" Type="http://schemas.openxmlformats.org/officeDocument/2006/relationships/slide" Target="slides/slide73.xml"/><Relationship Id="rId10" Type="http://schemas.openxmlformats.org/officeDocument/2006/relationships/slide" Target="slides/slide11.xml"/><Relationship Id="rId19" Type="http://schemas.openxmlformats.org/officeDocument/2006/relationships/slide" Target="slides/slide22.xml"/><Relationship Id="rId31" Type="http://schemas.openxmlformats.org/officeDocument/2006/relationships/slide" Target="slides/slide38.xml"/><Relationship Id="rId44" Type="http://schemas.openxmlformats.org/officeDocument/2006/relationships/slide" Target="slides/slide55.xml"/><Relationship Id="rId52" Type="http://schemas.openxmlformats.org/officeDocument/2006/relationships/slide" Target="slides/slide64.xml"/><Relationship Id="rId60" Type="http://schemas.openxmlformats.org/officeDocument/2006/relationships/slide" Target="slides/slide72.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6.xml"/><Relationship Id="rId35" Type="http://schemas.openxmlformats.org/officeDocument/2006/relationships/slide" Target="slides/slide44.xml"/><Relationship Id="rId43" Type="http://schemas.openxmlformats.org/officeDocument/2006/relationships/slide" Target="slides/slide54.xml"/><Relationship Id="rId48" Type="http://schemas.openxmlformats.org/officeDocument/2006/relationships/slide" Target="slides/slide59.xml"/><Relationship Id="rId56" Type="http://schemas.openxmlformats.org/officeDocument/2006/relationships/slide" Target="slides/slide68.xml"/><Relationship Id="rId8" Type="http://schemas.openxmlformats.org/officeDocument/2006/relationships/slide" Target="slides/slide9.xml"/><Relationship Id="rId51" Type="http://schemas.openxmlformats.org/officeDocument/2006/relationships/slide" Target="slides/slide63.xml"/><Relationship Id="rId3" Type="http://schemas.openxmlformats.org/officeDocument/2006/relationships/slide" Target="slides/slide4.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29.xml"/><Relationship Id="rId33" Type="http://schemas.openxmlformats.org/officeDocument/2006/relationships/slide" Target="slides/slide40.xml"/><Relationship Id="rId38" Type="http://schemas.openxmlformats.org/officeDocument/2006/relationships/slide" Target="slides/slide48.xml"/><Relationship Id="rId46" Type="http://schemas.openxmlformats.org/officeDocument/2006/relationships/slide" Target="slides/slide57.xml"/><Relationship Id="rId59" Type="http://schemas.openxmlformats.org/officeDocument/2006/relationships/slide" Target="slides/slide7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pPr/>
              <a:t>11/9/2016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pPr/>
              <a:t>‹#›</a:t>
            </a:fld>
            <a:endParaRPr lang="en-US"/>
          </a:p>
        </p:txBody>
      </p:sp>
    </p:spTree>
    <p:extLst>
      <p:ext uri="{BB962C8B-B14F-4D97-AF65-F5344CB8AC3E}">
        <p14:creationId xmlns:p14="http://schemas.microsoft.com/office/powerpoint/2010/main" xmlns=""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xmlns="" val="4113854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D72EDE-F64B-4712-8032-CE7E69E1B1AF}" type="slidenum">
              <a:rPr lang="en-US" altLang="en-US"/>
              <a:pPr>
                <a:spcBef>
                  <a:spcPct val="0"/>
                </a:spcBef>
              </a:pPr>
              <a:t>10</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3853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D72EDE-F64B-4712-8032-CE7E69E1B1AF}" type="slidenum">
              <a:rPr lang="en-US" altLang="en-US"/>
              <a:pPr>
                <a:spcBef>
                  <a:spcPct val="0"/>
                </a:spcBef>
              </a:pPr>
              <a:t>11</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38534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6C5447-B093-49E5-9BB0-73BD27A68E2D}" type="slidenum">
              <a:rPr lang="en-US" altLang="en-US"/>
              <a:pPr>
                <a:spcBef>
                  <a:spcPct val="0"/>
                </a:spcBef>
              </a:pPr>
              <a:t>12</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198977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303A0C8-9AE7-496E-B509-6E8C156139AB}" type="slidenum">
              <a:rPr lang="en-US" altLang="en-US"/>
              <a:pPr>
                <a:spcBef>
                  <a:spcPct val="0"/>
                </a:spcBef>
              </a:pPr>
              <a:t>13</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54090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14</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079091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15</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526433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16</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52643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E2003A-59F9-445A-8D5B-84C1E5EC6A77}" type="slidenum">
              <a:rPr lang="en-US" altLang="en-US"/>
              <a:pPr>
                <a:spcBef>
                  <a:spcPct val="0"/>
                </a:spcBef>
              </a:pPr>
              <a:t>17</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52643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94EBB5-D857-4559-B781-4BA7556183AB}" type="slidenum">
              <a:rPr lang="en-US" altLang="en-US"/>
              <a:pPr>
                <a:spcBef>
                  <a:spcPct val="0"/>
                </a:spcBef>
              </a:pPr>
              <a:t>18</a:t>
            </a:fld>
            <a:endParaRPr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smtClean="0"/>
              <a:t>MK 08.11.09 Former title: Data Warehouse Back-End Tools and Utilities</a:t>
            </a:r>
          </a:p>
        </p:txBody>
      </p:sp>
    </p:spTree>
    <p:extLst>
      <p:ext uri="{BB962C8B-B14F-4D97-AF65-F5344CB8AC3E}">
        <p14:creationId xmlns:p14="http://schemas.microsoft.com/office/powerpoint/2010/main" xmlns="" val="3026594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42CB1A-FB4B-4975-B22E-63A8FDC79E21}" type="slidenum">
              <a:rPr lang="en-US" altLang="en-US"/>
              <a:pPr>
                <a:spcBef>
                  <a:spcPct val="0"/>
                </a:spcBef>
              </a:pPr>
              <a:t>19</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549516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096334-1DE9-498F-9735-738B4304C4EC}" type="slidenum">
              <a:rPr lang="en-US" altLang="en-US"/>
              <a:pPr>
                <a:spcBef>
                  <a:spcPct val="0"/>
                </a:spcBef>
              </a:pPr>
              <a:t>2</a:t>
            </a:fld>
            <a:endParaRPr lang="en-US" altLang="en-US"/>
          </a:p>
        </p:txBody>
      </p:sp>
    </p:spTree>
    <p:extLst>
      <p:ext uri="{BB962C8B-B14F-4D97-AF65-F5344CB8AC3E}">
        <p14:creationId xmlns:p14="http://schemas.microsoft.com/office/powerpoint/2010/main" xmlns="" val="3661042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42CB1A-FB4B-4975-B22E-63A8FDC79E21}" type="slidenum">
              <a:rPr lang="en-US" altLang="en-US"/>
              <a:pPr>
                <a:spcBef>
                  <a:spcPct val="0"/>
                </a:spcBef>
              </a:pPr>
              <a:t>20</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549516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xmlns="" val="3800977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22</a:t>
            </a:fld>
            <a:endParaRPr lang="en-US" altLang="en-US"/>
          </a:p>
        </p:txBody>
      </p:sp>
    </p:spTree>
    <p:extLst>
      <p:ext uri="{BB962C8B-B14F-4D97-AF65-F5344CB8AC3E}">
        <p14:creationId xmlns:p14="http://schemas.microsoft.com/office/powerpoint/2010/main" xmlns="" val="735797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23</a:t>
            </a:fld>
            <a:endParaRPr lang="en-US" altLang="en-US"/>
          </a:p>
        </p:txBody>
      </p:sp>
    </p:spTree>
    <p:extLst>
      <p:ext uri="{BB962C8B-B14F-4D97-AF65-F5344CB8AC3E}">
        <p14:creationId xmlns:p14="http://schemas.microsoft.com/office/powerpoint/2010/main" xmlns="" val="735797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24</a:t>
            </a:fld>
            <a:endParaRPr lang="en-US" altLang="en-US"/>
          </a:p>
        </p:txBody>
      </p:sp>
    </p:spTree>
    <p:extLst>
      <p:ext uri="{BB962C8B-B14F-4D97-AF65-F5344CB8AC3E}">
        <p14:creationId xmlns:p14="http://schemas.microsoft.com/office/powerpoint/2010/main" xmlns="" val="735797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25</a:t>
            </a:fld>
            <a:endParaRPr lang="en-US" altLang="en-US"/>
          </a:p>
        </p:txBody>
      </p:sp>
    </p:spTree>
    <p:extLst>
      <p:ext uri="{BB962C8B-B14F-4D97-AF65-F5344CB8AC3E}">
        <p14:creationId xmlns:p14="http://schemas.microsoft.com/office/powerpoint/2010/main" xmlns="" val="735797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26</a:t>
            </a:fld>
            <a:endParaRPr lang="en-US" altLang="en-US"/>
          </a:p>
        </p:txBody>
      </p:sp>
    </p:spTree>
    <p:extLst>
      <p:ext uri="{BB962C8B-B14F-4D97-AF65-F5344CB8AC3E}">
        <p14:creationId xmlns:p14="http://schemas.microsoft.com/office/powerpoint/2010/main" xmlns="" val="735797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2B94F4-60DF-4DA7-9805-21DDABC63FC9}" type="slidenum">
              <a:rPr lang="en-US" altLang="en-US"/>
              <a:pPr>
                <a:spcBef>
                  <a:spcPct val="0"/>
                </a:spcBef>
              </a:pPr>
              <a:t>27</a:t>
            </a:fld>
            <a:endParaRPr lang="en-US" altLang="en-US"/>
          </a:p>
        </p:txBody>
      </p:sp>
    </p:spTree>
    <p:extLst>
      <p:ext uri="{BB962C8B-B14F-4D97-AF65-F5344CB8AC3E}">
        <p14:creationId xmlns:p14="http://schemas.microsoft.com/office/powerpoint/2010/main" xmlns="" val="735797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26045FD-46D0-4BB2-B4FA-BC0A4BBA04CF}" type="slidenum">
              <a:rPr lang="en-US" altLang="en-US"/>
              <a:pPr>
                <a:spcBef>
                  <a:spcPct val="0"/>
                </a:spcBef>
              </a:pPr>
              <a:t>28</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xmlns="" val="1399012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355AF6-A3D7-4D0C-8273-6B4FC1AA29B8}" type="slidenum">
              <a:rPr lang="en-US" altLang="en-US"/>
              <a:pPr>
                <a:spcBef>
                  <a:spcPct val="0"/>
                </a:spcBef>
              </a:pPr>
              <a:t>29</a:t>
            </a:fld>
            <a:endParaRPr lang="en-US" altLang="en-US"/>
          </a:p>
        </p:txBody>
      </p:sp>
    </p:spTree>
    <p:extLst>
      <p:ext uri="{BB962C8B-B14F-4D97-AF65-F5344CB8AC3E}">
        <p14:creationId xmlns:p14="http://schemas.microsoft.com/office/powerpoint/2010/main" xmlns="" val="4094827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FBB309-9ED7-4BFA-919A-85364D5F0509}" type="slidenum">
              <a:rPr lang="en-US" altLang="en-US"/>
              <a:pPr>
                <a:spcBef>
                  <a:spcPct val="0"/>
                </a:spcBef>
              </a:pPr>
              <a:t>3</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2337955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710175-F3BA-483E-A06A-2624EBEB52EE}" type="slidenum">
              <a:rPr lang="en-US" altLang="en-US"/>
              <a:pPr>
                <a:spcBef>
                  <a:spcPct val="0"/>
                </a:spcBef>
              </a:pPr>
              <a:t>30</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927457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355AF6-A3D7-4D0C-8273-6B4FC1AA29B8}" type="slidenum">
              <a:rPr lang="en-US" altLang="en-US"/>
              <a:pPr>
                <a:spcBef>
                  <a:spcPct val="0"/>
                </a:spcBef>
              </a:pPr>
              <a:t>31</a:t>
            </a:fld>
            <a:endParaRPr lang="en-US" altLang="en-US"/>
          </a:p>
        </p:txBody>
      </p:sp>
    </p:spTree>
    <p:extLst>
      <p:ext uri="{BB962C8B-B14F-4D97-AF65-F5344CB8AC3E}">
        <p14:creationId xmlns:p14="http://schemas.microsoft.com/office/powerpoint/2010/main" xmlns="" val="40948278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DB5BE9E-22FE-4E4A-821F-4589C1046BCC}" type="slidenum">
              <a:rPr lang="en-US" altLang="en-US"/>
              <a:pPr>
                <a:spcBef>
                  <a:spcPct val="0"/>
                </a:spcBef>
              </a:pPr>
              <a:t>32</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21941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355AF6-A3D7-4D0C-8273-6B4FC1AA29B8}" type="slidenum">
              <a:rPr lang="en-US" altLang="en-US"/>
              <a:pPr>
                <a:spcBef>
                  <a:spcPct val="0"/>
                </a:spcBef>
              </a:pPr>
              <a:t>33</a:t>
            </a:fld>
            <a:endParaRPr lang="en-US" altLang="en-US"/>
          </a:p>
        </p:txBody>
      </p:sp>
    </p:spTree>
    <p:extLst>
      <p:ext uri="{BB962C8B-B14F-4D97-AF65-F5344CB8AC3E}">
        <p14:creationId xmlns:p14="http://schemas.microsoft.com/office/powerpoint/2010/main" xmlns="" val="4094827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87BE4DD-2FE2-4BB4-B24F-E7309365476C}" type="slidenum">
              <a:rPr lang="en-US" altLang="en-US"/>
              <a:pPr>
                <a:spcBef>
                  <a:spcPct val="0"/>
                </a:spcBef>
              </a:pPr>
              <a:t>34</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71523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355AF6-A3D7-4D0C-8273-6B4FC1AA29B8}" type="slidenum">
              <a:rPr lang="en-US" altLang="en-US"/>
              <a:pPr>
                <a:spcBef>
                  <a:spcPct val="0"/>
                </a:spcBef>
              </a:pPr>
              <a:t>35</a:t>
            </a:fld>
            <a:endParaRPr lang="en-US" altLang="en-US"/>
          </a:p>
        </p:txBody>
      </p:sp>
    </p:spTree>
    <p:extLst>
      <p:ext uri="{BB962C8B-B14F-4D97-AF65-F5344CB8AC3E}">
        <p14:creationId xmlns:p14="http://schemas.microsoft.com/office/powerpoint/2010/main" xmlns="" val="4094827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3355AF6-A3D7-4D0C-8273-6B4FC1AA29B8}" type="slidenum">
              <a:rPr lang="en-US" altLang="en-US"/>
              <a:pPr>
                <a:spcBef>
                  <a:spcPct val="0"/>
                </a:spcBef>
              </a:pPr>
              <a:t>36</a:t>
            </a:fld>
            <a:endParaRPr lang="en-US" altLang="en-US"/>
          </a:p>
        </p:txBody>
      </p:sp>
    </p:spTree>
    <p:extLst>
      <p:ext uri="{BB962C8B-B14F-4D97-AF65-F5344CB8AC3E}">
        <p14:creationId xmlns:p14="http://schemas.microsoft.com/office/powerpoint/2010/main" xmlns="" val="4094827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E638F36-F932-42A5-9806-A4DA778E184B}" type="slidenum">
              <a:rPr lang="en-US" altLang="en-US"/>
              <a:pPr>
                <a:spcBef>
                  <a:spcPct val="0"/>
                </a:spcBef>
              </a:pPr>
              <a:t>37</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975515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C0784A-F99D-437F-B6B5-F1540E17CA6A}" type="slidenum">
              <a:rPr lang="en-US" altLang="en-US"/>
              <a:pPr>
                <a:spcBef>
                  <a:spcPct val="0"/>
                </a:spcBef>
              </a:pPr>
              <a:t>38</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096554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BB7182-3342-4C6D-8D8A-BFC4C2D358CE}" type="slidenum">
              <a:rPr lang="en-US" altLang="en-US"/>
              <a:pPr>
                <a:spcBef>
                  <a:spcPct val="0"/>
                </a:spcBef>
              </a:pPr>
              <a:t>39</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96383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3817CBC-A37D-4286-9003-0710C708F3EA}" type="slidenum">
              <a:rPr lang="en-US" altLang="en-US"/>
              <a:pPr>
                <a:spcBef>
                  <a:spcPct val="0"/>
                </a:spcBef>
              </a:pPr>
              <a:t>4</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565544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E0309F7-F2CA-4A2C-A476-6B24BCF8771A}" type="slidenum">
              <a:rPr lang="en-US" altLang="en-US"/>
              <a:pPr>
                <a:spcBef>
                  <a:spcPct val="0"/>
                </a:spcBef>
              </a:pPr>
              <a:t>40</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915628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DD7076-9792-4EEE-A0B4-DD8424D0EB6D}" type="slidenum">
              <a:rPr lang="en-US" altLang="en-US"/>
              <a:pPr>
                <a:spcBef>
                  <a:spcPct val="0"/>
                </a:spcBef>
              </a:pPr>
              <a:t>41</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492408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B98E82-90A9-411C-8570-72EACE98786B}" type="slidenum">
              <a:rPr lang="en-US" altLang="en-US"/>
              <a:pPr>
                <a:spcBef>
                  <a:spcPct val="0"/>
                </a:spcBef>
              </a:pPr>
              <a:t>42</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564468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880C46-665B-4993-B5F7-315F44E5DA9E}" type="slidenum">
              <a:rPr lang="en-US" altLang="en-US"/>
              <a:pPr>
                <a:spcBef>
                  <a:spcPct val="0"/>
                </a:spcBef>
              </a:pPr>
              <a:t>43</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41994868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650876-AA1A-488B-8229-19FC32956A35}" type="slidenum">
              <a:rPr lang="en-US" altLang="en-US"/>
              <a:pPr>
                <a:spcBef>
                  <a:spcPct val="0"/>
                </a:spcBef>
              </a:pPr>
              <a:t>44</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407807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650876-AA1A-488B-8229-19FC32956A35}" type="slidenum">
              <a:rPr lang="en-US" altLang="en-US"/>
              <a:pPr>
                <a:spcBef>
                  <a:spcPct val="0"/>
                </a:spcBef>
              </a:pPr>
              <a:t>45</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407807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FCEA06-6CC4-46A6-BE68-E6F38499D41E}" type="slidenum">
              <a:rPr lang="en-US" altLang="en-US"/>
              <a:pPr>
                <a:spcBef>
                  <a:spcPct val="0"/>
                </a:spcBef>
              </a:pPr>
              <a:t>46</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6375579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DC6782-7E32-4C01-BFA6-3623B725A1F2}" type="slidenum">
              <a:rPr lang="en-US" altLang="en-US"/>
              <a:pPr>
                <a:spcBef>
                  <a:spcPct val="0"/>
                </a:spcBef>
              </a:pPr>
              <a:t>47</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077290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880C46-665B-4993-B5F7-315F44E5DA9E}" type="slidenum">
              <a:rPr lang="en-US" altLang="en-US"/>
              <a:pPr>
                <a:spcBef>
                  <a:spcPct val="0"/>
                </a:spcBef>
              </a:pPr>
              <a:t>48</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41994868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41A312-392A-45A9-8D42-95A2CA5C5AA7}" type="slidenum">
              <a:rPr lang="en-US" altLang="en-US"/>
              <a:pPr>
                <a:spcBef>
                  <a:spcPct val="0"/>
                </a:spcBef>
              </a:pPr>
              <a:t>49</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55609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3DAD71-DA55-4BBF-A8A8-E29AF558F87E}" type="slidenum">
              <a:rPr lang="en-US" altLang="en-US"/>
              <a:pPr>
                <a:spcBef>
                  <a:spcPct val="0"/>
                </a:spcBef>
              </a:pPr>
              <a:t>5</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7958583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xmlns="" val="2643644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DC6782-7E32-4C01-BFA6-3623B725A1F2}" type="slidenum">
              <a:rPr lang="en-US" altLang="en-US"/>
              <a:pPr>
                <a:spcBef>
                  <a:spcPct val="0"/>
                </a:spcBef>
              </a:pPr>
              <a:t>51</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07729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DC6782-7E32-4C01-BFA6-3623B725A1F2}" type="slidenum">
              <a:rPr lang="en-US" altLang="en-US"/>
              <a:pPr>
                <a:spcBef>
                  <a:spcPct val="0"/>
                </a:spcBef>
              </a:pPr>
              <a:t>52</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077290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BDC6782-7E32-4C01-BFA6-3623B725A1F2}" type="slidenum">
              <a:rPr lang="en-US" altLang="en-US"/>
              <a:pPr>
                <a:spcBef>
                  <a:spcPct val="0"/>
                </a:spcBef>
              </a:pPr>
              <a:t>53</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077290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02C748-A41E-4442-AC4A-005B8CD06F17}" type="slidenum">
              <a:rPr lang="en-US" altLang="en-US"/>
              <a:pPr>
                <a:spcBef>
                  <a:spcPct val="0"/>
                </a:spcBef>
              </a:pPr>
              <a:t>54</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9204428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02C748-A41E-4442-AC4A-005B8CD06F17}" type="slidenum">
              <a:rPr lang="en-US" altLang="en-US"/>
              <a:pPr>
                <a:spcBef>
                  <a:spcPct val="0"/>
                </a:spcBef>
              </a:pPr>
              <a:t>55</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9204428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078038-043A-440D-8EE1-B25D0D2E2B03}" type="slidenum">
              <a:rPr lang="en-US" altLang="en-US"/>
              <a:pPr>
                <a:spcBef>
                  <a:spcPct val="0"/>
                </a:spcBef>
              </a:pPr>
              <a:t>56</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2950630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078038-043A-440D-8EE1-B25D0D2E2B03}" type="slidenum">
              <a:rPr lang="en-US" altLang="en-US"/>
              <a:pPr>
                <a:spcBef>
                  <a:spcPct val="0"/>
                </a:spcBef>
              </a:pPr>
              <a:t>57</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2950630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4D8796-BF5C-45C8-BF57-18800F356B97}" type="slidenum">
              <a:rPr lang="en-US" altLang="en-US"/>
              <a:pPr>
                <a:spcBef>
                  <a:spcPct val="0"/>
                </a:spcBef>
              </a:pPr>
              <a:t>58</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268055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4D8796-BF5C-45C8-BF57-18800F356B97}" type="slidenum">
              <a:rPr lang="en-US" altLang="en-US"/>
              <a:pPr>
                <a:spcBef>
                  <a:spcPct val="0"/>
                </a:spcBef>
              </a:pPr>
              <a:t>59</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2680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D72EDE-F64B-4712-8032-CE7E69E1B1AF}" type="slidenum">
              <a:rPr lang="en-US" altLang="en-US"/>
              <a:pPr>
                <a:spcBef>
                  <a:spcPct val="0"/>
                </a:spcBef>
              </a:pPr>
              <a:t>6</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385348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4D8796-BF5C-45C8-BF57-18800F356B97}" type="slidenum">
              <a:rPr lang="en-US" altLang="en-US"/>
              <a:pPr>
                <a:spcBef>
                  <a:spcPct val="0"/>
                </a:spcBef>
              </a:pPr>
              <a:t>60</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268055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xmlns="" val="1969113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4D8796-BF5C-45C8-BF57-18800F356B97}" type="slidenum">
              <a:rPr lang="en-US" altLang="en-US"/>
              <a:pPr>
                <a:spcBef>
                  <a:spcPct val="0"/>
                </a:spcBef>
              </a:pPr>
              <a:t>62</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268055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507526-FE1B-4BF3-A3A7-ADEF3A8150C0}" type="slidenum">
              <a:rPr lang="en-US" altLang="en-US"/>
              <a:pPr>
                <a:spcBef>
                  <a:spcPct val="0"/>
                </a:spcBef>
              </a:pPr>
              <a:t>63</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xmlns="" val="18471048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39829D-CB5D-42D6-9D30-5A18D8A8856A}" type="slidenum">
              <a:rPr lang="en-US" altLang="en-US"/>
              <a:pPr>
                <a:spcBef>
                  <a:spcPct val="0"/>
                </a:spcBef>
              </a:pPr>
              <a:t>64</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41981062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4D8796-BF5C-45C8-BF57-18800F356B97}" type="slidenum">
              <a:rPr lang="en-US" altLang="en-US"/>
              <a:pPr>
                <a:spcBef>
                  <a:spcPct val="0"/>
                </a:spcBef>
              </a:pPr>
              <a:t>65</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268055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4D8796-BF5C-45C8-BF57-18800F356B97}" type="slidenum">
              <a:rPr lang="en-US" altLang="en-US"/>
              <a:pPr>
                <a:spcBef>
                  <a:spcPct val="0"/>
                </a:spcBef>
              </a:pPr>
              <a:t>66</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268055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F4D8796-BF5C-45C8-BF57-18800F356B97}" type="slidenum">
              <a:rPr lang="en-US" altLang="en-US"/>
              <a:pPr>
                <a:spcBef>
                  <a:spcPct val="0"/>
                </a:spcBef>
              </a:pPr>
              <a:t>67</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1268055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971EF2-6AAD-4B31-95A9-7B0A33ED71D3}" type="slidenum">
              <a:rPr lang="en-US" altLang="en-US"/>
              <a:pPr>
                <a:spcBef>
                  <a:spcPct val="0"/>
                </a:spcBef>
              </a:pPr>
              <a:t>68</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smtClean="0"/>
              <a:t>Bit-map index compression methods should be introduced -JH</a:t>
            </a:r>
          </a:p>
        </p:txBody>
      </p:sp>
    </p:spTree>
    <p:extLst>
      <p:ext uri="{BB962C8B-B14F-4D97-AF65-F5344CB8AC3E}">
        <p14:creationId xmlns:p14="http://schemas.microsoft.com/office/powerpoint/2010/main" xmlns="" val="17084857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DB47FA-E11F-4D1A-8B54-2C1FE170A190}" type="slidenum">
              <a:rPr lang="en-US" altLang="en-US"/>
              <a:pPr>
                <a:spcBef>
                  <a:spcPct val="0"/>
                </a:spcBef>
              </a:pPr>
              <a:t>69</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251654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D72EDE-F64B-4712-8032-CE7E69E1B1AF}" type="slidenum">
              <a:rPr lang="en-US" altLang="en-US"/>
              <a:pPr>
                <a:spcBef>
                  <a:spcPct val="0"/>
                </a:spcBef>
              </a:pPr>
              <a:t>7</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385348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C696D7-3ACC-4F14-AAB8-C166CFC72062}" type="slidenum">
              <a:rPr lang="en-US" altLang="en-US"/>
              <a:pPr>
                <a:spcBef>
                  <a:spcPct val="0"/>
                </a:spcBef>
              </a:pPr>
              <a:t>70</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42625520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C696D7-3ACC-4F14-AAB8-C166CFC72062}" type="slidenum">
              <a:rPr lang="en-US" altLang="en-US"/>
              <a:pPr>
                <a:spcBef>
                  <a:spcPct val="0"/>
                </a:spcBef>
              </a:pPr>
              <a:t>71</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42625520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0C43D3-9E17-4968-A4DB-5E0B47A42836}" type="slidenum">
              <a:rPr lang="en-US" altLang="en-US"/>
              <a:pPr>
                <a:spcBef>
                  <a:spcPct val="0"/>
                </a:spcBef>
              </a:pPr>
              <a:t>72</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0981631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0C43D3-9E17-4968-A4DB-5E0B47A42836}" type="slidenum">
              <a:rPr lang="en-US" altLang="en-US"/>
              <a:pPr>
                <a:spcBef>
                  <a:spcPct val="0"/>
                </a:spcBef>
              </a:pPr>
              <a:t>73</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0981631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xmlns="" val="24913876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9B74DC-095F-4097-92FC-06595FE354E4}" type="slidenum">
              <a:rPr lang="en-US" altLang="en-US"/>
              <a:pPr>
                <a:spcBef>
                  <a:spcPct val="0"/>
                </a:spcBef>
              </a:pPr>
              <a:t>75</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94339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D72EDE-F64B-4712-8032-CE7E69E1B1AF}" type="slidenum">
              <a:rPr lang="en-US" altLang="en-US"/>
              <a:pPr>
                <a:spcBef>
                  <a:spcPct val="0"/>
                </a:spcBef>
              </a:pPr>
              <a:t>8</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3853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D72EDE-F64B-4712-8032-CE7E69E1B1AF}" type="slidenum">
              <a:rPr lang="en-US" altLang="en-US"/>
              <a:pPr>
                <a:spcBef>
                  <a:spcPct val="0"/>
                </a:spcBef>
              </a:pPr>
              <a:t>9</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xmlns="" val="3838534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smtClean="0"/>
              <a:t>Click to edit master subtitle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3018" y="4463419"/>
            <a:ext cx="12192000" cy="23961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 Fourth level</a:t>
            </a:r>
          </a:p>
          <a:p>
            <a:pPr lvl="4"/>
            <a:r>
              <a:rPr lang="en-US" dirty="0" smtClean="0"/>
              <a:t> 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5477F8B6-2CB6-4CBB-AEEC-8D419CC7BC39}" type="datetime1">
              <a:rPr lang="en-US"/>
              <a:pPr>
                <a:defRPr/>
              </a:pPr>
              <a:t>11/9/2016</a:t>
            </a:fld>
            <a:endParaRPr lang="en-US"/>
          </a:p>
        </p:txBody>
      </p:sp>
      <p:sp>
        <p:nvSpPr>
          <p:cNvPr id="6"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xmlns="" val="470190319"/>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1760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447800"/>
            <a:ext cx="11176000" cy="5029200"/>
          </a:xfrm>
        </p:spPr>
        <p:txBody>
          <a:bodyPr/>
          <a:lstStyle/>
          <a:p>
            <a:pPr lvl="0"/>
            <a:endParaRPr lang="en-US" noProof="0" smtClean="0"/>
          </a:p>
        </p:txBody>
      </p:sp>
      <p:sp>
        <p:nvSpPr>
          <p:cNvPr id="4"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FE8E245F-AF1D-4A1D-94AD-1F1603C0A258}" type="datetime4">
              <a:rPr lang="en-US"/>
              <a:pPr>
                <a:defRPr/>
              </a:pPr>
              <a:t>November 9, 2016</a:t>
            </a:fld>
            <a:endParaRPr lang="en-US"/>
          </a:p>
        </p:txBody>
      </p:sp>
      <p:sp>
        <p:nvSpPr>
          <p:cNvPr id="5"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fld id="{4C42FBC0-C286-410A-9463-1409B0CE89E7}" type="slidenum">
              <a:rPr lang="en-US" altLang="en-US"/>
              <a:pPr/>
              <a:t>‹#›</a:t>
            </a:fld>
            <a:endParaRPr lang="en-US" altLang="en-US"/>
          </a:p>
        </p:txBody>
      </p:sp>
    </p:spTree>
    <p:extLst>
      <p:ext uri="{BB962C8B-B14F-4D97-AF65-F5344CB8AC3E}">
        <p14:creationId xmlns:p14="http://schemas.microsoft.com/office/powerpoint/2010/main" xmlns="" val="105637148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AC60FC4E-09D8-43A0-9743-88439DE05552}" type="datetime4">
              <a:rPr lang="en-US"/>
              <a:pPr>
                <a:defRPr/>
              </a:pPr>
              <a:t>November 9, 2016</a:t>
            </a:fld>
            <a:endParaRPr lang="en-US"/>
          </a:p>
        </p:txBody>
      </p:sp>
      <p:sp>
        <p:nvSpPr>
          <p:cNvPr id="4"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fld id="{955B9C67-743A-4F80-93AA-E226D3BC5296}" type="slidenum">
              <a:rPr lang="en-US" altLang="en-US"/>
              <a:pPr/>
              <a:t>‹#›</a:t>
            </a:fld>
            <a:endParaRPr lang="en-US" altLang="en-US"/>
          </a:p>
        </p:txBody>
      </p:sp>
    </p:spTree>
    <p:extLst>
      <p:ext uri="{BB962C8B-B14F-4D97-AF65-F5344CB8AC3E}">
        <p14:creationId xmlns:p14="http://schemas.microsoft.com/office/powerpoint/2010/main" xmlns="" val="307839704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79" r:id="rId3"/>
    <p:sldLayoutId id="2147483681" r:id="rId4"/>
    <p:sldLayoutId id="2147483682" r:id="rId5"/>
  </p:sldLayoutIdLst>
  <p:timing>
    <p:tnLst>
      <p:par>
        <p:cTn id="1" dur="indefinite" restart="never" nodeType="tmRoot"/>
      </p:par>
    </p:tnLst>
  </p:timing>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Microsoft_Office_Excel_97-2003_Worksheet3.xls"/><Relationship Id="rId5" Type="http://schemas.openxmlformats.org/officeDocument/2006/relationships/oleObject" Target="../embeddings/Microsoft_Office_Excel_97-2003_Worksheet2.xls"/><Relationship Id="rId4" Type="http://schemas.openxmlformats.org/officeDocument/2006/relationships/oleObject" Target="../embeddings/Microsoft_Office_Excel_97-2003_Worksheet1.xls"/></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096559" y="1555482"/>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xmlns="" val="1776592061"/>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noFill/>
        </p:spPr>
        <p:txBody>
          <a:bodyPr vert="horz" lIns="92075" tIns="46038" rIns="92075" bIns="46038" rtlCol="0" anchor="b">
            <a:normAutofit/>
          </a:bodyPr>
          <a:lstStyle/>
          <a:p>
            <a:r>
              <a:rPr lang="en-US" b="1" dirty="0" smtClean="0"/>
              <a:t>Data Warehouse vs. Operational DBMS</a:t>
            </a:r>
            <a:endParaRPr lang="en-US" altLang="en-US" dirty="0" smtClean="0"/>
          </a:p>
        </p:txBody>
      </p:sp>
      <p:sp>
        <p:nvSpPr>
          <p:cNvPr id="10244" name="Rectangle 1027"/>
          <p:cNvSpPr>
            <a:spLocks noGrp="1" noChangeArrowheads="1"/>
          </p:cNvSpPr>
          <p:nvPr>
            <p:ph type="body" idx="1"/>
          </p:nvPr>
        </p:nvSpPr>
        <p:spPr>
          <a:xfrm>
            <a:off x="661043" y="1204840"/>
            <a:ext cx="11059901" cy="5154396"/>
          </a:xfrm>
          <a:noFill/>
        </p:spPr>
        <p:txBody>
          <a:bodyPr vert="horz" lIns="92075" tIns="46038" rIns="92075" bIns="46038" rtlCol="0">
            <a:noAutofit/>
          </a:bodyPr>
          <a:lstStyle/>
          <a:p>
            <a:r>
              <a:rPr lang="en-US" sz="2400" dirty="0" smtClean="0"/>
              <a:t>The major distinguishing features of OLTP and OLAP are summarized as follows:</a:t>
            </a:r>
          </a:p>
          <a:p>
            <a:r>
              <a:rPr lang="en-US" sz="2400" b="1" dirty="0" smtClean="0"/>
              <a:t>Users and system orientation: </a:t>
            </a:r>
            <a:r>
              <a:rPr lang="en-US" sz="2400" dirty="0" smtClean="0"/>
              <a:t>An OLTP system is </a:t>
            </a:r>
            <a:r>
              <a:rPr lang="en-US" sz="2400" i="1" dirty="0" smtClean="0"/>
              <a:t>customer-oriented </a:t>
            </a:r>
            <a:r>
              <a:rPr lang="en-US" sz="2400" dirty="0" smtClean="0"/>
              <a:t>and is used for transaction and query processing by clerks, clients, and information technology professionals. An OLAP system is </a:t>
            </a:r>
            <a:r>
              <a:rPr lang="en-US" sz="2400" i="1" dirty="0" smtClean="0"/>
              <a:t>market-oriented</a:t>
            </a:r>
            <a:r>
              <a:rPr lang="en-US" sz="2400" dirty="0" smtClean="0"/>
              <a:t> and is used for data analysis by knowledge workers, including managers, executives, and analysts.</a:t>
            </a:r>
          </a:p>
          <a:p>
            <a:r>
              <a:rPr lang="en-US" sz="2400" b="1" dirty="0" smtClean="0"/>
              <a:t>Data contents: </a:t>
            </a:r>
            <a:r>
              <a:rPr lang="en-US" sz="2400" dirty="0" smtClean="0"/>
              <a:t>An OLTP system manages current data that, typically, are too detailed to be easily used for decision making. An OLAP system manages large amounts of historic data, provides facilities for summarization and aggregation, and stores and manages information at different levels of granularity. These features make the data easier to use for informed decision making.</a:t>
            </a:r>
          </a:p>
          <a:p>
            <a:r>
              <a:rPr lang="en-US" sz="2400" b="1" dirty="0" smtClean="0"/>
              <a:t>Database design: </a:t>
            </a:r>
            <a:r>
              <a:rPr lang="en-US" sz="2400" dirty="0" smtClean="0"/>
              <a:t>An OLTP system usually adopts an entity-relationship (ER) data model and an application-oriented database design. An OLAP system typically adopts either a </a:t>
            </a:r>
            <a:r>
              <a:rPr lang="en-US" sz="2400" i="1" dirty="0" smtClean="0"/>
              <a:t>star </a:t>
            </a:r>
            <a:r>
              <a:rPr lang="en-US" sz="2400" dirty="0" smtClean="0"/>
              <a:t>or</a:t>
            </a:r>
            <a:r>
              <a:rPr lang="en-US" sz="2400" i="1" dirty="0" smtClean="0"/>
              <a:t> a snowflake </a:t>
            </a:r>
            <a:r>
              <a:rPr lang="en-US" sz="2400" dirty="0" smtClean="0"/>
              <a:t>model and a </a:t>
            </a:r>
            <a:r>
              <a:rPr lang="en-US" sz="2400" i="1" dirty="0" smtClean="0"/>
              <a:t>subject-oriented </a:t>
            </a:r>
            <a:r>
              <a:rPr lang="en-US" sz="2400" dirty="0" smtClean="0"/>
              <a:t>database design.</a:t>
            </a:r>
          </a:p>
        </p:txBody>
      </p:sp>
    </p:spTree>
    <p:extLst>
      <p:ext uri="{BB962C8B-B14F-4D97-AF65-F5344CB8AC3E}">
        <p14:creationId xmlns:p14="http://schemas.microsoft.com/office/powerpoint/2010/main" xmlns="" val="4064216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noFill/>
        </p:spPr>
        <p:txBody>
          <a:bodyPr vert="horz" lIns="92075" tIns="46038" rIns="92075" bIns="46038" rtlCol="0" anchor="b">
            <a:normAutofit/>
          </a:bodyPr>
          <a:lstStyle/>
          <a:p>
            <a:r>
              <a:rPr lang="en-US" b="1" dirty="0" smtClean="0"/>
              <a:t>Data Warehouse vs. Operational DBMS</a:t>
            </a:r>
            <a:endParaRPr lang="en-US" altLang="en-US" dirty="0" smtClean="0"/>
          </a:p>
        </p:txBody>
      </p:sp>
      <p:sp>
        <p:nvSpPr>
          <p:cNvPr id="10244" name="Rectangle 1027"/>
          <p:cNvSpPr>
            <a:spLocks noGrp="1" noChangeArrowheads="1"/>
          </p:cNvSpPr>
          <p:nvPr>
            <p:ph type="body" idx="1"/>
          </p:nvPr>
        </p:nvSpPr>
        <p:spPr>
          <a:xfrm>
            <a:off x="661043" y="1204839"/>
            <a:ext cx="11059901" cy="5362215"/>
          </a:xfrm>
          <a:noFill/>
        </p:spPr>
        <p:txBody>
          <a:bodyPr vert="horz" lIns="92075" tIns="46038" rIns="92075" bIns="46038" rtlCol="0">
            <a:noAutofit/>
          </a:bodyPr>
          <a:lstStyle/>
          <a:p>
            <a:r>
              <a:rPr lang="en-US" sz="2400" b="1" dirty="0" smtClean="0"/>
              <a:t>View: </a:t>
            </a:r>
            <a:r>
              <a:rPr lang="en-US" sz="2400" dirty="0" smtClean="0"/>
              <a:t>An OLTP system focuses mainly on the current data within an enterprise or department, without referring to historic data or data in different organizations. In contrast, an OLAP system often spans multiple versions of a database schema, due to the evolutionary process of an organization. OLAP systems also deal with information that originates from different organizations, integrating information from many data stores. Because of their huge volume, OLAP data are stored on multiple storage media.</a:t>
            </a:r>
          </a:p>
          <a:p>
            <a:r>
              <a:rPr lang="en-US" sz="2400" b="1" dirty="0" smtClean="0"/>
              <a:t>Access patterns: </a:t>
            </a:r>
            <a:r>
              <a:rPr lang="en-US" sz="2400" dirty="0" smtClean="0"/>
              <a:t>The access patterns of an OLTP system consist mainly of short, atomic transactions. Such a system requires concurrency control and recovery mechanisms. However, accesses to OLAP systems are mostly read-only operations (because most data warehouses store historic rather than up-to-date information), although many could be complex queries.</a:t>
            </a:r>
          </a:p>
          <a:p>
            <a:r>
              <a:rPr lang="en-US" sz="2400" dirty="0" smtClean="0"/>
              <a:t>Other features that distinguish between OLTP and OLAP systems include database size, frequency of operations, and performance metrics.</a:t>
            </a:r>
          </a:p>
        </p:txBody>
      </p:sp>
    </p:spTree>
    <p:extLst>
      <p:ext uri="{BB962C8B-B14F-4D97-AF65-F5344CB8AC3E}">
        <p14:creationId xmlns:p14="http://schemas.microsoft.com/office/powerpoint/2010/main" xmlns="" val="4064216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Comparison of OLTP and OLAP System</a:t>
            </a:r>
            <a:endParaRPr lang="en-US" altLang="en-US" dirty="0" smtClean="0"/>
          </a:p>
        </p:txBody>
      </p:sp>
      <p:pic>
        <p:nvPicPr>
          <p:cNvPr id="172035" name="Picture 3"/>
          <p:cNvPicPr>
            <a:picLocks noChangeAspect="1" noChangeArrowheads="1"/>
          </p:cNvPicPr>
          <p:nvPr/>
        </p:nvPicPr>
        <p:blipFill>
          <a:blip r:embed="rId3"/>
          <a:srcRect/>
          <a:stretch>
            <a:fillRect/>
          </a:stretch>
        </p:blipFill>
        <p:spPr bwMode="auto">
          <a:xfrm>
            <a:off x="2082649" y="1122219"/>
            <a:ext cx="8381889" cy="5735782"/>
          </a:xfrm>
          <a:prstGeom prst="rect">
            <a:avLst/>
          </a:prstGeom>
          <a:noFill/>
          <a:ln w="9525">
            <a:noFill/>
            <a:miter lim="800000"/>
            <a:headEnd/>
            <a:tailEnd/>
          </a:ln>
          <a:effectLst/>
        </p:spPr>
      </p:pic>
    </p:spTree>
    <p:extLst>
      <p:ext uri="{BB962C8B-B14F-4D97-AF65-F5344CB8AC3E}">
        <p14:creationId xmlns:p14="http://schemas.microsoft.com/office/powerpoint/2010/main" xmlns="" val="1954368556"/>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193800" y="304800"/>
            <a:ext cx="9474200" cy="623888"/>
          </a:xfrm>
          <a:noFill/>
        </p:spPr>
        <p:txBody>
          <a:bodyPr vert="horz" lIns="92075" tIns="46038" rIns="92075" bIns="46038" rtlCol="0" anchor="b">
            <a:noAutofit/>
          </a:bodyPr>
          <a:lstStyle/>
          <a:p>
            <a:pPr eaLnBrk="1" hangingPunct="1"/>
            <a:r>
              <a:rPr lang="en-US" altLang="en-US" dirty="0" smtClean="0"/>
              <a:t>Why a Separate Data Warehouse?</a:t>
            </a:r>
          </a:p>
        </p:txBody>
      </p:sp>
      <p:sp>
        <p:nvSpPr>
          <p:cNvPr id="12292" name="Rectangle 3"/>
          <p:cNvSpPr>
            <a:spLocks noGrp="1" noChangeArrowheads="1"/>
          </p:cNvSpPr>
          <p:nvPr>
            <p:ph type="body" idx="1"/>
          </p:nvPr>
        </p:nvSpPr>
        <p:spPr>
          <a:xfrm>
            <a:off x="622300" y="1130300"/>
            <a:ext cx="10934700" cy="5638800"/>
          </a:xfrm>
          <a:noFill/>
        </p:spPr>
        <p:txBody>
          <a:bodyPr vert="horz" lIns="92075" tIns="46038" rIns="92075" bIns="46038" rtlCol="0">
            <a:noAutofit/>
          </a:bodyPr>
          <a:lstStyle/>
          <a:p>
            <a:pPr eaLnBrk="1" hangingPunct="1"/>
            <a:r>
              <a:rPr lang="en-US" altLang="en-US" sz="2400" dirty="0"/>
              <a:t>High performance for both systems</a:t>
            </a:r>
          </a:p>
          <a:p>
            <a:pPr lvl="1" eaLnBrk="1" hangingPunct="1"/>
            <a:r>
              <a:rPr lang="en-US" altLang="en-US" sz="2400" dirty="0"/>
              <a:t>DBMS— tuned for OLTP: access methods, indexing, concurrency control, recovery</a:t>
            </a:r>
          </a:p>
          <a:p>
            <a:pPr lvl="1" eaLnBrk="1" hangingPunct="1"/>
            <a:r>
              <a:rPr lang="en-US" altLang="en-US" sz="2400" dirty="0"/>
              <a:t>Warehouse—tuned for OLAP: complex OLAP queries, multidimensional view, consolidation</a:t>
            </a:r>
          </a:p>
          <a:p>
            <a:pPr eaLnBrk="1" hangingPunct="1"/>
            <a:r>
              <a:rPr lang="en-US" altLang="en-US" sz="2400" dirty="0"/>
              <a:t>Different functions and different data:</a:t>
            </a:r>
          </a:p>
          <a:p>
            <a:pPr lvl="1" eaLnBrk="1" hangingPunct="1"/>
            <a:r>
              <a:rPr lang="en-US" altLang="en-US" sz="2400" u="sng" dirty="0">
                <a:solidFill>
                  <a:schemeClr val="hlink"/>
                </a:solidFill>
              </a:rPr>
              <a:t>missing data</a:t>
            </a:r>
            <a:r>
              <a:rPr lang="en-US" altLang="en-US" sz="2400" dirty="0"/>
              <a:t>: Decision support requires historical data which operational DBs do not typically maintain</a:t>
            </a:r>
          </a:p>
          <a:p>
            <a:pPr lvl="1" eaLnBrk="1" hangingPunct="1"/>
            <a:r>
              <a:rPr lang="en-US" altLang="en-US" sz="2400" u="sng" dirty="0">
                <a:solidFill>
                  <a:schemeClr val="hlink"/>
                </a:solidFill>
              </a:rPr>
              <a:t>data consolidation</a:t>
            </a:r>
            <a:r>
              <a:rPr lang="en-US" altLang="en-US" sz="2400" dirty="0"/>
              <a:t>:  DS requires consolidation (aggregation, summarization) of data from heterogeneous sources</a:t>
            </a:r>
          </a:p>
          <a:p>
            <a:pPr lvl="1" eaLnBrk="1" hangingPunct="1"/>
            <a:r>
              <a:rPr lang="en-US" altLang="en-US" sz="2400" u="sng" dirty="0">
                <a:solidFill>
                  <a:schemeClr val="hlink"/>
                </a:solidFill>
              </a:rPr>
              <a:t>data quality</a:t>
            </a:r>
            <a:r>
              <a:rPr lang="en-US" altLang="en-US" sz="2400" dirty="0"/>
              <a:t>: different sources typically use inconsistent data representations, codes and formats which have to be reconciled</a:t>
            </a:r>
          </a:p>
          <a:p>
            <a:pPr eaLnBrk="1" hangingPunct="1"/>
            <a:r>
              <a:rPr lang="en-US" altLang="en-US" sz="2400" dirty="0"/>
              <a:t>Note: There are more and more systems which perform OLAP analysis directly on relational databases</a:t>
            </a:r>
          </a:p>
        </p:txBody>
      </p:sp>
    </p:spTree>
    <p:extLst>
      <p:ext uri="{BB962C8B-B14F-4D97-AF65-F5344CB8AC3E}">
        <p14:creationId xmlns:p14="http://schemas.microsoft.com/office/powerpoint/2010/main" xmlns="" val="40010409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idx="1"/>
          </p:nvPr>
        </p:nvSpPr>
        <p:spPr>
          <a:xfrm>
            <a:off x="584200" y="2871536"/>
            <a:ext cx="4168775" cy="3351463"/>
          </a:xfrm>
          <a:noFill/>
        </p:spPr>
        <p:txBody>
          <a:bodyPr vert="horz" lIns="92075" tIns="46038" rIns="92075" bIns="46038" rtlCol="0">
            <a:noAutofit/>
          </a:bodyPr>
          <a:lstStyle/>
          <a:p>
            <a:pPr eaLnBrk="1" hangingPunct="1">
              <a:lnSpc>
                <a:spcPct val="150000"/>
              </a:lnSpc>
              <a:spcAft>
                <a:spcPts val="600"/>
              </a:spcAft>
            </a:pPr>
            <a:r>
              <a:rPr lang="en-US" altLang="en-US" sz="2400" dirty="0" smtClean="0"/>
              <a:t>Top Tier: Front-End Tools</a:t>
            </a:r>
            <a:endParaRPr lang="en-US" altLang="en-US" sz="2400" dirty="0"/>
          </a:p>
          <a:p>
            <a:pPr eaLnBrk="1" hangingPunct="1">
              <a:lnSpc>
                <a:spcPct val="150000"/>
              </a:lnSpc>
              <a:spcAft>
                <a:spcPts val="600"/>
              </a:spcAft>
            </a:pPr>
            <a:r>
              <a:rPr lang="en-US" altLang="en-US" sz="2400" dirty="0" smtClean="0"/>
              <a:t>Middle Tier: OLAP Server</a:t>
            </a:r>
          </a:p>
          <a:p>
            <a:pPr eaLnBrk="1" hangingPunct="1">
              <a:lnSpc>
                <a:spcPct val="150000"/>
              </a:lnSpc>
              <a:spcAft>
                <a:spcPts val="600"/>
              </a:spcAft>
            </a:pPr>
            <a:r>
              <a:rPr lang="en-US" altLang="en-US" sz="2400" dirty="0" smtClean="0"/>
              <a:t>Bottom Tier: Data Warehouse Server</a:t>
            </a:r>
          </a:p>
          <a:p>
            <a:pPr eaLnBrk="1" hangingPunct="1">
              <a:lnSpc>
                <a:spcPct val="150000"/>
              </a:lnSpc>
              <a:spcAft>
                <a:spcPts val="600"/>
              </a:spcAft>
            </a:pPr>
            <a:r>
              <a:rPr lang="en-US" altLang="en-US" sz="2400" dirty="0" smtClean="0"/>
              <a:t>Data</a:t>
            </a:r>
            <a:endParaRPr lang="en-US" altLang="en-US" sz="2400" dirty="0"/>
          </a:p>
        </p:txBody>
      </p:sp>
      <p:pic>
        <p:nvPicPr>
          <p:cNvPr id="4" name="Picture 3"/>
          <p:cNvPicPr>
            <a:picLocks noChangeAspect="1"/>
          </p:cNvPicPr>
          <p:nvPr/>
        </p:nvPicPr>
        <p:blipFill>
          <a:blip r:embed="rId3"/>
          <a:stretch>
            <a:fillRect/>
          </a:stretch>
        </p:blipFill>
        <p:spPr>
          <a:xfrm>
            <a:off x="5117432" y="29141"/>
            <a:ext cx="6379243" cy="6828859"/>
          </a:xfrm>
          <a:prstGeom prst="rect">
            <a:avLst/>
          </a:prstGeom>
        </p:spPr>
      </p:pic>
      <p:sp>
        <p:nvSpPr>
          <p:cNvPr id="5" name="Rectangle 3"/>
          <p:cNvSpPr>
            <a:spLocks noChangeArrowheads="1"/>
          </p:cNvSpPr>
          <p:nvPr/>
        </p:nvSpPr>
        <p:spPr bwMode="auto">
          <a:xfrm>
            <a:off x="364457" y="209550"/>
            <a:ext cx="4752975" cy="2129588"/>
          </a:xfrm>
          <a:prstGeom prst="rect">
            <a:avLst/>
          </a:prstGeom>
          <a:solidFill>
            <a:schemeClr val="bg1"/>
          </a:solidFill>
          <a:ln w="9525">
            <a:noFill/>
            <a:miter lim="800000"/>
            <a:headEnd/>
            <a:tailEnd/>
          </a:ln>
          <a:effectLst/>
        </p:spPr>
        <p:txBody>
          <a:bodyPr lIns="92075" tIns="46038" rIns="92075" bIns="46038" anchor="b"/>
          <a:lstStyle/>
          <a:p>
            <a:pPr algn="ctr" eaLnBrk="0" hangingPunct="0">
              <a:defRPr/>
            </a:pPr>
            <a:r>
              <a:rPr lang="en-US" sz="4400" b="1" dirty="0">
                <a:effectLst>
                  <a:outerShdw blurRad="38100" dist="38100" dir="2700000" algn="tl">
                    <a:srgbClr val="000000">
                      <a:alpha val="43137"/>
                    </a:srgbClr>
                  </a:outerShdw>
                </a:effectLst>
                <a:latin typeface="Berlin Sans FB Demi" panose="020E0802020502020306" pitchFamily="34" charset="0"/>
              </a:rPr>
              <a:t>Data Warehouse: A Multi-Tiered Architecture</a:t>
            </a:r>
            <a:endParaRPr lang="en-US" sz="5400" dirty="0">
              <a:effectLst>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xmlns="" val="37221195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752600" y="279400"/>
            <a:ext cx="8743950" cy="711200"/>
          </a:xfrm>
          <a:noFill/>
        </p:spPr>
        <p:txBody>
          <a:bodyPr vert="horz" lIns="92075" tIns="46038" rIns="92075" bIns="46038" rtlCol="0" anchor="b">
            <a:normAutofit/>
          </a:bodyPr>
          <a:lstStyle/>
          <a:p>
            <a:pPr eaLnBrk="1" hangingPunct="1"/>
            <a:r>
              <a:rPr lang="en-US" altLang="en-US" dirty="0" smtClean="0"/>
              <a:t>Data </a:t>
            </a:r>
            <a:r>
              <a:rPr lang="en-US" altLang="en-US" dirty="0" smtClean="0"/>
              <a:t>Warehouse Models</a:t>
            </a:r>
          </a:p>
        </p:txBody>
      </p:sp>
      <p:sp>
        <p:nvSpPr>
          <p:cNvPr id="14340" name="Rectangle 3"/>
          <p:cNvSpPr>
            <a:spLocks noGrp="1" noChangeArrowheads="1"/>
          </p:cNvSpPr>
          <p:nvPr>
            <p:ph type="body" idx="1"/>
          </p:nvPr>
        </p:nvSpPr>
        <p:spPr>
          <a:xfrm>
            <a:off x="584200" y="1371599"/>
            <a:ext cx="10845800" cy="5056909"/>
          </a:xfrm>
          <a:noFill/>
        </p:spPr>
        <p:txBody>
          <a:bodyPr vert="horz" lIns="92075" tIns="46038" rIns="92075" bIns="46038" rtlCol="0">
            <a:noAutofit/>
          </a:bodyPr>
          <a:lstStyle/>
          <a:p>
            <a:pPr>
              <a:spcAft>
                <a:spcPts val="600"/>
              </a:spcAft>
            </a:pPr>
            <a:r>
              <a:rPr lang="en-US" sz="2400" dirty="0" smtClean="0"/>
              <a:t>From the architecture point of view, there are three data warehouse models:</a:t>
            </a:r>
            <a:endParaRPr lang="en-US" altLang="en-US" sz="2400" b="1" dirty="0" smtClean="0"/>
          </a:p>
          <a:p>
            <a:pPr eaLnBrk="1" hangingPunct="1">
              <a:spcAft>
                <a:spcPts val="600"/>
              </a:spcAft>
            </a:pPr>
            <a:r>
              <a:rPr lang="en-US" altLang="en-US" sz="2400" b="1" dirty="0" smtClean="0"/>
              <a:t>Enterprise </a:t>
            </a:r>
            <a:r>
              <a:rPr lang="en-US" altLang="en-US" sz="2400" b="1" dirty="0"/>
              <a:t>warehouse</a:t>
            </a:r>
          </a:p>
          <a:p>
            <a:pPr lvl="1"/>
            <a:r>
              <a:rPr lang="en-US" sz="2400" dirty="0" smtClean="0"/>
              <a:t>An enterprise warehouse collects all of the information </a:t>
            </a:r>
            <a:r>
              <a:rPr lang="en-US" sz="2400" dirty="0" smtClean="0"/>
              <a:t>about subjects </a:t>
            </a:r>
            <a:r>
              <a:rPr lang="en-US" sz="2400" dirty="0" smtClean="0"/>
              <a:t>spanning the entire organization. </a:t>
            </a:r>
            <a:endParaRPr lang="en-US" sz="2400" dirty="0" smtClean="0"/>
          </a:p>
          <a:p>
            <a:pPr lvl="1"/>
            <a:r>
              <a:rPr lang="en-US" sz="2400" dirty="0" smtClean="0"/>
              <a:t>It </a:t>
            </a:r>
            <a:r>
              <a:rPr lang="en-US" sz="2400" dirty="0" smtClean="0"/>
              <a:t>provides corporate-wide data </a:t>
            </a:r>
            <a:r>
              <a:rPr lang="en-US" sz="2400" dirty="0" smtClean="0"/>
              <a:t>integration, usually </a:t>
            </a:r>
            <a:r>
              <a:rPr lang="en-US" sz="2400" dirty="0" smtClean="0"/>
              <a:t>from one or more operational systems or external </a:t>
            </a:r>
            <a:r>
              <a:rPr lang="en-US" sz="2400" dirty="0" smtClean="0"/>
              <a:t>information providers</a:t>
            </a:r>
            <a:r>
              <a:rPr lang="en-US" sz="2400" dirty="0" smtClean="0"/>
              <a:t>, and is cross-functional in scope. </a:t>
            </a:r>
            <a:endParaRPr lang="en-US" sz="2400" dirty="0" smtClean="0"/>
          </a:p>
          <a:p>
            <a:pPr lvl="1"/>
            <a:r>
              <a:rPr lang="en-US" sz="2400" dirty="0" smtClean="0"/>
              <a:t>It </a:t>
            </a:r>
            <a:r>
              <a:rPr lang="en-US" sz="2400" dirty="0" smtClean="0"/>
              <a:t>typically contains detailed data </a:t>
            </a:r>
            <a:r>
              <a:rPr lang="en-US" sz="2400" dirty="0" smtClean="0"/>
              <a:t>as well </a:t>
            </a:r>
            <a:r>
              <a:rPr lang="en-US" sz="2400" dirty="0" smtClean="0"/>
              <a:t>as summarized data, and can range in size from a few gigabytes to </a:t>
            </a:r>
            <a:r>
              <a:rPr lang="en-US" sz="2400" dirty="0" smtClean="0"/>
              <a:t>hundreds of </a:t>
            </a:r>
            <a:r>
              <a:rPr lang="en-US" sz="2400" dirty="0" smtClean="0"/>
              <a:t>gigabytes, terabytes, or beyond</a:t>
            </a:r>
            <a:r>
              <a:rPr lang="en-US" sz="2400" dirty="0" smtClean="0"/>
              <a:t>.</a:t>
            </a:r>
          </a:p>
          <a:p>
            <a:pPr lvl="1"/>
            <a:r>
              <a:rPr lang="en-US" sz="2400" dirty="0" smtClean="0"/>
              <a:t> </a:t>
            </a:r>
            <a:r>
              <a:rPr lang="en-US" sz="2400" dirty="0" smtClean="0"/>
              <a:t>An enterprise data warehouse may be </a:t>
            </a:r>
            <a:r>
              <a:rPr lang="en-US" sz="2400" dirty="0" smtClean="0"/>
              <a:t>implemented on </a:t>
            </a:r>
            <a:r>
              <a:rPr lang="en-US" sz="2400" dirty="0" smtClean="0"/>
              <a:t>traditional mainframes, computer </a:t>
            </a:r>
            <a:r>
              <a:rPr lang="en-US" sz="2400" dirty="0" err="1" smtClean="0"/>
              <a:t>superservers</a:t>
            </a:r>
            <a:r>
              <a:rPr lang="en-US" sz="2400" dirty="0" smtClean="0"/>
              <a:t>, or parallel </a:t>
            </a:r>
            <a:r>
              <a:rPr lang="en-US" sz="2400" dirty="0" smtClean="0"/>
              <a:t>architecture platforms</a:t>
            </a:r>
            <a:r>
              <a:rPr lang="en-US" sz="2400" dirty="0" smtClean="0"/>
              <a:t>. </a:t>
            </a:r>
            <a:endParaRPr lang="en-US" sz="2400" dirty="0" smtClean="0"/>
          </a:p>
          <a:p>
            <a:pPr lvl="1"/>
            <a:r>
              <a:rPr lang="en-US" sz="2400" dirty="0" smtClean="0"/>
              <a:t>It </a:t>
            </a:r>
            <a:r>
              <a:rPr lang="en-US" sz="2400" dirty="0" smtClean="0"/>
              <a:t>requires extensive business modeling and may take years to </a:t>
            </a:r>
            <a:r>
              <a:rPr lang="en-US" sz="2400" dirty="0" smtClean="0"/>
              <a:t>design and </a:t>
            </a:r>
            <a:r>
              <a:rPr lang="en-US" sz="2400" dirty="0" smtClean="0"/>
              <a:t>build</a:t>
            </a:r>
            <a:r>
              <a:rPr lang="en-US" sz="2400" dirty="0" smtClean="0"/>
              <a:t>.</a:t>
            </a:r>
            <a:endParaRPr lang="en-US" altLang="en-US" sz="2400" dirty="0" smtClean="0"/>
          </a:p>
        </p:txBody>
      </p:sp>
    </p:spTree>
    <p:extLst>
      <p:ext uri="{BB962C8B-B14F-4D97-AF65-F5344CB8AC3E}">
        <p14:creationId xmlns:p14="http://schemas.microsoft.com/office/powerpoint/2010/main" xmlns="" val="28344644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752600" y="279400"/>
            <a:ext cx="8743950" cy="711200"/>
          </a:xfrm>
          <a:noFill/>
        </p:spPr>
        <p:txBody>
          <a:bodyPr vert="horz" lIns="92075" tIns="46038" rIns="92075" bIns="46038" rtlCol="0" anchor="b">
            <a:normAutofit/>
          </a:bodyPr>
          <a:lstStyle/>
          <a:p>
            <a:pPr eaLnBrk="1" hangingPunct="1"/>
            <a:r>
              <a:rPr lang="en-US" altLang="en-US" dirty="0" smtClean="0"/>
              <a:t>Data </a:t>
            </a:r>
            <a:r>
              <a:rPr lang="en-US" altLang="en-US" dirty="0" smtClean="0"/>
              <a:t>Warehouse Models</a:t>
            </a:r>
          </a:p>
        </p:txBody>
      </p:sp>
      <p:sp>
        <p:nvSpPr>
          <p:cNvPr id="14340" name="Rectangle 3"/>
          <p:cNvSpPr>
            <a:spLocks noGrp="1" noChangeArrowheads="1"/>
          </p:cNvSpPr>
          <p:nvPr>
            <p:ph type="body" idx="1"/>
          </p:nvPr>
        </p:nvSpPr>
        <p:spPr>
          <a:xfrm>
            <a:off x="584200" y="1371600"/>
            <a:ext cx="10845800" cy="4851400"/>
          </a:xfrm>
          <a:noFill/>
        </p:spPr>
        <p:txBody>
          <a:bodyPr vert="horz" lIns="92075" tIns="46038" rIns="92075" bIns="46038" rtlCol="0">
            <a:noAutofit/>
          </a:bodyPr>
          <a:lstStyle/>
          <a:p>
            <a:pPr eaLnBrk="1" hangingPunct="1">
              <a:spcAft>
                <a:spcPts val="600"/>
              </a:spcAft>
            </a:pPr>
            <a:r>
              <a:rPr lang="en-US" altLang="en-US" sz="2400" b="1" dirty="0" smtClean="0"/>
              <a:t>Data </a:t>
            </a:r>
            <a:r>
              <a:rPr lang="en-US" altLang="en-US" sz="2400" b="1" dirty="0"/>
              <a:t>Mart</a:t>
            </a:r>
          </a:p>
          <a:p>
            <a:pPr lvl="1"/>
            <a:r>
              <a:rPr lang="en-US" sz="2400" dirty="0" smtClean="0"/>
              <a:t>Data </a:t>
            </a:r>
            <a:r>
              <a:rPr lang="en-US" sz="2400" dirty="0" smtClean="0"/>
              <a:t>mart contains a subset of corporate-wide data that is of value to </a:t>
            </a:r>
            <a:r>
              <a:rPr lang="en-US" sz="2400" dirty="0" smtClean="0"/>
              <a:t>a specific </a:t>
            </a:r>
            <a:r>
              <a:rPr lang="en-US" sz="2400" dirty="0" smtClean="0"/>
              <a:t>group of users. The scope is confined to specific selected subjects. For </a:t>
            </a:r>
            <a:r>
              <a:rPr lang="en-US" sz="2400" dirty="0" smtClean="0"/>
              <a:t>example, a </a:t>
            </a:r>
            <a:r>
              <a:rPr lang="en-US" sz="2400" dirty="0" smtClean="0"/>
              <a:t>marketing data mart may confine its subjects to customer, item, and sales. </a:t>
            </a:r>
            <a:r>
              <a:rPr lang="en-US" sz="2400" dirty="0" smtClean="0"/>
              <a:t>The data </a:t>
            </a:r>
            <a:r>
              <a:rPr lang="en-US" sz="2400" dirty="0" smtClean="0"/>
              <a:t>contained in data marts tend to be summarized.</a:t>
            </a:r>
          </a:p>
          <a:p>
            <a:pPr lvl="1"/>
            <a:r>
              <a:rPr lang="en-US" sz="2400" dirty="0" smtClean="0"/>
              <a:t>Data marts are usually implemented on low-cost departmental servers that </a:t>
            </a:r>
            <a:r>
              <a:rPr lang="en-US" sz="2400" dirty="0" smtClean="0"/>
              <a:t>are Unix/Linux </a:t>
            </a:r>
            <a:r>
              <a:rPr lang="en-US" sz="2400" dirty="0" smtClean="0"/>
              <a:t>or Windows based. </a:t>
            </a:r>
            <a:endParaRPr lang="en-US" sz="2400" dirty="0" smtClean="0"/>
          </a:p>
          <a:p>
            <a:pPr lvl="1"/>
            <a:r>
              <a:rPr lang="en-US" sz="2400" dirty="0" smtClean="0"/>
              <a:t>The </a:t>
            </a:r>
            <a:r>
              <a:rPr lang="en-US" sz="2400" dirty="0" smtClean="0"/>
              <a:t>implementation cycle of a data mart is </a:t>
            </a:r>
            <a:r>
              <a:rPr lang="en-US" sz="2400" dirty="0" smtClean="0"/>
              <a:t>more likely </a:t>
            </a:r>
            <a:r>
              <a:rPr lang="en-US" sz="2400" dirty="0" smtClean="0"/>
              <a:t>to be measured in weeks rather than months or years</a:t>
            </a:r>
            <a:r>
              <a:rPr lang="en-US" sz="2400" dirty="0" smtClean="0"/>
              <a:t>.</a:t>
            </a:r>
          </a:p>
          <a:p>
            <a:pPr lvl="1"/>
            <a:r>
              <a:rPr lang="en-US" sz="2400" dirty="0" smtClean="0"/>
              <a:t>However</a:t>
            </a:r>
            <a:r>
              <a:rPr lang="en-US" sz="2400" dirty="0" smtClean="0"/>
              <a:t>, it </a:t>
            </a:r>
            <a:r>
              <a:rPr lang="en-US" sz="2400" dirty="0" smtClean="0"/>
              <a:t>may involve </a:t>
            </a:r>
            <a:r>
              <a:rPr lang="en-US" sz="2400" dirty="0" smtClean="0"/>
              <a:t>complex integration in the long run if its design and planning were </a:t>
            </a:r>
            <a:r>
              <a:rPr lang="en-US" sz="2400" dirty="0" smtClean="0"/>
              <a:t>not enterprise-wide</a:t>
            </a:r>
            <a:r>
              <a:rPr lang="en-US" sz="2400" dirty="0" smtClean="0"/>
              <a:t>.</a:t>
            </a:r>
          </a:p>
          <a:p>
            <a:pPr lvl="1"/>
            <a:r>
              <a:rPr lang="en-US" sz="2400" dirty="0" smtClean="0"/>
              <a:t>Depending on the source of data, data marts can be categorized as </a:t>
            </a:r>
            <a:r>
              <a:rPr lang="en-US" sz="2400" dirty="0" smtClean="0"/>
              <a:t>independent or </a:t>
            </a:r>
            <a:r>
              <a:rPr lang="en-US" sz="2400" dirty="0" smtClean="0"/>
              <a:t>dependent. </a:t>
            </a:r>
            <a:endParaRPr lang="en-US" altLang="en-US" sz="2400" dirty="0"/>
          </a:p>
        </p:txBody>
      </p:sp>
    </p:spTree>
    <p:extLst>
      <p:ext uri="{BB962C8B-B14F-4D97-AF65-F5344CB8AC3E}">
        <p14:creationId xmlns:p14="http://schemas.microsoft.com/office/powerpoint/2010/main" xmlns="" val="28344644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752600" y="279400"/>
            <a:ext cx="8743950" cy="711200"/>
          </a:xfrm>
          <a:noFill/>
        </p:spPr>
        <p:txBody>
          <a:bodyPr vert="horz" lIns="92075" tIns="46038" rIns="92075" bIns="46038" rtlCol="0" anchor="b">
            <a:normAutofit/>
          </a:bodyPr>
          <a:lstStyle/>
          <a:p>
            <a:pPr eaLnBrk="1" hangingPunct="1"/>
            <a:r>
              <a:rPr lang="en-US" altLang="en-US" dirty="0" smtClean="0"/>
              <a:t>Data </a:t>
            </a:r>
            <a:r>
              <a:rPr lang="en-US" altLang="en-US" dirty="0" smtClean="0"/>
              <a:t>Warehouse Models</a:t>
            </a:r>
          </a:p>
        </p:txBody>
      </p:sp>
      <p:sp>
        <p:nvSpPr>
          <p:cNvPr id="14340" name="Rectangle 3"/>
          <p:cNvSpPr>
            <a:spLocks noGrp="1" noChangeArrowheads="1"/>
          </p:cNvSpPr>
          <p:nvPr>
            <p:ph type="body" idx="1"/>
          </p:nvPr>
        </p:nvSpPr>
        <p:spPr>
          <a:xfrm>
            <a:off x="584200" y="1371600"/>
            <a:ext cx="10845800" cy="4851400"/>
          </a:xfrm>
          <a:noFill/>
        </p:spPr>
        <p:txBody>
          <a:bodyPr vert="horz" lIns="92075" tIns="46038" rIns="92075" bIns="46038" rtlCol="0">
            <a:noAutofit/>
          </a:bodyPr>
          <a:lstStyle/>
          <a:p>
            <a:pPr lvl="2">
              <a:spcAft>
                <a:spcPts val="600"/>
              </a:spcAft>
            </a:pPr>
            <a:r>
              <a:rPr lang="en-US" sz="2400" i="1" dirty="0" smtClean="0"/>
              <a:t>Independent </a:t>
            </a:r>
            <a:r>
              <a:rPr lang="en-US" sz="2400" i="1" dirty="0" smtClean="0"/>
              <a:t>data marts </a:t>
            </a:r>
            <a:r>
              <a:rPr lang="en-US" sz="2400" dirty="0" smtClean="0"/>
              <a:t>are sourced from data captured from one or more operational systems or external information providers, or from data generated locally </a:t>
            </a:r>
            <a:r>
              <a:rPr lang="en-US" sz="2400" dirty="0" smtClean="0"/>
              <a:t>within a particular department or geographic area. </a:t>
            </a:r>
            <a:endParaRPr lang="en-US" sz="2400" dirty="0" smtClean="0"/>
          </a:p>
          <a:p>
            <a:pPr lvl="2">
              <a:spcAft>
                <a:spcPts val="600"/>
              </a:spcAft>
            </a:pPr>
            <a:r>
              <a:rPr lang="en-US" sz="2400" i="1" dirty="0" smtClean="0"/>
              <a:t>Dependent </a:t>
            </a:r>
            <a:r>
              <a:rPr lang="en-US" sz="2400" i="1" dirty="0" smtClean="0"/>
              <a:t>data marts </a:t>
            </a:r>
            <a:r>
              <a:rPr lang="en-US" sz="2400" dirty="0" smtClean="0"/>
              <a:t>are sourced </a:t>
            </a:r>
            <a:r>
              <a:rPr lang="en-US" sz="2400" dirty="0" smtClean="0"/>
              <a:t>directly from enterprise data warehouses.</a:t>
            </a:r>
            <a:endParaRPr lang="en-US" altLang="en-US" sz="2400" dirty="0" smtClean="0"/>
          </a:p>
          <a:p>
            <a:pPr eaLnBrk="1" hangingPunct="1">
              <a:spcAft>
                <a:spcPts val="600"/>
              </a:spcAft>
            </a:pPr>
            <a:r>
              <a:rPr lang="en-US" altLang="en-US" sz="2400" b="1" dirty="0" smtClean="0"/>
              <a:t>Virtual </a:t>
            </a:r>
            <a:r>
              <a:rPr lang="en-US" altLang="en-US" sz="2400" b="1" dirty="0"/>
              <a:t>warehouse</a:t>
            </a:r>
          </a:p>
          <a:p>
            <a:pPr lvl="1" eaLnBrk="1" hangingPunct="1">
              <a:spcAft>
                <a:spcPts val="600"/>
              </a:spcAft>
            </a:pPr>
            <a:r>
              <a:rPr lang="en-US" altLang="en-US" sz="2400" dirty="0"/>
              <a:t>A set of views over operational databases</a:t>
            </a:r>
          </a:p>
          <a:p>
            <a:pPr lvl="1" eaLnBrk="1" hangingPunct="1">
              <a:spcAft>
                <a:spcPts val="600"/>
              </a:spcAft>
            </a:pPr>
            <a:r>
              <a:rPr lang="en-US" altLang="en-US" sz="2400" dirty="0" smtClean="0"/>
              <a:t>For efficient query processing, only </a:t>
            </a:r>
            <a:r>
              <a:rPr lang="en-US" altLang="en-US" sz="2400" dirty="0"/>
              <a:t>some of the possible summary views may be </a:t>
            </a:r>
            <a:r>
              <a:rPr lang="en-US" altLang="en-US" sz="2400" dirty="0" smtClean="0"/>
              <a:t>materialized.</a:t>
            </a:r>
          </a:p>
          <a:p>
            <a:pPr lvl="1"/>
            <a:r>
              <a:rPr lang="en-US" sz="2400" dirty="0" smtClean="0"/>
              <a:t>A virtual warehouse is easy to build but requires excess capacity </a:t>
            </a:r>
            <a:r>
              <a:rPr lang="en-US" sz="2400" dirty="0" smtClean="0"/>
              <a:t>on operational </a:t>
            </a:r>
            <a:r>
              <a:rPr lang="en-US" sz="2400" dirty="0" smtClean="0"/>
              <a:t>database servers.</a:t>
            </a:r>
            <a:endParaRPr lang="en-US" altLang="en-US" sz="2400" dirty="0"/>
          </a:p>
        </p:txBody>
      </p:sp>
    </p:spTree>
    <p:extLst>
      <p:ext uri="{BB962C8B-B14F-4D97-AF65-F5344CB8AC3E}">
        <p14:creationId xmlns:p14="http://schemas.microsoft.com/office/powerpoint/2010/main" xmlns="" val="28344644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0" y="228600"/>
            <a:ext cx="12192000" cy="774700"/>
          </a:xfrm>
        </p:spPr>
        <p:txBody>
          <a:bodyPr>
            <a:noAutofit/>
          </a:bodyPr>
          <a:lstStyle/>
          <a:p>
            <a:pPr eaLnBrk="1" hangingPunct="1"/>
            <a:r>
              <a:rPr lang="en-US" altLang="en-US" dirty="0"/>
              <a:t>Extraction, Transformation, and Loading (ETL)</a:t>
            </a:r>
            <a:endParaRPr lang="en-US" altLang="en-US" sz="6000" dirty="0" smtClean="0"/>
          </a:p>
        </p:txBody>
      </p:sp>
      <p:sp>
        <p:nvSpPr>
          <p:cNvPr id="15364" name="Rectangle 3"/>
          <p:cNvSpPr>
            <a:spLocks noGrp="1" noChangeArrowheads="1"/>
          </p:cNvSpPr>
          <p:nvPr>
            <p:ph type="body" idx="1"/>
          </p:nvPr>
        </p:nvSpPr>
        <p:spPr>
          <a:xfrm>
            <a:off x="666749" y="1143000"/>
            <a:ext cx="11040341" cy="5368636"/>
          </a:xfrm>
        </p:spPr>
        <p:txBody>
          <a:bodyPr/>
          <a:lstStyle/>
          <a:p>
            <a:r>
              <a:rPr lang="en-US" sz="2400" dirty="0" smtClean="0"/>
              <a:t>Data warehouse systems use back-end tools and utilities to populate and refresh </a:t>
            </a:r>
            <a:r>
              <a:rPr lang="en-US" sz="2400" dirty="0" smtClean="0"/>
              <a:t>their data. </a:t>
            </a:r>
            <a:r>
              <a:rPr lang="en-US" sz="2400" dirty="0" smtClean="0"/>
              <a:t>These tools and utilities include the following functions</a:t>
            </a:r>
            <a:r>
              <a:rPr lang="en-US" sz="2400" dirty="0" smtClean="0"/>
              <a:t>:</a:t>
            </a:r>
          </a:p>
          <a:p>
            <a:pPr lvl="1"/>
            <a:r>
              <a:rPr lang="en-US" sz="2400" b="1" dirty="0" smtClean="0"/>
              <a:t>Data extraction</a:t>
            </a:r>
            <a:r>
              <a:rPr lang="en-US" sz="2400" dirty="0" smtClean="0"/>
              <a:t>,</a:t>
            </a:r>
            <a:r>
              <a:rPr lang="en-US" sz="2400" b="1" dirty="0" smtClean="0"/>
              <a:t> </a:t>
            </a:r>
            <a:r>
              <a:rPr lang="en-US" sz="2400" dirty="0" smtClean="0"/>
              <a:t>which typically gathers data from multiple, heterogeneous, </a:t>
            </a:r>
            <a:r>
              <a:rPr lang="en-US" sz="2400" dirty="0" smtClean="0"/>
              <a:t>and external </a:t>
            </a:r>
            <a:r>
              <a:rPr lang="en-US" sz="2400" dirty="0" smtClean="0"/>
              <a:t>sources.</a:t>
            </a:r>
          </a:p>
          <a:p>
            <a:pPr lvl="1"/>
            <a:r>
              <a:rPr lang="en-US" sz="2400" b="1" dirty="0" smtClean="0"/>
              <a:t>Data cleaning</a:t>
            </a:r>
            <a:r>
              <a:rPr lang="en-US" sz="2400" dirty="0" smtClean="0"/>
              <a:t>, which detects errors in the data and rectifies them when possible.</a:t>
            </a:r>
          </a:p>
          <a:p>
            <a:pPr lvl="1"/>
            <a:r>
              <a:rPr lang="en-US" sz="2400" b="1" dirty="0" smtClean="0"/>
              <a:t>Data transformation</a:t>
            </a:r>
            <a:r>
              <a:rPr lang="en-US" sz="2400" dirty="0" smtClean="0"/>
              <a:t>, which converts data from legacy or host format to </a:t>
            </a:r>
            <a:r>
              <a:rPr lang="en-US" sz="2400" dirty="0" smtClean="0"/>
              <a:t>warehouse format</a:t>
            </a:r>
            <a:r>
              <a:rPr lang="en-US" sz="2400" dirty="0" smtClean="0"/>
              <a:t>.</a:t>
            </a:r>
          </a:p>
          <a:p>
            <a:pPr lvl="1"/>
            <a:r>
              <a:rPr lang="en-US" sz="2400" b="1" dirty="0" smtClean="0"/>
              <a:t>Load</a:t>
            </a:r>
            <a:r>
              <a:rPr lang="en-US" sz="2400" dirty="0" smtClean="0"/>
              <a:t>, which sorts, summarizes, consolidates, computes views, checks integrity, </a:t>
            </a:r>
            <a:r>
              <a:rPr lang="en-US" sz="2400" dirty="0" smtClean="0"/>
              <a:t>and builds </a:t>
            </a:r>
            <a:r>
              <a:rPr lang="en-US" sz="2400" dirty="0" smtClean="0"/>
              <a:t>indices and partitions.</a:t>
            </a:r>
          </a:p>
          <a:p>
            <a:pPr lvl="1"/>
            <a:r>
              <a:rPr lang="en-US" sz="2400" b="1" dirty="0" smtClean="0"/>
              <a:t>Refresh</a:t>
            </a:r>
            <a:r>
              <a:rPr lang="en-US" sz="2400" dirty="0" smtClean="0"/>
              <a:t>, which propagates the updates from the data sources to the warehouse</a:t>
            </a:r>
            <a:r>
              <a:rPr lang="en-US" sz="2400" dirty="0" smtClean="0"/>
              <a:t>.</a:t>
            </a:r>
          </a:p>
          <a:p>
            <a:r>
              <a:rPr lang="en-US" sz="2400" dirty="0" smtClean="0"/>
              <a:t>Besides cleaning, loading, refreshing, and metadata definition tools, data </a:t>
            </a:r>
            <a:r>
              <a:rPr lang="en-US" sz="2400" dirty="0" smtClean="0"/>
              <a:t>warehouse systems </a:t>
            </a:r>
            <a:r>
              <a:rPr lang="en-US" sz="2400" dirty="0" smtClean="0"/>
              <a:t>usually provide a good set of data warehouse management tools.</a:t>
            </a:r>
            <a:endParaRPr lang="en-US" altLang="en-US" sz="2400" dirty="0" smtClean="0"/>
          </a:p>
        </p:txBody>
      </p:sp>
    </p:spTree>
    <p:extLst>
      <p:ext uri="{BB962C8B-B14F-4D97-AF65-F5344CB8AC3E}">
        <p14:creationId xmlns:p14="http://schemas.microsoft.com/office/powerpoint/2010/main" xmlns="" val="13118806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Metadata Repository</a:t>
            </a:r>
          </a:p>
        </p:txBody>
      </p:sp>
      <p:sp>
        <p:nvSpPr>
          <p:cNvPr id="16388" name="Rectangle 3"/>
          <p:cNvSpPr>
            <a:spLocks noGrp="1" noChangeArrowheads="1"/>
          </p:cNvSpPr>
          <p:nvPr>
            <p:ph type="body" idx="1"/>
          </p:nvPr>
        </p:nvSpPr>
        <p:spPr>
          <a:xfrm>
            <a:off x="594016" y="1143000"/>
            <a:ext cx="11099220" cy="5562600"/>
          </a:xfrm>
          <a:noFill/>
        </p:spPr>
        <p:txBody>
          <a:bodyPr vert="horz" lIns="92075" tIns="46038" rIns="92075" bIns="46038" rtlCol="0">
            <a:noAutofit/>
          </a:bodyPr>
          <a:lstStyle/>
          <a:p>
            <a:r>
              <a:rPr lang="en-US" sz="2400" b="1" dirty="0" smtClean="0"/>
              <a:t>Metadata </a:t>
            </a:r>
            <a:r>
              <a:rPr lang="en-US" sz="2400" dirty="0" smtClean="0"/>
              <a:t>are data about data. When used in a data warehouse, metadata are the </a:t>
            </a:r>
            <a:r>
              <a:rPr lang="en-US" sz="2400" dirty="0" smtClean="0"/>
              <a:t>data that </a:t>
            </a:r>
            <a:r>
              <a:rPr lang="en-US" sz="2400" dirty="0" smtClean="0"/>
              <a:t>define warehouse </a:t>
            </a:r>
            <a:r>
              <a:rPr lang="en-US" sz="2400" dirty="0" smtClean="0"/>
              <a:t>objects. </a:t>
            </a:r>
            <a:r>
              <a:rPr lang="en-US" sz="2400" dirty="0" smtClean="0"/>
              <a:t>A metadata repository should contain the following</a:t>
            </a:r>
            <a:r>
              <a:rPr lang="en-US" sz="2400" dirty="0" smtClean="0"/>
              <a:t>:</a:t>
            </a:r>
          </a:p>
          <a:p>
            <a:pPr lvl="1"/>
            <a:r>
              <a:rPr lang="en-US" sz="2400" dirty="0" smtClean="0"/>
              <a:t>A description of the </a:t>
            </a:r>
            <a:r>
              <a:rPr lang="en-US" sz="2400" i="1" dirty="0" smtClean="0"/>
              <a:t>data warehouse structure</a:t>
            </a:r>
            <a:r>
              <a:rPr lang="en-US" sz="2400" dirty="0" smtClean="0"/>
              <a:t>, which includes the warehouse </a:t>
            </a:r>
            <a:r>
              <a:rPr lang="en-US" sz="2400" dirty="0" smtClean="0"/>
              <a:t>schema, view</a:t>
            </a:r>
            <a:r>
              <a:rPr lang="en-US" sz="2400" dirty="0" smtClean="0"/>
              <a:t>, dimensions, hierarchies, and derived data definitions, as well as data </a:t>
            </a:r>
            <a:r>
              <a:rPr lang="en-US" sz="2400" dirty="0" smtClean="0"/>
              <a:t>mart locations </a:t>
            </a:r>
            <a:r>
              <a:rPr lang="en-US" sz="2400" dirty="0" smtClean="0"/>
              <a:t>and contents</a:t>
            </a:r>
            <a:r>
              <a:rPr lang="en-US" sz="2400" dirty="0" smtClean="0"/>
              <a:t>.</a:t>
            </a:r>
          </a:p>
          <a:p>
            <a:pPr lvl="1"/>
            <a:r>
              <a:rPr lang="en-US" sz="2400" i="1" dirty="0" smtClean="0"/>
              <a:t>Operational metadata</a:t>
            </a:r>
            <a:r>
              <a:rPr lang="en-US" sz="2400" dirty="0" smtClean="0"/>
              <a:t>, which include data lineage (history of migrated data and </a:t>
            </a:r>
            <a:r>
              <a:rPr lang="en-US" sz="2400" dirty="0" smtClean="0"/>
              <a:t>the sequence </a:t>
            </a:r>
            <a:r>
              <a:rPr lang="en-US" sz="2400" dirty="0" smtClean="0"/>
              <a:t>of transformations applied to it), currency of data (active, archived, </a:t>
            </a:r>
            <a:r>
              <a:rPr lang="en-US" sz="2400" dirty="0" smtClean="0"/>
              <a:t>or purged</a:t>
            </a:r>
            <a:r>
              <a:rPr lang="en-US" sz="2400" dirty="0" smtClean="0"/>
              <a:t>), and monitoring information (warehouse usage statistics, error reports, </a:t>
            </a:r>
            <a:r>
              <a:rPr lang="en-US" sz="2400" dirty="0" smtClean="0"/>
              <a:t>and audit </a:t>
            </a:r>
            <a:r>
              <a:rPr lang="en-US" sz="2400" dirty="0" smtClean="0"/>
              <a:t>trails).</a:t>
            </a:r>
          </a:p>
          <a:p>
            <a:pPr lvl="1"/>
            <a:r>
              <a:rPr lang="en-US" sz="2400" dirty="0" smtClean="0"/>
              <a:t>The </a:t>
            </a:r>
            <a:r>
              <a:rPr lang="en-US" sz="2400" i="1" dirty="0" smtClean="0"/>
              <a:t>algorithms used for summarization</a:t>
            </a:r>
            <a:r>
              <a:rPr lang="en-US" sz="2400" dirty="0" smtClean="0"/>
              <a:t>, which include measure and </a:t>
            </a:r>
            <a:r>
              <a:rPr lang="en-US" sz="2400" dirty="0" smtClean="0"/>
              <a:t>dimension definition </a:t>
            </a:r>
            <a:r>
              <a:rPr lang="en-US" sz="2400" dirty="0" smtClean="0"/>
              <a:t>algorithms, data on granularity, partitions, subject areas, </a:t>
            </a:r>
            <a:r>
              <a:rPr lang="en-US" sz="2400" dirty="0" smtClean="0"/>
              <a:t>aggregation, summarization</a:t>
            </a:r>
            <a:r>
              <a:rPr lang="en-US" sz="2400" dirty="0" smtClean="0"/>
              <a:t>, and predefined queries and reports.</a:t>
            </a:r>
            <a:endParaRPr lang="en-US" altLang="en-US" sz="2400" dirty="0"/>
          </a:p>
        </p:txBody>
      </p:sp>
    </p:spTree>
    <p:extLst>
      <p:ext uri="{BB962C8B-B14F-4D97-AF65-F5344CB8AC3E}">
        <p14:creationId xmlns:p14="http://schemas.microsoft.com/office/powerpoint/2010/main" xmlns="" val="28039081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2794000" y="228600"/>
            <a:ext cx="7010400" cy="838200"/>
          </a:xfrm>
          <a:noFill/>
        </p:spPr>
        <p:txBody>
          <a:bodyPr vert="horz" lIns="92075" tIns="46038" rIns="92075" bIns="46038" rtlCol="0" anchor="ctr">
            <a:normAutofit/>
          </a:bodyPr>
          <a:lstStyle/>
          <a:p>
            <a:pPr eaLnBrk="1" hangingPunct="1"/>
            <a:r>
              <a:rPr lang="en-US" altLang="en-US" dirty="0" smtClean="0"/>
              <a:t>What is a Data Warehouse?</a:t>
            </a:r>
            <a:endParaRPr lang="en-US" altLang="en-US" sz="3200" dirty="0"/>
          </a:p>
        </p:txBody>
      </p:sp>
      <p:sp>
        <p:nvSpPr>
          <p:cNvPr id="6148" name="Rectangle 3"/>
          <p:cNvSpPr>
            <a:spLocks noGrp="1" noChangeArrowheads="1"/>
          </p:cNvSpPr>
          <p:nvPr>
            <p:ph type="body" idx="1"/>
          </p:nvPr>
        </p:nvSpPr>
        <p:spPr>
          <a:xfrm>
            <a:off x="647700" y="1308100"/>
            <a:ext cx="10439400" cy="5181600"/>
          </a:xfrm>
          <a:noFill/>
        </p:spPr>
        <p:txBody>
          <a:bodyPr vert="horz" lIns="92075" tIns="46038" rIns="92075" bIns="46038" rtlCol="0">
            <a:noAutofit/>
          </a:bodyPr>
          <a:lstStyle/>
          <a:p>
            <a:pPr eaLnBrk="1" hangingPunct="1">
              <a:spcAft>
                <a:spcPts val="600"/>
              </a:spcAft>
            </a:pPr>
            <a:r>
              <a:rPr lang="en-US" altLang="en-US" sz="2400" dirty="0"/>
              <a:t>Defined in many different ways, but not </a:t>
            </a:r>
            <a:r>
              <a:rPr lang="en-US" altLang="en-US" sz="2400" dirty="0" smtClean="0"/>
              <a:t>rigorously</a:t>
            </a:r>
            <a:endParaRPr lang="en-US" altLang="en-US" sz="2400" dirty="0"/>
          </a:p>
          <a:p>
            <a:pPr lvl="1" eaLnBrk="1" hangingPunct="1">
              <a:spcAft>
                <a:spcPts val="600"/>
              </a:spcAft>
            </a:pPr>
            <a:r>
              <a:rPr lang="en-US" altLang="en-US" sz="2400" dirty="0"/>
              <a:t>A decision support database that is maintained </a:t>
            </a:r>
            <a:r>
              <a:rPr lang="en-US" altLang="en-US" sz="2400" dirty="0">
                <a:solidFill>
                  <a:schemeClr val="hlink"/>
                </a:solidFill>
              </a:rPr>
              <a:t>separately </a:t>
            </a:r>
            <a:r>
              <a:rPr lang="en-US" altLang="en-US" sz="2400" dirty="0"/>
              <a:t>from the organization’s operational database</a:t>
            </a:r>
          </a:p>
          <a:p>
            <a:pPr lvl="1" eaLnBrk="1" hangingPunct="1">
              <a:spcAft>
                <a:spcPts val="600"/>
              </a:spcAft>
            </a:pPr>
            <a:r>
              <a:rPr lang="en-US" altLang="en-US" sz="2400" dirty="0"/>
              <a:t>Support </a:t>
            </a:r>
            <a:r>
              <a:rPr lang="en-US" altLang="en-US" sz="2400" dirty="0">
                <a:solidFill>
                  <a:schemeClr val="hlink"/>
                </a:solidFill>
              </a:rPr>
              <a:t>information processing</a:t>
            </a:r>
            <a:r>
              <a:rPr lang="en-US" altLang="en-US" sz="2400" dirty="0"/>
              <a:t> by providing a solid platform of consolidated, historical data for </a:t>
            </a:r>
            <a:r>
              <a:rPr lang="en-US" altLang="en-US" sz="2400" dirty="0" smtClean="0"/>
              <a:t>analysis</a:t>
            </a:r>
            <a:endParaRPr lang="en-US" altLang="en-US" sz="2400" dirty="0"/>
          </a:p>
          <a:p>
            <a:pPr eaLnBrk="1" hangingPunct="1">
              <a:spcAft>
                <a:spcPts val="600"/>
              </a:spcAft>
            </a:pPr>
            <a:r>
              <a:rPr lang="en-US" altLang="en-US" sz="2400" dirty="0">
                <a:solidFill>
                  <a:srgbClr val="157573"/>
                </a:solidFill>
              </a:rPr>
              <a:t>“A data warehouse is a</a:t>
            </a:r>
            <a:r>
              <a:rPr lang="en-US" altLang="en-US" sz="2400" dirty="0"/>
              <a:t> </a:t>
            </a:r>
            <a:r>
              <a:rPr lang="en-US" altLang="en-US" sz="2400" u="sng" dirty="0">
                <a:solidFill>
                  <a:schemeClr val="hlink"/>
                </a:solidFill>
              </a:rPr>
              <a:t>subject-oriented</a:t>
            </a:r>
            <a:r>
              <a:rPr lang="en-US" altLang="en-US" sz="2400" dirty="0"/>
              <a:t>,</a:t>
            </a:r>
            <a:r>
              <a:rPr lang="en-US" altLang="en-US" sz="2400" u="sng" dirty="0">
                <a:solidFill>
                  <a:schemeClr val="hlink"/>
                </a:solidFill>
              </a:rPr>
              <a:t> integrated</a:t>
            </a:r>
            <a:r>
              <a:rPr lang="en-US" altLang="en-US" sz="2400" dirty="0"/>
              <a:t>, </a:t>
            </a:r>
            <a:r>
              <a:rPr lang="en-US" altLang="en-US" sz="2400" u="sng" dirty="0">
                <a:solidFill>
                  <a:schemeClr val="hlink"/>
                </a:solidFill>
              </a:rPr>
              <a:t>time-variant</a:t>
            </a:r>
            <a:r>
              <a:rPr lang="en-US" altLang="en-US" sz="2400" dirty="0"/>
              <a:t>, </a:t>
            </a:r>
            <a:r>
              <a:rPr lang="en-US" altLang="en-US" sz="2400" dirty="0">
                <a:solidFill>
                  <a:srgbClr val="157573"/>
                </a:solidFill>
              </a:rPr>
              <a:t>and </a:t>
            </a:r>
            <a:r>
              <a:rPr lang="en-US" altLang="en-US" sz="2400" u="sng" dirty="0">
                <a:solidFill>
                  <a:schemeClr val="hlink"/>
                </a:solidFill>
              </a:rPr>
              <a:t>nonvolatile</a:t>
            </a:r>
            <a:r>
              <a:rPr lang="en-US" altLang="en-US" sz="2400" dirty="0"/>
              <a:t> </a:t>
            </a:r>
            <a:r>
              <a:rPr lang="en-US" altLang="en-US" sz="2400" dirty="0">
                <a:solidFill>
                  <a:srgbClr val="157573"/>
                </a:solidFill>
              </a:rPr>
              <a:t>collection of data in support of management’s decision-making process.”—</a:t>
            </a:r>
            <a:r>
              <a:rPr lang="en-US" altLang="en-US" sz="2400" dirty="0" smtClean="0">
                <a:solidFill>
                  <a:srgbClr val="157573"/>
                </a:solidFill>
              </a:rPr>
              <a:t>William </a:t>
            </a:r>
            <a:r>
              <a:rPr lang="en-US" altLang="en-US" sz="2400" dirty="0">
                <a:solidFill>
                  <a:srgbClr val="157573"/>
                </a:solidFill>
              </a:rPr>
              <a:t>H. </a:t>
            </a:r>
            <a:r>
              <a:rPr lang="en-US" altLang="en-US" sz="2400" dirty="0" err="1">
                <a:solidFill>
                  <a:srgbClr val="157573"/>
                </a:solidFill>
              </a:rPr>
              <a:t>Inmon</a:t>
            </a:r>
            <a:endParaRPr lang="en-US" altLang="en-US" sz="2400" dirty="0">
              <a:solidFill>
                <a:srgbClr val="157573"/>
              </a:solidFill>
            </a:endParaRPr>
          </a:p>
          <a:p>
            <a:pPr eaLnBrk="1" hangingPunct="1">
              <a:spcAft>
                <a:spcPts val="600"/>
              </a:spcAft>
            </a:pPr>
            <a:r>
              <a:rPr lang="en-US" altLang="en-US" sz="2400" dirty="0"/>
              <a:t>Data warehousing:</a:t>
            </a:r>
          </a:p>
          <a:p>
            <a:pPr lvl="1" eaLnBrk="1" hangingPunct="1">
              <a:spcAft>
                <a:spcPts val="600"/>
              </a:spcAft>
            </a:pPr>
            <a:r>
              <a:rPr lang="en-US" altLang="en-US" sz="2400" dirty="0"/>
              <a:t>The process of constructing and using data </a:t>
            </a:r>
            <a:r>
              <a:rPr lang="en-US" altLang="en-US" sz="2400" dirty="0" smtClean="0"/>
              <a:t>warehouses</a:t>
            </a:r>
          </a:p>
          <a:p>
            <a:pPr>
              <a:spcAft>
                <a:spcPts val="600"/>
              </a:spcAft>
            </a:pPr>
            <a:r>
              <a:rPr lang="en-US" sz="2400" dirty="0" smtClean="0"/>
              <a:t>Data mining tools often access data warehouses rather than operational data.</a:t>
            </a:r>
            <a:endParaRPr lang="en-US" altLang="en-US" sz="2400" dirty="0" smtClean="0">
              <a:solidFill>
                <a:srgbClr val="157573"/>
              </a:solidFill>
            </a:endParaRPr>
          </a:p>
          <a:p>
            <a:pPr>
              <a:spcAft>
                <a:spcPts val="600"/>
              </a:spcAft>
              <a:buNone/>
            </a:pPr>
            <a:endParaRPr lang="en-US" altLang="en-US" sz="2400" dirty="0"/>
          </a:p>
        </p:txBody>
      </p:sp>
    </p:spTree>
    <p:extLst>
      <p:ext uri="{BB962C8B-B14F-4D97-AF65-F5344CB8AC3E}">
        <p14:creationId xmlns:p14="http://schemas.microsoft.com/office/powerpoint/2010/main" xmlns="" val="26985116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Metadata Repository</a:t>
            </a:r>
          </a:p>
        </p:txBody>
      </p:sp>
      <p:sp>
        <p:nvSpPr>
          <p:cNvPr id="16388" name="Rectangle 3"/>
          <p:cNvSpPr>
            <a:spLocks noGrp="1" noChangeArrowheads="1"/>
          </p:cNvSpPr>
          <p:nvPr>
            <p:ph type="body" idx="1"/>
          </p:nvPr>
        </p:nvSpPr>
        <p:spPr>
          <a:xfrm>
            <a:off x="594016" y="1143000"/>
            <a:ext cx="11099220" cy="5562600"/>
          </a:xfrm>
          <a:noFill/>
        </p:spPr>
        <p:txBody>
          <a:bodyPr vert="horz" lIns="92075" tIns="46038" rIns="92075" bIns="46038" rtlCol="0">
            <a:noAutofit/>
          </a:bodyPr>
          <a:lstStyle/>
          <a:p>
            <a:pPr lvl="1"/>
            <a:r>
              <a:rPr lang="en-US" sz="2400" i="1" dirty="0" smtClean="0"/>
              <a:t>Mapping from the operational environment to the data warehouse</a:t>
            </a:r>
            <a:r>
              <a:rPr lang="en-US" sz="2400" dirty="0" smtClean="0"/>
              <a:t>, which </a:t>
            </a:r>
            <a:r>
              <a:rPr lang="en-US" sz="2400" dirty="0" smtClean="0"/>
              <a:t>includes source </a:t>
            </a:r>
            <a:r>
              <a:rPr lang="en-US" sz="2400" dirty="0" smtClean="0"/>
              <a:t>databases and their contents, gateway descriptions, data partitions, </a:t>
            </a:r>
            <a:r>
              <a:rPr lang="en-US" sz="2400" dirty="0" smtClean="0"/>
              <a:t>data extraction</a:t>
            </a:r>
            <a:r>
              <a:rPr lang="en-US" sz="2400" dirty="0" smtClean="0"/>
              <a:t>, cleaning, transformation rules and defaults, data refresh and </a:t>
            </a:r>
            <a:r>
              <a:rPr lang="en-US" sz="2400" dirty="0" smtClean="0"/>
              <a:t>purging rules</a:t>
            </a:r>
            <a:r>
              <a:rPr lang="en-US" sz="2400" dirty="0" smtClean="0"/>
              <a:t>, and security (user authorization and access control).</a:t>
            </a:r>
          </a:p>
          <a:p>
            <a:pPr lvl="1"/>
            <a:r>
              <a:rPr lang="en-US" sz="2400" i="1" dirty="0" smtClean="0"/>
              <a:t>Data related to system performance</a:t>
            </a:r>
            <a:r>
              <a:rPr lang="en-US" sz="2400" dirty="0" smtClean="0"/>
              <a:t>, which include indices and profiles that </a:t>
            </a:r>
            <a:r>
              <a:rPr lang="en-US" sz="2400" dirty="0" smtClean="0"/>
              <a:t>improve data </a:t>
            </a:r>
            <a:r>
              <a:rPr lang="en-US" sz="2400" dirty="0" smtClean="0"/>
              <a:t>access and retrieval performance, in addition to rules for the timing </a:t>
            </a:r>
            <a:r>
              <a:rPr lang="en-US" sz="2400" dirty="0" smtClean="0"/>
              <a:t>and scheduling </a:t>
            </a:r>
            <a:r>
              <a:rPr lang="en-US" sz="2400" dirty="0" smtClean="0"/>
              <a:t>of refresh, update, and replication cycles.</a:t>
            </a:r>
          </a:p>
          <a:p>
            <a:pPr lvl="1"/>
            <a:r>
              <a:rPr lang="en-US" sz="2400" i="1" dirty="0" smtClean="0"/>
              <a:t>Business metadata</a:t>
            </a:r>
            <a:r>
              <a:rPr lang="en-US" sz="2400" dirty="0" smtClean="0"/>
              <a:t>, which include business terms and definitions, data </a:t>
            </a:r>
            <a:r>
              <a:rPr lang="en-US" sz="2400" dirty="0" smtClean="0"/>
              <a:t>ownership information</a:t>
            </a:r>
            <a:r>
              <a:rPr lang="en-US" sz="2400" dirty="0" smtClean="0"/>
              <a:t>, and charging policies.</a:t>
            </a:r>
            <a:endParaRPr lang="en-US" altLang="en-US" sz="2400" dirty="0"/>
          </a:p>
        </p:txBody>
      </p:sp>
    </p:spTree>
    <p:extLst>
      <p:ext uri="{BB962C8B-B14F-4D97-AF65-F5344CB8AC3E}">
        <p14:creationId xmlns:p14="http://schemas.microsoft.com/office/powerpoint/2010/main" xmlns="" val="28039081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8509559" y="2457183"/>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xmlns="" val="3263409209"/>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a:t>
            </a:r>
            <a:r>
              <a:rPr lang="en-US" altLang="en-US" dirty="0" smtClean="0"/>
              <a:t>Data </a:t>
            </a:r>
            <a:r>
              <a:rPr lang="en-US" altLang="en-US" dirty="0"/>
              <a:t>Cubes</a:t>
            </a:r>
          </a:p>
        </p:txBody>
      </p:sp>
      <p:sp>
        <p:nvSpPr>
          <p:cNvPr id="18436" name="Rectangle 3"/>
          <p:cNvSpPr>
            <a:spLocks noGrp="1" noChangeArrowheads="1"/>
          </p:cNvSpPr>
          <p:nvPr>
            <p:ph type="body" idx="1"/>
          </p:nvPr>
        </p:nvSpPr>
        <p:spPr>
          <a:xfrm>
            <a:off x="704850" y="1143000"/>
            <a:ext cx="10877550" cy="5549900"/>
          </a:xfrm>
          <a:noFill/>
        </p:spPr>
        <p:txBody>
          <a:bodyPr vert="horz" lIns="92075" tIns="46038" rIns="92075" bIns="46038" rtlCol="0">
            <a:noAutofit/>
          </a:bodyPr>
          <a:lstStyle/>
          <a:p>
            <a:r>
              <a:rPr lang="en-US" altLang="en-US" sz="2400" dirty="0"/>
              <a:t>A </a:t>
            </a:r>
            <a:r>
              <a:rPr lang="en-US" altLang="en-US" sz="2400" b="1" dirty="0"/>
              <a:t>data warehouse</a:t>
            </a:r>
            <a:r>
              <a:rPr lang="en-US" altLang="en-US" sz="2400" dirty="0"/>
              <a:t> is based on a multidimensional data model which views data in the form of a </a:t>
            </a:r>
            <a:r>
              <a:rPr lang="en-US" altLang="en-US" sz="2400" b="1" dirty="0"/>
              <a:t>data </a:t>
            </a:r>
            <a:r>
              <a:rPr lang="en-US" altLang="en-US" sz="2400" b="1" dirty="0" smtClean="0"/>
              <a:t>cube</a:t>
            </a:r>
            <a:r>
              <a:rPr lang="en-US" altLang="en-US" sz="2400" dirty="0" smtClean="0"/>
              <a:t>. </a:t>
            </a:r>
            <a:r>
              <a:rPr lang="en-US" sz="2400" dirty="0" smtClean="0"/>
              <a:t>It is defined by dimensions and facts.</a:t>
            </a:r>
            <a:endParaRPr lang="en-US" altLang="en-US" sz="2400" dirty="0"/>
          </a:p>
          <a:p>
            <a:r>
              <a:rPr lang="en-US" sz="2400" b="1" dirty="0" smtClean="0"/>
              <a:t>Dimensions</a:t>
            </a:r>
            <a:r>
              <a:rPr lang="en-US" sz="2400" dirty="0" smtClean="0"/>
              <a:t> are the perspectives or entities with respect to which an organization wants to keep records. </a:t>
            </a:r>
          </a:p>
          <a:p>
            <a:r>
              <a:rPr lang="en-US" sz="2400" dirty="0" smtClean="0"/>
              <a:t>For example, An organization may create a sales data warehouse in order to keep records of the store’s sales with respect to the dimensions </a:t>
            </a:r>
            <a:r>
              <a:rPr lang="en-US" sz="2400" i="1" dirty="0" smtClean="0"/>
              <a:t>time, item, branch, and location. </a:t>
            </a:r>
            <a:r>
              <a:rPr lang="en-US" sz="2400" dirty="0" smtClean="0"/>
              <a:t>These dimensions allow the store to keep track of things like monthly sales of items and the branches and locations at which the items were sold. </a:t>
            </a:r>
          </a:p>
          <a:p>
            <a:r>
              <a:rPr lang="en-US" sz="2400" dirty="0" smtClean="0"/>
              <a:t>Each dimension may have a table associated with it, called a </a:t>
            </a:r>
            <a:r>
              <a:rPr lang="en-US" sz="2400" b="1" dirty="0" smtClean="0"/>
              <a:t>dimension table</a:t>
            </a:r>
            <a:r>
              <a:rPr lang="en-US" sz="2400" dirty="0" smtClean="0"/>
              <a:t>, which further describes the dimension. </a:t>
            </a:r>
          </a:p>
          <a:p>
            <a:r>
              <a:rPr lang="en-US" sz="2400" dirty="0" smtClean="0"/>
              <a:t>For example, a dimension table for </a:t>
            </a:r>
            <a:r>
              <a:rPr lang="en-US" sz="2400" i="1" dirty="0" smtClean="0"/>
              <a:t>item </a:t>
            </a:r>
            <a:r>
              <a:rPr lang="en-US" sz="2400" dirty="0" smtClean="0"/>
              <a:t>may contain the attributes </a:t>
            </a:r>
            <a:r>
              <a:rPr lang="en-US" sz="2400" i="1" dirty="0" smtClean="0"/>
              <a:t>item name, brand, </a:t>
            </a:r>
            <a:r>
              <a:rPr lang="en-US" sz="2400" dirty="0" smtClean="0"/>
              <a:t>and </a:t>
            </a:r>
            <a:r>
              <a:rPr lang="en-US" sz="2400" i="1" dirty="0" smtClean="0"/>
              <a:t>type</a:t>
            </a:r>
            <a:r>
              <a:rPr lang="en-US" sz="2400" dirty="0" smtClean="0"/>
              <a:t>. </a:t>
            </a:r>
          </a:p>
          <a:p>
            <a:r>
              <a:rPr lang="en-US" sz="2400" dirty="0" smtClean="0"/>
              <a:t>Dimension tables can be specified by users or experts, or automatically generated and adjusted based on data distributions.</a:t>
            </a:r>
            <a:endParaRPr lang="en-US" altLang="en-US" sz="2400" dirty="0" smtClean="0"/>
          </a:p>
        </p:txBody>
      </p:sp>
    </p:spTree>
    <p:extLst>
      <p:ext uri="{BB962C8B-B14F-4D97-AF65-F5344CB8AC3E}">
        <p14:creationId xmlns:p14="http://schemas.microsoft.com/office/powerpoint/2010/main" xmlns="" val="23290387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a:t>
            </a:r>
            <a:r>
              <a:rPr lang="en-US" altLang="en-US" dirty="0" smtClean="0"/>
              <a:t>Data </a:t>
            </a:r>
            <a:r>
              <a:rPr lang="en-US" altLang="en-US" dirty="0"/>
              <a:t>Cubes</a:t>
            </a:r>
          </a:p>
        </p:txBody>
      </p:sp>
      <p:sp>
        <p:nvSpPr>
          <p:cNvPr id="18436" name="Rectangle 3"/>
          <p:cNvSpPr>
            <a:spLocks noGrp="1" noChangeArrowheads="1"/>
          </p:cNvSpPr>
          <p:nvPr>
            <p:ph type="body" idx="1"/>
          </p:nvPr>
        </p:nvSpPr>
        <p:spPr>
          <a:xfrm>
            <a:off x="704850" y="1143000"/>
            <a:ext cx="10877550" cy="5549900"/>
          </a:xfrm>
          <a:noFill/>
        </p:spPr>
        <p:txBody>
          <a:bodyPr vert="horz" lIns="92075" tIns="46038" rIns="92075" bIns="46038" rtlCol="0">
            <a:noAutofit/>
          </a:bodyPr>
          <a:lstStyle/>
          <a:p>
            <a:pPr>
              <a:spcAft>
                <a:spcPts val="200"/>
              </a:spcAft>
            </a:pPr>
            <a:r>
              <a:rPr lang="en-US" altLang="en-US" sz="2400" dirty="0" smtClean="0"/>
              <a:t>A </a:t>
            </a:r>
            <a:r>
              <a:rPr lang="en-US" altLang="en-US" sz="2400" dirty="0"/>
              <a:t>data cube, such as sales, allows data to be modeled and viewed in multiple </a:t>
            </a:r>
            <a:r>
              <a:rPr lang="en-US" altLang="en-US" sz="2400" dirty="0" smtClean="0"/>
              <a:t>dimensions. </a:t>
            </a:r>
            <a:endParaRPr lang="en-US" altLang="en-US" sz="2400" dirty="0"/>
          </a:p>
          <a:p>
            <a:pPr lvl="1" eaLnBrk="1" hangingPunct="1">
              <a:spcAft>
                <a:spcPts val="200"/>
              </a:spcAft>
            </a:pPr>
            <a:r>
              <a:rPr lang="en-US" altLang="en-US" sz="2400" b="1" dirty="0"/>
              <a:t>Dimension tables</a:t>
            </a:r>
            <a:r>
              <a:rPr lang="en-US" altLang="en-US" sz="2400" dirty="0"/>
              <a:t>, such as item (</a:t>
            </a:r>
            <a:r>
              <a:rPr lang="en-US" altLang="en-US" sz="2400" dirty="0" err="1"/>
              <a:t>item_name</a:t>
            </a:r>
            <a:r>
              <a:rPr lang="en-US" altLang="en-US" sz="2400" dirty="0"/>
              <a:t>, brand, type), or time(day, week, month, quarter, year) </a:t>
            </a:r>
          </a:p>
          <a:p>
            <a:pPr lvl="1" eaLnBrk="1" hangingPunct="1">
              <a:spcAft>
                <a:spcPts val="200"/>
              </a:spcAft>
            </a:pPr>
            <a:r>
              <a:rPr lang="en-US" altLang="en-US" sz="2400" b="1" dirty="0"/>
              <a:t>Fact table</a:t>
            </a:r>
            <a:r>
              <a:rPr lang="en-US" altLang="en-US" sz="2400" dirty="0"/>
              <a:t> contains </a:t>
            </a:r>
            <a:r>
              <a:rPr lang="en-US" altLang="en-US" sz="2400" b="1" dirty="0"/>
              <a:t>measures</a:t>
            </a:r>
            <a:r>
              <a:rPr lang="en-US" altLang="en-US" sz="2400" dirty="0"/>
              <a:t> (such as </a:t>
            </a:r>
            <a:r>
              <a:rPr lang="en-US" altLang="en-US" sz="2400" dirty="0" err="1"/>
              <a:t>dollars_sold</a:t>
            </a:r>
            <a:r>
              <a:rPr lang="en-US" altLang="en-US" sz="2400" dirty="0"/>
              <a:t>) and keys to each of the related dimension tables</a:t>
            </a:r>
          </a:p>
          <a:p>
            <a:pPr eaLnBrk="1" hangingPunct="1">
              <a:spcAft>
                <a:spcPts val="200"/>
              </a:spcAft>
            </a:pPr>
            <a:r>
              <a:rPr lang="en-US" altLang="en-US" sz="2400" b="1" dirty="0" smtClean="0"/>
              <a:t>Data cube</a:t>
            </a:r>
            <a:r>
              <a:rPr lang="en-US" altLang="en-US" sz="2400" dirty="0" smtClean="0"/>
              <a:t>: A lattice of cuboids </a:t>
            </a:r>
          </a:p>
          <a:p>
            <a:pPr lvl="1">
              <a:spcAft>
                <a:spcPts val="200"/>
              </a:spcAft>
            </a:pPr>
            <a:r>
              <a:rPr lang="en-US" altLang="en-US" sz="2400" dirty="0" smtClean="0"/>
              <a:t>In </a:t>
            </a:r>
            <a:r>
              <a:rPr lang="en-US" altLang="en-US" sz="2400" dirty="0"/>
              <a:t>data warehousing literature, an n-D base cube is called a </a:t>
            </a:r>
            <a:r>
              <a:rPr lang="en-US" altLang="en-US" sz="2400" b="1" dirty="0"/>
              <a:t>base </a:t>
            </a:r>
            <a:r>
              <a:rPr lang="en-US" altLang="en-US" sz="2400" b="1" dirty="0" smtClean="0"/>
              <a:t>cuboid</a:t>
            </a:r>
            <a:endParaRPr lang="en-US" altLang="en-US" sz="2400" dirty="0" smtClean="0"/>
          </a:p>
          <a:p>
            <a:pPr lvl="1">
              <a:spcAft>
                <a:spcPts val="200"/>
              </a:spcAft>
            </a:pPr>
            <a:r>
              <a:rPr lang="en-US" altLang="en-US" sz="2400" dirty="0" smtClean="0"/>
              <a:t>The </a:t>
            </a:r>
            <a:r>
              <a:rPr lang="en-US" altLang="en-US" sz="2400" dirty="0"/>
              <a:t>top most 0-D cuboid, which holds the highest-level of summarization, is called the </a:t>
            </a:r>
            <a:r>
              <a:rPr lang="en-US" altLang="en-US" sz="2400" b="1" dirty="0"/>
              <a:t>apex </a:t>
            </a:r>
            <a:r>
              <a:rPr lang="en-US" altLang="en-US" sz="2400" b="1" dirty="0" smtClean="0"/>
              <a:t>cuboid</a:t>
            </a:r>
            <a:endParaRPr lang="en-US" altLang="en-US" sz="2400" dirty="0" smtClean="0"/>
          </a:p>
          <a:p>
            <a:pPr lvl="1">
              <a:spcAft>
                <a:spcPts val="200"/>
              </a:spcAft>
            </a:pPr>
            <a:r>
              <a:rPr lang="en-US" altLang="en-US" sz="2400" dirty="0"/>
              <a:t>T</a:t>
            </a:r>
            <a:r>
              <a:rPr lang="en-US" altLang="en-US" sz="2400" dirty="0" smtClean="0"/>
              <a:t>he </a:t>
            </a:r>
            <a:r>
              <a:rPr lang="en-US" altLang="en-US" sz="2400" dirty="0"/>
              <a:t>lattice of cuboids forms a </a:t>
            </a:r>
            <a:r>
              <a:rPr lang="en-US" altLang="en-US" sz="2400" b="1" dirty="0"/>
              <a:t>data cube</a:t>
            </a:r>
            <a:r>
              <a:rPr lang="en-US" altLang="en-US" sz="2400" dirty="0"/>
              <a:t>.</a:t>
            </a:r>
          </a:p>
        </p:txBody>
      </p:sp>
    </p:spTree>
    <p:extLst>
      <p:ext uri="{BB962C8B-B14F-4D97-AF65-F5344CB8AC3E}">
        <p14:creationId xmlns:p14="http://schemas.microsoft.com/office/powerpoint/2010/main" xmlns="" val="23290387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a:t>
            </a:r>
            <a:r>
              <a:rPr lang="en-US" altLang="en-US" dirty="0" smtClean="0"/>
              <a:t>Data </a:t>
            </a:r>
            <a:r>
              <a:rPr lang="en-US" altLang="en-US" dirty="0"/>
              <a:t>Cubes</a:t>
            </a:r>
          </a:p>
        </p:txBody>
      </p:sp>
      <p:pic>
        <p:nvPicPr>
          <p:cNvPr id="131074" name="Picture 2"/>
          <p:cNvPicPr>
            <a:picLocks noChangeAspect="1" noChangeArrowheads="1"/>
          </p:cNvPicPr>
          <p:nvPr/>
        </p:nvPicPr>
        <p:blipFill>
          <a:blip r:embed="rId3"/>
          <a:srcRect/>
          <a:stretch>
            <a:fillRect/>
          </a:stretch>
        </p:blipFill>
        <p:spPr bwMode="auto">
          <a:xfrm>
            <a:off x="787545" y="1554741"/>
            <a:ext cx="9837445" cy="3973223"/>
          </a:xfrm>
          <a:prstGeom prst="rect">
            <a:avLst/>
          </a:prstGeom>
          <a:noFill/>
          <a:ln w="9525">
            <a:noFill/>
            <a:miter lim="800000"/>
            <a:headEnd/>
            <a:tailEnd/>
          </a:ln>
          <a:effectLst/>
        </p:spPr>
      </p:pic>
    </p:spTree>
    <p:extLst>
      <p:ext uri="{BB962C8B-B14F-4D97-AF65-F5344CB8AC3E}">
        <p14:creationId xmlns:p14="http://schemas.microsoft.com/office/powerpoint/2010/main" xmlns="" val="23290387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a:t>
            </a:r>
            <a:r>
              <a:rPr lang="en-US" altLang="en-US" dirty="0" smtClean="0"/>
              <a:t>Data </a:t>
            </a:r>
            <a:r>
              <a:rPr lang="en-US" altLang="en-US" dirty="0"/>
              <a:t>Cubes</a:t>
            </a:r>
          </a:p>
        </p:txBody>
      </p:sp>
      <p:pic>
        <p:nvPicPr>
          <p:cNvPr id="132098" name="Picture 2"/>
          <p:cNvPicPr>
            <a:picLocks noChangeAspect="1" noChangeArrowheads="1"/>
          </p:cNvPicPr>
          <p:nvPr/>
        </p:nvPicPr>
        <p:blipFill>
          <a:blip r:embed="rId3"/>
          <a:srcRect/>
          <a:stretch>
            <a:fillRect/>
          </a:stretch>
        </p:blipFill>
        <p:spPr bwMode="auto">
          <a:xfrm>
            <a:off x="728663" y="1494558"/>
            <a:ext cx="10232898" cy="3950277"/>
          </a:xfrm>
          <a:prstGeom prst="rect">
            <a:avLst/>
          </a:prstGeom>
          <a:noFill/>
          <a:ln w="9525">
            <a:noFill/>
            <a:miter lim="800000"/>
            <a:headEnd/>
            <a:tailEnd/>
          </a:ln>
          <a:effectLst/>
        </p:spPr>
      </p:pic>
    </p:spTree>
    <p:extLst>
      <p:ext uri="{BB962C8B-B14F-4D97-AF65-F5344CB8AC3E}">
        <p14:creationId xmlns:p14="http://schemas.microsoft.com/office/powerpoint/2010/main" xmlns="" val="23290387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a:t>
            </a:r>
            <a:r>
              <a:rPr lang="en-US" altLang="en-US" dirty="0" smtClean="0"/>
              <a:t>Data </a:t>
            </a:r>
            <a:r>
              <a:rPr lang="en-US" altLang="en-US" dirty="0"/>
              <a:t>Cubes</a:t>
            </a:r>
          </a:p>
        </p:txBody>
      </p:sp>
      <p:pic>
        <p:nvPicPr>
          <p:cNvPr id="133122" name="Picture 2"/>
          <p:cNvPicPr>
            <a:picLocks noChangeAspect="1" noChangeArrowheads="1"/>
          </p:cNvPicPr>
          <p:nvPr/>
        </p:nvPicPr>
        <p:blipFill>
          <a:blip r:embed="rId3"/>
          <a:srcRect/>
          <a:stretch>
            <a:fillRect/>
          </a:stretch>
        </p:blipFill>
        <p:spPr bwMode="auto">
          <a:xfrm>
            <a:off x="2825028" y="1526597"/>
            <a:ext cx="7122535" cy="4457429"/>
          </a:xfrm>
          <a:prstGeom prst="rect">
            <a:avLst/>
          </a:prstGeom>
          <a:noFill/>
          <a:ln w="9525">
            <a:noFill/>
            <a:miter lim="800000"/>
            <a:headEnd/>
            <a:tailEnd/>
          </a:ln>
          <a:effectLst/>
        </p:spPr>
      </p:pic>
    </p:spTree>
    <p:extLst>
      <p:ext uri="{BB962C8B-B14F-4D97-AF65-F5344CB8AC3E}">
        <p14:creationId xmlns:p14="http://schemas.microsoft.com/office/powerpoint/2010/main" xmlns="" val="23290387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0" y="152400"/>
            <a:ext cx="12192000" cy="838200"/>
          </a:xfrm>
          <a:noFill/>
        </p:spPr>
        <p:txBody>
          <a:bodyPr vert="horz" lIns="92075" tIns="46038" rIns="92075" bIns="46038" rtlCol="0" anchor="ctr">
            <a:normAutofit/>
          </a:bodyPr>
          <a:lstStyle/>
          <a:p>
            <a:pPr eaLnBrk="1" hangingPunct="1"/>
            <a:r>
              <a:rPr lang="en-US" altLang="en-US" dirty="0"/>
              <a:t>From Tables and Spreadsheets to </a:t>
            </a:r>
            <a:r>
              <a:rPr lang="en-US" altLang="en-US" dirty="0" smtClean="0"/>
              <a:t>Data </a:t>
            </a:r>
            <a:r>
              <a:rPr lang="en-US" altLang="en-US" dirty="0"/>
              <a:t>Cubes</a:t>
            </a:r>
          </a:p>
        </p:txBody>
      </p:sp>
      <p:pic>
        <p:nvPicPr>
          <p:cNvPr id="134146" name="Picture 2"/>
          <p:cNvPicPr>
            <a:picLocks noChangeAspect="1" noChangeArrowheads="1"/>
          </p:cNvPicPr>
          <p:nvPr/>
        </p:nvPicPr>
        <p:blipFill>
          <a:blip r:embed="rId3"/>
          <a:srcRect/>
          <a:stretch>
            <a:fillRect/>
          </a:stretch>
        </p:blipFill>
        <p:spPr bwMode="auto">
          <a:xfrm>
            <a:off x="583623" y="1569461"/>
            <a:ext cx="10280486" cy="4678939"/>
          </a:xfrm>
          <a:prstGeom prst="rect">
            <a:avLst/>
          </a:prstGeom>
          <a:noFill/>
          <a:ln w="9525">
            <a:noFill/>
            <a:miter lim="800000"/>
            <a:headEnd/>
            <a:tailEnd/>
          </a:ln>
          <a:effectLst/>
        </p:spPr>
      </p:pic>
    </p:spTree>
    <p:extLst>
      <p:ext uri="{BB962C8B-B14F-4D97-AF65-F5344CB8AC3E}">
        <p14:creationId xmlns:p14="http://schemas.microsoft.com/office/powerpoint/2010/main" xmlns="" val="23290387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749300" y="304800"/>
            <a:ext cx="10706100" cy="685800"/>
          </a:xfrm>
        </p:spPr>
        <p:txBody>
          <a:bodyPr>
            <a:normAutofit/>
          </a:bodyPr>
          <a:lstStyle/>
          <a:p>
            <a:pPr eaLnBrk="1" hangingPunct="1"/>
            <a:r>
              <a:rPr lang="en-US" altLang="zh-CN" dirty="0" smtClean="0">
                <a:ea typeface="SimSun" panose="02010600030101010101" pitchFamily="2" charset="-122"/>
              </a:rPr>
              <a:t>Data Cube: A Lattice of Cuboids</a:t>
            </a:r>
          </a:p>
        </p:txBody>
      </p:sp>
      <p:sp>
        <p:nvSpPr>
          <p:cNvPr id="19460" name="Text Box 56"/>
          <p:cNvSpPr txBox="1">
            <a:spLocks noChangeArrowheads="1"/>
          </p:cNvSpPr>
          <p:nvPr/>
        </p:nvSpPr>
        <p:spPr bwMode="auto">
          <a:xfrm>
            <a:off x="1660526" y="3719513"/>
            <a:ext cx="10064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a:t>
            </a:r>
            <a:endParaRPr lang="en-US" altLang="zh-CN" sz="2400">
              <a:latin typeface="Times New Roman" panose="02020603050405020304" pitchFamily="18" charset="0"/>
              <a:ea typeface="SimSun" panose="02010600030101010101" pitchFamily="2" charset="-122"/>
            </a:endParaRPr>
          </a:p>
        </p:txBody>
      </p:sp>
      <p:sp>
        <p:nvSpPr>
          <p:cNvPr id="19461" name="Text Box 62"/>
          <p:cNvSpPr txBox="1">
            <a:spLocks noChangeArrowheads="1"/>
          </p:cNvSpPr>
          <p:nvPr/>
        </p:nvSpPr>
        <p:spPr bwMode="auto">
          <a:xfrm>
            <a:off x="1660525" y="4938713"/>
            <a:ext cx="17478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time,item,location</a:t>
            </a:r>
            <a:endParaRPr lang="en-US" altLang="zh-CN" sz="2400">
              <a:latin typeface="Times New Roman" panose="02020603050405020304" pitchFamily="18" charset="0"/>
              <a:ea typeface="SimSun" panose="02010600030101010101" pitchFamily="2" charset="-122"/>
            </a:endParaRPr>
          </a:p>
        </p:txBody>
      </p:sp>
      <p:sp>
        <p:nvSpPr>
          <p:cNvPr id="19462" name="Text Box 67"/>
          <p:cNvSpPr txBox="1">
            <a:spLocks noChangeArrowheads="1"/>
          </p:cNvSpPr>
          <p:nvPr/>
        </p:nvSpPr>
        <p:spPr bwMode="auto">
          <a:xfrm>
            <a:off x="3505201" y="5943600"/>
            <a:ext cx="2663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 item, location, supplier</a:t>
            </a:r>
            <a:endParaRPr lang="en-US" altLang="zh-CN" sz="2400">
              <a:latin typeface="Times New Roman" panose="02020603050405020304" pitchFamily="18" charset="0"/>
              <a:ea typeface="SimSun" panose="02010600030101010101" pitchFamily="2" charset="-122"/>
            </a:endParaRPr>
          </a:p>
        </p:txBody>
      </p:sp>
      <p:grpSp>
        <p:nvGrpSpPr>
          <p:cNvPr id="19463" name="Group 73"/>
          <p:cNvGrpSpPr>
            <a:grpSpLocks/>
          </p:cNvGrpSpPr>
          <p:nvPr/>
        </p:nvGrpSpPr>
        <p:grpSpPr bwMode="auto">
          <a:xfrm>
            <a:off x="2133600" y="1233046"/>
            <a:ext cx="8339138" cy="4481513"/>
            <a:chOff x="384" y="1209"/>
            <a:chExt cx="5253" cy="2823"/>
          </a:xfrm>
        </p:grpSpPr>
        <p:sp>
          <p:nvSpPr>
            <p:cNvPr id="19464"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5"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6"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7"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8"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69"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0"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1"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2"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3"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4"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5"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6"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7"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8"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79"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9480" name="Text Box 19"/>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zh-CN" sz="2000">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19481" name="Text Box 20"/>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time</a:t>
              </a:r>
              <a:endParaRPr lang="en-US" altLang="zh-CN" sz="2400">
                <a:latin typeface="Times New Roman" panose="02020603050405020304" pitchFamily="18" charset="0"/>
                <a:ea typeface="SimSun" panose="02010600030101010101" pitchFamily="2" charset="-122"/>
              </a:endParaRPr>
            </a:p>
          </p:txBody>
        </p:sp>
        <p:sp>
          <p:nvSpPr>
            <p:cNvPr id="19482" name="Text Box 21"/>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item</a:t>
              </a:r>
              <a:endParaRPr lang="en-US" altLang="zh-CN" sz="2400">
                <a:latin typeface="Times New Roman" panose="02020603050405020304" pitchFamily="18" charset="0"/>
                <a:ea typeface="SimSun" panose="02010600030101010101" pitchFamily="2" charset="-122"/>
              </a:endParaRPr>
            </a:p>
          </p:txBody>
        </p:sp>
        <p:sp>
          <p:nvSpPr>
            <p:cNvPr id="19483" name="Text Box 22"/>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location</a:t>
              </a:r>
              <a:endParaRPr lang="en-US" altLang="zh-CN" sz="2400">
                <a:latin typeface="Times New Roman" panose="02020603050405020304" pitchFamily="18" charset="0"/>
                <a:ea typeface="SimSun" panose="02010600030101010101" pitchFamily="2" charset="-122"/>
              </a:endParaRPr>
            </a:p>
          </p:txBody>
        </p:sp>
        <p:sp>
          <p:nvSpPr>
            <p:cNvPr id="19484" name="Text Box 23"/>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supplier</a:t>
              </a:r>
              <a:endParaRPr lang="en-US" altLang="zh-CN" sz="2400">
                <a:latin typeface="Times New Roman" panose="02020603050405020304" pitchFamily="18" charset="0"/>
                <a:ea typeface="SimSun" panose="02010600030101010101" pitchFamily="2" charset="-122"/>
              </a:endParaRPr>
            </a:p>
          </p:txBody>
        </p:sp>
        <p:sp>
          <p:nvSpPr>
            <p:cNvPr id="19485" name="Line 24"/>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86" name="Line 25"/>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87" name="Line 26"/>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88" name="Line 27"/>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89" name="Line 28"/>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0" name="Line 29"/>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1" name="Line 30"/>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2" name="Line 31"/>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3" name="Line 32"/>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4" name="Line 33"/>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5" name="Line 34"/>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6" name="Line 35"/>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7" name="Line 36"/>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8" name="Line 37"/>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499" name="Line 38"/>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0" name="Line 39"/>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1" name="Line 40"/>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2" name="Line 41"/>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3" name="Line 42"/>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4" name="Line 43"/>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5" name="Line 44"/>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6" name="Line 45"/>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7" name="Line 46"/>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8" name="Line 47"/>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09" name="Line 48"/>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0" name="Line 49"/>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1" name="Line 50"/>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2" name="Line 51"/>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3" name="Line 52"/>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4" name="Line 53"/>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5" name="Line 54"/>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6" name="Line 55"/>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517" name="Text Box 57"/>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time,location</a:t>
              </a:r>
              <a:endParaRPr lang="en-US" altLang="zh-CN" sz="2400">
                <a:latin typeface="Times New Roman" panose="02020603050405020304" pitchFamily="18" charset="0"/>
                <a:ea typeface="SimSun" panose="02010600030101010101" pitchFamily="2" charset="-122"/>
              </a:endParaRPr>
            </a:p>
          </p:txBody>
        </p:sp>
        <p:sp>
          <p:nvSpPr>
            <p:cNvPr id="19518" name="Text Box 58"/>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time,supplier</a:t>
              </a:r>
              <a:endParaRPr lang="en-US" altLang="zh-CN" sz="2400">
                <a:latin typeface="Times New Roman" panose="02020603050405020304" pitchFamily="18" charset="0"/>
                <a:ea typeface="SimSun" panose="02010600030101010101" pitchFamily="2" charset="-122"/>
              </a:endParaRPr>
            </a:p>
          </p:txBody>
        </p:sp>
        <p:sp>
          <p:nvSpPr>
            <p:cNvPr id="19519" name="Text Box 59"/>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a:t>
              </a:r>
              <a:endParaRPr lang="en-US" altLang="zh-CN" sz="2400">
                <a:latin typeface="Times New Roman" panose="02020603050405020304" pitchFamily="18" charset="0"/>
                <a:ea typeface="SimSun" panose="02010600030101010101" pitchFamily="2" charset="-122"/>
              </a:endParaRPr>
            </a:p>
          </p:txBody>
        </p:sp>
        <p:sp>
          <p:nvSpPr>
            <p:cNvPr id="19520" name="Text Box 60"/>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item,supplier</a:t>
              </a:r>
              <a:endParaRPr lang="en-US" altLang="zh-CN" sz="2400">
                <a:latin typeface="Times New Roman" panose="02020603050405020304" pitchFamily="18" charset="0"/>
                <a:ea typeface="SimSun" panose="02010600030101010101" pitchFamily="2" charset="-122"/>
              </a:endParaRPr>
            </a:p>
          </p:txBody>
        </p:sp>
        <p:sp>
          <p:nvSpPr>
            <p:cNvPr id="19521" name="Text Box 61"/>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location,supplier</a:t>
              </a:r>
              <a:endParaRPr lang="en-US" altLang="zh-CN" sz="2400">
                <a:latin typeface="Times New Roman" panose="02020603050405020304" pitchFamily="18" charset="0"/>
                <a:ea typeface="SimSun" panose="02010600030101010101" pitchFamily="2" charset="-122"/>
              </a:endParaRPr>
            </a:p>
          </p:txBody>
        </p:sp>
        <p:sp>
          <p:nvSpPr>
            <p:cNvPr id="19522" name="Text Box 63"/>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time,item,supplier</a:t>
              </a:r>
              <a:endParaRPr lang="en-US" altLang="zh-CN" sz="2400">
                <a:latin typeface="Times New Roman" panose="02020603050405020304" pitchFamily="18" charset="0"/>
                <a:ea typeface="SimSun" panose="02010600030101010101" pitchFamily="2" charset="-122"/>
              </a:endParaRPr>
            </a:p>
          </p:txBody>
        </p:sp>
        <p:sp>
          <p:nvSpPr>
            <p:cNvPr id="19523" name="Text Box 64"/>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400" b="1">
                  <a:latin typeface="Times New Roman" panose="02020603050405020304" pitchFamily="18" charset="0"/>
                  <a:ea typeface="SimSun" panose="02010600030101010101" pitchFamily="2" charset="-122"/>
                </a:rPr>
                <a:t>time,location,supplier</a:t>
              </a:r>
              <a:endParaRPr lang="en-US" altLang="zh-CN" sz="2400">
                <a:latin typeface="Times New Roman" panose="02020603050405020304" pitchFamily="18" charset="0"/>
                <a:ea typeface="SimSun" panose="02010600030101010101" pitchFamily="2" charset="-122"/>
              </a:endParaRPr>
            </a:p>
          </p:txBody>
        </p:sp>
        <p:sp>
          <p:nvSpPr>
            <p:cNvPr id="19524" name="Text Box 66"/>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600" b="1">
                  <a:latin typeface="Times New Roman" panose="02020603050405020304" pitchFamily="18" charset="0"/>
                  <a:ea typeface="SimSun" panose="02010600030101010101" pitchFamily="2" charset="-122"/>
                </a:rPr>
                <a:t>item,location,supplier</a:t>
              </a:r>
              <a:endParaRPr lang="en-US" altLang="zh-CN" sz="2400">
                <a:latin typeface="Times New Roman" panose="02020603050405020304" pitchFamily="18" charset="0"/>
                <a:ea typeface="SimSun" panose="02010600030101010101" pitchFamily="2" charset="-122"/>
              </a:endParaRPr>
            </a:p>
          </p:txBody>
        </p:sp>
        <p:sp>
          <p:nvSpPr>
            <p:cNvPr id="19525" name="Text Box 68"/>
            <p:cNvSpPr txBox="1">
              <a:spLocks noChangeArrowheads="1"/>
            </p:cNvSpPr>
            <p:nvPr/>
          </p:nvSpPr>
          <p:spPr bwMode="auto">
            <a:xfrm>
              <a:off x="4320" y="1296"/>
              <a:ext cx="128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19526" name="Text Box 69"/>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7" name="Text Box 70"/>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8" name="Text Box 71"/>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19529" name="Text Box 72"/>
            <p:cNvSpPr txBox="1">
              <a:spLocks noChangeArrowheads="1"/>
            </p:cNvSpPr>
            <p:nvPr/>
          </p:nvSpPr>
          <p:spPr bwMode="auto">
            <a:xfrm>
              <a:off x="4358" y="3705"/>
              <a:ext cx="127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grpSp>
      <p:pic>
        <p:nvPicPr>
          <p:cNvPr id="110594" name="Picture 2"/>
          <p:cNvPicPr>
            <a:picLocks noChangeAspect="1" noChangeArrowheads="1"/>
          </p:cNvPicPr>
          <p:nvPr/>
        </p:nvPicPr>
        <p:blipFill>
          <a:blip r:embed="rId3"/>
          <a:srcRect/>
          <a:stretch>
            <a:fillRect/>
          </a:stretch>
        </p:blipFill>
        <p:spPr bwMode="auto">
          <a:xfrm>
            <a:off x="1660820" y="5223165"/>
            <a:ext cx="1766875" cy="1646796"/>
          </a:xfrm>
          <a:prstGeom prst="rect">
            <a:avLst/>
          </a:prstGeom>
          <a:noFill/>
          <a:ln w="9525">
            <a:noFill/>
            <a:miter lim="800000"/>
            <a:headEnd/>
            <a:tailEnd/>
          </a:ln>
          <a:effectLst/>
        </p:spPr>
      </p:pic>
      <p:pic>
        <p:nvPicPr>
          <p:cNvPr id="110596" name="Picture 4"/>
          <p:cNvPicPr>
            <a:picLocks noChangeAspect="1" noChangeArrowheads="1"/>
          </p:cNvPicPr>
          <p:nvPr/>
        </p:nvPicPr>
        <p:blipFill>
          <a:blip r:embed="rId4"/>
          <a:srcRect/>
          <a:stretch>
            <a:fillRect/>
          </a:stretch>
        </p:blipFill>
        <p:spPr bwMode="auto">
          <a:xfrm>
            <a:off x="6296459" y="5638800"/>
            <a:ext cx="4842596" cy="1219200"/>
          </a:xfrm>
          <a:prstGeom prst="rect">
            <a:avLst/>
          </a:prstGeom>
          <a:noFill/>
          <a:ln w="9525">
            <a:noFill/>
            <a:miter lim="800000"/>
            <a:headEnd/>
            <a:tailEnd/>
          </a:ln>
          <a:effectLst/>
        </p:spPr>
      </p:pic>
      <p:cxnSp>
        <p:nvCxnSpPr>
          <p:cNvPr id="80" name="Straight Arrow Connector 79"/>
          <p:cNvCxnSpPr/>
          <p:nvPr/>
        </p:nvCxnSpPr>
        <p:spPr>
          <a:xfrm>
            <a:off x="4973782" y="5611091"/>
            <a:ext cx="1302327" cy="23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0598" name="Picture 6"/>
          <p:cNvPicPr>
            <a:picLocks noChangeAspect="1" noChangeArrowheads="1"/>
          </p:cNvPicPr>
          <p:nvPr/>
        </p:nvPicPr>
        <p:blipFill>
          <a:blip r:embed="rId5"/>
          <a:srcRect/>
          <a:stretch>
            <a:fillRect/>
          </a:stretch>
        </p:blipFill>
        <p:spPr bwMode="auto">
          <a:xfrm>
            <a:off x="1427018" y="1942658"/>
            <a:ext cx="1168241" cy="883669"/>
          </a:xfrm>
          <a:prstGeom prst="rect">
            <a:avLst/>
          </a:prstGeom>
          <a:noFill/>
          <a:ln w="9525">
            <a:noFill/>
            <a:miter lim="800000"/>
            <a:headEnd/>
            <a:tailEnd/>
          </a:ln>
          <a:effectLst/>
        </p:spPr>
      </p:pic>
      <p:cxnSp>
        <p:nvCxnSpPr>
          <p:cNvPr id="83" name="Straight Arrow Connector 82"/>
          <p:cNvCxnSpPr/>
          <p:nvPr/>
        </p:nvCxnSpPr>
        <p:spPr>
          <a:xfrm rot="16200000" flipV="1">
            <a:off x="1821871" y="3041074"/>
            <a:ext cx="498763" cy="18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0599" name="Picture 7"/>
          <p:cNvPicPr>
            <a:picLocks noChangeAspect="1" noChangeArrowheads="1"/>
          </p:cNvPicPr>
          <p:nvPr/>
        </p:nvPicPr>
        <p:blipFill>
          <a:blip r:embed="rId6"/>
          <a:srcRect/>
          <a:stretch>
            <a:fillRect/>
          </a:stretch>
        </p:blipFill>
        <p:spPr bwMode="auto">
          <a:xfrm>
            <a:off x="5262996" y="1259031"/>
            <a:ext cx="1948300" cy="389660"/>
          </a:xfrm>
          <a:prstGeom prst="rect">
            <a:avLst/>
          </a:prstGeom>
          <a:noFill/>
          <a:ln w="9525">
            <a:noFill/>
            <a:miter lim="800000"/>
            <a:headEnd/>
            <a:tailEnd/>
          </a:ln>
          <a:effectLst/>
        </p:spPr>
      </p:pic>
      <p:cxnSp>
        <p:nvCxnSpPr>
          <p:cNvPr id="87" name="Straight Arrow Connector 86"/>
          <p:cNvCxnSpPr>
            <a:stCxn id="110599" idx="1"/>
          </p:cNvCxnSpPr>
          <p:nvPr/>
        </p:nvCxnSpPr>
        <p:spPr>
          <a:xfrm rot="10800000" flipV="1">
            <a:off x="4779820" y="1453861"/>
            <a:ext cx="483176" cy="125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099985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750" y="241300"/>
            <a:ext cx="11112500" cy="838200"/>
          </a:xfrm>
          <a:noFill/>
        </p:spPr>
        <p:txBody>
          <a:bodyPr vert="horz" lIns="92075" tIns="46038" rIns="92075" bIns="46038" rtlCol="0" anchor="ctr">
            <a:noAutofit/>
          </a:bodyPr>
          <a:lstStyle/>
          <a:p>
            <a:r>
              <a:rPr lang="en-US" b="1" dirty="0" smtClean="0"/>
              <a:t>Schemas for</a:t>
            </a:r>
            <a:br>
              <a:rPr lang="en-US" b="1" dirty="0" smtClean="0"/>
            </a:br>
            <a:r>
              <a:rPr lang="en-US" b="1" dirty="0" smtClean="0"/>
              <a:t>Multidimensional Data Models</a:t>
            </a:r>
            <a:endParaRPr lang="en-US" altLang="en-US" dirty="0"/>
          </a:p>
        </p:txBody>
      </p:sp>
      <p:sp>
        <p:nvSpPr>
          <p:cNvPr id="20484" name="Rectangle 3"/>
          <p:cNvSpPr>
            <a:spLocks noGrp="1" noChangeArrowheads="1"/>
          </p:cNvSpPr>
          <p:nvPr>
            <p:ph type="body" idx="1"/>
          </p:nvPr>
        </p:nvSpPr>
        <p:spPr>
          <a:xfrm>
            <a:off x="539750" y="1295400"/>
            <a:ext cx="10826750" cy="5105400"/>
          </a:xfrm>
          <a:noFill/>
        </p:spPr>
        <p:txBody>
          <a:bodyPr vert="horz" lIns="92075" tIns="46038" rIns="92075" bIns="46038" rtlCol="0">
            <a:noAutofit/>
          </a:bodyPr>
          <a:lstStyle/>
          <a:p>
            <a:r>
              <a:rPr lang="en-US" sz="2400" dirty="0" smtClean="0"/>
              <a:t>A data </a:t>
            </a:r>
            <a:r>
              <a:rPr lang="en-US" sz="2400" dirty="0" smtClean="0"/>
              <a:t>warehouse </a:t>
            </a:r>
            <a:r>
              <a:rPr lang="en-US" sz="2400" dirty="0" smtClean="0"/>
              <a:t>requires a concise, subject-oriented schema that </a:t>
            </a:r>
            <a:r>
              <a:rPr lang="en-US" sz="2400" dirty="0" smtClean="0"/>
              <a:t>facilitates online </a:t>
            </a:r>
            <a:r>
              <a:rPr lang="en-US" sz="2400" dirty="0" smtClean="0"/>
              <a:t>data analysis.</a:t>
            </a:r>
          </a:p>
          <a:p>
            <a:r>
              <a:rPr lang="en-US" sz="2400" dirty="0" smtClean="0"/>
              <a:t>The most popular data model for a data warehouse is a </a:t>
            </a:r>
            <a:r>
              <a:rPr lang="en-US" sz="2400" b="1" dirty="0" smtClean="0"/>
              <a:t>multidimensional </a:t>
            </a:r>
            <a:r>
              <a:rPr lang="en-US" sz="2400" b="1" dirty="0" smtClean="0"/>
              <a:t>model, </a:t>
            </a:r>
            <a:r>
              <a:rPr lang="en-US" sz="2400" dirty="0" smtClean="0"/>
              <a:t>which </a:t>
            </a:r>
            <a:r>
              <a:rPr lang="en-US" sz="2400" dirty="0" smtClean="0"/>
              <a:t>can exist in the </a:t>
            </a:r>
            <a:r>
              <a:rPr lang="en-US" sz="2400" dirty="0" smtClean="0"/>
              <a:t>form of </a:t>
            </a:r>
            <a:r>
              <a:rPr lang="en-US" sz="2400" dirty="0" smtClean="0"/>
              <a:t>a </a:t>
            </a:r>
            <a:r>
              <a:rPr lang="en-US" sz="2400" b="1" dirty="0" smtClean="0"/>
              <a:t>star schema, a snowflake schema, or a fact </a:t>
            </a:r>
            <a:r>
              <a:rPr lang="en-US" sz="2400" b="1" dirty="0" smtClean="0"/>
              <a:t>constellation schema</a:t>
            </a:r>
            <a:r>
              <a:rPr lang="en-US" sz="2400" b="1" dirty="0" smtClean="0"/>
              <a:t>. </a:t>
            </a:r>
            <a:endParaRPr lang="en-US" altLang="en-US" sz="2400" dirty="0" smtClean="0"/>
          </a:p>
          <a:p>
            <a:r>
              <a:rPr lang="en-US" altLang="en-US" sz="2400" u="sng" dirty="0" smtClean="0">
                <a:solidFill>
                  <a:srgbClr val="FF0000"/>
                </a:solidFill>
              </a:rPr>
              <a:t>Star </a:t>
            </a:r>
            <a:r>
              <a:rPr lang="en-US" altLang="en-US" sz="2400" u="sng" dirty="0">
                <a:solidFill>
                  <a:srgbClr val="FF0000"/>
                </a:solidFill>
              </a:rPr>
              <a:t>schema</a:t>
            </a:r>
            <a:r>
              <a:rPr lang="en-US" altLang="en-US" sz="2400" dirty="0"/>
              <a:t>: </a:t>
            </a:r>
            <a:r>
              <a:rPr lang="en-US" altLang="en-US" sz="2400" dirty="0" smtClean="0"/>
              <a:t>In</a:t>
            </a:r>
            <a:r>
              <a:rPr lang="en-US" sz="2400" dirty="0" smtClean="0"/>
              <a:t> </a:t>
            </a:r>
            <a:r>
              <a:rPr lang="en-US" sz="2400" dirty="0" smtClean="0"/>
              <a:t>star </a:t>
            </a:r>
            <a:r>
              <a:rPr lang="en-US" sz="2400" dirty="0" smtClean="0"/>
              <a:t>schema data </a:t>
            </a:r>
            <a:r>
              <a:rPr lang="en-US" sz="2400" dirty="0" smtClean="0"/>
              <a:t>warehouse contains </a:t>
            </a:r>
            <a:endParaRPr lang="en-US" sz="2400" dirty="0" smtClean="0"/>
          </a:p>
          <a:p>
            <a:pPr lvl="1"/>
            <a:r>
              <a:rPr lang="en-US" sz="2400" dirty="0" smtClean="0"/>
              <a:t>(</a:t>
            </a:r>
            <a:r>
              <a:rPr lang="en-US" sz="2400" dirty="0" smtClean="0"/>
              <a:t>1) a large central table (</a:t>
            </a:r>
            <a:r>
              <a:rPr lang="en-US" sz="2400" b="1" dirty="0" smtClean="0"/>
              <a:t>fact table) </a:t>
            </a:r>
            <a:r>
              <a:rPr lang="en-US" sz="2400" dirty="0" smtClean="0"/>
              <a:t>containing the bulk </a:t>
            </a:r>
            <a:r>
              <a:rPr lang="en-US" sz="2400" dirty="0" smtClean="0"/>
              <a:t>of the </a:t>
            </a:r>
            <a:r>
              <a:rPr lang="en-US" sz="2400" dirty="0" smtClean="0"/>
              <a:t>data, with no redundancy, and </a:t>
            </a:r>
            <a:endParaRPr lang="en-US" sz="2400" dirty="0" smtClean="0"/>
          </a:p>
          <a:p>
            <a:pPr lvl="1"/>
            <a:r>
              <a:rPr lang="en-US" sz="2400" dirty="0" smtClean="0"/>
              <a:t>(</a:t>
            </a:r>
            <a:r>
              <a:rPr lang="en-US" sz="2400" dirty="0" smtClean="0"/>
              <a:t>2) a set of smaller attendant tables (</a:t>
            </a:r>
            <a:r>
              <a:rPr lang="en-US" sz="2400" b="1" dirty="0" smtClean="0"/>
              <a:t>dimension tables</a:t>
            </a:r>
            <a:r>
              <a:rPr lang="en-US" sz="2400" b="1" dirty="0" smtClean="0"/>
              <a:t>)</a:t>
            </a:r>
            <a:r>
              <a:rPr lang="en-US" sz="2400" dirty="0" smtClean="0"/>
              <a:t>, one for each dimension. The schema graph resembles a starburst, with </a:t>
            </a:r>
            <a:r>
              <a:rPr lang="en-US" sz="2400" dirty="0" smtClean="0"/>
              <a:t>the dimension </a:t>
            </a:r>
            <a:r>
              <a:rPr lang="en-US" sz="2400" dirty="0" smtClean="0"/>
              <a:t>tables displayed in a radial pattern around the central fact table.</a:t>
            </a:r>
            <a:r>
              <a:rPr lang="en-US" altLang="en-US" sz="2400" dirty="0" smtClean="0">
                <a:solidFill>
                  <a:srgbClr val="006666"/>
                </a:solidFill>
              </a:rPr>
              <a:t> </a:t>
            </a:r>
          </a:p>
          <a:p>
            <a:pPr lvl="1"/>
            <a:r>
              <a:rPr lang="en-US" sz="2400" dirty="0" smtClean="0"/>
              <a:t>Moreover, the attributes within a dimension table </a:t>
            </a:r>
            <a:r>
              <a:rPr lang="en-US" sz="2400" dirty="0" smtClean="0"/>
              <a:t>may form </a:t>
            </a:r>
            <a:r>
              <a:rPr lang="en-US" sz="2400" dirty="0" smtClean="0"/>
              <a:t>either a hierarchy (total order) or a lattice (partial order</a:t>
            </a:r>
            <a:r>
              <a:rPr lang="en-US" sz="2400" dirty="0" smtClean="0"/>
              <a:t>).</a:t>
            </a:r>
            <a:endParaRPr lang="en-US" altLang="en-US" sz="2400" dirty="0">
              <a:solidFill>
                <a:srgbClr val="006666"/>
              </a:solidFill>
            </a:endParaRPr>
          </a:p>
        </p:txBody>
      </p:sp>
    </p:spTree>
    <p:extLst>
      <p:ext uri="{BB962C8B-B14F-4D97-AF65-F5344CB8AC3E}">
        <p14:creationId xmlns:p14="http://schemas.microsoft.com/office/powerpoint/2010/main" xmlns="" val="3121650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smtClean="0"/>
              <a:t>Data Warehouse—Subject-Oriented</a:t>
            </a:r>
            <a:endParaRPr lang="en-US" altLang="en-US" sz="3200"/>
          </a:p>
        </p:txBody>
      </p:sp>
      <p:sp>
        <p:nvSpPr>
          <p:cNvPr id="7172" name="Rectangle 3"/>
          <p:cNvSpPr>
            <a:spLocks noGrp="1" noChangeArrowheads="1"/>
          </p:cNvSpPr>
          <p:nvPr>
            <p:ph type="body" idx="1"/>
          </p:nvPr>
        </p:nvSpPr>
        <p:spPr>
          <a:xfrm>
            <a:off x="723900" y="1524001"/>
            <a:ext cx="10668000" cy="4608513"/>
          </a:xfrm>
          <a:noFill/>
        </p:spPr>
        <p:txBody>
          <a:bodyPr vert="horz" lIns="92075" tIns="46038" rIns="92075" bIns="46038" rtlCol="0">
            <a:noAutofit/>
          </a:bodyPr>
          <a:lstStyle/>
          <a:p>
            <a:pPr eaLnBrk="1" hangingPunct="1">
              <a:lnSpc>
                <a:spcPct val="130000"/>
              </a:lnSpc>
            </a:pPr>
            <a:r>
              <a:rPr lang="en-US" altLang="en-US" sz="2400" dirty="0"/>
              <a:t>Organized around major subjects, such as </a:t>
            </a:r>
            <a:r>
              <a:rPr lang="en-US" altLang="en-US" sz="2400" dirty="0">
                <a:solidFill>
                  <a:srgbClr val="FF0000"/>
                </a:solidFill>
              </a:rPr>
              <a:t>customer, product, sales</a:t>
            </a:r>
          </a:p>
          <a:p>
            <a:pPr eaLnBrk="1" hangingPunct="1">
              <a:lnSpc>
                <a:spcPct val="130000"/>
              </a:lnSpc>
            </a:pPr>
            <a:r>
              <a:rPr lang="en-US" altLang="en-US" sz="2400" dirty="0"/>
              <a:t>Focusing on the modeling and analysis of data for decision makers, not on daily operations or transaction </a:t>
            </a:r>
            <a:r>
              <a:rPr lang="en-US" altLang="en-US" sz="2400" dirty="0" smtClean="0"/>
              <a:t>processing of an organization</a:t>
            </a:r>
            <a:endParaRPr lang="en-US" altLang="en-US" sz="2400" dirty="0"/>
          </a:p>
          <a:p>
            <a:pPr eaLnBrk="1" hangingPunct="1">
              <a:lnSpc>
                <a:spcPct val="130000"/>
              </a:lnSpc>
            </a:pPr>
            <a:r>
              <a:rPr lang="en-US" altLang="en-US" sz="2400" dirty="0"/>
              <a:t>Provide </a:t>
            </a:r>
            <a:r>
              <a:rPr lang="en-US" altLang="en-US" sz="2400" dirty="0">
                <a:solidFill>
                  <a:schemeClr val="hlink"/>
                </a:solidFill>
              </a:rPr>
              <a:t>a simple and concise</a:t>
            </a:r>
            <a:r>
              <a:rPr lang="en-US" altLang="en-US" sz="2400" dirty="0"/>
              <a:t> view around particular subject issues by </a:t>
            </a:r>
            <a:r>
              <a:rPr lang="en-US" altLang="en-US" sz="2400" dirty="0">
                <a:solidFill>
                  <a:schemeClr val="hlink"/>
                </a:solidFill>
              </a:rPr>
              <a:t>excluding data that are not useful in the decision support process</a:t>
            </a:r>
            <a:endParaRPr lang="en-US" altLang="en-US" sz="2400" dirty="0"/>
          </a:p>
        </p:txBody>
      </p:sp>
    </p:spTree>
    <p:extLst>
      <p:ext uri="{BB962C8B-B14F-4D97-AF65-F5344CB8AC3E}">
        <p14:creationId xmlns:p14="http://schemas.microsoft.com/office/powerpoint/2010/main" xmlns="" val="4065839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4294967295"/>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71D8017F-513E-4745-87DE-14692A9A9251}" type="slidenum">
              <a:rPr lang="en-US" altLang="en-US" sz="1200"/>
              <a:pPr eaLnBrk="1" hangingPunct="1">
                <a:spcBef>
                  <a:spcPct val="0"/>
                </a:spcBef>
                <a:buClrTx/>
                <a:buSzTx/>
                <a:buFontTx/>
                <a:buNone/>
              </a:pPr>
              <a:t>30</a:t>
            </a:fld>
            <a:endParaRPr lang="en-US" altLang="en-US" sz="1200"/>
          </a:p>
        </p:txBody>
      </p:sp>
      <p:sp>
        <p:nvSpPr>
          <p:cNvPr id="21507" name="Rectangle 2"/>
          <p:cNvSpPr>
            <a:spLocks noGrp="1" noChangeArrowheads="1"/>
          </p:cNvSpPr>
          <p:nvPr>
            <p:ph type="title"/>
          </p:nvPr>
        </p:nvSpPr>
        <p:spPr>
          <a:xfrm>
            <a:off x="2019300" y="140651"/>
            <a:ext cx="7772400" cy="772164"/>
          </a:xfrm>
        </p:spPr>
        <p:txBody>
          <a:bodyPr>
            <a:noAutofit/>
          </a:bodyPr>
          <a:lstStyle/>
          <a:p>
            <a:r>
              <a:rPr lang="en-US" altLang="en-US" b="1" dirty="0" smtClean="0"/>
              <a:t>Star Schema: An </a:t>
            </a:r>
            <a:r>
              <a:rPr lang="en-US" altLang="en-US" dirty="0"/>
              <a:t>Example</a:t>
            </a:r>
            <a:endParaRPr lang="en-US" altLang="en-US" b="1" dirty="0" smtClean="0"/>
          </a:p>
        </p:txBody>
      </p:sp>
      <p:sp>
        <p:nvSpPr>
          <p:cNvPr id="21508" name="Rectangle 3"/>
          <p:cNvSpPr>
            <a:spLocks noGrp="1" noChangeArrowheads="1"/>
          </p:cNvSpPr>
          <p:nvPr>
            <p:ph type="body" idx="1"/>
          </p:nvPr>
        </p:nvSpPr>
        <p:spPr>
          <a:xfrm>
            <a:off x="7943850" y="1676400"/>
            <a:ext cx="2495550" cy="4305300"/>
          </a:xfrm>
        </p:spPr>
        <p:txBody>
          <a:bodyPr/>
          <a:lstStyle/>
          <a:p>
            <a:pPr eaLnBrk="1" hangingPunct="1">
              <a:buFont typeface="Wingdings" panose="05000000000000000000" pitchFamily="2" charset="2"/>
              <a:buNone/>
            </a:pPr>
            <a:r>
              <a:rPr lang="en-US" altLang="en-US" sz="2000"/>
              <a:t>   </a:t>
            </a:r>
          </a:p>
        </p:txBody>
      </p:sp>
      <p:sp>
        <p:nvSpPr>
          <p:cNvPr id="21509" name="Rectangle 5"/>
          <p:cNvSpPr>
            <a:spLocks noChangeArrowheads="1"/>
          </p:cNvSpPr>
          <p:nvPr/>
        </p:nvSpPr>
        <p:spPr bwMode="auto">
          <a:xfrm>
            <a:off x="5072064" y="3162300"/>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1510" name="Group 6"/>
          <p:cNvGrpSpPr>
            <a:grpSpLocks/>
          </p:cNvGrpSpPr>
          <p:nvPr/>
        </p:nvGrpSpPr>
        <p:grpSpPr bwMode="auto">
          <a:xfrm>
            <a:off x="1828801" y="1295401"/>
            <a:ext cx="1819275" cy="2163763"/>
            <a:chOff x="277" y="1164"/>
            <a:chExt cx="1133" cy="1341"/>
          </a:xfrm>
        </p:grpSpPr>
        <p:sp>
          <p:nvSpPr>
            <p:cNvPr id="21542"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21543" name="Rectangle 8"/>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21511" name="Group 9"/>
          <p:cNvGrpSpPr>
            <a:grpSpLocks/>
          </p:cNvGrpSpPr>
          <p:nvPr/>
        </p:nvGrpSpPr>
        <p:grpSpPr bwMode="auto">
          <a:xfrm>
            <a:off x="8128001" y="3867151"/>
            <a:ext cx="1831975" cy="1884363"/>
            <a:chOff x="684" y="2196"/>
            <a:chExt cx="1140" cy="1168"/>
          </a:xfrm>
        </p:grpSpPr>
        <p:sp>
          <p:nvSpPr>
            <p:cNvPr id="21540" name="Rectangle 10"/>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a:t>
              </a:r>
            </a:p>
            <a:p>
              <a:pPr>
                <a:spcBef>
                  <a:spcPct val="0"/>
                </a:spcBef>
                <a:buClrTx/>
                <a:buSzTx/>
                <a:buFontTx/>
                <a:buNone/>
              </a:pPr>
              <a:r>
                <a:rPr lang="en-US" altLang="en-US" sz="1800">
                  <a:latin typeface="Times New Roman" panose="02020603050405020304" pitchFamily="18" charset="0"/>
                </a:rPr>
                <a:t>state_or_province</a:t>
              </a:r>
            </a:p>
            <a:p>
              <a:pPr>
                <a:spcBef>
                  <a:spcPct val="0"/>
                </a:spcBef>
                <a:buClrTx/>
                <a:buSzTx/>
                <a:buFontTx/>
                <a:buNone/>
              </a:pPr>
              <a:r>
                <a:rPr lang="en-US" altLang="en-US" sz="1800">
                  <a:latin typeface="Times New Roman" panose="02020603050405020304" pitchFamily="18" charset="0"/>
                </a:rPr>
                <a:t>country</a:t>
              </a:r>
            </a:p>
          </p:txBody>
        </p:sp>
        <p:sp>
          <p:nvSpPr>
            <p:cNvPr id="21541" name="Rectangle 11"/>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21512" name="Rectangle 12"/>
          <p:cNvSpPr>
            <a:spLocks noChangeArrowheads="1"/>
          </p:cNvSpPr>
          <p:nvPr/>
        </p:nvSpPr>
        <p:spPr bwMode="auto">
          <a:xfrm>
            <a:off x="4975225" y="2279650"/>
            <a:ext cx="1856214"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21513" name="Rectangle 13"/>
          <p:cNvSpPr>
            <a:spLocks noChangeArrowheads="1"/>
          </p:cNvSpPr>
          <p:nvPr/>
        </p:nvSpPr>
        <p:spPr bwMode="auto">
          <a:xfrm>
            <a:off x="5072064" y="2697164"/>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4" name="Rectangle 14"/>
          <p:cNvSpPr>
            <a:spLocks noChangeArrowheads="1"/>
          </p:cNvSpPr>
          <p:nvPr/>
        </p:nvSpPr>
        <p:spPr bwMode="auto">
          <a:xfrm>
            <a:off x="5105400" y="2743200"/>
            <a:ext cx="2057400" cy="400752"/>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21515" name="Rectangle 15"/>
          <p:cNvSpPr>
            <a:spLocks noChangeArrowheads="1"/>
          </p:cNvSpPr>
          <p:nvPr/>
        </p:nvSpPr>
        <p:spPr bwMode="auto">
          <a:xfrm>
            <a:off x="5106988" y="3192463"/>
            <a:ext cx="2035814" cy="40075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item_key</a:t>
            </a:r>
            <a:endParaRPr lang="en-US" altLang="en-US" sz="2000" dirty="0">
              <a:latin typeface="Times New Roman" panose="02020603050405020304" pitchFamily="18" charset="0"/>
            </a:endParaRPr>
          </a:p>
        </p:txBody>
      </p:sp>
      <p:sp>
        <p:nvSpPr>
          <p:cNvPr id="21516" name="Rectangle 16"/>
          <p:cNvSpPr>
            <a:spLocks noChangeArrowheads="1"/>
          </p:cNvSpPr>
          <p:nvPr/>
        </p:nvSpPr>
        <p:spPr bwMode="auto">
          <a:xfrm>
            <a:off x="5072064" y="3627438"/>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7" name="Rectangle 17"/>
          <p:cNvSpPr>
            <a:spLocks noChangeArrowheads="1"/>
          </p:cNvSpPr>
          <p:nvPr/>
        </p:nvSpPr>
        <p:spPr bwMode="auto">
          <a:xfrm>
            <a:off x="5106988" y="3638550"/>
            <a:ext cx="2087110" cy="400752"/>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21518" name="Rectangle 18"/>
          <p:cNvSpPr>
            <a:spLocks noChangeArrowheads="1"/>
          </p:cNvSpPr>
          <p:nvPr/>
        </p:nvSpPr>
        <p:spPr bwMode="auto">
          <a:xfrm>
            <a:off x="5072064" y="4090989"/>
            <a:ext cx="2065337"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9" name="Rectangle 19"/>
          <p:cNvSpPr>
            <a:spLocks noChangeArrowheads="1"/>
          </p:cNvSpPr>
          <p:nvPr/>
        </p:nvSpPr>
        <p:spPr bwMode="auto">
          <a:xfrm>
            <a:off x="5105401" y="4114800"/>
            <a:ext cx="2085507" cy="400752"/>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21520" name="Rectangle 20"/>
          <p:cNvSpPr>
            <a:spLocks noChangeArrowheads="1"/>
          </p:cNvSpPr>
          <p:nvPr/>
        </p:nvSpPr>
        <p:spPr bwMode="auto">
          <a:xfrm>
            <a:off x="5072064" y="4556125"/>
            <a:ext cx="2065337"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1" name="Rectangle 21"/>
          <p:cNvSpPr>
            <a:spLocks noChangeArrowheads="1"/>
          </p:cNvSpPr>
          <p:nvPr/>
        </p:nvSpPr>
        <p:spPr bwMode="auto">
          <a:xfrm>
            <a:off x="5106988" y="4606925"/>
            <a:ext cx="2006960"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21522" name="Rectangle 22"/>
          <p:cNvSpPr>
            <a:spLocks noChangeArrowheads="1"/>
          </p:cNvSpPr>
          <p:nvPr/>
        </p:nvSpPr>
        <p:spPr bwMode="auto">
          <a:xfrm>
            <a:off x="5072064" y="5021263"/>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3" name="Rectangle 23"/>
          <p:cNvSpPr>
            <a:spLocks noChangeArrowheads="1"/>
          </p:cNvSpPr>
          <p:nvPr/>
        </p:nvSpPr>
        <p:spPr bwMode="auto">
          <a:xfrm>
            <a:off x="5106988" y="5051425"/>
            <a:ext cx="2013372"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21524" name="Rectangle 24"/>
          <p:cNvSpPr>
            <a:spLocks noChangeArrowheads="1"/>
          </p:cNvSpPr>
          <p:nvPr/>
        </p:nvSpPr>
        <p:spPr bwMode="auto">
          <a:xfrm>
            <a:off x="5072064" y="5486400"/>
            <a:ext cx="2065337"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25" name="Rectangle 25"/>
          <p:cNvSpPr>
            <a:spLocks noChangeArrowheads="1"/>
          </p:cNvSpPr>
          <p:nvPr/>
        </p:nvSpPr>
        <p:spPr bwMode="auto">
          <a:xfrm>
            <a:off x="5087939" y="5497513"/>
            <a:ext cx="2014975"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21526" name="Rectangle 26"/>
          <p:cNvSpPr>
            <a:spLocks noChangeArrowheads="1"/>
          </p:cNvSpPr>
          <p:nvPr/>
        </p:nvSpPr>
        <p:spPr bwMode="auto">
          <a:xfrm>
            <a:off x="3581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21527" name="Line 27"/>
          <p:cNvSpPr>
            <a:spLocks noChangeShapeType="1"/>
          </p:cNvSpPr>
          <p:nvPr/>
        </p:nvSpPr>
        <p:spPr bwMode="auto">
          <a:xfrm flipV="1">
            <a:off x="4295775" y="478155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28" name="Line 28"/>
          <p:cNvSpPr>
            <a:spLocks noChangeShapeType="1"/>
          </p:cNvSpPr>
          <p:nvPr/>
        </p:nvSpPr>
        <p:spPr bwMode="auto">
          <a:xfrm flipV="1">
            <a:off x="4276725" y="5324476"/>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29" name="Line 29"/>
          <p:cNvSpPr>
            <a:spLocks noChangeShapeType="1"/>
          </p:cNvSpPr>
          <p:nvPr/>
        </p:nvSpPr>
        <p:spPr bwMode="auto">
          <a:xfrm flipV="1">
            <a:off x="4276726" y="569277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30" name="Line 30"/>
          <p:cNvSpPr>
            <a:spLocks noChangeShapeType="1"/>
          </p:cNvSpPr>
          <p:nvPr/>
        </p:nvSpPr>
        <p:spPr bwMode="auto">
          <a:xfrm flipH="1">
            <a:off x="3852863" y="394970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31" name="Line 31"/>
          <p:cNvSpPr>
            <a:spLocks noChangeShapeType="1"/>
          </p:cNvSpPr>
          <p:nvPr/>
        </p:nvSpPr>
        <p:spPr bwMode="auto">
          <a:xfrm flipH="1" flipV="1">
            <a:off x="3657601" y="2514601"/>
            <a:ext cx="1446213" cy="485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32" name="Line 32"/>
          <p:cNvSpPr>
            <a:spLocks noChangeShapeType="1"/>
          </p:cNvSpPr>
          <p:nvPr/>
        </p:nvSpPr>
        <p:spPr bwMode="auto">
          <a:xfrm>
            <a:off x="7104063" y="4356100"/>
            <a:ext cx="1039812" cy="38735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33" name="Line 33"/>
          <p:cNvSpPr>
            <a:spLocks noChangeShapeType="1"/>
          </p:cNvSpPr>
          <p:nvPr/>
        </p:nvSpPr>
        <p:spPr bwMode="auto">
          <a:xfrm flipV="1">
            <a:off x="7104063" y="2709863"/>
            <a:ext cx="1077912" cy="677862"/>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1534" name="Group 34"/>
          <p:cNvGrpSpPr>
            <a:grpSpLocks/>
          </p:cNvGrpSpPr>
          <p:nvPr/>
        </p:nvGrpSpPr>
        <p:grpSpPr bwMode="auto">
          <a:xfrm>
            <a:off x="8134351" y="1600200"/>
            <a:ext cx="1438275" cy="1925638"/>
            <a:chOff x="3796" y="983"/>
            <a:chExt cx="896" cy="1194"/>
          </a:xfrm>
        </p:grpSpPr>
        <p:sp>
          <p:nvSpPr>
            <p:cNvPr id="21538"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supplier_type</a:t>
              </a:r>
            </a:p>
          </p:txBody>
        </p:sp>
        <p:sp>
          <p:nvSpPr>
            <p:cNvPr id="21539" name="Text Box 36"/>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21535" name="Group 37"/>
          <p:cNvGrpSpPr>
            <a:grpSpLocks/>
          </p:cNvGrpSpPr>
          <p:nvPr/>
        </p:nvGrpSpPr>
        <p:grpSpPr bwMode="auto">
          <a:xfrm>
            <a:off x="2362201" y="3886201"/>
            <a:ext cx="1509713" cy="1393825"/>
            <a:chOff x="3844" y="2426"/>
            <a:chExt cx="939" cy="864"/>
          </a:xfrm>
        </p:grpSpPr>
        <p:sp>
          <p:nvSpPr>
            <p:cNvPr id="21536"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21537" name="Text Box 39"/>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spTree>
    <p:extLst>
      <p:ext uri="{BB962C8B-B14F-4D97-AF65-F5344CB8AC3E}">
        <p14:creationId xmlns:p14="http://schemas.microsoft.com/office/powerpoint/2010/main" xmlns="" val="21962269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750" y="241300"/>
            <a:ext cx="11112500" cy="838200"/>
          </a:xfrm>
          <a:noFill/>
        </p:spPr>
        <p:txBody>
          <a:bodyPr vert="horz" lIns="92075" tIns="46038" rIns="92075" bIns="46038" rtlCol="0" anchor="ctr">
            <a:noAutofit/>
          </a:bodyPr>
          <a:lstStyle/>
          <a:p>
            <a:r>
              <a:rPr lang="en-US" b="1" dirty="0" smtClean="0"/>
              <a:t>Schemas for</a:t>
            </a:r>
            <a:br>
              <a:rPr lang="en-US" b="1" dirty="0" smtClean="0"/>
            </a:br>
            <a:r>
              <a:rPr lang="en-US" b="1" dirty="0" smtClean="0"/>
              <a:t>Multidimensional Data Models</a:t>
            </a:r>
            <a:endParaRPr lang="en-US" altLang="en-US" dirty="0"/>
          </a:p>
        </p:txBody>
      </p:sp>
      <p:sp>
        <p:nvSpPr>
          <p:cNvPr id="20484" name="Rectangle 3"/>
          <p:cNvSpPr>
            <a:spLocks noGrp="1" noChangeArrowheads="1"/>
          </p:cNvSpPr>
          <p:nvPr>
            <p:ph type="body" idx="1"/>
          </p:nvPr>
        </p:nvSpPr>
        <p:spPr>
          <a:xfrm>
            <a:off x="539750" y="1295400"/>
            <a:ext cx="10826750" cy="5105400"/>
          </a:xfrm>
          <a:noFill/>
        </p:spPr>
        <p:txBody>
          <a:bodyPr vert="horz" lIns="92075" tIns="46038" rIns="92075" bIns="46038" rtlCol="0">
            <a:noAutofit/>
          </a:bodyPr>
          <a:lstStyle/>
          <a:p>
            <a:r>
              <a:rPr lang="en-US" altLang="en-US" sz="2400" u="sng" dirty="0" smtClean="0">
                <a:solidFill>
                  <a:srgbClr val="FF0000"/>
                </a:solidFill>
              </a:rPr>
              <a:t>Snowflake </a:t>
            </a:r>
            <a:r>
              <a:rPr lang="en-US" altLang="en-US" sz="2400" u="sng" dirty="0">
                <a:solidFill>
                  <a:srgbClr val="FF0000"/>
                </a:solidFill>
              </a:rPr>
              <a:t>schema</a:t>
            </a:r>
            <a:r>
              <a:rPr lang="en-US" altLang="en-US" sz="2400" dirty="0"/>
              <a:t>: </a:t>
            </a:r>
            <a:r>
              <a:rPr lang="en-US" sz="2400" dirty="0" smtClean="0"/>
              <a:t>The snowflake schema is a variant of the star schema </a:t>
            </a:r>
            <a:r>
              <a:rPr lang="en-US" sz="2400" dirty="0" smtClean="0"/>
              <a:t>model, where </a:t>
            </a:r>
            <a:r>
              <a:rPr lang="en-US" sz="2400" dirty="0" smtClean="0"/>
              <a:t>some dimension tables are </a:t>
            </a:r>
            <a:r>
              <a:rPr lang="en-US" sz="2400" i="1" dirty="0" smtClean="0"/>
              <a:t>normalized</a:t>
            </a:r>
            <a:r>
              <a:rPr lang="en-US" sz="2400" dirty="0" smtClean="0"/>
              <a:t>, thereby further splitting the data </a:t>
            </a:r>
            <a:r>
              <a:rPr lang="en-US" sz="2400" dirty="0" smtClean="0"/>
              <a:t>into additional </a:t>
            </a:r>
            <a:r>
              <a:rPr lang="en-US" sz="2400" dirty="0" smtClean="0"/>
              <a:t>tables. The resulting schema graph forms a shape similar to a snowflake</a:t>
            </a:r>
            <a:r>
              <a:rPr lang="en-US" sz="2400" dirty="0" smtClean="0"/>
              <a:t>.</a:t>
            </a:r>
          </a:p>
          <a:p>
            <a:r>
              <a:rPr lang="en-US" sz="2400" dirty="0" smtClean="0"/>
              <a:t>The major difference between the snowflake and star schema models is that </a:t>
            </a:r>
            <a:r>
              <a:rPr lang="en-US" sz="2400" dirty="0" smtClean="0"/>
              <a:t>the dimension </a:t>
            </a:r>
            <a:r>
              <a:rPr lang="en-US" sz="2400" dirty="0" smtClean="0"/>
              <a:t>tables of the snowflake model may be kept in normalized form to </a:t>
            </a:r>
            <a:r>
              <a:rPr lang="en-US" sz="2400" dirty="0" smtClean="0"/>
              <a:t>reduce redundancies</a:t>
            </a:r>
            <a:r>
              <a:rPr lang="en-US" sz="2400" dirty="0" smtClean="0"/>
              <a:t>. Such a table is easy to maintain and saves storage space. </a:t>
            </a:r>
            <a:endParaRPr lang="en-US" sz="2400" dirty="0" smtClean="0"/>
          </a:p>
          <a:p>
            <a:r>
              <a:rPr lang="en-US" sz="2400" dirty="0" smtClean="0"/>
              <a:t>However</a:t>
            </a:r>
            <a:r>
              <a:rPr lang="en-US" sz="2400" dirty="0" smtClean="0"/>
              <a:t>, </a:t>
            </a:r>
            <a:r>
              <a:rPr lang="en-US" sz="2400" dirty="0" smtClean="0"/>
              <a:t>this space </a:t>
            </a:r>
            <a:r>
              <a:rPr lang="en-US" sz="2400" dirty="0" smtClean="0"/>
              <a:t>savings is negligible in comparison to the typical magnitude of the fact table. </a:t>
            </a:r>
            <a:r>
              <a:rPr lang="en-US" sz="2400" dirty="0" smtClean="0"/>
              <a:t>Furthermore, the </a:t>
            </a:r>
            <a:r>
              <a:rPr lang="en-US" sz="2400" dirty="0" smtClean="0"/>
              <a:t>snowflake structure can reduce the effectiveness of browsing, since </a:t>
            </a:r>
            <a:r>
              <a:rPr lang="en-US" sz="2400" dirty="0" smtClean="0"/>
              <a:t>more joins </a:t>
            </a:r>
            <a:r>
              <a:rPr lang="en-US" sz="2400" dirty="0" smtClean="0"/>
              <a:t>will be needed to execute a query. Consequently, the system performance may </a:t>
            </a:r>
            <a:r>
              <a:rPr lang="en-US" sz="2400" dirty="0" smtClean="0"/>
              <a:t>be adversely </a:t>
            </a:r>
            <a:r>
              <a:rPr lang="en-US" sz="2400" dirty="0" smtClean="0"/>
              <a:t>impacted</a:t>
            </a:r>
            <a:r>
              <a:rPr lang="en-US" sz="2400" dirty="0" smtClean="0"/>
              <a:t>.</a:t>
            </a:r>
          </a:p>
          <a:p>
            <a:r>
              <a:rPr lang="en-US" sz="2400" dirty="0" smtClean="0"/>
              <a:t>Hence</a:t>
            </a:r>
            <a:r>
              <a:rPr lang="en-US" sz="2400" dirty="0" smtClean="0"/>
              <a:t>, although the snowflake schema reduces redundancy, it is </a:t>
            </a:r>
            <a:r>
              <a:rPr lang="en-US" sz="2400" dirty="0" smtClean="0"/>
              <a:t>not as </a:t>
            </a:r>
            <a:r>
              <a:rPr lang="en-US" sz="2400" dirty="0" smtClean="0"/>
              <a:t>popular as the star schema in data warehouse design</a:t>
            </a:r>
            <a:r>
              <a:rPr lang="en-US" sz="2400" dirty="0" smtClean="0"/>
              <a:t>.</a:t>
            </a:r>
            <a:endParaRPr lang="en-US" altLang="en-US" sz="2400" dirty="0"/>
          </a:p>
        </p:txBody>
      </p:sp>
    </p:spTree>
    <p:extLst>
      <p:ext uri="{BB962C8B-B14F-4D97-AF65-F5344CB8AC3E}">
        <p14:creationId xmlns:p14="http://schemas.microsoft.com/office/powerpoint/2010/main" xmlns="" val="3121650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69900" y="84137"/>
            <a:ext cx="11239500" cy="934152"/>
          </a:xfrm>
        </p:spPr>
        <p:txBody>
          <a:bodyPr>
            <a:normAutofit/>
          </a:bodyPr>
          <a:lstStyle/>
          <a:p>
            <a:r>
              <a:rPr lang="en-US" altLang="en-US" b="1" dirty="0" smtClean="0"/>
              <a:t>Snowflake Schema: An </a:t>
            </a:r>
            <a:r>
              <a:rPr lang="en-US" altLang="en-US" dirty="0" smtClean="0"/>
              <a:t>Example</a:t>
            </a:r>
            <a:endParaRPr lang="en-US" altLang="en-US" b="1" dirty="0" smtClean="0"/>
          </a:p>
        </p:txBody>
      </p:sp>
      <p:sp>
        <p:nvSpPr>
          <p:cNvPr id="22532" name="Rectangle 4"/>
          <p:cNvSpPr>
            <a:spLocks noChangeArrowheads="1"/>
          </p:cNvSpPr>
          <p:nvPr/>
        </p:nvSpPr>
        <p:spPr bwMode="auto">
          <a:xfrm>
            <a:off x="4841875" y="3105150"/>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2533" name="Group 5"/>
          <p:cNvGrpSpPr>
            <a:grpSpLocks/>
          </p:cNvGrpSpPr>
          <p:nvPr/>
        </p:nvGrpSpPr>
        <p:grpSpPr bwMode="auto">
          <a:xfrm>
            <a:off x="1828801" y="1295401"/>
            <a:ext cx="1819275" cy="2163763"/>
            <a:chOff x="277" y="1164"/>
            <a:chExt cx="1133" cy="1341"/>
          </a:xfrm>
        </p:grpSpPr>
        <p:sp>
          <p:nvSpPr>
            <p:cNvPr id="22573"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time_key</a:t>
              </a:r>
            </a:p>
            <a:p>
              <a:pPr>
                <a:spcBef>
                  <a:spcPct val="0"/>
                </a:spcBef>
                <a:buClrTx/>
                <a:buSzTx/>
                <a:buFontTx/>
                <a:buNone/>
              </a:pPr>
              <a:r>
                <a:rPr lang="en-US" altLang="en-US" sz="1800">
                  <a:latin typeface="Times New Roman" panose="02020603050405020304" pitchFamily="18" charset="0"/>
                </a:rPr>
                <a:t>day</a:t>
              </a:r>
            </a:p>
            <a:p>
              <a:pPr>
                <a:spcBef>
                  <a:spcPct val="0"/>
                </a:spcBef>
                <a:buClrTx/>
                <a:buSzTx/>
                <a:buFontTx/>
                <a:buNone/>
              </a:pPr>
              <a:r>
                <a:rPr lang="en-US" altLang="en-US" sz="1800">
                  <a:latin typeface="Times New Roman" panose="02020603050405020304" pitchFamily="18" charset="0"/>
                </a:rPr>
                <a:t>day_of_the_week</a:t>
              </a:r>
            </a:p>
            <a:p>
              <a:pPr>
                <a:spcBef>
                  <a:spcPct val="0"/>
                </a:spcBef>
                <a:buClrTx/>
                <a:buSzTx/>
                <a:buFontTx/>
                <a:buNone/>
              </a:pPr>
              <a:r>
                <a:rPr lang="en-US" altLang="en-US" sz="1800">
                  <a:latin typeface="Times New Roman" panose="02020603050405020304" pitchFamily="18" charset="0"/>
                </a:rPr>
                <a:t>month</a:t>
              </a:r>
            </a:p>
            <a:p>
              <a:pPr>
                <a:spcBef>
                  <a:spcPct val="0"/>
                </a:spcBef>
                <a:buClrTx/>
                <a:buSzTx/>
                <a:buFontTx/>
                <a:buNone/>
              </a:pPr>
              <a:r>
                <a:rPr lang="en-US" altLang="en-US" sz="1800">
                  <a:latin typeface="Times New Roman" panose="02020603050405020304" pitchFamily="18" charset="0"/>
                </a:rPr>
                <a:t>quarter</a:t>
              </a:r>
            </a:p>
            <a:p>
              <a:pPr>
                <a:spcBef>
                  <a:spcPct val="0"/>
                </a:spcBef>
                <a:buClrTx/>
                <a:buSzTx/>
                <a:buFontTx/>
                <a:buNone/>
              </a:pPr>
              <a:r>
                <a:rPr lang="en-US" altLang="en-US" sz="1800">
                  <a:latin typeface="Times New Roman" panose="02020603050405020304" pitchFamily="18" charset="0"/>
                </a:rPr>
                <a:t>year</a:t>
              </a:r>
            </a:p>
          </p:txBody>
        </p:sp>
        <p:sp>
          <p:nvSpPr>
            <p:cNvPr id="22574"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time</a:t>
              </a:r>
            </a:p>
          </p:txBody>
        </p:sp>
      </p:grpSp>
      <p:grpSp>
        <p:nvGrpSpPr>
          <p:cNvPr id="22534" name="Group 8"/>
          <p:cNvGrpSpPr>
            <a:grpSpLocks/>
          </p:cNvGrpSpPr>
          <p:nvPr/>
        </p:nvGrpSpPr>
        <p:grpSpPr bwMode="auto">
          <a:xfrm>
            <a:off x="7467601" y="3810001"/>
            <a:ext cx="1374775" cy="1331913"/>
            <a:chOff x="684" y="2196"/>
            <a:chExt cx="1298" cy="834"/>
          </a:xfrm>
        </p:grpSpPr>
        <p:sp>
          <p:nvSpPr>
            <p:cNvPr id="22571"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location_key</a:t>
              </a:r>
            </a:p>
            <a:p>
              <a:pPr>
                <a:spcBef>
                  <a:spcPct val="0"/>
                </a:spcBef>
                <a:buClrTx/>
                <a:buSzTx/>
                <a:buFontTx/>
                <a:buNone/>
              </a:pPr>
              <a:r>
                <a:rPr lang="en-US" altLang="en-US" sz="1800">
                  <a:latin typeface="Times New Roman" panose="02020603050405020304" pitchFamily="18" charset="0"/>
                </a:rPr>
                <a:t>street</a:t>
              </a:r>
            </a:p>
            <a:p>
              <a:pPr>
                <a:spcBef>
                  <a:spcPct val="0"/>
                </a:spcBef>
                <a:buClrTx/>
                <a:buSzTx/>
                <a:buFontTx/>
                <a:buNone/>
              </a:pPr>
              <a:r>
                <a:rPr lang="en-US" altLang="en-US" sz="1800">
                  <a:latin typeface="Times New Roman" panose="02020603050405020304" pitchFamily="18" charset="0"/>
                </a:rPr>
                <a:t>city_key</a:t>
              </a:r>
            </a:p>
          </p:txBody>
        </p:sp>
        <p:sp>
          <p:nvSpPr>
            <p:cNvPr id="22572" name="Rectangle 10"/>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location</a:t>
              </a:r>
            </a:p>
          </p:txBody>
        </p:sp>
      </p:grpSp>
      <p:sp>
        <p:nvSpPr>
          <p:cNvPr id="22535" name="Rectangle 11"/>
          <p:cNvSpPr>
            <a:spLocks noChangeArrowheads="1"/>
          </p:cNvSpPr>
          <p:nvPr/>
        </p:nvSpPr>
        <p:spPr bwMode="auto">
          <a:xfrm>
            <a:off x="4799013" y="2152650"/>
            <a:ext cx="1856214"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Sales Fact Table</a:t>
            </a:r>
          </a:p>
        </p:txBody>
      </p:sp>
      <p:sp>
        <p:nvSpPr>
          <p:cNvPr id="22536" name="Rectangle 12"/>
          <p:cNvSpPr>
            <a:spLocks noChangeArrowheads="1"/>
          </p:cNvSpPr>
          <p:nvPr/>
        </p:nvSpPr>
        <p:spPr bwMode="auto">
          <a:xfrm>
            <a:off x="4841875" y="2640014"/>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37" name="Rectangle 13"/>
          <p:cNvSpPr>
            <a:spLocks noChangeArrowheads="1"/>
          </p:cNvSpPr>
          <p:nvPr/>
        </p:nvSpPr>
        <p:spPr bwMode="auto">
          <a:xfrm>
            <a:off x="4875213" y="2686050"/>
            <a:ext cx="2057400" cy="400752"/>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           time_key</a:t>
            </a:r>
          </a:p>
        </p:txBody>
      </p:sp>
      <p:sp>
        <p:nvSpPr>
          <p:cNvPr id="22538" name="Rectangle 14"/>
          <p:cNvSpPr>
            <a:spLocks noChangeArrowheads="1"/>
          </p:cNvSpPr>
          <p:nvPr/>
        </p:nvSpPr>
        <p:spPr bwMode="auto">
          <a:xfrm>
            <a:off x="4876800" y="3135313"/>
            <a:ext cx="2035814" cy="400752"/>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item_key</a:t>
            </a:r>
          </a:p>
        </p:txBody>
      </p:sp>
      <p:sp>
        <p:nvSpPr>
          <p:cNvPr id="22539" name="Rectangle 15"/>
          <p:cNvSpPr>
            <a:spLocks noChangeArrowheads="1"/>
          </p:cNvSpPr>
          <p:nvPr/>
        </p:nvSpPr>
        <p:spPr bwMode="auto">
          <a:xfrm>
            <a:off x="4841875" y="3570288"/>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0" name="Rectangle 16"/>
          <p:cNvSpPr>
            <a:spLocks noChangeArrowheads="1"/>
          </p:cNvSpPr>
          <p:nvPr/>
        </p:nvSpPr>
        <p:spPr bwMode="auto">
          <a:xfrm>
            <a:off x="4876800" y="3581400"/>
            <a:ext cx="2087110" cy="400752"/>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branch_key</a:t>
            </a:r>
          </a:p>
        </p:txBody>
      </p:sp>
      <p:sp>
        <p:nvSpPr>
          <p:cNvPr id="22541" name="Rectangle 17"/>
          <p:cNvSpPr>
            <a:spLocks noChangeArrowheads="1"/>
          </p:cNvSpPr>
          <p:nvPr/>
        </p:nvSpPr>
        <p:spPr bwMode="auto">
          <a:xfrm>
            <a:off x="4841875" y="4033839"/>
            <a:ext cx="2065338" cy="452437"/>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2" name="Rectangle 18"/>
          <p:cNvSpPr>
            <a:spLocks noChangeArrowheads="1"/>
          </p:cNvSpPr>
          <p:nvPr/>
        </p:nvSpPr>
        <p:spPr bwMode="auto">
          <a:xfrm>
            <a:off x="4875214" y="4057650"/>
            <a:ext cx="2085507" cy="400752"/>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location_key</a:t>
            </a:r>
          </a:p>
        </p:txBody>
      </p:sp>
      <p:sp>
        <p:nvSpPr>
          <p:cNvPr id="22543" name="Rectangle 19"/>
          <p:cNvSpPr>
            <a:spLocks noChangeArrowheads="1"/>
          </p:cNvSpPr>
          <p:nvPr/>
        </p:nvSpPr>
        <p:spPr bwMode="auto">
          <a:xfrm>
            <a:off x="4841875" y="4498975"/>
            <a:ext cx="2065338"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4" name="Rectangle 20"/>
          <p:cNvSpPr>
            <a:spLocks noChangeArrowheads="1"/>
          </p:cNvSpPr>
          <p:nvPr/>
        </p:nvSpPr>
        <p:spPr bwMode="auto">
          <a:xfrm>
            <a:off x="4876800" y="4549775"/>
            <a:ext cx="2006960"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units_sold</a:t>
            </a:r>
          </a:p>
        </p:txBody>
      </p:sp>
      <p:sp>
        <p:nvSpPr>
          <p:cNvPr id="22545" name="Rectangle 21"/>
          <p:cNvSpPr>
            <a:spLocks noChangeArrowheads="1"/>
          </p:cNvSpPr>
          <p:nvPr/>
        </p:nvSpPr>
        <p:spPr bwMode="auto">
          <a:xfrm>
            <a:off x="4841875" y="4964113"/>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6" name="Rectangle 22"/>
          <p:cNvSpPr>
            <a:spLocks noChangeArrowheads="1"/>
          </p:cNvSpPr>
          <p:nvPr/>
        </p:nvSpPr>
        <p:spPr bwMode="auto">
          <a:xfrm>
            <a:off x="4876800" y="4994275"/>
            <a:ext cx="2013372"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dollars_sold</a:t>
            </a:r>
          </a:p>
        </p:txBody>
      </p:sp>
      <p:sp>
        <p:nvSpPr>
          <p:cNvPr id="22547" name="Rectangle 23"/>
          <p:cNvSpPr>
            <a:spLocks noChangeArrowheads="1"/>
          </p:cNvSpPr>
          <p:nvPr/>
        </p:nvSpPr>
        <p:spPr bwMode="auto">
          <a:xfrm>
            <a:off x="4841875" y="5429250"/>
            <a:ext cx="2065338"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2548" name="Rectangle 24"/>
          <p:cNvSpPr>
            <a:spLocks noChangeArrowheads="1"/>
          </p:cNvSpPr>
          <p:nvPr/>
        </p:nvSpPr>
        <p:spPr bwMode="auto">
          <a:xfrm>
            <a:off x="4857751" y="5440363"/>
            <a:ext cx="2014975" cy="40075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             avg_sales</a:t>
            </a:r>
          </a:p>
        </p:txBody>
      </p:sp>
      <p:sp>
        <p:nvSpPr>
          <p:cNvPr id="22549" name="Rectangle 25"/>
          <p:cNvSpPr>
            <a:spLocks noChangeArrowheads="1"/>
          </p:cNvSpPr>
          <p:nvPr/>
        </p:nvSpPr>
        <p:spPr bwMode="auto">
          <a:xfrm>
            <a:off x="3200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a:latin typeface="Times New Roman" panose="02020603050405020304" pitchFamily="18" charset="0"/>
              </a:rPr>
              <a:t>Measures</a:t>
            </a:r>
          </a:p>
        </p:txBody>
      </p:sp>
      <p:sp>
        <p:nvSpPr>
          <p:cNvPr id="22550" name="Line 26"/>
          <p:cNvSpPr>
            <a:spLocks noChangeShapeType="1"/>
          </p:cNvSpPr>
          <p:nvPr/>
        </p:nvSpPr>
        <p:spPr bwMode="auto">
          <a:xfrm flipV="1">
            <a:off x="4114800" y="4724400"/>
            <a:ext cx="769938"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1" name="Line 27"/>
          <p:cNvSpPr>
            <a:spLocks noChangeShapeType="1"/>
          </p:cNvSpPr>
          <p:nvPr/>
        </p:nvSpPr>
        <p:spPr bwMode="auto">
          <a:xfrm flipV="1">
            <a:off x="4095750" y="5267326"/>
            <a:ext cx="788988"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2" name="Line 28"/>
          <p:cNvSpPr>
            <a:spLocks noChangeShapeType="1"/>
          </p:cNvSpPr>
          <p:nvPr/>
        </p:nvSpPr>
        <p:spPr bwMode="auto">
          <a:xfrm flipV="1">
            <a:off x="4095751" y="563562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3" name="Line 29"/>
          <p:cNvSpPr>
            <a:spLocks noChangeShapeType="1"/>
          </p:cNvSpPr>
          <p:nvPr/>
        </p:nvSpPr>
        <p:spPr bwMode="auto">
          <a:xfrm flipH="1">
            <a:off x="3505200" y="3886200"/>
            <a:ext cx="1346200" cy="6858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4" name="Line 30"/>
          <p:cNvSpPr>
            <a:spLocks noChangeShapeType="1"/>
          </p:cNvSpPr>
          <p:nvPr/>
        </p:nvSpPr>
        <p:spPr bwMode="auto">
          <a:xfrm flipH="1" flipV="1">
            <a:off x="3505201" y="1981201"/>
            <a:ext cx="1522413" cy="866775"/>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555" name="Line 31"/>
          <p:cNvSpPr>
            <a:spLocks noChangeShapeType="1"/>
          </p:cNvSpPr>
          <p:nvPr/>
        </p:nvSpPr>
        <p:spPr bwMode="auto">
          <a:xfrm>
            <a:off x="6858000" y="4267200"/>
            <a:ext cx="609600" cy="152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556" name="Line 32"/>
          <p:cNvSpPr>
            <a:spLocks noChangeShapeType="1"/>
          </p:cNvSpPr>
          <p:nvPr/>
        </p:nvSpPr>
        <p:spPr bwMode="auto">
          <a:xfrm flipV="1">
            <a:off x="6858000" y="2286000"/>
            <a:ext cx="609600" cy="838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2557" name="Group 33"/>
          <p:cNvGrpSpPr>
            <a:grpSpLocks/>
          </p:cNvGrpSpPr>
          <p:nvPr/>
        </p:nvGrpSpPr>
        <p:grpSpPr bwMode="auto">
          <a:xfrm>
            <a:off x="7467601" y="1524000"/>
            <a:ext cx="1374775" cy="1924050"/>
            <a:chOff x="3796" y="983"/>
            <a:chExt cx="857" cy="1193"/>
          </a:xfrm>
        </p:grpSpPr>
        <p:sp>
          <p:nvSpPr>
            <p:cNvPr id="22569" name="Rectangle 34"/>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item_key</a:t>
              </a:r>
            </a:p>
            <a:p>
              <a:pPr>
                <a:spcBef>
                  <a:spcPct val="0"/>
                </a:spcBef>
                <a:buClrTx/>
                <a:buSzTx/>
                <a:buFontTx/>
                <a:buNone/>
              </a:pPr>
              <a:r>
                <a:rPr lang="en-US" altLang="en-US" sz="1800">
                  <a:latin typeface="Times New Roman" panose="02020603050405020304" pitchFamily="18" charset="0"/>
                </a:rPr>
                <a:t>item_name</a:t>
              </a:r>
            </a:p>
            <a:p>
              <a:pPr>
                <a:spcBef>
                  <a:spcPct val="0"/>
                </a:spcBef>
                <a:buClrTx/>
                <a:buSzTx/>
                <a:buFontTx/>
                <a:buNone/>
              </a:pPr>
              <a:r>
                <a:rPr lang="en-US" altLang="en-US" sz="1800">
                  <a:latin typeface="Times New Roman" panose="02020603050405020304" pitchFamily="18" charset="0"/>
                </a:rPr>
                <a:t>brand</a:t>
              </a:r>
            </a:p>
            <a:p>
              <a:pPr>
                <a:spcBef>
                  <a:spcPct val="0"/>
                </a:spcBef>
                <a:buClrTx/>
                <a:buSzTx/>
                <a:buFontTx/>
                <a:buNone/>
              </a:pPr>
              <a:r>
                <a:rPr lang="en-US" altLang="en-US" sz="1800">
                  <a:latin typeface="Times New Roman" panose="02020603050405020304" pitchFamily="18" charset="0"/>
                </a:rPr>
                <a:t>type</a:t>
              </a:r>
            </a:p>
            <a:p>
              <a:pPr>
                <a:spcBef>
                  <a:spcPct val="0"/>
                </a:spcBef>
                <a:buClrTx/>
                <a:buSzTx/>
                <a:buFontTx/>
                <a:buNone/>
              </a:pPr>
              <a:r>
                <a:rPr lang="en-US" altLang="en-US" sz="1800">
                  <a:latin typeface="Times New Roman" panose="02020603050405020304" pitchFamily="18" charset="0"/>
                </a:rPr>
                <a:t>supplier_key</a:t>
              </a:r>
            </a:p>
          </p:txBody>
        </p:sp>
        <p:sp>
          <p:nvSpPr>
            <p:cNvPr id="22570"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item</a:t>
              </a:r>
            </a:p>
          </p:txBody>
        </p:sp>
      </p:grpSp>
      <p:grpSp>
        <p:nvGrpSpPr>
          <p:cNvPr id="22558" name="Group 36"/>
          <p:cNvGrpSpPr>
            <a:grpSpLocks/>
          </p:cNvGrpSpPr>
          <p:nvPr/>
        </p:nvGrpSpPr>
        <p:grpSpPr bwMode="auto">
          <a:xfrm>
            <a:off x="2133601" y="3886201"/>
            <a:ext cx="1509713" cy="1393825"/>
            <a:chOff x="3844" y="2426"/>
            <a:chExt cx="939" cy="864"/>
          </a:xfrm>
        </p:grpSpPr>
        <p:sp>
          <p:nvSpPr>
            <p:cNvPr id="22567"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branch_key</a:t>
              </a:r>
            </a:p>
            <a:p>
              <a:pPr>
                <a:spcBef>
                  <a:spcPct val="0"/>
                </a:spcBef>
                <a:buClrTx/>
                <a:buSzTx/>
                <a:buFontTx/>
                <a:buNone/>
              </a:pPr>
              <a:r>
                <a:rPr lang="en-US" altLang="en-US" sz="1800">
                  <a:latin typeface="Times New Roman" panose="02020603050405020304" pitchFamily="18" charset="0"/>
                </a:rPr>
                <a:t>branch_name</a:t>
              </a:r>
            </a:p>
            <a:p>
              <a:pPr>
                <a:spcBef>
                  <a:spcPct val="0"/>
                </a:spcBef>
                <a:buClrTx/>
                <a:buSzTx/>
                <a:buFontTx/>
                <a:buNone/>
              </a:pPr>
              <a:r>
                <a:rPr lang="en-US" altLang="en-US" sz="1800">
                  <a:latin typeface="Times New Roman" panose="02020603050405020304" pitchFamily="18" charset="0"/>
                </a:rPr>
                <a:t>branch_type</a:t>
              </a:r>
            </a:p>
          </p:txBody>
        </p:sp>
        <p:sp>
          <p:nvSpPr>
            <p:cNvPr id="22568"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branch</a:t>
              </a:r>
            </a:p>
          </p:txBody>
        </p:sp>
      </p:grpSp>
      <p:grpSp>
        <p:nvGrpSpPr>
          <p:cNvPr id="22559" name="Group 40"/>
          <p:cNvGrpSpPr>
            <a:grpSpLocks/>
          </p:cNvGrpSpPr>
          <p:nvPr/>
        </p:nvGrpSpPr>
        <p:grpSpPr bwMode="auto">
          <a:xfrm>
            <a:off x="9218614" y="1981200"/>
            <a:ext cx="1449387" cy="998538"/>
            <a:chOff x="3789" y="855"/>
            <a:chExt cx="903" cy="1172"/>
          </a:xfrm>
        </p:grpSpPr>
        <p:sp>
          <p:nvSpPr>
            <p:cNvPr id="22565" name="Rectangle 41"/>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supplier_key</a:t>
              </a:r>
            </a:p>
            <a:p>
              <a:pPr>
                <a:spcBef>
                  <a:spcPct val="0"/>
                </a:spcBef>
                <a:buClrTx/>
                <a:buSzTx/>
                <a:buFontTx/>
                <a:buNone/>
              </a:pPr>
              <a:r>
                <a:rPr lang="en-US" altLang="en-US" sz="1800">
                  <a:latin typeface="Times New Roman" panose="02020603050405020304" pitchFamily="18" charset="0"/>
                </a:rPr>
                <a:t>supplier_type</a:t>
              </a:r>
            </a:p>
          </p:txBody>
        </p:sp>
        <p:sp>
          <p:nvSpPr>
            <p:cNvPr id="22566" name="Text Box 42"/>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supplier</a:t>
              </a:r>
            </a:p>
          </p:txBody>
        </p:sp>
      </p:grpSp>
      <p:sp>
        <p:nvSpPr>
          <p:cNvPr id="22560" name="Line 43"/>
          <p:cNvSpPr>
            <a:spLocks noChangeShapeType="1"/>
          </p:cNvSpPr>
          <p:nvPr/>
        </p:nvSpPr>
        <p:spPr bwMode="auto">
          <a:xfrm flipV="1">
            <a:off x="8686800" y="2667000"/>
            <a:ext cx="533400" cy="5334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2561" name="Group 45"/>
          <p:cNvGrpSpPr>
            <a:grpSpLocks/>
          </p:cNvGrpSpPr>
          <p:nvPr/>
        </p:nvGrpSpPr>
        <p:grpSpPr bwMode="auto">
          <a:xfrm>
            <a:off x="9013826" y="4876801"/>
            <a:ext cx="1654175" cy="1495425"/>
            <a:chOff x="684" y="2196"/>
            <a:chExt cx="1565" cy="913"/>
          </a:xfrm>
        </p:grpSpPr>
        <p:sp>
          <p:nvSpPr>
            <p:cNvPr id="22563" name="Rectangle 46"/>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city_key</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state_or_province</a:t>
              </a:r>
            </a:p>
            <a:p>
              <a:pPr>
                <a:spcBef>
                  <a:spcPct val="0"/>
                </a:spcBef>
                <a:buClrTx/>
                <a:buSzTx/>
                <a:buFontTx/>
                <a:buNone/>
              </a:pPr>
              <a:r>
                <a:rPr lang="en-US" altLang="en-US" sz="1600">
                  <a:latin typeface="Times New Roman" panose="02020603050405020304" pitchFamily="18" charset="0"/>
                </a:rPr>
                <a:t>country</a:t>
              </a:r>
            </a:p>
          </p:txBody>
        </p:sp>
        <p:sp>
          <p:nvSpPr>
            <p:cNvPr id="22564" name="Rectangle 47"/>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city</a:t>
              </a:r>
            </a:p>
          </p:txBody>
        </p:sp>
      </p:grpSp>
      <p:sp>
        <p:nvSpPr>
          <p:cNvPr id="22562" name="Line 48"/>
          <p:cNvSpPr>
            <a:spLocks noChangeShapeType="1"/>
          </p:cNvSpPr>
          <p:nvPr/>
        </p:nvSpPr>
        <p:spPr bwMode="auto">
          <a:xfrm>
            <a:off x="8382000" y="5029200"/>
            <a:ext cx="685800" cy="4572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xmlns="" val="22877072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750" y="241300"/>
            <a:ext cx="11112500" cy="838200"/>
          </a:xfrm>
          <a:noFill/>
        </p:spPr>
        <p:txBody>
          <a:bodyPr vert="horz" lIns="92075" tIns="46038" rIns="92075" bIns="46038" rtlCol="0" anchor="ctr">
            <a:noAutofit/>
          </a:bodyPr>
          <a:lstStyle/>
          <a:p>
            <a:r>
              <a:rPr lang="en-US" b="1" dirty="0" smtClean="0"/>
              <a:t>Schemas for</a:t>
            </a:r>
            <a:br>
              <a:rPr lang="en-US" b="1" dirty="0" smtClean="0"/>
            </a:br>
            <a:r>
              <a:rPr lang="en-US" b="1" dirty="0" smtClean="0"/>
              <a:t>Multidimensional Data Models</a:t>
            </a:r>
            <a:endParaRPr lang="en-US" altLang="en-US" dirty="0"/>
          </a:p>
        </p:txBody>
      </p:sp>
      <p:sp>
        <p:nvSpPr>
          <p:cNvPr id="20484" name="Rectangle 3"/>
          <p:cNvSpPr>
            <a:spLocks noGrp="1" noChangeArrowheads="1"/>
          </p:cNvSpPr>
          <p:nvPr>
            <p:ph type="body" idx="1"/>
          </p:nvPr>
        </p:nvSpPr>
        <p:spPr>
          <a:xfrm>
            <a:off x="539750" y="1295400"/>
            <a:ext cx="10826750" cy="5105400"/>
          </a:xfrm>
          <a:noFill/>
        </p:spPr>
        <p:txBody>
          <a:bodyPr vert="horz" lIns="92075" tIns="46038" rIns="92075" bIns="46038" rtlCol="0">
            <a:noAutofit/>
          </a:bodyPr>
          <a:lstStyle/>
          <a:p>
            <a:r>
              <a:rPr lang="en-US" altLang="en-US" sz="2400" u="sng" dirty="0" smtClean="0">
                <a:solidFill>
                  <a:srgbClr val="FF0000"/>
                </a:solidFill>
              </a:rPr>
              <a:t>Fact constellation</a:t>
            </a:r>
            <a:r>
              <a:rPr lang="en-US" altLang="en-US" sz="2400" dirty="0" smtClean="0"/>
              <a:t>:  </a:t>
            </a:r>
            <a:r>
              <a:rPr lang="en-US" sz="2400" dirty="0" smtClean="0"/>
              <a:t>Sophisticated applications may require multiple fact tables to </a:t>
            </a:r>
            <a:r>
              <a:rPr lang="en-US" sz="2400" i="1" dirty="0" smtClean="0"/>
              <a:t>share </a:t>
            </a:r>
            <a:r>
              <a:rPr lang="en-US" sz="2400" dirty="0" smtClean="0"/>
              <a:t>dimension </a:t>
            </a:r>
            <a:r>
              <a:rPr lang="en-US" sz="2400" dirty="0" smtClean="0"/>
              <a:t>tables. </a:t>
            </a:r>
            <a:endParaRPr lang="en-US" sz="2400" dirty="0" smtClean="0"/>
          </a:p>
          <a:p>
            <a:r>
              <a:rPr lang="en-US" sz="2400" dirty="0" smtClean="0"/>
              <a:t>A fact constellation schema allows dimension tables to be </a:t>
            </a:r>
            <a:r>
              <a:rPr lang="en-US" sz="2400" dirty="0" smtClean="0"/>
              <a:t>shared between </a:t>
            </a:r>
            <a:r>
              <a:rPr lang="en-US" sz="2400" dirty="0" smtClean="0"/>
              <a:t>fact tables. For example, the dimensions tables for </a:t>
            </a:r>
            <a:r>
              <a:rPr lang="en-US" sz="2400" i="1" dirty="0" smtClean="0"/>
              <a:t>time, item,</a:t>
            </a:r>
            <a:r>
              <a:rPr lang="en-US" sz="2400" dirty="0" smtClean="0"/>
              <a:t> and</a:t>
            </a:r>
            <a:r>
              <a:rPr lang="en-US" sz="2400" i="1" dirty="0" smtClean="0"/>
              <a:t> location </a:t>
            </a:r>
            <a:r>
              <a:rPr lang="en-US" sz="2400" dirty="0" smtClean="0"/>
              <a:t>are shared </a:t>
            </a:r>
            <a:r>
              <a:rPr lang="en-US" sz="2400" dirty="0" smtClean="0"/>
              <a:t>between the </a:t>
            </a:r>
            <a:r>
              <a:rPr lang="en-US" sz="2400" i="1" dirty="0" smtClean="0"/>
              <a:t>sales </a:t>
            </a:r>
            <a:r>
              <a:rPr lang="en-US" sz="2400" dirty="0" smtClean="0"/>
              <a:t>and </a:t>
            </a:r>
            <a:r>
              <a:rPr lang="en-US" sz="2400" i="1" dirty="0" smtClean="0"/>
              <a:t>shipping</a:t>
            </a:r>
            <a:r>
              <a:rPr lang="en-US" sz="2400" dirty="0" smtClean="0"/>
              <a:t> fact tables.</a:t>
            </a:r>
            <a:endParaRPr lang="en-US" sz="2400" dirty="0" smtClean="0"/>
          </a:p>
          <a:p>
            <a:r>
              <a:rPr lang="en-US" sz="2400" dirty="0" smtClean="0"/>
              <a:t>This </a:t>
            </a:r>
            <a:r>
              <a:rPr lang="en-US" sz="2400" dirty="0" smtClean="0"/>
              <a:t>kind of schema can be viewed as a collection of stars, </a:t>
            </a:r>
            <a:r>
              <a:rPr lang="en-US" sz="2400" dirty="0" smtClean="0"/>
              <a:t>and hence </a:t>
            </a:r>
            <a:r>
              <a:rPr lang="en-US" sz="2400" dirty="0" smtClean="0"/>
              <a:t>is called a </a:t>
            </a:r>
            <a:r>
              <a:rPr lang="en-US" sz="2400" b="1" dirty="0" smtClean="0"/>
              <a:t>galaxy schema </a:t>
            </a:r>
            <a:r>
              <a:rPr lang="en-US" sz="2400" dirty="0" smtClean="0"/>
              <a:t>or</a:t>
            </a:r>
            <a:r>
              <a:rPr lang="en-US" sz="2400" b="1" dirty="0" smtClean="0"/>
              <a:t> a fact constellation.</a:t>
            </a:r>
            <a:endParaRPr lang="en-US" altLang="en-US" sz="2400" dirty="0" smtClean="0"/>
          </a:p>
        </p:txBody>
      </p:sp>
    </p:spTree>
    <p:extLst>
      <p:ext uri="{BB962C8B-B14F-4D97-AF65-F5344CB8AC3E}">
        <p14:creationId xmlns:p14="http://schemas.microsoft.com/office/powerpoint/2010/main" xmlns="" val="3121650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752600" y="52676"/>
            <a:ext cx="9080500" cy="1029440"/>
          </a:xfrm>
        </p:spPr>
        <p:txBody>
          <a:bodyPr>
            <a:normAutofit/>
          </a:bodyPr>
          <a:lstStyle/>
          <a:p>
            <a:r>
              <a:rPr lang="en-US" altLang="en-US" b="1" dirty="0" smtClean="0"/>
              <a:t>Fact Constellation: An </a:t>
            </a:r>
            <a:r>
              <a:rPr lang="en-US" altLang="en-US" dirty="0" smtClean="0"/>
              <a:t>Example</a:t>
            </a:r>
            <a:endParaRPr lang="en-US" altLang="en-US" b="1" dirty="0" smtClean="0"/>
          </a:p>
        </p:txBody>
      </p:sp>
      <p:sp>
        <p:nvSpPr>
          <p:cNvPr id="23556" name="Rectangle 4"/>
          <p:cNvSpPr>
            <a:spLocks noChangeArrowheads="1"/>
          </p:cNvSpPr>
          <p:nvPr/>
        </p:nvSpPr>
        <p:spPr bwMode="auto">
          <a:xfrm>
            <a:off x="4419600" y="3048000"/>
            <a:ext cx="1608138"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3557" name="Group 5"/>
          <p:cNvGrpSpPr>
            <a:grpSpLocks/>
          </p:cNvGrpSpPr>
          <p:nvPr/>
        </p:nvGrpSpPr>
        <p:grpSpPr bwMode="auto">
          <a:xfrm>
            <a:off x="1752600" y="1219200"/>
            <a:ext cx="1639888" cy="1982788"/>
            <a:chOff x="277" y="1164"/>
            <a:chExt cx="1021" cy="1229"/>
          </a:xfrm>
        </p:grpSpPr>
        <p:sp>
          <p:nvSpPr>
            <p:cNvPr id="23617"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time_key</a:t>
              </a:r>
            </a:p>
            <a:p>
              <a:pPr>
                <a:spcBef>
                  <a:spcPct val="0"/>
                </a:spcBef>
                <a:buClrTx/>
                <a:buSzTx/>
                <a:buFontTx/>
                <a:buNone/>
              </a:pPr>
              <a:r>
                <a:rPr lang="en-US" altLang="en-US" sz="1600">
                  <a:latin typeface="Times New Roman" panose="02020603050405020304" pitchFamily="18" charset="0"/>
                </a:rPr>
                <a:t>day</a:t>
              </a:r>
            </a:p>
            <a:p>
              <a:pPr>
                <a:spcBef>
                  <a:spcPct val="0"/>
                </a:spcBef>
                <a:buClrTx/>
                <a:buSzTx/>
                <a:buFontTx/>
                <a:buNone/>
              </a:pPr>
              <a:r>
                <a:rPr lang="en-US" altLang="en-US" sz="1600">
                  <a:latin typeface="Times New Roman" panose="02020603050405020304" pitchFamily="18" charset="0"/>
                </a:rPr>
                <a:t>day_of_the_week</a:t>
              </a:r>
            </a:p>
            <a:p>
              <a:pPr>
                <a:spcBef>
                  <a:spcPct val="0"/>
                </a:spcBef>
                <a:buClrTx/>
                <a:buSzTx/>
                <a:buFontTx/>
                <a:buNone/>
              </a:pPr>
              <a:r>
                <a:rPr lang="en-US" altLang="en-US" sz="1600">
                  <a:latin typeface="Times New Roman" panose="02020603050405020304" pitchFamily="18" charset="0"/>
                </a:rPr>
                <a:t>month</a:t>
              </a:r>
            </a:p>
            <a:p>
              <a:pPr>
                <a:spcBef>
                  <a:spcPct val="0"/>
                </a:spcBef>
                <a:buClrTx/>
                <a:buSzTx/>
                <a:buFontTx/>
                <a:buNone/>
              </a:pPr>
              <a:r>
                <a:rPr lang="en-US" altLang="en-US" sz="1600">
                  <a:latin typeface="Times New Roman" panose="02020603050405020304" pitchFamily="18" charset="0"/>
                </a:rPr>
                <a:t>quarter</a:t>
              </a:r>
            </a:p>
            <a:p>
              <a:pPr>
                <a:spcBef>
                  <a:spcPct val="0"/>
                </a:spcBef>
                <a:buClrTx/>
                <a:buSzTx/>
                <a:buFontTx/>
                <a:buNone/>
              </a:pPr>
              <a:r>
                <a:rPr lang="en-US" altLang="en-US" sz="1600">
                  <a:latin typeface="Times New Roman" panose="02020603050405020304" pitchFamily="18" charset="0"/>
                </a:rPr>
                <a:t>year</a:t>
              </a:r>
            </a:p>
          </p:txBody>
        </p:sp>
        <p:sp>
          <p:nvSpPr>
            <p:cNvPr id="23618" name="Rectangle 7"/>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grpSp>
      <p:grpSp>
        <p:nvGrpSpPr>
          <p:cNvPr id="23558" name="Group 8"/>
          <p:cNvGrpSpPr>
            <a:grpSpLocks/>
          </p:cNvGrpSpPr>
          <p:nvPr/>
        </p:nvGrpSpPr>
        <p:grpSpPr bwMode="auto">
          <a:xfrm>
            <a:off x="6629401" y="4038600"/>
            <a:ext cx="1654175" cy="1733550"/>
            <a:chOff x="684" y="2196"/>
            <a:chExt cx="1030" cy="1075"/>
          </a:xfrm>
        </p:grpSpPr>
        <p:sp>
          <p:nvSpPr>
            <p:cNvPr id="23615" name="Rectangle 9"/>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street</a:t>
              </a:r>
            </a:p>
            <a:p>
              <a:pPr>
                <a:spcBef>
                  <a:spcPct val="0"/>
                </a:spcBef>
                <a:buClrTx/>
                <a:buSzTx/>
                <a:buFontTx/>
                <a:buNone/>
              </a:pPr>
              <a:r>
                <a:rPr lang="en-US" altLang="en-US" sz="1600">
                  <a:latin typeface="Times New Roman" panose="02020603050405020304" pitchFamily="18" charset="0"/>
                </a:rPr>
                <a:t>city</a:t>
              </a:r>
            </a:p>
            <a:p>
              <a:pPr>
                <a:spcBef>
                  <a:spcPct val="0"/>
                </a:spcBef>
                <a:buClrTx/>
                <a:buSzTx/>
                <a:buFontTx/>
                <a:buNone/>
              </a:pPr>
              <a:r>
                <a:rPr lang="en-US" altLang="en-US" sz="1600">
                  <a:latin typeface="Times New Roman" panose="02020603050405020304" pitchFamily="18" charset="0"/>
                </a:rPr>
                <a:t>province_or_state</a:t>
              </a:r>
            </a:p>
            <a:p>
              <a:pPr>
                <a:spcBef>
                  <a:spcPct val="0"/>
                </a:spcBef>
                <a:buClrTx/>
                <a:buSzTx/>
                <a:buFontTx/>
                <a:buNone/>
              </a:pPr>
              <a:r>
                <a:rPr lang="en-US" altLang="en-US" sz="1600">
                  <a:latin typeface="Times New Roman" panose="02020603050405020304" pitchFamily="18" charset="0"/>
                </a:rPr>
                <a:t>country</a:t>
              </a:r>
            </a:p>
          </p:txBody>
        </p:sp>
        <p:sp>
          <p:nvSpPr>
            <p:cNvPr id="23616" name="Rectangle 10"/>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grpSp>
      <p:sp>
        <p:nvSpPr>
          <p:cNvPr id="23559" name="Rectangle 11"/>
          <p:cNvSpPr>
            <a:spLocks noChangeArrowheads="1"/>
          </p:cNvSpPr>
          <p:nvPr/>
        </p:nvSpPr>
        <p:spPr bwMode="auto">
          <a:xfrm>
            <a:off x="4267200" y="2133601"/>
            <a:ext cx="1695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Fact Table</a:t>
            </a:r>
          </a:p>
        </p:txBody>
      </p:sp>
      <p:sp>
        <p:nvSpPr>
          <p:cNvPr id="23560" name="Rectangle 12"/>
          <p:cNvSpPr>
            <a:spLocks noChangeArrowheads="1"/>
          </p:cNvSpPr>
          <p:nvPr/>
        </p:nvSpPr>
        <p:spPr bwMode="auto">
          <a:xfrm>
            <a:off x="4419600" y="25908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1" name="Rectangle 13"/>
          <p:cNvSpPr>
            <a:spLocks noChangeArrowheads="1"/>
          </p:cNvSpPr>
          <p:nvPr/>
        </p:nvSpPr>
        <p:spPr bwMode="auto">
          <a:xfrm>
            <a:off x="4419600" y="2667001"/>
            <a:ext cx="1601788" cy="366713"/>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23562" name="Rectangle 14"/>
          <p:cNvSpPr>
            <a:spLocks noChangeArrowheads="1"/>
          </p:cNvSpPr>
          <p:nvPr/>
        </p:nvSpPr>
        <p:spPr bwMode="auto">
          <a:xfrm>
            <a:off x="4419600" y="3124201"/>
            <a:ext cx="1600200" cy="36671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23563" name="Rectangle 15"/>
          <p:cNvSpPr>
            <a:spLocks noChangeArrowheads="1"/>
          </p:cNvSpPr>
          <p:nvPr/>
        </p:nvSpPr>
        <p:spPr bwMode="auto">
          <a:xfrm>
            <a:off x="4419600" y="350520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4" name="Rectangle 16"/>
          <p:cNvSpPr>
            <a:spLocks noChangeArrowheads="1"/>
          </p:cNvSpPr>
          <p:nvPr/>
        </p:nvSpPr>
        <p:spPr bwMode="auto">
          <a:xfrm>
            <a:off x="4419600" y="3505201"/>
            <a:ext cx="1600200" cy="366713"/>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branch_key</a:t>
            </a:r>
          </a:p>
        </p:txBody>
      </p:sp>
      <p:sp>
        <p:nvSpPr>
          <p:cNvPr id="23565" name="Rectangle 17"/>
          <p:cNvSpPr>
            <a:spLocks noChangeArrowheads="1"/>
          </p:cNvSpPr>
          <p:nvPr/>
        </p:nvSpPr>
        <p:spPr bwMode="auto">
          <a:xfrm>
            <a:off x="4419600" y="396240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6" name="Rectangle 18"/>
          <p:cNvSpPr>
            <a:spLocks noChangeArrowheads="1"/>
          </p:cNvSpPr>
          <p:nvPr/>
        </p:nvSpPr>
        <p:spPr bwMode="auto">
          <a:xfrm>
            <a:off x="4418013" y="3981451"/>
            <a:ext cx="15938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location_key</a:t>
            </a:r>
          </a:p>
        </p:txBody>
      </p:sp>
      <p:sp>
        <p:nvSpPr>
          <p:cNvPr id="23567" name="Rectangle 19"/>
          <p:cNvSpPr>
            <a:spLocks noChangeArrowheads="1"/>
          </p:cNvSpPr>
          <p:nvPr/>
        </p:nvSpPr>
        <p:spPr bwMode="auto">
          <a:xfrm>
            <a:off x="4384676" y="4419601"/>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68" name="Rectangle 20"/>
          <p:cNvSpPr>
            <a:spLocks noChangeArrowheads="1"/>
          </p:cNvSpPr>
          <p:nvPr/>
        </p:nvSpPr>
        <p:spPr bwMode="auto">
          <a:xfrm>
            <a:off x="4419600" y="4473576"/>
            <a:ext cx="158115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units_sold</a:t>
            </a:r>
          </a:p>
        </p:txBody>
      </p:sp>
      <p:sp>
        <p:nvSpPr>
          <p:cNvPr id="23569" name="Rectangle 21"/>
          <p:cNvSpPr>
            <a:spLocks noChangeArrowheads="1"/>
          </p:cNvSpPr>
          <p:nvPr/>
        </p:nvSpPr>
        <p:spPr bwMode="auto">
          <a:xfrm>
            <a:off x="4384676" y="4876801"/>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0" name="Rectangle 22"/>
          <p:cNvSpPr>
            <a:spLocks noChangeArrowheads="1"/>
          </p:cNvSpPr>
          <p:nvPr/>
        </p:nvSpPr>
        <p:spPr bwMode="auto">
          <a:xfrm>
            <a:off x="4419600" y="4918076"/>
            <a:ext cx="158750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dollars_sold</a:t>
            </a:r>
          </a:p>
        </p:txBody>
      </p:sp>
      <p:sp>
        <p:nvSpPr>
          <p:cNvPr id="23571" name="Rectangle 23"/>
          <p:cNvSpPr>
            <a:spLocks noChangeArrowheads="1"/>
          </p:cNvSpPr>
          <p:nvPr/>
        </p:nvSpPr>
        <p:spPr bwMode="auto">
          <a:xfrm>
            <a:off x="4384676" y="533400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72" name="Rectangle 24"/>
          <p:cNvSpPr>
            <a:spLocks noChangeArrowheads="1"/>
          </p:cNvSpPr>
          <p:nvPr/>
        </p:nvSpPr>
        <p:spPr bwMode="auto">
          <a:xfrm>
            <a:off x="4400550" y="5364163"/>
            <a:ext cx="1587500" cy="36671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avg_sales</a:t>
            </a:r>
          </a:p>
        </p:txBody>
      </p:sp>
      <p:sp>
        <p:nvSpPr>
          <p:cNvPr id="23573" name="Rectangle 25"/>
          <p:cNvSpPr>
            <a:spLocks noChangeArrowheads="1"/>
          </p:cNvSpPr>
          <p:nvPr/>
        </p:nvSpPr>
        <p:spPr bwMode="auto">
          <a:xfrm>
            <a:off x="2819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1800">
                <a:latin typeface="Times New Roman" panose="02020603050405020304" pitchFamily="18" charset="0"/>
              </a:rPr>
              <a:t>Measures</a:t>
            </a:r>
          </a:p>
        </p:txBody>
      </p:sp>
      <p:sp>
        <p:nvSpPr>
          <p:cNvPr id="23574" name="Line 26"/>
          <p:cNvSpPr>
            <a:spLocks noChangeShapeType="1"/>
          </p:cNvSpPr>
          <p:nvPr/>
        </p:nvSpPr>
        <p:spPr bwMode="auto">
          <a:xfrm flipV="1">
            <a:off x="3608389" y="4648200"/>
            <a:ext cx="769937" cy="1143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5" name="Line 27"/>
          <p:cNvSpPr>
            <a:spLocks noChangeShapeType="1"/>
          </p:cNvSpPr>
          <p:nvPr/>
        </p:nvSpPr>
        <p:spPr bwMode="auto">
          <a:xfrm flipV="1">
            <a:off x="3589339" y="5191126"/>
            <a:ext cx="788987" cy="5619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6" name="Line 28"/>
          <p:cNvSpPr>
            <a:spLocks noChangeShapeType="1"/>
          </p:cNvSpPr>
          <p:nvPr/>
        </p:nvSpPr>
        <p:spPr bwMode="auto">
          <a:xfrm flipV="1">
            <a:off x="3589339" y="5559426"/>
            <a:ext cx="904875" cy="1936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7" name="Line 29"/>
          <p:cNvSpPr>
            <a:spLocks noChangeShapeType="1"/>
          </p:cNvSpPr>
          <p:nvPr/>
        </p:nvSpPr>
        <p:spPr bwMode="auto">
          <a:xfrm flipH="1">
            <a:off x="3165475" y="3816351"/>
            <a:ext cx="1193800" cy="73501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78" name="Line 30"/>
          <p:cNvSpPr>
            <a:spLocks noChangeShapeType="1"/>
          </p:cNvSpPr>
          <p:nvPr/>
        </p:nvSpPr>
        <p:spPr bwMode="auto">
          <a:xfrm flipH="1" flipV="1">
            <a:off x="3429000" y="2362200"/>
            <a:ext cx="914400" cy="381000"/>
          </a:xfrm>
          <a:prstGeom prst="line">
            <a:avLst/>
          </a:prstGeom>
          <a:noFill/>
          <a:ln w="50800">
            <a:solidFill>
              <a:schemeClr val="tx1"/>
            </a:solidFill>
            <a:prstDash val="sysDot"/>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9" name="Line 31"/>
          <p:cNvSpPr>
            <a:spLocks noChangeShapeType="1"/>
          </p:cNvSpPr>
          <p:nvPr/>
        </p:nvSpPr>
        <p:spPr bwMode="auto">
          <a:xfrm>
            <a:off x="6096000" y="4267200"/>
            <a:ext cx="533400" cy="381000"/>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580" name="Line 32"/>
          <p:cNvSpPr>
            <a:spLocks noChangeShapeType="1"/>
          </p:cNvSpPr>
          <p:nvPr/>
        </p:nvSpPr>
        <p:spPr bwMode="auto">
          <a:xfrm flipV="1">
            <a:off x="6019800" y="2743201"/>
            <a:ext cx="762000" cy="525463"/>
          </a:xfrm>
          <a:prstGeom prst="line">
            <a:avLst/>
          </a:prstGeom>
          <a:noFill/>
          <a:ln w="50800">
            <a:solidFill>
              <a:schemeClr val="tx1"/>
            </a:solidFill>
            <a:prstDash val="sysDot"/>
            <a:round/>
            <a:headEnd type="none" w="sm" len="sm"/>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3581" name="Group 33"/>
          <p:cNvGrpSpPr>
            <a:grpSpLocks/>
          </p:cNvGrpSpPr>
          <p:nvPr/>
        </p:nvGrpSpPr>
        <p:grpSpPr bwMode="auto">
          <a:xfrm>
            <a:off x="6705600" y="1524001"/>
            <a:ext cx="1303338" cy="1744663"/>
            <a:chOff x="3796" y="1002"/>
            <a:chExt cx="812" cy="1081"/>
          </a:xfrm>
        </p:grpSpPr>
        <p:sp>
          <p:nvSpPr>
            <p:cNvPr id="23613"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item_key</a:t>
              </a:r>
            </a:p>
            <a:p>
              <a:pPr>
                <a:spcBef>
                  <a:spcPct val="0"/>
                </a:spcBef>
                <a:buClrTx/>
                <a:buSzTx/>
                <a:buFontTx/>
                <a:buNone/>
              </a:pPr>
              <a:r>
                <a:rPr lang="en-US" altLang="en-US" sz="1600">
                  <a:latin typeface="Times New Roman" panose="02020603050405020304" pitchFamily="18" charset="0"/>
                </a:rPr>
                <a:t>item_name</a:t>
              </a:r>
            </a:p>
            <a:p>
              <a:pPr>
                <a:spcBef>
                  <a:spcPct val="0"/>
                </a:spcBef>
                <a:buClrTx/>
                <a:buSzTx/>
                <a:buFontTx/>
                <a:buNone/>
              </a:pPr>
              <a:r>
                <a:rPr lang="en-US" altLang="en-US" sz="1600">
                  <a:latin typeface="Times New Roman" panose="02020603050405020304" pitchFamily="18" charset="0"/>
                </a:rPr>
                <a:t>brand</a:t>
              </a:r>
            </a:p>
            <a:p>
              <a:pPr>
                <a:spcBef>
                  <a:spcPct val="0"/>
                </a:spcBef>
                <a:buClrTx/>
                <a:buSzTx/>
                <a:buFontTx/>
                <a:buNone/>
              </a:pPr>
              <a:r>
                <a:rPr lang="en-US" altLang="en-US" sz="1600">
                  <a:latin typeface="Times New Roman" panose="02020603050405020304" pitchFamily="18" charset="0"/>
                </a:rPr>
                <a:t>type</a:t>
              </a:r>
            </a:p>
            <a:p>
              <a:pPr>
                <a:spcBef>
                  <a:spcPct val="0"/>
                </a:spcBef>
                <a:buClrTx/>
                <a:buSzTx/>
                <a:buFontTx/>
                <a:buNone/>
              </a:pPr>
              <a:r>
                <a:rPr lang="en-US" altLang="en-US" sz="1600">
                  <a:latin typeface="Times New Roman" panose="02020603050405020304" pitchFamily="18" charset="0"/>
                </a:rPr>
                <a:t>supplier_type</a:t>
              </a:r>
            </a:p>
          </p:txBody>
        </p:sp>
        <p:sp>
          <p:nvSpPr>
            <p:cNvPr id="23614" name="Text Box 35"/>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item</a:t>
              </a:r>
            </a:p>
          </p:txBody>
        </p:sp>
      </p:grpSp>
      <p:grpSp>
        <p:nvGrpSpPr>
          <p:cNvPr id="23582" name="Group 36"/>
          <p:cNvGrpSpPr>
            <a:grpSpLocks/>
          </p:cNvGrpSpPr>
          <p:nvPr/>
        </p:nvGrpSpPr>
        <p:grpSpPr bwMode="auto">
          <a:xfrm>
            <a:off x="1828800" y="3962401"/>
            <a:ext cx="1290638" cy="1230313"/>
            <a:chOff x="3896" y="2472"/>
            <a:chExt cx="803" cy="762"/>
          </a:xfrm>
        </p:grpSpPr>
        <p:sp>
          <p:nvSpPr>
            <p:cNvPr id="23611"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branch_key</a:t>
              </a:r>
            </a:p>
            <a:p>
              <a:pPr>
                <a:spcBef>
                  <a:spcPct val="0"/>
                </a:spcBef>
                <a:buClrTx/>
                <a:buSzTx/>
                <a:buFontTx/>
                <a:buNone/>
              </a:pPr>
              <a:r>
                <a:rPr lang="en-US" altLang="en-US" sz="1600">
                  <a:latin typeface="Times New Roman" panose="02020603050405020304" pitchFamily="18" charset="0"/>
                </a:rPr>
                <a:t>branch_name</a:t>
              </a:r>
            </a:p>
            <a:p>
              <a:pPr>
                <a:spcBef>
                  <a:spcPct val="0"/>
                </a:spcBef>
                <a:buClrTx/>
                <a:buSzTx/>
                <a:buFontTx/>
                <a:buNone/>
              </a:pPr>
              <a:r>
                <a:rPr lang="en-US" altLang="en-US" sz="1600">
                  <a:latin typeface="Times New Roman" panose="02020603050405020304" pitchFamily="18" charset="0"/>
                </a:rPr>
                <a:t>branch_type</a:t>
              </a:r>
            </a:p>
          </p:txBody>
        </p:sp>
        <p:sp>
          <p:nvSpPr>
            <p:cNvPr id="23612" name="Text Box 38"/>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branch</a:t>
              </a:r>
            </a:p>
          </p:txBody>
        </p:sp>
      </p:grpSp>
      <p:sp>
        <p:nvSpPr>
          <p:cNvPr id="23583" name="Rectangle 39"/>
          <p:cNvSpPr>
            <a:spLocks noChangeArrowheads="1"/>
          </p:cNvSpPr>
          <p:nvPr/>
        </p:nvSpPr>
        <p:spPr bwMode="auto">
          <a:xfrm>
            <a:off x="8535989" y="2495550"/>
            <a:ext cx="1608137" cy="4572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4" name="Rectangle 40"/>
          <p:cNvSpPr>
            <a:spLocks noChangeArrowheads="1"/>
          </p:cNvSpPr>
          <p:nvPr/>
        </p:nvSpPr>
        <p:spPr bwMode="auto">
          <a:xfrm>
            <a:off x="8383588" y="1581151"/>
            <a:ext cx="2038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Fact Table</a:t>
            </a:r>
          </a:p>
        </p:txBody>
      </p:sp>
      <p:sp>
        <p:nvSpPr>
          <p:cNvPr id="23585" name="Rectangle 41"/>
          <p:cNvSpPr>
            <a:spLocks noChangeArrowheads="1"/>
          </p:cNvSpPr>
          <p:nvPr/>
        </p:nvSpPr>
        <p:spPr bwMode="auto">
          <a:xfrm>
            <a:off x="8535988" y="20383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6" name="Rectangle 42"/>
          <p:cNvSpPr>
            <a:spLocks noChangeArrowheads="1"/>
          </p:cNvSpPr>
          <p:nvPr/>
        </p:nvSpPr>
        <p:spPr bwMode="auto">
          <a:xfrm>
            <a:off x="8535989" y="2114551"/>
            <a:ext cx="1601787" cy="366713"/>
          </a:xfrm>
          <a:prstGeom prst="rect">
            <a:avLst/>
          </a:prstGeom>
          <a:solidFill>
            <a:srgbClr val="00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time_key</a:t>
            </a:r>
          </a:p>
        </p:txBody>
      </p:sp>
      <p:sp>
        <p:nvSpPr>
          <p:cNvPr id="23587" name="Rectangle 43"/>
          <p:cNvSpPr>
            <a:spLocks noChangeArrowheads="1"/>
          </p:cNvSpPr>
          <p:nvPr/>
        </p:nvSpPr>
        <p:spPr bwMode="auto">
          <a:xfrm>
            <a:off x="8535988" y="2571751"/>
            <a:ext cx="1600200" cy="366713"/>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item_key</a:t>
            </a:r>
          </a:p>
        </p:txBody>
      </p:sp>
      <p:sp>
        <p:nvSpPr>
          <p:cNvPr id="23588" name="Rectangle 44"/>
          <p:cNvSpPr>
            <a:spLocks noChangeArrowheads="1"/>
          </p:cNvSpPr>
          <p:nvPr/>
        </p:nvSpPr>
        <p:spPr bwMode="auto">
          <a:xfrm>
            <a:off x="8535988" y="2952750"/>
            <a:ext cx="1600200" cy="450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89" name="Rectangle 45"/>
          <p:cNvSpPr>
            <a:spLocks noChangeArrowheads="1"/>
          </p:cNvSpPr>
          <p:nvPr/>
        </p:nvSpPr>
        <p:spPr bwMode="auto">
          <a:xfrm>
            <a:off x="8535988" y="2952751"/>
            <a:ext cx="1600200" cy="366713"/>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shipper_key</a:t>
            </a:r>
          </a:p>
        </p:txBody>
      </p:sp>
      <p:sp>
        <p:nvSpPr>
          <p:cNvPr id="23590" name="Rectangle 46"/>
          <p:cNvSpPr>
            <a:spLocks noChangeArrowheads="1"/>
          </p:cNvSpPr>
          <p:nvPr/>
        </p:nvSpPr>
        <p:spPr bwMode="auto">
          <a:xfrm>
            <a:off x="8535988" y="3409950"/>
            <a:ext cx="1600200" cy="45243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1" name="Rectangle 47"/>
          <p:cNvSpPr>
            <a:spLocks noChangeArrowheads="1"/>
          </p:cNvSpPr>
          <p:nvPr/>
        </p:nvSpPr>
        <p:spPr bwMode="auto">
          <a:xfrm>
            <a:off x="8534400" y="3429001"/>
            <a:ext cx="15938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from_location</a:t>
            </a:r>
          </a:p>
        </p:txBody>
      </p:sp>
      <p:sp>
        <p:nvSpPr>
          <p:cNvPr id="23592" name="Rectangle 48"/>
          <p:cNvSpPr>
            <a:spLocks noChangeArrowheads="1"/>
          </p:cNvSpPr>
          <p:nvPr/>
        </p:nvSpPr>
        <p:spPr bwMode="auto">
          <a:xfrm>
            <a:off x="8501064" y="3867151"/>
            <a:ext cx="1635125" cy="45561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3" name="Rectangle 49"/>
          <p:cNvSpPr>
            <a:spLocks noChangeArrowheads="1"/>
          </p:cNvSpPr>
          <p:nvPr/>
        </p:nvSpPr>
        <p:spPr bwMode="auto">
          <a:xfrm>
            <a:off x="8535988" y="3943351"/>
            <a:ext cx="1555750" cy="366713"/>
          </a:xfrm>
          <a:prstGeom prst="rect">
            <a:avLst/>
          </a:prstGeom>
          <a:solidFill>
            <a:srgbClr val="FFFF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to_location</a:t>
            </a:r>
          </a:p>
        </p:txBody>
      </p:sp>
      <p:sp>
        <p:nvSpPr>
          <p:cNvPr id="23594" name="Rectangle 50"/>
          <p:cNvSpPr>
            <a:spLocks noChangeArrowheads="1"/>
          </p:cNvSpPr>
          <p:nvPr/>
        </p:nvSpPr>
        <p:spPr bwMode="auto">
          <a:xfrm>
            <a:off x="8501064" y="4324351"/>
            <a:ext cx="1635125" cy="461963"/>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5" name="Rectangle 51"/>
          <p:cNvSpPr>
            <a:spLocks noChangeArrowheads="1"/>
          </p:cNvSpPr>
          <p:nvPr/>
        </p:nvSpPr>
        <p:spPr bwMode="auto">
          <a:xfrm>
            <a:off x="8535988" y="4365626"/>
            <a:ext cx="1574800" cy="366713"/>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dollars_cost</a:t>
            </a:r>
          </a:p>
        </p:txBody>
      </p:sp>
      <p:sp>
        <p:nvSpPr>
          <p:cNvPr id="23596" name="Rectangle 52"/>
          <p:cNvSpPr>
            <a:spLocks noChangeArrowheads="1"/>
          </p:cNvSpPr>
          <p:nvPr/>
        </p:nvSpPr>
        <p:spPr bwMode="auto">
          <a:xfrm>
            <a:off x="8501064" y="4781550"/>
            <a:ext cx="1635125" cy="46990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3597" name="Rectangle 53"/>
          <p:cNvSpPr>
            <a:spLocks noChangeArrowheads="1"/>
          </p:cNvSpPr>
          <p:nvPr/>
        </p:nvSpPr>
        <p:spPr bwMode="auto">
          <a:xfrm>
            <a:off x="8516938" y="4811713"/>
            <a:ext cx="1625600" cy="366712"/>
          </a:xfrm>
          <a:prstGeom prst="rect">
            <a:avLst/>
          </a:prstGeom>
          <a:solidFill>
            <a:srgbClr val="FF99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   units_shipped</a:t>
            </a:r>
          </a:p>
        </p:txBody>
      </p:sp>
      <p:sp>
        <p:nvSpPr>
          <p:cNvPr id="23598" name="Line 55"/>
          <p:cNvSpPr>
            <a:spLocks noChangeShapeType="1"/>
          </p:cNvSpPr>
          <p:nvPr/>
        </p:nvSpPr>
        <p:spPr bwMode="auto">
          <a:xfrm flipH="1" flipV="1">
            <a:off x="8153400" y="1524000"/>
            <a:ext cx="381000" cy="68580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599" name="Line 56"/>
          <p:cNvSpPr>
            <a:spLocks noChangeShapeType="1"/>
          </p:cNvSpPr>
          <p:nvPr/>
        </p:nvSpPr>
        <p:spPr bwMode="auto">
          <a:xfrm flipH="1">
            <a:off x="4267200" y="1524000"/>
            <a:ext cx="38862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600" name="Line 57"/>
          <p:cNvSpPr>
            <a:spLocks noChangeShapeType="1"/>
          </p:cNvSpPr>
          <p:nvPr/>
        </p:nvSpPr>
        <p:spPr bwMode="auto">
          <a:xfrm flipH="1">
            <a:off x="3429000" y="1524000"/>
            <a:ext cx="914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1" name="Line 58"/>
          <p:cNvSpPr>
            <a:spLocks noChangeShapeType="1"/>
          </p:cNvSpPr>
          <p:nvPr/>
        </p:nvSpPr>
        <p:spPr bwMode="auto">
          <a:xfrm flipH="1" flipV="1">
            <a:off x="8001000" y="2286000"/>
            <a:ext cx="533400" cy="4572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2" name="Line 59"/>
          <p:cNvSpPr>
            <a:spLocks noChangeShapeType="1"/>
          </p:cNvSpPr>
          <p:nvPr/>
        </p:nvSpPr>
        <p:spPr bwMode="auto">
          <a:xfrm flipH="1">
            <a:off x="7772400" y="3657600"/>
            <a:ext cx="685800" cy="7620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3" name="Line 60"/>
          <p:cNvSpPr>
            <a:spLocks noChangeShapeType="1"/>
          </p:cNvSpPr>
          <p:nvPr/>
        </p:nvSpPr>
        <p:spPr bwMode="auto">
          <a:xfrm flipH="1">
            <a:off x="8001000" y="4191000"/>
            <a:ext cx="457200" cy="2286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4" name="Line 61"/>
          <p:cNvSpPr>
            <a:spLocks noChangeShapeType="1"/>
          </p:cNvSpPr>
          <p:nvPr/>
        </p:nvSpPr>
        <p:spPr bwMode="auto">
          <a:xfrm>
            <a:off x="10515600" y="3200400"/>
            <a:ext cx="0" cy="167640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grpSp>
        <p:nvGrpSpPr>
          <p:cNvPr id="23605" name="Group 63"/>
          <p:cNvGrpSpPr>
            <a:grpSpLocks/>
          </p:cNvGrpSpPr>
          <p:nvPr/>
        </p:nvGrpSpPr>
        <p:grpSpPr bwMode="auto">
          <a:xfrm>
            <a:off x="9136063" y="5410200"/>
            <a:ext cx="1344612" cy="1473200"/>
            <a:chOff x="3891" y="2472"/>
            <a:chExt cx="836" cy="911"/>
          </a:xfrm>
        </p:grpSpPr>
        <p:sp>
          <p:nvSpPr>
            <p:cNvPr id="23609"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rPr>
                <a:t>shipper_key</a:t>
              </a:r>
            </a:p>
            <a:p>
              <a:pPr>
                <a:spcBef>
                  <a:spcPct val="0"/>
                </a:spcBef>
                <a:buClrTx/>
                <a:buSzTx/>
                <a:buFontTx/>
                <a:buNone/>
              </a:pPr>
              <a:r>
                <a:rPr lang="en-US" altLang="en-US" sz="1600">
                  <a:latin typeface="Times New Roman" panose="02020603050405020304" pitchFamily="18" charset="0"/>
                </a:rPr>
                <a:t>shipper_name</a:t>
              </a:r>
            </a:p>
            <a:p>
              <a:pPr>
                <a:spcBef>
                  <a:spcPct val="0"/>
                </a:spcBef>
                <a:buClrTx/>
                <a:buSzTx/>
                <a:buFontTx/>
                <a:buNone/>
              </a:pPr>
              <a:r>
                <a:rPr lang="en-US" altLang="en-US" sz="1600">
                  <a:latin typeface="Times New Roman" panose="02020603050405020304" pitchFamily="18" charset="0"/>
                </a:rPr>
                <a:t>location_key</a:t>
              </a:r>
            </a:p>
            <a:p>
              <a:pPr>
                <a:spcBef>
                  <a:spcPct val="0"/>
                </a:spcBef>
                <a:buClrTx/>
                <a:buSzTx/>
                <a:buFontTx/>
                <a:buNone/>
              </a:pPr>
              <a:r>
                <a:rPr lang="en-US" altLang="en-US" sz="1600">
                  <a:latin typeface="Times New Roman" panose="02020603050405020304" pitchFamily="18" charset="0"/>
                </a:rPr>
                <a:t>shipper_type</a:t>
              </a:r>
            </a:p>
          </p:txBody>
        </p:sp>
        <p:sp>
          <p:nvSpPr>
            <p:cNvPr id="23610" name="Text Box 65"/>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800">
                  <a:latin typeface="Times New Roman" panose="02020603050405020304" pitchFamily="18" charset="0"/>
                </a:rPr>
                <a:t>shipper</a:t>
              </a:r>
            </a:p>
          </p:txBody>
        </p:sp>
      </p:grpSp>
      <p:sp>
        <p:nvSpPr>
          <p:cNvPr id="23606" name="Line 66"/>
          <p:cNvSpPr>
            <a:spLocks noChangeShapeType="1"/>
          </p:cNvSpPr>
          <p:nvPr/>
        </p:nvSpPr>
        <p:spPr bwMode="auto">
          <a:xfrm flipH="1">
            <a:off x="10134600" y="4800600"/>
            <a:ext cx="381000" cy="1066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3607" name="Line 67"/>
          <p:cNvSpPr>
            <a:spLocks noChangeShapeType="1"/>
          </p:cNvSpPr>
          <p:nvPr/>
        </p:nvSpPr>
        <p:spPr bwMode="auto">
          <a:xfrm>
            <a:off x="10134600" y="3200400"/>
            <a:ext cx="381000" cy="0"/>
          </a:xfrm>
          <a:prstGeom prst="line">
            <a:avLst/>
          </a:prstGeom>
          <a:noFill/>
          <a:ln w="28575">
            <a:solidFill>
              <a:schemeClr val="tx1"/>
            </a:solidFill>
            <a:prstDash val="sysDot"/>
            <a:miter lim="800000"/>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3608" name="Line 68"/>
          <p:cNvSpPr>
            <a:spLocks noChangeShapeType="1"/>
          </p:cNvSpPr>
          <p:nvPr/>
        </p:nvSpPr>
        <p:spPr bwMode="auto">
          <a:xfrm flipH="1" flipV="1">
            <a:off x="7391400" y="5791200"/>
            <a:ext cx="1752600" cy="685800"/>
          </a:xfrm>
          <a:prstGeom prst="line">
            <a:avLst/>
          </a:prstGeom>
          <a:noFill/>
          <a:ln w="28575">
            <a:solidFill>
              <a:schemeClr val="tx1"/>
            </a:solidFill>
            <a:prstDash val="sysDot"/>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Tree>
    <p:extLst>
      <p:ext uri="{BB962C8B-B14F-4D97-AF65-F5344CB8AC3E}">
        <p14:creationId xmlns:p14="http://schemas.microsoft.com/office/powerpoint/2010/main" xmlns="" val="5258381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750" y="241300"/>
            <a:ext cx="11112500" cy="838200"/>
          </a:xfrm>
          <a:noFill/>
        </p:spPr>
        <p:txBody>
          <a:bodyPr vert="horz" lIns="92075" tIns="46038" rIns="92075" bIns="46038" rtlCol="0" anchor="ctr">
            <a:noAutofit/>
          </a:bodyPr>
          <a:lstStyle/>
          <a:p>
            <a:r>
              <a:rPr lang="en-US" b="1" dirty="0" smtClean="0"/>
              <a:t>Warehouse Model Vs. Schema</a:t>
            </a:r>
            <a:endParaRPr lang="en-US" altLang="en-US" dirty="0"/>
          </a:p>
        </p:txBody>
      </p:sp>
      <p:sp>
        <p:nvSpPr>
          <p:cNvPr id="20484" name="Rectangle 3"/>
          <p:cNvSpPr>
            <a:spLocks noGrp="1" noChangeArrowheads="1"/>
          </p:cNvSpPr>
          <p:nvPr>
            <p:ph type="body" idx="1"/>
          </p:nvPr>
        </p:nvSpPr>
        <p:spPr>
          <a:xfrm>
            <a:off x="539750" y="1295400"/>
            <a:ext cx="10826750" cy="5105400"/>
          </a:xfrm>
          <a:noFill/>
        </p:spPr>
        <p:txBody>
          <a:bodyPr vert="horz" lIns="92075" tIns="46038" rIns="92075" bIns="46038" rtlCol="0">
            <a:noAutofit/>
          </a:bodyPr>
          <a:lstStyle/>
          <a:p>
            <a:r>
              <a:rPr lang="en-US" sz="2400" dirty="0" smtClean="0"/>
              <a:t>In data warehousing, there is a distinction between a data warehouse and a data mart.</a:t>
            </a:r>
          </a:p>
          <a:p>
            <a:r>
              <a:rPr lang="en-US" sz="2400" dirty="0" smtClean="0"/>
              <a:t>A </a:t>
            </a:r>
            <a:r>
              <a:rPr lang="en-US" sz="2400" b="1" dirty="0" smtClean="0"/>
              <a:t>data warehouse</a:t>
            </a:r>
            <a:r>
              <a:rPr lang="en-US" sz="2400" dirty="0" smtClean="0"/>
              <a:t> collects information about subjects that span the </a:t>
            </a:r>
            <a:r>
              <a:rPr lang="en-US" sz="2400" i="1" dirty="0" smtClean="0"/>
              <a:t>entire </a:t>
            </a:r>
            <a:r>
              <a:rPr lang="en-US" sz="2400" i="1" dirty="0" smtClean="0"/>
              <a:t>organization, </a:t>
            </a:r>
            <a:r>
              <a:rPr lang="en-US" sz="2400" dirty="0" smtClean="0"/>
              <a:t>such </a:t>
            </a:r>
            <a:r>
              <a:rPr lang="en-US" sz="2400" dirty="0" smtClean="0"/>
              <a:t>as </a:t>
            </a:r>
            <a:r>
              <a:rPr lang="en-US" sz="2400" i="1" dirty="0" smtClean="0"/>
              <a:t>customers, items, sales, assets, </a:t>
            </a:r>
            <a:r>
              <a:rPr lang="en-US" sz="2400" dirty="0" smtClean="0"/>
              <a:t>and </a:t>
            </a:r>
            <a:r>
              <a:rPr lang="en-US" sz="2400" i="1" dirty="0" smtClean="0"/>
              <a:t>personnel</a:t>
            </a:r>
            <a:r>
              <a:rPr lang="en-US" sz="2400" dirty="0" smtClean="0"/>
              <a:t>, and thus its scope is enterprise-wide.</a:t>
            </a:r>
          </a:p>
          <a:p>
            <a:r>
              <a:rPr lang="en-US" sz="2400" dirty="0" smtClean="0"/>
              <a:t>For data warehouses, the fact constellation schema is commonly used, since it can </a:t>
            </a:r>
            <a:r>
              <a:rPr lang="en-US" sz="2400" dirty="0" smtClean="0"/>
              <a:t>model multiple</a:t>
            </a:r>
            <a:r>
              <a:rPr lang="en-US" sz="2400" dirty="0" smtClean="0"/>
              <a:t>, interrelated subjects. </a:t>
            </a:r>
            <a:endParaRPr lang="en-US" sz="2400" dirty="0" smtClean="0"/>
          </a:p>
          <a:p>
            <a:r>
              <a:rPr lang="en-US" sz="2400" dirty="0" smtClean="0"/>
              <a:t>A </a:t>
            </a:r>
            <a:r>
              <a:rPr lang="en-US" sz="2400" b="1" dirty="0" smtClean="0"/>
              <a:t>data mart</a:t>
            </a:r>
            <a:r>
              <a:rPr lang="en-US" sz="2400" dirty="0" smtClean="0"/>
              <a:t>, on the other hand, is a department subset </a:t>
            </a:r>
            <a:r>
              <a:rPr lang="en-US" sz="2400" dirty="0" smtClean="0"/>
              <a:t>of the </a:t>
            </a:r>
            <a:r>
              <a:rPr lang="en-US" sz="2400" dirty="0" smtClean="0"/>
              <a:t>data warehouse that focuses on selected subjects, and thus its scope is </a:t>
            </a:r>
            <a:r>
              <a:rPr lang="en-US" sz="2400" i="1" dirty="0" smtClean="0"/>
              <a:t>department-wide</a:t>
            </a:r>
            <a:r>
              <a:rPr lang="en-US" sz="2400" i="1" dirty="0" smtClean="0"/>
              <a:t>.</a:t>
            </a:r>
          </a:p>
          <a:p>
            <a:r>
              <a:rPr lang="en-US" sz="2400" dirty="0" smtClean="0"/>
              <a:t>For data marts, the </a:t>
            </a:r>
            <a:r>
              <a:rPr lang="en-US" sz="2400" i="1" dirty="0" smtClean="0"/>
              <a:t>star </a:t>
            </a:r>
            <a:r>
              <a:rPr lang="en-US" sz="2400" dirty="0" smtClean="0"/>
              <a:t>or </a:t>
            </a:r>
            <a:r>
              <a:rPr lang="en-US" sz="2400" i="1" dirty="0" smtClean="0"/>
              <a:t>snowflake schema </a:t>
            </a:r>
            <a:r>
              <a:rPr lang="en-US" sz="2400" dirty="0" smtClean="0"/>
              <a:t>is commonly used, since both </a:t>
            </a:r>
            <a:r>
              <a:rPr lang="en-US" sz="2400" dirty="0" smtClean="0"/>
              <a:t>are geared </a:t>
            </a:r>
            <a:r>
              <a:rPr lang="en-US" sz="2400" dirty="0" smtClean="0"/>
              <a:t>toward modeling single subjects, although the star schema is more popular </a:t>
            </a:r>
            <a:r>
              <a:rPr lang="en-US" sz="2400" dirty="0" smtClean="0"/>
              <a:t>and efficient</a:t>
            </a:r>
            <a:r>
              <a:rPr lang="en-US" sz="2400" dirty="0" smtClean="0"/>
              <a:t>.</a:t>
            </a:r>
            <a:endParaRPr lang="en-US" altLang="en-US" sz="2400" dirty="0" smtClean="0"/>
          </a:p>
        </p:txBody>
      </p:sp>
    </p:spTree>
    <p:extLst>
      <p:ext uri="{BB962C8B-B14F-4D97-AF65-F5344CB8AC3E}">
        <p14:creationId xmlns:p14="http://schemas.microsoft.com/office/powerpoint/2010/main" xmlns="" val="3121650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9750" y="241300"/>
            <a:ext cx="11112500" cy="838200"/>
          </a:xfrm>
          <a:noFill/>
        </p:spPr>
        <p:txBody>
          <a:bodyPr vert="horz" lIns="92075" tIns="46038" rIns="92075" bIns="46038" rtlCol="0" anchor="ctr">
            <a:noAutofit/>
          </a:bodyPr>
          <a:lstStyle/>
          <a:p>
            <a:r>
              <a:rPr lang="en-US" b="1" dirty="0" smtClean="0"/>
              <a:t>Concept Hierarchies</a:t>
            </a:r>
            <a:endParaRPr lang="en-US" altLang="en-US" dirty="0"/>
          </a:p>
        </p:txBody>
      </p:sp>
      <p:sp>
        <p:nvSpPr>
          <p:cNvPr id="20484" name="Rectangle 3"/>
          <p:cNvSpPr>
            <a:spLocks noGrp="1" noChangeArrowheads="1"/>
          </p:cNvSpPr>
          <p:nvPr>
            <p:ph type="body" idx="1"/>
          </p:nvPr>
        </p:nvSpPr>
        <p:spPr>
          <a:xfrm>
            <a:off x="539750" y="1295400"/>
            <a:ext cx="10826750" cy="5105400"/>
          </a:xfrm>
          <a:noFill/>
        </p:spPr>
        <p:txBody>
          <a:bodyPr vert="horz" lIns="92075" tIns="46038" rIns="92075" bIns="46038" rtlCol="0">
            <a:noAutofit/>
          </a:bodyPr>
          <a:lstStyle/>
          <a:p>
            <a:r>
              <a:rPr lang="en-US" sz="2400" dirty="0" smtClean="0"/>
              <a:t>A </a:t>
            </a:r>
            <a:r>
              <a:rPr lang="en-US" sz="2400" b="1" dirty="0" smtClean="0"/>
              <a:t>concept hierarchy</a:t>
            </a:r>
            <a:r>
              <a:rPr lang="en-US" sz="2400" dirty="0" smtClean="0"/>
              <a:t> defines a sequence of mappings from a set of low-level </a:t>
            </a:r>
            <a:r>
              <a:rPr lang="en-US" sz="2400" dirty="0" smtClean="0"/>
              <a:t>concepts to </a:t>
            </a:r>
            <a:r>
              <a:rPr lang="en-US" sz="2400" dirty="0" smtClean="0"/>
              <a:t>higher-level, more general concepts. Concept hierarchies allow data to be handled at varying levels of </a:t>
            </a:r>
            <a:r>
              <a:rPr lang="en-US" sz="2400" dirty="0" smtClean="0"/>
              <a:t>abstraction.</a:t>
            </a:r>
          </a:p>
          <a:p>
            <a:r>
              <a:rPr lang="en-US" sz="2400" dirty="0" smtClean="0"/>
              <a:t>A concept hierarchy </a:t>
            </a:r>
            <a:r>
              <a:rPr lang="en-US" sz="2400" dirty="0" smtClean="0"/>
              <a:t>may have </a:t>
            </a:r>
            <a:r>
              <a:rPr lang="en-US" sz="2400" dirty="0" smtClean="0"/>
              <a:t>total or partial order among </a:t>
            </a:r>
            <a:r>
              <a:rPr lang="en-US" sz="2400" dirty="0" smtClean="0"/>
              <a:t>attributes:</a:t>
            </a:r>
          </a:p>
          <a:p>
            <a:pPr lvl="1"/>
            <a:r>
              <a:rPr lang="en-US" altLang="en-US" sz="2400" dirty="0" smtClean="0"/>
              <a:t>Total: location,</a:t>
            </a:r>
            <a:r>
              <a:rPr lang="en-US" altLang="en-US" sz="2400" dirty="0" smtClean="0"/>
              <a:t> partial: time (forms lattice)</a:t>
            </a:r>
          </a:p>
          <a:p>
            <a:r>
              <a:rPr lang="en-US" sz="2400" dirty="0" smtClean="0"/>
              <a:t>Concept hierarchies may also be defined by </a:t>
            </a:r>
            <a:r>
              <a:rPr lang="en-US" sz="2400" dirty="0" err="1" smtClean="0"/>
              <a:t>discretizing</a:t>
            </a:r>
            <a:r>
              <a:rPr lang="en-US" sz="2400" dirty="0" smtClean="0"/>
              <a:t> or grouping values for </a:t>
            </a:r>
            <a:r>
              <a:rPr lang="en-US" sz="2400" dirty="0" smtClean="0"/>
              <a:t>a given </a:t>
            </a:r>
            <a:r>
              <a:rPr lang="en-US" sz="2400" dirty="0" smtClean="0"/>
              <a:t>dimension or attribute, resulting in a </a:t>
            </a:r>
            <a:r>
              <a:rPr lang="en-US" sz="2400" b="1" dirty="0" smtClean="0"/>
              <a:t>set-grouping hierarchy</a:t>
            </a:r>
            <a:r>
              <a:rPr lang="en-US" sz="2400" b="1" dirty="0" smtClean="0"/>
              <a:t>.</a:t>
            </a:r>
          </a:p>
          <a:p>
            <a:r>
              <a:rPr lang="en-US" sz="2400" dirty="0" smtClean="0"/>
              <a:t>There may be more than one concept hierarchy for a given attribute or </a:t>
            </a:r>
            <a:r>
              <a:rPr lang="en-US" sz="2400" dirty="0" smtClean="0"/>
              <a:t>dimension, based </a:t>
            </a:r>
            <a:r>
              <a:rPr lang="en-US" sz="2400" dirty="0" smtClean="0"/>
              <a:t>on different user viewpoints. For instance, a user may prefer to organize </a:t>
            </a:r>
            <a:r>
              <a:rPr lang="en-US" sz="2400" i="1" dirty="0" smtClean="0"/>
              <a:t>price </a:t>
            </a:r>
            <a:r>
              <a:rPr lang="en-US" sz="2400" dirty="0" smtClean="0"/>
              <a:t>by defining </a:t>
            </a:r>
            <a:r>
              <a:rPr lang="en-US" sz="2400" dirty="0" smtClean="0"/>
              <a:t>ranges for </a:t>
            </a:r>
            <a:r>
              <a:rPr lang="en-US" sz="2400" i="1" dirty="0" smtClean="0"/>
              <a:t>inexpensive, moderately priced</a:t>
            </a:r>
            <a:r>
              <a:rPr lang="en-US" sz="2400" dirty="0" smtClean="0"/>
              <a:t>, and </a:t>
            </a:r>
            <a:r>
              <a:rPr lang="en-US" sz="2400" i="1" dirty="0" smtClean="0"/>
              <a:t>expensive</a:t>
            </a:r>
            <a:r>
              <a:rPr lang="en-US" sz="2400" i="1" dirty="0" smtClean="0"/>
              <a:t>.</a:t>
            </a:r>
          </a:p>
          <a:p>
            <a:r>
              <a:rPr lang="en-US" sz="2400" dirty="0" smtClean="0"/>
              <a:t>Concept hierarchies may be provided manually by system users, domain experts, </a:t>
            </a:r>
            <a:r>
              <a:rPr lang="en-US" sz="2400" dirty="0" smtClean="0"/>
              <a:t>or knowledge </a:t>
            </a:r>
            <a:r>
              <a:rPr lang="en-US" sz="2400" dirty="0" smtClean="0"/>
              <a:t>engineers, or may be automatically generated based on statistical analysis </a:t>
            </a:r>
            <a:r>
              <a:rPr lang="en-US" sz="2400" dirty="0" smtClean="0"/>
              <a:t>of the </a:t>
            </a:r>
            <a:r>
              <a:rPr lang="en-US" sz="2400" dirty="0" smtClean="0"/>
              <a:t>data distribution.</a:t>
            </a:r>
            <a:endParaRPr lang="en-US" altLang="en-US" sz="2400" dirty="0" smtClean="0"/>
          </a:p>
        </p:txBody>
      </p:sp>
    </p:spTree>
    <p:extLst>
      <p:ext uri="{BB962C8B-B14F-4D97-AF65-F5344CB8AC3E}">
        <p14:creationId xmlns:p14="http://schemas.microsoft.com/office/powerpoint/2010/main" xmlns="" val="3121650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76200"/>
            <a:ext cx="12192000" cy="1181100"/>
          </a:xfrm>
        </p:spPr>
        <p:txBody>
          <a:bodyPr>
            <a:normAutofit/>
          </a:bodyPr>
          <a:lstStyle/>
          <a:p>
            <a:pPr eaLnBrk="1" hangingPunct="1"/>
            <a:r>
              <a:rPr lang="en-US" altLang="en-US" dirty="0"/>
              <a:t>A Concept </a:t>
            </a:r>
            <a:r>
              <a:rPr lang="en-US" altLang="en-US" dirty="0" smtClean="0"/>
              <a:t>Hierarchy for a </a:t>
            </a:r>
            <a:r>
              <a:rPr lang="en-US" altLang="en-US" b="1" dirty="0" smtClean="0"/>
              <a:t>Dimension</a:t>
            </a:r>
            <a:r>
              <a:rPr lang="en-US" altLang="en-US" dirty="0" smtClean="0"/>
              <a:t> </a:t>
            </a:r>
            <a:r>
              <a:rPr lang="en-US" altLang="en-US" dirty="0"/>
              <a:t>(location)</a:t>
            </a:r>
          </a:p>
        </p:txBody>
      </p:sp>
      <p:sp>
        <p:nvSpPr>
          <p:cNvPr id="24580" name="Text Box 3"/>
          <p:cNvSpPr txBox="1">
            <a:spLocks noChangeArrowheads="1"/>
          </p:cNvSpPr>
          <p:nvPr/>
        </p:nvSpPr>
        <p:spPr bwMode="auto">
          <a:xfrm>
            <a:off x="6400801" y="1447800"/>
            <a:ext cx="487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all</a:t>
            </a:r>
          </a:p>
        </p:txBody>
      </p:sp>
      <p:sp>
        <p:nvSpPr>
          <p:cNvPr id="24581" name="Text Box 4"/>
          <p:cNvSpPr txBox="1">
            <a:spLocks noChangeArrowheads="1"/>
          </p:cNvSpPr>
          <p:nvPr/>
        </p:nvSpPr>
        <p:spPr bwMode="auto">
          <a:xfrm>
            <a:off x="4876801" y="2438400"/>
            <a:ext cx="1063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Europe</a:t>
            </a:r>
          </a:p>
        </p:txBody>
      </p:sp>
      <p:sp>
        <p:nvSpPr>
          <p:cNvPr id="24582" name="Text Box 5"/>
          <p:cNvSpPr txBox="1">
            <a:spLocks noChangeArrowheads="1"/>
          </p:cNvSpPr>
          <p:nvPr/>
        </p:nvSpPr>
        <p:spPr bwMode="auto">
          <a:xfrm>
            <a:off x="7924800" y="2438400"/>
            <a:ext cx="20955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North_America</a:t>
            </a:r>
          </a:p>
        </p:txBody>
      </p:sp>
      <p:sp>
        <p:nvSpPr>
          <p:cNvPr id="24583" name="Text Box 6"/>
          <p:cNvSpPr txBox="1">
            <a:spLocks noChangeArrowheads="1"/>
          </p:cNvSpPr>
          <p:nvPr/>
        </p:nvSpPr>
        <p:spPr bwMode="auto">
          <a:xfrm>
            <a:off x="9553576" y="3505200"/>
            <a:ext cx="1114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Mexico</a:t>
            </a:r>
          </a:p>
        </p:txBody>
      </p:sp>
      <p:sp>
        <p:nvSpPr>
          <p:cNvPr id="24584" name="Text Box 7"/>
          <p:cNvSpPr txBox="1">
            <a:spLocks noChangeArrowheads="1"/>
          </p:cNvSpPr>
          <p:nvPr/>
        </p:nvSpPr>
        <p:spPr bwMode="auto">
          <a:xfrm>
            <a:off x="7467601" y="3505200"/>
            <a:ext cx="10969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Canada</a:t>
            </a:r>
          </a:p>
        </p:txBody>
      </p:sp>
      <p:sp>
        <p:nvSpPr>
          <p:cNvPr id="24585" name="Text Box 8"/>
          <p:cNvSpPr txBox="1">
            <a:spLocks noChangeArrowheads="1"/>
          </p:cNvSpPr>
          <p:nvPr/>
        </p:nvSpPr>
        <p:spPr bwMode="auto">
          <a:xfrm>
            <a:off x="5751514" y="3505200"/>
            <a:ext cx="8778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Spain</a:t>
            </a:r>
          </a:p>
        </p:txBody>
      </p:sp>
      <p:sp>
        <p:nvSpPr>
          <p:cNvPr id="24586" name="Text Box 9"/>
          <p:cNvSpPr txBox="1">
            <a:spLocks noChangeArrowheads="1"/>
          </p:cNvSpPr>
          <p:nvPr/>
        </p:nvSpPr>
        <p:spPr bwMode="auto">
          <a:xfrm>
            <a:off x="3733801" y="3505200"/>
            <a:ext cx="131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Germany</a:t>
            </a:r>
          </a:p>
        </p:txBody>
      </p:sp>
      <p:sp>
        <p:nvSpPr>
          <p:cNvPr id="24587" name="Text Box 10"/>
          <p:cNvSpPr txBox="1">
            <a:spLocks noChangeArrowheads="1"/>
          </p:cNvSpPr>
          <p:nvPr/>
        </p:nvSpPr>
        <p:spPr bwMode="auto">
          <a:xfrm>
            <a:off x="6400801" y="4572000"/>
            <a:ext cx="15208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Vancouver</a:t>
            </a:r>
          </a:p>
        </p:txBody>
      </p:sp>
      <p:sp>
        <p:nvSpPr>
          <p:cNvPr id="24588" name="Text Box 11"/>
          <p:cNvSpPr txBox="1">
            <a:spLocks noChangeArrowheads="1"/>
          </p:cNvSpPr>
          <p:nvPr/>
        </p:nvSpPr>
        <p:spPr bwMode="auto">
          <a:xfrm>
            <a:off x="7543800" y="5562600"/>
            <a:ext cx="1284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 Wind</a:t>
            </a:r>
          </a:p>
        </p:txBody>
      </p:sp>
      <p:sp>
        <p:nvSpPr>
          <p:cNvPr id="24589" name="Text Box 12"/>
          <p:cNvSpPr txBox="1">
            <a:spLocks noChangeArrowheads="1"/>
          </p:cNvSpPr>
          <p:nvPr/>
        </p:nvSpPr>
        <p:spPr bwMode="auto">
          <a:xfrm>
            <a:off x="5715001" y="5562600"/>
            <a:ext cx="1165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L. Chan</a:t>
            </a:r>
          </a:p>
        </p:txBody>
      </p:sp>
      <p:sp>
        <p:nvSpPr>
          <p:cNvPr id="24590" name="Text Box 13"/>
          <p:cNvSpPr txBox="1">
            <a:spLocks noChangeArrowheads="1"/>
          </p:cNvSpPr>
          <p:nvPr/>
        </p:nvSpPr>
        <p:spPr bwMode="auto">
          <a:xfrm>
            <a:off x="6858000" y="24384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1" name="Text Box 14"/>
          <p:cNvSpPr txBox="1">
            <a:spLocks noChangeArrowheads="1"/>
          </p:cNvSpPr>
          <p:nvPr/>
        </p:nvSpPr>
        <p:spPr bwMode="auto">
          <a:xfrm>
            <a:off x="8915400" y="3505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2" name="Text Box 15"/>
          <p:cNvSpPr txBox="1">
            <a:spLocks noChangeArrowheads="1"/>
          </p:cNvSpPr>
          <p:nvPr/>
        </p:nvSpPr>
        <p:spPr bwMode="auto">
          <a:xfrm>
            <a:off x="5181600" y="3505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3" name="Text Box 16"/>
          <p:cNvSpPr txBox="1">
            <a:spLocks noChangeArrowheads="1"/>
          </p:cNvSpPr>
          <p:nvPr/>
        </p:nvSpPr>
        <p:spPr bwMode="auto">
          <a:xfrm>
            <a:off x="4953000" y="46482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4" name="Text Box 17"/>
          <p:cNvSpPr txBox="1">
            <a:spLocks noChangeArrowheads="1"/>
          </p:cNvSpPr>
          <p:nvPr/>
        </p:nvSpPr>
        <p:spPr bwMode="auto">
          <a:xfrm>
            <a:off x="8001000" y="45720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5" name="Text Box 18"/>
          <p:cNvSpPr txBox="1">
            <a:spLocks noChangeArrowheads="1"/>
          </p:cNvSpPr>
          <p:nvPr/>
        </p:nvSpPr>
        <p:spPr bwMode="auto">
          <a:xfrm>
            <a:off x="7010400" y="5562600"/>
            <a:ext cx="412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t>
            </a:r>
          </a:p>
        </p:txBody>
      </p:sp>
      <p:sp>
        <p:nvSpPr>
          <p:cNvPr id="24596" name="Line 19"/>
          <p:cNvSpPr>
            <a:spLocks noChangeShapeType="1"/>
          </p:cNvSpPr>
          <p:nvPr/>
        </p:nvSpPr>
        <p:spPr bwMode="auto">
          <a:xfrm flipH="1">
            <a:off x="5410200" y="1828800"/>
            <a:ext cx="12192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7" name="Line 20"/>
          <p:cNvSpPr>
            <a:spLocks noChangeShapeType="1"/>
          </p:cNvSpPr>
          <p:nvPr/>
        </p:nvSpPr>
        <p:spPr bwMode="auto">
          <a:xfrm>
            <a:off x="6629400" y="1828800"/>
            <a:ext cx="22098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8" name="Line 21"/>
          <p:cNvSpPr>
            <a:spLocks noChangeShapeType="1"/>
          </p:cNvSpPr>
          <p:nvPr/>
        </p:nvSpPr>
        <p:spPr bwMode="auto">
          <a:xfrm flipH="1">
            <a:off x="43434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599" name="Line 22"/>
          <p:cNvSpPr>
            <a:spLocks noChangeShapeType="1"/>
          </p:cNvSpPr>
          <p:nvPr/>
        </p:nvSpPr>
        <p:spPr bwMode="auto">
          <a:xfrm>
            <a:off x="5334000" y="2819400"/>
            <a:ext cx="8382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0" name="Line 23"/>
          <p:cNvSpPr>
            <a:spLocks noChangeShapeType="1"/>
          </p:cNvSpPr>
          <p:nvPr/>
        </p:nvSpPr>
        <p:spPr bwMode="auto">
          <a:xfrm flipH="1">
            <a:off x="8001000" y="2819400"/>
            <a:ext cx="990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1" name="Line 24"/>
          <p:cNvSpPr>
            <a:spLocks noChangeShapeType="1"/>
          </p:cNvSpPr>
          <p:nvPr/>
        </p:nvSpPr>
        <p:spPr bwMode="auto">
          <a:xfrm>
            <a:off x="8991600" y="2819400"/>
            <a:ext cx="1143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2" name="Line 25"/>
          <p:cNvSpPr>
            <a:spLocks noChangeShapeType="1"/>
          </p:cNvSpPr>
          <p:nvPr/>
        </p:nvSpPr>
        <p:spPr bwMode="auto">
          <a:xfrm flipH="1">
            <a:off x="3886200" y="3886200"/>
            <a:ext cx="5334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3" name="Line 26"/>
          <p:cNvSpPr>
            <a:spLocks noChangeShapeType="1"/>
          </p:cNvSpPr>
          <p:nvPr/>
        </p:nvSpPr>
        <p:spPr bwMode="auto">
          <a:xfrm>
            <a:off x="4419600" y="3886200"/>
            <a:ext cx="609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4" name="Line 27"/>
          <p:cNvSpPr>
            <a:spLocks noChangeShapeType="1"/>
          </p:cNvSpPr>
          <p:nvPr/>
        </p:nvSpPr>
        <p:spPr bwMode="auto">
          <a:xfrm flipH="1">
            <a:off x="5715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5" name="Line 28"/>
          <p:cNvSpPr>
            <a:spLocks noChangeShapeType="1"/>
          </p:cNvSpPr>
          <p:nvPr/>
        </p:nvSpPr>
        <p:spPr bwMode="auto">
          <a:xfrm>
            <a:off x="60960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6" name="Line 29"/>
          <p:cNvSpPr>
            <a:spLocks noChangeShapeType="1"/>
          </p:cNvSpPr>
          <p:nvPr/>
        </p:nvSpPr>
        <p:spPr bwMode="auto">
          <a:xfrm flipH="1">
            <a:off x="9753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7" name="Line 30"/>
          <p:cNvSpPr>
            <a:spLocks noChangeShapeType="1"/>
          </p:cNvSpPr>
          <p:nvPr/>
        </p:nvSpPr>
        <p:spPr bwMode="auto">
          <a:xfrm>
            <a:off x="10134600" y="3886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8" name="Line 31"/>
          <p:cNvSpPr>
            <a:spLocks noChangeShapeType="1"/>
          </p:cNvSpPr>
          <p:nvPr/>
        </p:nvSpPr>
        <p:spPr bwMode="auto">
          <a:xfrm flipH="1">
            <a:off x="3581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09" name="Line 32"/>
          <p:cNvSpPr>
            <a:spLocks noChangeShapeType="1"/>
          </p:cNvSpPr>
          <p:nvPr/>
        </p:nvSpPr>
        <p:spPr bwMode="auto">
          <a:xfrm>
            <a:off x="3962400" y="51054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0" name="Line 33"/>
          <p:cNvSpPr>
            <a:spLocks noChangeShapeType="1"/>
          </p:cNvSpPr>
          <p:nvPr/>
        </p:nvSpPr>
        <p:spPr bwMode="auto">
          <a:xfrm flipH="1">
            <a:off x="6400800" y="4953000"/>
            <a:ext cx="6858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1" name="Line 34"/>
          <p:cNvSpPr>
            <a:spLocks noChangeShapeType="1"/>
          </p:cNvSpPr>
          <p:nvPr/>
        </p:nvSpPr>
        <p:spPr bwMode="auto">
          <a:xfrm>
            <a:off x="7086600" y="4953000"/>
            <a:ext cx="9906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2" name="Text Box 35"/>
          <p:cNvSpPr txBox="1">
            <a:spLocks noChangeArrowheads="1"/>
          </p:cNvSpPr>
          <p:nvPr/>
        </p:nvSpPr>
        <p:spPr bwMode="auto">
          <a:xfrm>
            <a:off x="1828801" y="1524000"/>
            <a:ext cx="487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all</a:t>
            </a:r>
          </a:p>
        </p:txBody>
      </p:sp>
      <p:sp>
        <p:nvSpPr>
          <p:cNvPr id="24613" name="Text Box 36"/>
          <p:cNvSpPr txBox="1">
            <a:spLocks noChangeArrowheads="1"/>
          </p:cNvSpPr>
          <p:nvPr/>
        </p:nvSpPr>
        <p:spPr bwMode="auto">
          <a:xfrm>
            <a:off x="1752601" y="2514600"/>
            <a:ext cx="9620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region</a:t>
            </a:r>
          </a:p>
        </p:txBody>
      </p:sp>
      <p:sp>
        <p:nvSpPr>
          <p:cNvPr id="24614" name="Text Box 37"/>
          <p:cNvSpPr txBox="1">
            <a:spLocks noChangeArrowheads="1"/>
          </p:cNvSpPr>
          <p:nvPr/>
        </p:nvSpPr>
        <p:spPr bwMode="auto">
          <a:xfrm>
            <a:off x="1828801" y="5638800"/>
            <a:ext cx="893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office</a:t>
            </a:r>
          </a:p>
        </p:txBody>
      </p:sp>
      <p:sp>
        <p:nvSpPr>
          <p:cNvPr id="24615" name="Line 38"/>
          <p:cNvSpPr>
            <a:spLocks noChangeShapeType="1"/>
          </p:cNvSpPr>
          <p:nvPr/>
        </p:nvSpPr>
        <p:spPr bwMode="auto">
          <a:xfrm flipH="1">
            <a:off x="8839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6" name="Line 39"/>
          <p:cNvSpPr>
            <a:spLocks noChangeShapeType="1"/>
          </p:cNvSpPr>
          <p:nvPr/>
        </p:nvSpPr>
        <p:spPr bwMode="auto">
          <a:xfrm>
            <a:off x="9220200" y="5029200"/>
            <a:ext cx="3810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7" name="Line 40"/>
          <p:cNvSpPr>
            <a:spLocks noChangeShapeType="1"/>
          </p:cNvSpPr>
          <p:nvPr/>
        </p:nvSpPr>
        <p:spPr bwMode="auto">
          <a:xfrm flipH="1">
            <a:off x="7162800" y="3886200"/>
            <a:ext cx="762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8" name="Line 41"/>
          <p:cNvSpPr>
            <a:spLocks noChangeShapeType="1"/>
          </p:cNvSpPr>
          <p:nvPr/>
        </p:nvSpPr>
        <p:spPr bwMode="auto">
          <a:xfrm>
            <a:off x="7924800" y="3886200"/>
            <a:ext cx="10668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19" name="Text Box 42"/>
          <p:cNvSpPr txBox="1">
            <a:spLocks noChangeArrowheads="1"/>
          </p:cNvSpPr>
          <p:nvPr/>
        </p:nvSpPr>
        <p:spPr bwMode="auto">
          <a:xfrm>
            <a:off x="1752601" y="3581400"/>
            <a:ext cx="11144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country</a:t>
            </a:r>
          </a:p>
        </p:txBody>
      </p:sp>
      <p:sp>
        <p:nvSpPr>
          <p:cNvPr id="24620" name="Line 43"/>
          <p:cNvSpPr>
            <a:spLocks noChangeShapeType="1"/>
          </p:cNvSpPr>
          <p:nvPr/>
        </p:nvSpPr>
        <p:spPr bwMode="auto">
          <a:xfrm>
            <a:off x="2133600" y="19050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1" name="Line 44"/>
          <p:cNvSpPr>
            <a:spLocks noChangeShapeType="1"/>
          </p:cNvSpPr>
          <p:nvPr/>
        </p:nvSpPr>
        <p:spPr bwMode="auto">
          <a:xfrm>
            <a:off x="2133600" y="29718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2" name="Line 45"/>
          <p:cNvSpPr>
            <a:spLocks noChangeShapeType="1"/>
          </p:cNvSpPr>
          <p:nvPr/>
        </p:nvSpPr>
        <p:spPr bwMode="auto">
          <a:xfrm>
            <a:off x="2133600" y="3962400"/>
            <a:ext cx="0" cy="7620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3" name="Line 46"/>
          <p:cNvSpPr>
            <a:spLocks noChangeShapeType="1"/>
          </p:cNvSpPr>
          <p:nvPr/>
        </p:nvSpPr>
        <p:spPr bwMode="auto">
          <a:xfrm>
            <a:off x="2133600" y="5029200"/>
            <a:ext cx="0" cy="68580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624" name="Text Box 47"/>
          <p:cNvSpPr txBox="1">
            <a:spLocks noChangeArrowheads="1"/>
          </p:cNvSpPr>
          <p:nvPr/>
        </p:nvSpPr>
        <p:spPr bwMode="auto">
          <a:xfrm>
            <a:off x="8610601" y="4648200"/>
            <a:ext cx="1165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Toronto</a:t>
            </a:r>
          </a:p>
        </p:txBody>
      </p:sp>
      <p:sp>
        <p:nvSpPr>
          <p:cNvPr id="24625" name="Text Box 48"/>
          <p:cNvSpPr txBox="1">
            <a:spLocks noChangeArrowheads="1"/>
          </p:cNvSpPr>
          <p:nvPr/>
        </p:nvSpPr>
        <p:spPr bwMode="auto">
          <a:xfrm>
            <a:off x="3352800" y="4648200"/>
            <a:ext cx="1335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Frankfurt</a:t>
            </a:r>
          </a:p>
        </p:txBody>
      </p:sp>
      <p:sp>
        <p:nvSpPr>
          <p:cNvPr id="24626" name="Text Box 49"/>
          <p:cNvSpPr txBox="1">
            <a:spLocks noChangeArrowheads="1"/>
          </p:cNvSpPr>
          <p:nvPr/>
        </p:nvSpPr>
        <p:spPr bwMode="auto">
          <a:xfrm>
            <a:off x="1828801" y="4648200"/>
            <a:ext cx="6397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latin typeface="Times New Roman" panose="02020603050405020304" pitchFamily="18" charset="0"/>
              </a:rPr>
              <a:t>city</a:t>
            </a:r>
          </a:p>
        </p:txBody>
      </p:sp>
    </p:spTree>
    <p:extLst>
      <p:ext uri="{BB962C8B-B14F-4D97-AF65-F5344CB8AC3E}">
        <p14:creationId xmlns:p14="http://schemas.microsoft.com/office/powerpoint/2010/main" xmlns="" val="3079837325"/>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193800" y="0"/>
            <a:ext cx="9334500" cy="1066800"/>
          </a:xfrm>
        </p:spPr>
        <p:txBody>
          <a:bodyPr>
            <a:normAutofit/>
          </a:bodyPr>
          <a:lstStyle/>
          <a:p>
            <a:pPr eaLnBrk="1" hangingPunct="1"/>
            <a:r>
              <a:rPr lang="en-US" altLang="en-US" dirty="0"/>
              <a:t>View of Warehouses and Hierarchies</a:t>
            </a:r>
            <a:endParaRPr lang="en-US" altLang="en-US" sz="6000" dirty="0" smtClean="0"/>
          </a:p>
        </p:txBody>
      </p:sp>
      <p:pic>
        <p:nvPicPr>
          <p:cNvPr id="26628" name="Picture 3" descr="worksp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1200" y="1273176"/>
            <a:ext cx="6858000" cy="526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29" name="Picture 4" descr="reghie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953000" y="2133601"/>
            <a:ext cx="2171700" cy="446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0" name="Rectangle 5"/>
          <p:cNvSpPr>
            <a:spLocks noGrp="1" noChangeArrowheads="1"/>
          </p:cNvSpPr>
          <p:nvPr>
            <p:ph type="body" sz="half" idx="1"/>
          </p:nvPr>
        </p:nvSpPr>
        <p:spPr>
          <a:xfrm>
            <a:off x="7480300" y="2616200"/>
            <a:ext cx="4038600" cy="3276600"/>
          </a:xfrm>
        </p:spPr>
        <p:txBody>
          <a:bodyPr/>
          <a:lstStyle/>
          <a:p>
            <a:pPr eaLnBrk="1" hangingPunct="1">
              <a:lnSpc>
                <a:spcPct val="110000"/>
              </a:lnSpc>
              <a:buFont typeface="Wingdings" panose="05000000000000000000" pitchFamily="2" charset="2"/>
              <a:buNone/>
            </a:pPr>
            <a:r>
              <a:rPr lang="en-US" altLang="en-US" sz="2400" u="sng" dirty="0">
                <a:solidFill>
                  <a:srgbClr val="006666"/>
                </a:solidFill>
              </a:rPr>
              <a:t>Specification of hierarchies</a:t>
            </a:r>
          </a:p>
          <a:p>
            <a:pPr eaLnBrk="1" hangingPunct="1">
              <a:lnSpc>
                <a:spcPct val="110000"/>
              </a:lnSpc>
            </a:pPr>
            <a:r>
              <a:rPr lang="en-US" altLang="en-US" sz="2400" dirty="0"/>
              <a:t>Schema hierarchy</a:t>
            </a:r>
          </a:p>
          <a:p>
            <a:pPr lvl="1" eaLnBrk="1" hangingPunct="1">
              <a:lnSpc>
                <a:spcPct val="110000"/>
              </a:lnSpc>
              <a:buFont typeface="Wingdings" panose="05000000000000000000" pitchFamily="2" charset="2"/>
              <a:buNone/>
            </a:pPr>
            <a:r>
              <a:rPr lang="en-US" altLang="en-US" sz="2400" dirty="0"/>
              <a:t>day &lt; {month &lt; quarter; week} &lt; year</a:t>
            </a:r>
          </a:p>
          <a:p>
            <a:pPr eaLnBrk="1" hangingPunct="1">
              <a:lnSpc>
                <a:spcPct val="110000"/>
              </a:lnSpc>
            </a:pPr>
            <a:r>
              <a:rPr lang="en-US" altLang="en-US" sz="2400" dirty="0" err="1"/>
              <a:t>Set_grouping</a:t>
            </a:r>
            <a:r>
              <a:rPr lang="en-US" altLang="en-US" sz="2400" dirty="0"/>
              <a:t> hierarchy</a:t>
            </a:r>
          </a:p>
          <a:p>
            <a:pPr lvl="1" eaLnBrk="1" hangingPunct="1">
              <a:lnSpc>
                <a:spcPct val="110000"/>
              </a:lnSpc>
              <a:buFont typeface="Wingdings" panose="05000000000000000000" pitchFamily="2" charset="2"/>
              <a:buNone/>
            </a:pPr>
            <a:r>
              <a:rPr lang="en-US" altLang="en-US" sz="2400" dirty="0"/>
              <a:t>{1..10} &lt; inexpensive</a:t>
            </a:r>
          </a:p>
        </p:txBody>
      </p:sp>
    </p:spTree>
    <p:extLst>
      <p:ext uri="{BB962C8B-B14F-4D97-AF65-F5344CB8AC3E}">
        <p14:creationId xmlns:p14="http://schemas.microsoft.com/office/powerpoint/2010/main" xmlns="" val="29470259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520700" y="0"/>
            <a:ext cx="11061700" cy="1041400"/>
          </a:xfrm>
        </p:spPr>
        <p:txBody>
          <a:bodyPr>
            <a:normAutofit/>
          </a:bodyPr>
          <a:lstStyle/>
          <a:p>
            <a:pPr eaLnBrk="1" hangingPunct="1"/>
            <a:r>
              <a:rPr lang="en-US" altLang="en-US" b="1" dirty="0"/>
              <a:t>Data Cube Measures</a:t>
            </a:r>
            <a:r>
              <a:rPr lang="en-US" altLang="en-US" dirty="0"/>
              <a:t>: Three Categories</a:t>
            </a:r>
          </a:p>
        </p:txBody>
      </p:sp>
      <p:sp>
        <p:nvSpPr>
          <p:cNvPr id="25604" name="Rectangle 3"/>
          <p:cNvSpPr>
            <a:spLocks noGrp="1" noChangeArrowheads="1"/>
          </p:cNvSpPr>
          <p:nvPr>
            <p:ph type="body" idx="1"/>
          </p:nvPr>
        </p:nvSpPr>
        <p:spPr>
          <a:xfrm>
            <a:off x="180109" y="1184275"/>
            <a:ext cx="11817928" cy="5321300"/>
          </a:xfrm>
        </p:spPr>
        <p:txBody>
          <a:bodyPr/>
          <a:lstStyle/>
          <a:p>
            <a:r>
              <a:rPr lang="en-US" sz="2400" dirty="0" smtClean="0"/>
              <a:t>Measures can be organized into three categories—distributive, algebraic, and </a:t>
            </a:r>
            <a:r>
              <a:rPr lang="en-US" sz="2400" dirty="0" smtClean="0"/>
              <a:t>holistic— based </a:t>
            </a:r>
            <a:r>
              <a:rPr lang="en-US" sz="2400" dirty="0" smtClean="0"/>
              <a:t>on the kind of aggregate functions used.</a:t>
            </a:r>
            <a:endParaRPr lang="en-US" altLang="en-US" sz="2400" u="sng" dirty="0" smtClean="0">
              <a:solidFill>
                <a:srgbClr val="FF0000"/>
              </a:solidFill>
            </a:endParaRPr>
          </a:p>
          <a:p>
            <a:pPr eaLnBrk="1" hangingPunct="1">
              <a:spcAft>
                <a:spcPts val="600"/>
              </a:spcAft>
            </a:pPr>
            <a:r>
              <a:rPr lang="en-US" altLang="en-US" sz="2400" u="sng" dirty="0" smtClean="0">
                <a:solidFill>
                  <a:srgbClr val="FF0000"/>
                </a:solidFill>
              </a:rPr>
              <a:t>Distributive</a:t>
            </a:r>
            <a:r>
              <a:rPr lang="en-US" altLang="en-US" sz="2400" dirty="0"/>
              <a:t>: if the result derived by applying the function to </a:t>
            </a:r>
            <a:r>
              <a:rPr lang="en-US" altLang="en-US" sz="2400" i="1" dirty="0"/>
              <a:t>n </a:t>
            </a:r>
            <a:r>
              <a:rPr lang="en-US" altLang="en-US" sz="2400" dirty="0"/>
              <a:t>aggregate values is the same as that derived by applying the function on all the data without partitioning</a:t>
            </a:r>
          </a:p>
          <a:p>
            <a:pPr lvl="1">
              <a:spcAft>
                <a:spcPts val="600"/>
              </a:spcAft>
            </a:pPr>
            <a:r>
              <a:rPr lang="en-US" altLang="en-US" sz="2400" dirty="0"/>
              <a:t>E.g., count(), sum(), min(), max()</a:t>
            </a:r>
          </a:p>
          <a:p>
            <a:pPr eaLnBrk="1" hangingPunct="1">
              <a:spcAft>
                <a:spcPts val="600"/>
              </a:spcAft>
            </a:pPr>
            <a:r>
              <a:rPr lang="en-US" altLang="en-US" sz="2400" u="sng" dirty="0">
                <a:solidFill>
                  <a:srgbClr val="FF0000"/>
                </a:solidFill>
              </a:rPr>
              <a:t>Algebraic</a:t>
            </a:r>
            <a:r>
              <a:rPr lang="en-US" altLang="en-US" sz="2400" dirty="0">
                <a:solidFill>
                  <a:srgbClr val="121328"/>
                </a:solidFill>
              </a:rPr>
              <a:t>:</a:t>
            </a:r>
            <a:r>
              <a:rPr lang="en-US" altLang="en-US" sz="2400" dirty="0">
                <a:solidFill>
                  <a:schemeClr val="hlink"/>
                </a:solidFill>
              </a:rPr>
              <a:t> </a:t>
            </a:r>
            <a:r>
              <a:rPr lang="en-US" altLang="en-US" sz="2400" dirty="0"/>
              <a:t>if it can be computed by an algebraic function with </a:t>
            </a:r>
            <a:r>
              <a:rPr lang="en-US" altLang="en-US" sz="2400" i="1" dirty="0"/>
              <a:t>M</a:t>
            </a:r>
            <a:r>
              <a:rPr lang="en-US" altLang="en-US" sz="2400" dirty="0"/>
              <a:t> arguments (where</a:t>
            </a:r>
            <a:r>
              <a:rPr lang="en-US" altLang="en-US" sz="2400" i="1" dirty="0"/>
              <a:t> M</a:t>
            </a:r>
            <a:r>
              <a:rPr lang="en-US" altLang="en-US" sz="2400" dirty="0"/>
              <a:t> is a bounded integer), each of which is obtained by applying a distributive aggregate function</a:t>
            </a:r>
            <a:endParaRPr lang="en-US" altLang="en-US" sz="2400" dirty="0">
              <a:solidFill>
                <a:srgbClr val="121328"/>
              </a:solidFill>
            </a:endParaRPr>
          </a:p>
          <a:p>
            <a:pPr lvl="1"/>
            <a:r>
              <a:rPr lang="en-US" altLang="en-US" sz="2400" dirty="0" err="1" smtClean="0">
                <a:solidFill>
                  <a:srgbClr val="121328"/>
                </a:solidFill>
              </a:rPr>
              <a:t>avg</a:t>
            </a:r>
            <a:r>
              <a:rPr lang="en-US" altLang="en-US" sz="2400" dirty="0" smtClean="0">
                <a:solidFill>
                  <a:srgbClr val="121328"/>
                </a:solidFill>
              </a:rPr>
              <a:t>(x) = sum(x) / count(x), </a:t>
            </a:r>
            <a:r>
              <a:rPr lang="en-US" sz="2400" dirty="0" smtClean="0"/>
              <a:t>where both sum() and count() are </a:t>
            </a:r>
            <a:r>
              <a:rPr lang="en-US" sz="2400" dirty="0" smtClean="0"/>
              <a:t>distributive aggregate functions</a:t>
            </a:r>
            <a:r>
              <a:rPr lang="en-US" sz="2400" dirty="0" smtClean="0">
                <a:solidFill>
                  <a:srgbClr val="121328"/>
                </a:solidFill>
              </a:rPr>
              <a:t>. </a:t>
            </a:r>
            <a:r>
              <a:rPr lang="en-US" altLang="en-US" sz="2400" dirty="0" smtClean="0">
                <a:solidFill>
                  <a:srgbClr val="121328"/>
                </a:solidFill>
              </a:rPr>
              <a:t>Is </a:t>
            </a:r>
            <a:r>
              <a:rPr lang="en-US" altLang="en-US" sz="2400" dirty="0" err="1" smtClean="0">
                <a:solidFill>
                  <a:srgbClr val="121328"/>
                </a:solidFill>
              </a:rPr>
              <a:t>min_N</a:t>
            </a:r>
            <a:r>
              <a:rPr lang="en-US" altLang="en-US" sz="2400" dirty="0" smtClean="0">
                <a:solidFill>
                  <a:srgbClr val="121328"/>
                </a:solidFill>
              </a:rPr>
              <a:t>(), </a:t>
            </a:r>
            <a:r>
              <a:rPr lang="en-US" altLang="en-US" sz="2400" dirty="0" err="1" smtClean="0">
                <a:solidFill>
                  <a:srgbClr val="121328"/>
                </a:solidFill>
              </a:rPr>
              <a:t>max_N</a:t>
            </a:r>
            <a:r>
              <a:rPr lang="en-US" altLang="en-US" sz="2400" dirty="0" smtClean="0">
                <a:solidFill>
                  <a:srgbClr val="121328"/>
                </a:solidFill>
              </a:rPr>
              <a:t> are algebraic measures? </a:t>
            </a:r>
            <a:r>
              <a:rPr lang="en-US" altLang="en-US" sz="2400" dirty="0" smtClean="0">
                <a:solidFill>
                  <a:srgbClr val="121328"/>
                </a:solidFill>
              </a:rPr>
              <a:t>How about </a:t>
            </a:r>
            <a:r>
              <a:rPr lang="en-US" altLang="en-US" sz="2400" dirty="0" err="1" smtClean="0">
                <a:solidFill>
                  <a:srgbClr val="121328"/>
                </a:solidFill>
              </a:rPr>
              <a:t>standard_deviation</a:t>
            </a:r>
            <a:r>
              <a:rPr lang="en-US" altLang="en-US" sz="2400" dirty="0" smtClean="0">
                <a:solidFill>
                  <a:srgbClr val="121328"/>
                </a:solidFill>
              </a:rPr>
              <a:t>()?</a:t>
            </a:r>
            <a:endParaRPr lang="en-US" altLang="en-US" sz="2400" dirty="0">
              <a:solidFill>
                <a:srgbClr val="121328"/>
              </a:solidFill>
            </a:endParaRPr>
          </a:p>
          <a:p>
            <a:pPr eaLnBrk="1" hangingPunct="1">
              <a:spcAft>
                <a:spcPts val="600"/>
              </a:spcAft>
            </a:pPr>
            <a:r>
              <a:rPr lang="en-US" altLang="en-US" sz="2400" u="sng" dirty="0" smtClean="0">
                <a:solidFill>
                  <a:srgbClr val="FF0000"/>
                </a:solidFill>
              </a:rPr>
              <a:t>Holistic</a:t>
            </a:r>
            <a:r>
              <a:rPr lang="en-US" altLang="en-US" sz="2400" dirty="0" smtClean="0">
                <a:solidFill>
                  <a:srgbClr val="FF0000"/>
                </a:solidFill>
              </a:rPr>
              <a:t>:</a:t>
            </a:r>
            <a:r>
              <a:rPr lang="en-US" altLang="en-US" sz="2400" dirty="0" smtClean="0">
                <a:solidFill>
                  <a:schemeClr val="hlink"/>
                </a:solidFill>
              </a:rPr>
              <a:t> </a:t>
            </a:r>
            <a:r>
              <a:rPr lang="en-US" altLang="en-US" sz="2400" dirty="0" smtClean="0"/>
              <a:t>if there is no constant bound on the storage size needed to describe a sub-aggregate.</a:t>
            </a:r>
            <a:r>
              <a:rPr lang="en-US" altLang="en-US" sz="2400" dirty="0" smtClean="0">
                <a:solidFill>
                  <a:schemeClr val="hlink"/>
                </a:solidFill>
              </a:rPr>
              <a:t>  </a:t>
            </a:r>
          </a:p>
          <a:p>
            <a:pPr lvl="1">
              <a:spcAft>
                <a:spcPts val="600"/>
              </a:spcAft>
            </a:pPr>
            <a:r>
              <a:rPr lang="en-US" altLang="en-US" sz="2400" dirty="0" smtClean="0"/>
              <a:t>E.g</a:t>
            </a:r>
            <a:r>
              <a:rPr lang="en-US" altLang="en-US" sz="2400" dirty="0"/>
              <a:t>., median(), mode(), rank()</a:t>
            </a:r>
          </a:p>
        </p:txBody>
      </p:sp>
    </p:spTree>
    <p:extLst>
      <p:ext uri="{BB962C8B-B14F-4D97-AF65-F5344CB8AC3E}">
        <p14:creationId xmlns:p14="http://schemas.microsoft.com/office/powerpoint/2010/main" xmlns="" val="38440237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smtClean="0"/>
              <a:t>Data Warehouse—Integrated</a:t>
            </a:r>
          </a:p>
        </p:txBody>
      </p:sp>
      <p:sp>
        <p:nvSpPr>
          <p:cNvPr id="8196" name="Rectangle 3"/>
          <p:cNvSpPr>
            <a:spLocks noGrp="1" noChangeArrowheads="1"/>
          </p:cNvSpPr>
          <p:nvPr>
            <p:ph type="body" idx="1"/>
          </p:nvPr>
        </p:nvSpPr>
        <p:spPr>
          <a:xfrm>
            <a:off x="609600" y="1447800"/>
            <a:ext cx="10947400" cy="3811550"/>
          </a:xfrm>
          <a:noFill/>
        </p:spPr>
        <p:txBody>
          <a:bodyPr vert="horz" lIns="92075" tIns="46038" rIns="92075" bIns="46038" rtlCol="0">
            <a:noAutofit/>
          </a:bodyPr>
          <a:lstStyle/>
          <a:p>
            <a:pPr eaLnBrk="1" hangingPunct="1">
              <a:spcAft>
                <a:spcPts val="600"/>
              </a:spcAft>
            </a:pPr>
            <a:r>
              <a:rPr lang="en-US" altLang="en-US" sz="2400" dirty="0"/>
              <a:t>Constructed by integrating multiple, heterogeneous data sources</a:t>
            </a:r>
          </a:p>
          <a:p>
            <a:pPr lvl="1" eaLnBrk="1" hangingPunct="1">
              <a:spcAft>
                <a:spcPts val="600"/>
              </a:spcAft>
            </a:pPr>
            <a:r>
              <a:rPr lang="en-US" altLang="en-US" sz="2400" dirty="0"/>
              <a:t>relational databases, flat files, on-line transaction records</a:t>
            </a:r>
          </a:p>
          <a:p>
            <a:pPr eaLnBrk="1" hangingPunct="1">
              <a:spcAft>
                <a:spcPts val="600"/>
              </a:spcAft>
            </a:pPr>
            <a:r>
              <a:rPr lang="en-US" altLang="en-US" sz="2400" dirty="0"/>
              <a:t>Data cleaning and data integration techniques are </a:t>
            </a:r>
            <a:r>
              <a:rPr lang="en-US" altLang="en-US" sz="2400" dirty="0" smtClean="0"/>
              <a:t>applied</a:t>
            </a:r>
            <a:endParaRPr lang="en-US" altLang="en-US" sz="2400" dirty="0"/>
          </a:p>
          <a:p>
            <a:pPr lvl="1" eaLnBrk="1" hangingPunct="1">
              <a:spcAft>
                <a:spcPts val="600"/>
              </a:spcAft>
            </a:pPr>
            <a:r>
              <a:rPr lang="en-US" altLang="en-US" sz="2400" dirty="0"/>
              <a:t>e</a:t>
            </a:r>
            <a:r>
              <a:rPr lang="en-US" altLang="en-US" sz="2400" dirty="0" smtClean="0"/>
              <a:t>nsure </a:t>
            </a:r>
            <a:r>
              <a:rPr lang="en-US" altLang="en-US" sz="2400" dirty="0"/>
              <a:t>consistency in naming conventions, encoding structures, attribute measures, etc. among different data sources</a:t>
            </a:r>
          </a:p>
          <a:p>
            <a:pPr lvl="1">
              <a:spcAft>
                <a:spcPts val="600"/>
              </a:spcAft>
            </a:pPr>
            <a:r>
              <a:rPr lang="en-US" altLang="en-US" sz="2400" dirty="0" smtClean="0"/>
              <a:t>Ex. </a:t>
            </a:r>
            <a:r>
              <a:rPr lang="en-US" altLang="en-US" sz="2400" dirty="0"/>
              <a:t>Hotel price: </a:t>
            </a:r>
            <a:r>
              <a:rPr lang="en-US" altLang="en-US" sz="2400" dirty="0" smtClean="0"/>
              <a:t>differences on currency</a:t>
            </a:r>
            <a:r>
              <a:rPr lang="en-US" altLang="en-US" sz="2400" dirty="0"/>
              <a:t>, tax, breakfast </a:t>
            </a:r>
            <a:r>
              <a:rPr lang="en-US" altLang="en-US" sz="2400" dirty="0" smtClean="0"/>
              <a:t>covered, and parking</a:t>
            </a:r>
            <a:endParaRPr lang="en-US" altLang="en-US" sz="2400" dirty="0"/>
          </a:p>
          <a:p>
            <a:pPr lvl="1" eaLnBrk="1" hangingPunct="1">
              <a:spcAft>
                <a:spcPts val="600"/>
              </a:spcAft>
            </a:pPr>
            <a:r>
              <a:rPr lang="en-US" altLang="en-US" sz="2400" dirty="0"/>
              <a:t>When data is moved to the warehouse, it is </a:t>
            </a:r>
            <a:r>
              <a:rPr lang="en-US" altLang="en-US" sz="2400" dirty="0" smtClean="0"/>
              <a:t>converted</a:t>
            </a:r>
            <a:endParaRPr lang="en-US" altLang="en-US" sz="2400" dirty="0"/>
          </a:p>
        </p:txBody>
      </p:sp>
    </p:spTree>
    <p:extLst>
      <p:ext uri="{BB962C8B-B14F-4D97-AF65-F5344CB8AC3E}">
        <p14:creationId xmlns:p14="http://schemas.microsoft.com/office/powerpoint/2010/main" xmlns="" val="28292952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Multidimensional Data</a:t>
            </a:r>
          </a:p>
        </p:txBody>
      </p:sp>
      <p:sp>
        <p:nvSpPr>
          <p:cNvPr id="27652" name="Rectangle 3"/>
          <p:cNvSpPr>
            <a:spLocks noGrp="1" noChangeArrowheads="1"/>
          </p:cNvSpPr>
          <p:nvPr>
            <p:ph type="body" idx="1"/>
          </p:nvPr>
        </p:nvSpPr>
        <p:spPr>
          <a:xfrm>
            <a:off x="673100" y="1386128"/>
            <a:ext cx="10540999" cy="647701"/>
          </a:xfrm>
          <a:noFill/>
        </p:spPr>
        <p:txBody>
          <a:bodyPr vert="horz" lIns="92075" tIns="46038" rIns="92075" bIns="46038" rtlCol="0">
            <a:noAutofit/>
          </a:bodyPr>
          <a:lstStyle/>
          <a:p>
            <a:pPr eaLnBrk="1" hangingPunct="1"/>
            <a:r>
              <a:rPr lang="en-US" altLang="en-US" dirty="0" smtClean="0"/>
              <a:t>Sales volume as a function of product, month, and region</a:t>
            </a:r>
          </a:p>
        </p:txBody>
      </p:sp>
      <p:grpSp>
        <p:nvGrpSpPr>
          <p:cNvPr id="3" name="Group 2"/>
          <p:cNvGrpSpPr/>
          <p:nvPr/>
        </p:nvGrpSpPr>
        <p:grpSpPr>
          <a:xfrm>
            <a:off x="1330946" y="2519984"/>
            <a:ext cx="3964954" cy="3799231"/>
            <a:chOff x="2207246" y="2667002"/>
            <a:chExt cx="3964954" cy="3799231"/>
          </a:xfrm>
        </p:grpSpPr>
        <p:sp>
          <p:nvSpPr>
            <p:cNvPr id="27653" name="AutoShape 4"/>
            <p:cNvSpPr>
              <a:spLocks noChangeArrowheads="1"/>
            </p:cNvSpPr>
            <p:nvPr/>
          </p:nvSpPr>
          <p:spPr bwMode="auto">
            <a:xfrm>
              <a:off x="2901950" y="3130550"/>
              <a:ext cx="3263900" cy="2882900"/>
            </a:xfrm>
            <a:prstGeom prst="cube">
              <a:avLst>
                <a:gd name="adj" fmla="val 24995"/>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7654" name="Line 5"/>
            <p:cNvSpPr>
              <a:spLocks noChangeShapeType="1"/>
            </p:cNvSpPr>
            <p:nvPr/>
          </p:nvSpPr>
          <p:spPr bwMode="auto">
            <a:xfrm>
              <a:off x="2895600" y="4191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5" name="Line 6"/>
            <p:cNvSpPr>
              <a:spLocks noChangeShapeType="1"/>
            </p:cNvSpPr>
            <p:nvPr/>
          </p:nvSpPr>
          <p:spPr bwMode="auto">
            <a:xfrm>
              <a:off x="2886075" y="4495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6" name="Line 7"/>
            <p:cNvSpPr>
              <a:spLocks noChangeShapeType="1"/>
            </p:cNvSpPr>
            <p:nvPr/>
          </p:nvSpPr>
          <p:spPr bwMode="auto">
            <a:xfrm>
              <a:off x="2895600" y="48768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7" name="Line 8"/>
            <p:cNvSpPr>
              <a:spLocks noChangeShapeType="1"/>
            </p:cNvSpPr>
            <p:nvPr/>
          </p:nvSpPr>
          <p:spPr bwMode="auto">
            <a:xfrm>
              <a:off x="2895600" y="51816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8" name="Line 9"/>
            <p:cNvSpPr>
              <a:spLocks noChangeShapeType="1"/>
            </p:cNvSpPr>
            <p:nvPr/>
          </p:nvSpPr>
          <p:spPr bwMode="auto">
            <a:xfrm>
              <a:off x="2895600" y="5486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59" name="Line 10"/>
            <p:cNvSpPr>
              <a:spLocks noChangeShapeType="1"/>
            </p:cNvSpPr>
            <p:nvPr/>
          </p:nvSpPr>
          <p:spPr bwMode="auto">
            <a:xfrm>
              <a:off x="2895600" y="57912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0" name="Line 11"/>
            <p:cNvSpPr>
              <a:spLocks noChangeShapeType="1"/>
            </p:cNvSpPr>
            <p:nvPr/>
          </p:nvSpPr>
          <p:spPr bwMode="auto">
            <a:xfrm>
              <a:off x="32004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1" name="Line 12"/>
            <p:cNvSpPr>
              <a:spLocks noChangeShapeType="1"/>
            </p:cNvSpPr>
            <p:nvPr/>
          </p:nvSpPr>
          <p:spPr bwMode="auto">
            <a:xfrm>
              <a:off x="3886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2" name="Line 13"/>
            <p:cNvSpPr>
              <a:spLocks noChangeShapeType="1"/>
            </p:cNvSpPr>
            <p:nvPr/>
          </p:nvSpPr>
          <p:spPr bwMode="auto">
            <a:xfrm>
              <a:off x="4267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3" name="Line 14"/>
            <p:cNvSpPr>
              <a:spLocks noChangeShapeType="1"/>
            </p:cNvSpPr>
            <p:nvPr/>
          </p:nvSpPr>
          <p:spPr bwMode="auto">
            <a:xfrm>
              <a:off x="45720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4" name="Line 15"/>
            <p:cNvSpPr>
              <a:spLocks noChangeShapeType="1"/>
            </p:cNvSpPr>
            <p:nvPr/>
          </p:nvSpPr>
          <p:spPr bwMode="auto">
            <a:xfrm>
              <a:off x="48768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5" name="Line 16"/>
            <p:cNvSpPr>
              <a:spLocks noChangeShapeType="1"/>
            </p:cNvSpPr>
            <p:nvPr/>
          </p:nvSpPr>
          <p:spPr bwMode="auto">
            <a:xfrm>
              <a:off x="35052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6" name="Line 17"/>
            <p:cNvSpPr>
              <a:spLocks noChangeShapeType="1"/>
            </p:cNvSpPr>
            <p:nvPr/>
          </p:nvSpPr>
          <p:spPr bwMode="auto">
            <a:xfrm flipV="1">
              <a:off x="3200400" y="3124200"/>
              <a:ext cx="7620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7" name="Line 18"/>
            <p:cNvSpPr>
              <a:spLocks noChangeShapeType="1"/>
            </p:cNvSpPr>
            <p:nvPr/>
          </p:nvSpPr>
          <p:spPr bwMode="auto">
            <a:xfrm flipV="1">
              <a:off x="3505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8" name="Line 19"/>
            <p:cNvSpPr>
              <a:spLocks noChangeShapeType="1"/>
            </p:cNvSpPr>
            <p:nvPr/>
          </p:nvSpPr>
          <p:spPr bwMode="auto">
            <a:xfrm flipV="1">
              <a:off x="3886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69" name="Line 20"/>
            <p:cNvSpPr>
              <a:spLocks noChangeShapeType="1"/>
            </p:cNvSpPr>
            <p:nvPr/>
          </p:nvSpPr>
          <p:spPr bwMode="auto">
            <a:xfrm flipV="1">
              <a:off x="45720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0" name="Line 21"/>
            <p:cNvSpPr>
              <a:spLocks noChangeShapeType="1"/>
            </p:cNvSpPr>
            <p:nvPr/>
          </p:nvSpPr>
          <p:spPr bwMode="auto">
            <a:xfrm flipV="1">
              <a:off x="48768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1" name="Line 22"/>
            <p:cNvSpPr>
              <a:spLocks noChangeShapeType="1"/>
            </p:cNvSpPr>
            <p:nvPr/>
          </p:nvSpPr>
          <p:spPr bwMode="auto">
            <a:xfrm flipV="1">
              <a:off x="51816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2" name="Line 23"/>
            <p:cNvSpPr>
              <a:spLocks noChangeShapeType="1"/>
            </p:cNvSpPr>
            <p:nvPr/>
          </p:nvSpPr>
          <p:spPr bwMode="auto">
            <a:xfrm>
              <a:off x="3429000" y="3352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3" name="Line 24"/>
            <p:cNvSpPr>
              <a:spLocks noChangeShapeType="1"/>
            </p:cNvSpPr>
            <p:nvPr/>
          </p:nvSpPr>
          <p:spPr bwMode="auto">
            <a:xfrm>
              <a:off x="3200400" y="35814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4" name="Line 25"/>
            <p:cNvSpPr>
              <a:spLocks noChangeShapeType="1"/>
            </p:cNvSpPr>
            <p:nvPr/>
          </p:nvSpPr>
          <p:spPr bwMode="auto">
            <a:xfrm>
              <a:off x="5181600" y="38862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5" name="Line 26"/>
            <p:cNvSpPr>
              <a:spLocks noChangeShapeType="1"/>
            </p:cNvSpPr>
            <p:nvPr/>
          </p:nvSpPr>
          <p:spPr bwMode="auto">
            <a:xfrm>
              <a:off x="5943600" y="3352800"/>
              <a:ext cx="0" cy="220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6" name="Line 27"/>
            <p:cNvSpPr>
              <a:spLocks noChangeShapeType="1"/>
            </p:cNvSpPr>
            <p:nvPr/>
          </p:nvSpPr>
          <p:spPr bwMode="auto">
            <a:xfrm flipV="1">
              <a:off x="5486400" y="35052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7" name="Line 28"/>
            <p:cNvSpPr>
              <a:spLocks noChangeShapeType="1"/>
            </p:cNvSpPr>
            <p:nvPr/>
          </p:nvSpPr>
          <p:spPr bwMode="auto">
            <a:xfrm flipV="1">
              <a:off x="5486400" y="3886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8" name="Line 29"/>
            <p:cNvSpPr>
              <a:spLocks noChangeShapeType="1"/>
            </p:cNvSpPr>
            <p:nvPr/>
          </p:nvSpPr>
          <p:spPr bwMode="auto">
            <a:xfrm flipV="1">
              <a:off x="5486400" y="42672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79" name="Line 30"/>
            <p:cNvSpPr>
              <a:spLocks noChangeShapeType="1"/>
            </p:cNvSpPr>
            <p:nvPr/>
          </p:nvSpPr>
          <p:spPr bwMode="auto">
            <a:xfrm flipV="1">
              <a:off x="5486400" y="45720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80" name="Line 31"/>
            <p:cNvSpPr>
              <a:spLocks noChangeShapeType="1"/>
            </p:cNvSpPr>
            <p:nvPr/>
          </p:nvSpPr>
          <p:spPr bwMode="auto">
            <a:xfrm flipV="1">
              <a:off x="5486400" y="48768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81" name="Line 32"/>
            <p:cNvSpPr>
              <a:spLocks noChangeShapeType="1"/>
            </p:cNvSpPr>
            <p:nvPr/>
          </p:nvSpPr>
          <p:spPr bwMode="auto">
            <a:xfrm flipV="1">
              <a:off x="5486400" y="51054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82" name="Rectangle 33"/>
            <p:cNvSpPr>
              <a:spLocks noChangeArrowheads="1"/>
            </p:cNvSpPr>
            <p:nvPr/>
          </p:nvSpPr>
          <p:spPr bwMode="auto">
            <a:xfrm rot="16200000" flipH="1">
              <a:off x="1866929" y="4525792"/>
              <a:ext cx="1142942"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Product</a:t>
              </a:r>
            </a:p>
          </p:txBody>
        </p:sp>
        <p:sp>
          <p:nvSpPr>
            <p:cNvPr id="27683" name="Rectangle 34"/>
            <p:cNvSpPr>
              <a:spLocks noChangeArrowheads="1"/>
            </p:cNvSpPr>
            <p:nvPr/>
          </p:nvSpPr>
          <p:spPr bwMode="auto">
            <a:xfrm rot="-2880000">
              <a:off x="2210594" y="2968455"/>
              <a:ext cx="1065213"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Region</a:t>
              </a:r>
            </a:p>
          </p:txBody>
        </p:sp>
        <p:sp>
          <p:nvSpPr>
            <p:cNvPr id="27684" name="Rectangle 35"/>
            <p:cNvSpPr>
              <a:spLocks noChangeArrowheads="1"/>
            </p:cNvSpPr>
            <p:nvPr/>
          </p:nvSpPr>
          <p:spPr bwMode="auto">
            <a:xfrm>
              <a:off x="3641725" y="6003926"/>
              <a:ext cx="1006686"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Month</a:t>
              </a:r>
            </a:p>
          </p:txBody>
        </p:sp>
        <p:sp>
          <p:nvSpPr>
            <p:cNvPr id="27685" name="Line 36"/>
            <p:cNvSpPr>
              <a:spLocks noChangeShapeType="1"/>
            </p:cNvSpPr>
            <p:nvPr/>
          </p:nvSpPr>
          <p:spPr bwMode="auto">
            <a:xfrm>
              <a:off x="5791200" y="3581400"/>
              <a:ext cx="0" cy="2133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86" name="Line 37"/>
            <p:cNvSpPr>
              <a:spLocks noChangeShapeType="1"/>
            </p:cNvSpPr>
            <p:nvPr/>
          </p:nvSpPr>
          <p:spPr bwMode="auto">
            <a:xfrm flipV="1">
              <a:off x="4267200" y="3124200"/>
              <a:ext cx="68580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7687" name="Rectangle 38"/>
          <p:cNvSpPr>
            <a:spLocks noChangeArrowheads="1"/>
          </p:cNvSpPr>
          <p:nvPr/>
        </p:nvSpPr>
        <p:spPr bwMode="auto">
          <a:xfrm>
            <a:off x="6145632" y="1946687"/>
            <a:ext cx="4167936" cy="708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Dimensions: </a:t>
            </a:r>
            <a:r>
              <a:rPr lang="en-US" altLang="en-US" sz="2000" b="1" i="1" dirty="0">
                <a:latin typeface="Times New Roman" panose="02020603050405020304" pitchFamily="18" charset="0"/>
              </a:rPr>
              <a:t>Product, Location, Time</a:t>
            </a:r>
          </a:p>
          <a:p>
            <a:pPr>
              <a:spcBef>
                <a:spcPct val="0"/>
              </a:spcBef>
              <a:buClrTx/>
              <a:buSzTx/>
              <a:buFontTx/>
              <a:buNone/>
            </a:pPr>
            <a:r>
              <a:rPr lang="en-US" altLang="en-US" sz="2000" b="1" dirty="0">
                <a:latin typeface="Times New Roman" panose="02020603050405020304" pitchFamily="18" charset="0"/>
              </a:rPr>
              <a:t>Hierarchical summarization paths</a:t>
            </a:r>
          </a:p>
        </p:txBody>
      </p:sp>
      <p:grpSp>
        <p:nvGrpSpPr>
          <p:cNvPr id="4" name="Group 3"/>
          <p:cNvGrpSpPr/>
          <p:nvPr/>
        </p:nvGrpSpPr>
        <p:grpSpPr>
          <a:xfrm>
            <a:off x="6629400" y="3276601"/>
            <a:ext cx="3987310" cy="2247411"/>
            <a:chOff x="6629400" y="3276601"/>
            <a:chExt cx="3987310" cy="2247411"/>
          </a:xfrm>
        </p:grpSpPr>
        <p:sp>
          <p:nvSpPr>
            <p:cNvPr id="27688" name="Rectangle 39"/>
            <p:cNvSpPr>
              <a:spLocks noChangeArrowheads="1"/>
            </p:cNvSpPr>
            <p:nvPr/>
          </p:nvSpPr>
          <p:spPr bwMode="auto">
            <a:xfrm>
              <a:off x="6629400" y="3276601"/>
              <a:ext cx="3987310" cy="22474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Industry   Region         Year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Category   Country  Quarter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smtClean="0">
                  <a:latin typeface="Times New Roman" panose="02020603050405020304" pitchFamily="18" charset="0"/>
                </a:rPr>
                <a:t>Product      </a:t>
              </a:r>
              <a:r>
                <a:rPr lang="en-US" altLang="en-US" sz="2000" b="1" dirty="0">
                  <a:latin typeface="Times New Roman" panose="02020603050405020304" pitchFamily="18" charset="0"/>
                </a:rPr>
                <a:t>City     Month    Week</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                   Office         Day</a:t>
              </a:r>
            </a:p>
          </p:txBody>
        </p:sp>
        <p:sp>
          <p:nvSpPr>
            <p:cNvPr id="27689" name="Line 40"/>
            <p:cNvSpPr>
              <a:spLocks noChangeShapeType="1"/>
            </p:cNvSpPr>
            <p:nvPr/>
          </p:nvSpPr>
          <p:spPr bwMode="auto">
            <a:xfrm>
              <a:off x="7162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0" name="Line 41"/>
            <p:cNvSpPr>
              <a:spLocks noChangeShapeType="1"/>
            </p:cNvSpPr>
            <p:nvPr/>
          </p:nvSpPr>
          <p:spPr bwMode="auto">
            <a:xfrm>
              <a:off x="82296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1" name="Line 42"/>
            <p:cNvSpPr>
              <a:spLocks noChangeShapeType="1"/>
            </p:cNvSpPr>
            <p:nvPr/>
          </p:nvSpPr>
          <p:spPr bwMode="auto">
            <a:xfrm>
              <a:off x="9448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2" name="Line 43"/>
            <p:cNvSpPr>
              <a:spLocks noChangeShapeType="1"/>
            </p:cNvSpPr>
            <p:nvPr/>
          </p:nvSpPr>
          <p:spPr bwMode="auto">
            <a:xfrm>
              <a:off x="71628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3" name="Line 44"/>
            <p:cNvSpPr>
              <a:spLocks noChangeShapeType="1"/>
            </p:cNvSpPr>
            <p:nvPr/>
          </p:nvSpPr>
          <p:spPr bwMode="auto">
            <a:xfrm>
              <a:off x="82296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4" name="Line 45"/>
            <p:cNvSpPr>
              <a:spLocks noChangeShapeType="1"/>
            </p:cNvSpPr>
            <p:nvPr/>
          </p:nvSpPr>
          <p:spPr bwMode="auto">
            <a:xfrm>
              <a:off x="82296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5" name="Line 46"/>
            <p:cNvSpPr>
              <a:spLocks noChangeShapeType="1"/>
            </p:cNvSpPr>
            <p:nvPr/>
          </p:nvSpPr>
          <p:spPr bwMode="auto">
            <a:xfrm flipH="1">
              <a:off x="9144000" y="42672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6" name="Line 47"/>
            <p:cNvSpPr>
              <a:spLocks noChangeShapeType="1"/>
            </p:cNvSpPr>
            <p:nvPr/>
          </p:nvSpPr>
          <p:spPr bwMode="auto">
            <a:xfrm>
              <a:off x="9601200" y="36576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7" name="Line 48"/>
            <p:cNvSpPr>
              <a:spLocks noChangeShapeType="1"/>
            </p:cNvSpPr>
            <p:nvPr/>
          </p:nvSpPr>
          <p:spPr bwMode="auto">
            <a:xfrm>
              <a:off x="9144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7698" name="Line 49"/>
            <p:cNvSpPr>
              <a:spLocks noChangeShapeType="1"/>
            </p:cNvSpPr>
            <p:nvPr/>
          </p:nvSpPr>
          <p:spPr bwMode="auto">
            <a:xfrm flipH="1">
              <a:off x="9525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xmlns="" val="5551177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2133601" y="350838"/>
            <a:ext cx="7847013" cy="577850"/>
          </a:xfrm>
          <a:noFill/>
        </p:spPr>
        <p:txBody>
          <a:bodyPr vert="horz" lIns="90488" tIns="44450" rIns="90488" bIns="44450" rtlCol="0" anchor="ctr">
            <a:noAutofit/>
          </a:bodyPr>
          <a:lstStyle/>
          <a:p>
            <a:pPr eaLnBrk="1" hangingPunct="1"/>
            <a:r>
              <a:rPr lang="en-US" altLang="en-US" dirty="0" smtClean="0"/>
              <a:t>A Sample Data Cube</a:t>
            </a:r>
            <a:endParaRPr lang="en-US" altLang="en-US" sz="2800" dirty="0"/>
          </a:p>
        </p:txBody>
      </p:sp>
      <p:sp>
        <p:nvSpPr>
          <p:cNvPr id="28676" name="Rectangle 3"/>
          <p:cNvSpPr>
            <a:spLocks noChangeArrowheads="1"/>
          </p:cNvSpPr>
          <p:nvPr/>
        </p:nvSpPr>
        <p:spPr bwMode="auto">
          <a:xfrm>
            <a:off x="2228850" y="6191250"/>
            <a:ext cx="80010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Monotype Sorts" pitchFamily="2" charset="2"/>
              <a:buNone/>
            </a:pPr>
            <a:endParaRPr lang="en-US" altLang="en-US" sz="2000">
              <a:latin typeface="Times New Roman" panose="02020603050405020304" pitchFamily="18" charset="0"/>
            </a:endParaRPr>
          </a:p>
        </p:txBody>
      </p:sp>
      <p:sp>
        <p:nvSpPr>
          <p:cNvPr id="28677" name="AutoShape 4"/>
          <p:cNvSpPr>
            <a:spLocks noChangeArrowheads="1"/>
          </p:cNvSpPr>
          <p:nvPr/>
        </p:nvSpPr>
        <p:spPr bwMode="auto">
          <a:xfrm>
            <a:off x="7902576" y="1485901"/>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p:spPr>
        <p:txBody>
          <a:bodyPr wrap="none" lIns="90488" tIns="44450" rIns="90488" bIns="44450"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b="1">
                <a:latin typeface="Times New Roman" panose="02020603050405020304" pitchFamily="18" charset="0"/>
              </a:rPr>
              <a:t>Total annual sales</a:t>
            </a:r>
          </a:p>
          <a:p>
            <a:pPr algn="ctr">
              <a:spcBef>
                <a:spcPct val="0"/>
              </a:spcBef>
              <a:buClrTx/>
              <a:buSzTx/>
              <a:buFontTx/>
              <a:buNone/>
            </a:pPr>
            <a:r>
              <a:rPr lang="en-US" altLang="en-US" sz="2000" b="1">
                <a:latin typeface="Times New Roman" panose="02020603050405020304" pitchFamily="18" charset="0"/>
              </a:rPr>
              <a:t>of  TVs in U.S.A.</a:t>
            </a:r>
            <a:endParaRPr lang="en-US" altLang="en-US" sz="2400" b="1">
              <a:latin typeface="Times New Roman" panose="02020603050405020304" pitchFamily="18" charset="0"/>
            </a:endParaRPr>
          </a:p>
        </p:txBody>
      </p:sp>
      <p:grpSp>
        <p:nvGrpSpPr>
          <p:cNvPr id="28678" name="Group 5"/>
          <p:cNvGrpSpPr>
            <a:grpSpLocks/>
          </p:cNvGrpSpPr>
          <p:nvPr/>
        </p:nvGrpSpPr>
        <p:grpSpPr bwMode="auto">
          <a:xfrm>
            <a:off x="2286001" y="1600201"/>
            <a:ext cx="7127875" cy="4760913"/>
            <a:chOff x="444" y="1008"/>
            <a:chExt cx="4490" cy="2999"/>
          </a:xfrm>
        </p:grpSpPr>
        <p:sp>
          <p:nvSpPr>
            <p:cNvPr id="28679" name="Rectangle 6"/>
            <p:cNvSpPr>
              <a:spLocks noChangeArrowheads="1"/>
            </p:cNvSpPr>
            <p:nvPr/>
          </p:nvSpPr>
          <p:spPr bwMode="auto">
            <a:xfrm>
              <a:off x="2412" y="1008"/>
              <a:ext cx="50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Date</a:t>
              </a:r>
            </a:p>
          </p:txBody>
        </p:sp>
        <p:sp>
          <p:nvSpPr>
            <p:cNvPr id="28680" name="Rectangle 7"/>
            <p:cNvSpPr>
              <a:spLocks noChangeArrowheads="1"/>
            </p:cNvSpPr>
            <p:nvPr/>
          </p:nvSpPr>
          <p:spPr bwMode="auto">
            <a:xfrm rot="18615059">
              <a:off x="274" y="1340"/>
              <a:ext cx="779"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Product</a:t>
              </a:r>
            </a:p>
          </p:txBody>
        </p:sp>
        <p:sp>
          <p:nvSpPr>
            <p:cNvPr id="28681" name="Rectangle 8"/>
            <p:cNvSpPr>
              <a:spLocks noChangeArrowheads="1"/>
            </p:cNvSpPr>
            <p:nvPr/>
          </p:nvSpPr>
          <p:spPr bwMode="auto">
            <a:xfrm rot="16200000">
              <a:off x="4374" y="2086"/>
              <a:ext cx="816"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b="1">
                  <a:latin typeface="Times New Roman" panose="02020603050405020304" pitchFamily="18" charset="0"/>
                </a:rPr>
                <a:t>Country</a:t>
              </a:r>
            </a:p>
          </p:txBody>
        </p:sp>
        <p:grpSp>
          <p:nvGrpSpPr>
            <p:cNvPr id="28682" name="Group 9"/>
            <p:cNvGrpSpPr>
              <a:grpSpLocks/>
            </p:cNvGrpSpPr>
            <p:nvPr/>
          </p:nvGrpSpPr>
          <p:grpSpPr bwMode="auto">
            <a:xfrm>
              <a:off x="3604" y="3717"/>
              <a:ext cx="1330" cy="290"/>
              <a:chOff x="3508" y="3022"/>
              <a:chExt cx="1330" cy="290"/>
            </a:xfrm>
          </p:grpSpPr>
          <p:sp>
            <p:nvSpPr>
              <p:cNvPr id="28742" name="WordArt 10"/>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All, All, All</a:t>
                </a:r>
              </a:p>
            </p:txBody>
          </p:sp>
          <p:sp>
            <p:nvSpPr>
              <p:cNvPr id="28743" name="AutoShape 11"/>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28683" name="AutoShape 12"/>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4" name="AutoShape 13"/>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5" name="AutoShape 14"/>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6" name="AutoShape 15"/>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7" name="AutoShape 16"/>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8" name="AutoShape 17"/>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89" name="AutoShape 18"/>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0" name="AutoShape 19"/>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1" name="AutoShape 20"/>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2" name="Rectangle 21"/>
            <p:cNvSpPr>
              <a:spLocks noChangeArrowheads="1"/>
            </p:cNvSpPr>
            <p:nvPr/>
          </p:nvSpPr>
          <p:spPr bwMode="auto">
            <a:xfrm>
              <a:off x="444" y="1866"/>
              <a:ext cx="42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28693" name="Rectangle 22"/>
            <p:cNvSpPr>
              <a:spLocks noChangeArrowheads="1"/>
            </p:cNvSpPr>
            <p:nvPr/>
          </p:nvSpPr>
          <p:spPr bwMode="auto">
            <a:xfrm>
              <a:off x="3616" y="1206"/>
              <a:ext cx="42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28694" name="AutoShape 23"/>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5" name="AutoShape 24"/>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6" name="AutoShape 25"/>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7" name="AutoShape 26"/>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8" name="AutoShape 27"/>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699" name="AutoShape 28"/>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0" name="AutoShape 29"/>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1" name="AutoShape 30"/>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2" name="AutoShape 31"/>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3" name="AutoShape 32"/>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4" name="AutoShape 33"/>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5" name="AutoShape 34"/>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6" name="AutoShape 35"/>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7" name="AutoShape 36"/>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08" name="AutoShape 37"/>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nvGrpSpPr>
            <p:cNvPr id="28709" name="Group 38"/>
            <p:cNvGrpSpPr>
              <a:grpSpLocks/>
            </p:cNvGrpSpPr>
            <p:nvPr/>
          </p:nvGrpSpPr>
          <p:grpSpPr bwMode="auto">
            <a:xfrm>
              <a:off x="823" y="1926"/>
              <a:ext cx="2768" cy="1937"/>
              <a:chOff x="1388" y="1937"/>
              <a:chExt cx="2026" cy="1310"/>
            </a:xfrm>
          </p:grpSpPr>
          <p:sp>
            <p:nvSpPr>
              <p:cNvPr id="28722" name="AutoShape 39"/>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3" name="AutoShape 40"/>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4" name="AutoShape 41"/>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5" name="AutoShape 42"/>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6" name="AutoShape 43"/>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7" name="AutoShape 44"/>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8" name="AutoShape 45"/>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29" name="AutoShape 46"/>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0" name="AutoShape 47"/>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1" name="AutoShape 48"/>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2" name="AutoShape 49"/>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3" name="AutoShape 50"/>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4" name="AutoShape 51"/>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5" name="AutoShape 52"/>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6" name="AutoShape 53"/>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7" name="AutoShape 54"/>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8" name="AutoShape 55"/>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39" name="AutoShape 56"/>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40" name="AutoShape 57"/>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8741" name="AutoShape 58"/>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endParaRPr lang="en-US" altLang="en-US" sz="2400" b="1">
                  <a:latin typeface="Times New Roman" panose="02020603050405020304" pitchFamily="18" charset="0"/>
                </a:endParaRPr>
              </a:p>
            </p:txBody>
          </p:sp>
        </p:grpSp>
        <p:sp>
          <p:nvSpPr>
            <p:cNvPr id="28710" name="Rectangle 59"/>
            <p:cNvSpPr>
              <a:spLocks noChangeArrowheads="1"/>
            </p:cNvSpPr>
            <p:nvPr/>
          </p:nvSpPr>
          <p:spPr bwMode="auto">
            <a:xfrm>
              <a:off x="2468" y="1182"/>
              <a:ext cx="769" cy="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i="1">
                  <a:latin typeface="Arial" panose="020B0604020202020204" pitchFamily="34" charset="0"/>
                </a:rPr>
                <a:t> </a:t>
              </a:r>
            </a:p>
          </p:txBody>
        </p:sp>
        <p:sp>
          <p:nvSpPr>
            <p:cNvPr id="28711" name="Text Box 60"/>
            <p:cNvSpPr txBox="1">
              <a:spLocks noChangeArrowheads="1"/>
            </p:cNvSpPr>
            <p:nvPr/>
          </p:nvSpPr>
          <p:spPr bwMode="auto">
            <a:xfrm>
              <a:off x="1103" y="1300"/>
              <a:ext cx="33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28712" name="Text Box 61"/>
            <p:cNvSpPr txBox="1">
              <a:spLocks noChangeArrowheads="1"/>
            </p:cNvSpPr>
            <p:nvPr/>
          </p:nvSpPr>
          <p:spPr bwMode="auto">
            <a:xfrm>
              <a:off x="679" y="1669"/>
              <a:ext cx="44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28713" name="Text Box 62"/>
            <p:cNvSpPr txBox="1">
              <a:spLocks noChangeArrowheads="1"/>
            </p:cNvSpPr>
            <p:nvPr/>
          </p:nvSpPr>
          <p:spPr bwMode="auto">
            <a:xfrm>
              <a:off x="941" y="1492"/>
              <a:ext cx="31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28714" name="Text Box 63"/>
            <p:cNvSpPr txBox="1">
              <a:spLocks noChangeArrowheads="1"/>
            </p:cNvSpPr>
            <p:nvPr/>
          </p:nvSpPr>
          <p:spPr bwMode="auto">
            <a:xfrm>
              <a:off x="1472" y="1197"/>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1Qtr</a:t>
              </a:r>
              <a:endParaRPr lang="en-US" altLang="en-US" sz="2400">
                <a:latin typeface="Times New Roman" panose="02020603050405020304" pitchFamily="18" charset="0"/>
              </a:endParaRPr>
            </a:p>
          </p:txBody>
        </p:sp>
        <p:sp>
          <p:nvSpPr>
            <p:cNvPr id="28715" name="Text Box 64"/>
            <p:cNvSpPr txBox="1">
              <a:spLocks noChangeArrowheads="1"/>
            </p:cNvSpPr>
            <p:nvPr/>
          </p:nvSpPr>
          <p:spPr bwMode="auto">
            <a:xfrm>
              <a:off x="2036" y="1185"/>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28716" name="Text Box 65"/>
            <p:cNvSpPr txBox="1">
              <a:spLocks noChangeArrowheads="1"/>
            </p:cNvSpPr>
            <p:nvPr/>
          </p:nvSpPr>
          <p:spPr bwMode="auto">
            <a:xfrm>
              <a:off x="2528" y="1209"/>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28717" name="Text Box 66"/>
            <p:cNvSpPr txBox="1">
              <a:spLocks noChangeArrowheads="1"/>
            </p:cNvSpPr>
            <p:nvPr/>
          </p:nvSpPr>
          <p:spPr bwMode="auto">
            <a:xfrm>
              <a:off x="3104" y="1221"/>
              <a:ext cx="40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28718" name="Text Box 67"/>
            <p:cNvSpPr txBox="1">
              <a:spLocks noChangeArrowheads="1"/>
            </p:cNvSpPr>
            <p:nvPr/>
          </p:nvSpPr>
          <p:spPr bwMode="auto">
            <a:xfrm>
              <a:off x="4085" y="1482"/>
              <a:ext cx="517"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U.S.A</a:t>
              </a:r>
              <a:endParaRPr lang="en-US" altLang="en-US" sz="2400">
                <a:latin typeface="Times New Roman" panose="02020603050405020304" pitchFamily="18" charset="0"/>
              </a:endParaRPr>
            </a:p>
          </p:txBody>
        </p:sp>
        <p:sp>
          <p:nvSpPr>
            <p:cNvPr id="28719" name="Text Box 68"/>
            <p:cNvSpPr txBox="1">
              <a:spLocks noChangeArrowheads="1"/>
            </p:cNvSpPr>
            <p:nvPr/>
          </p:nvSpPr>
          <p:spPr bwMode="auto">
            <a:xfrm>
              <a:off x="4034" y="1974"/>
              <a:ext cx="59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Canada</a:t>
              </a:r>
              <a:endParaRPr lang="en-US" altLang="en-US" sz="2400">
                <a:latin typeface="Times New Roman" panose="02020603050405020304" pitchFamily="18" charset="0"/>
              </a:endParaRPr>
            </a:p>
          </p:txBody>
        </p:sp>
        <p:sp>
          <p:nvSpPr>
            <p:cNvPr id="28720" name="Text Box 69"/>
            <p:cNvSpPr txBox="1">
              <a:spLocks noChangeArrowheads="1"/>
            </p:cNvSpPr>
            <p:nvPr/>
          </p:nvSpPr>
          <p:spPr bwMode="auto">
            <a:xfrm>
              <a:off x="4054" y="2394"/>
              <a:ext cx="60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a:latin typeface="Times New Roman" panose="02020603050405020304" pitchFamily="18" charset="0"/>
                </a:rPr>
                <a:t>Mexico</a:t>
              </a:r>
              <a:endParaRPr lang="en-US" altLang="en-US" sz="2400">
                <a:latin typeface="Times New Roman" panose="02020603050405020304" pitchFamily="18" charset="0"/>
              </a:endParaRPr>
            </a:p>
          </p:txBody>
        </p:sp>
        <p:sp>
          <p:nvSpPr>
            <p:cNvPr id="28721" name="Text Box 70"/>
            <p:cNvSpPr txBox="1">
              <a:spLocks noChangeArrowheads="1"/>
            </p:cNvSpPr>
            <p:nvPr/>
          </p:nvSpPr>
          <p:spPr bwMode="auto">
            <a:xfrm>
              <a:off x="4180" y="2874"/>
              <a:ext cx="37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xmlns="" val="2059956394"/>
      </p:ext>
    </p:extLst>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smtClean="0">
                <a:ea typeface="SimSun" panose="02010600030101010101" pitchFamily="2" charset="-122"/>
              </a:rPr>
              <a:t>Cuboids Corresponding to the Cube</a:t>
            </a:r>
          </a:p>
        </p:txBody>
      </p:sp>
      <p:sp>
        <p:nvSpPr>
          <p:cNvPr id="29700" name="AutoShape 3"/>
          <p:cNvSpPr>
            <a:spLocks noChangeArrowheads="1"/>
          </p:cNvSpPr>
          <p:nvPr/>
        </p:nvSpPr>
        <p:spPr bwMode="auto">
          <a:xfrm>
            <a:off x="4876800" y="2362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1" name="AutoShape 4"/>
          <p:cNvSpPr>
            <a:spLocks noChangeArrowheads="1"/>
          </p:cNvSpPr>
          <p:nvPr/>
        </p:nvSpPr>
        <p:spPr bwMode="auto">
          <a:xfrm>
            <a:off x="37338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2" name="AutoShape 5"/>
          <p:cNvSpPr>
            <a:spLocks noChangeArrowheads="1"/>
          </p:cNvSpPr>
          <p:nvPr/>
        </p:nvSpPr>
        <p:spPr bwMode="auto">
          <a:xfrm>
            <a:off x="50292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3" name="AutoShape 6"/>
          <p:cNvSpPr>
            <a:spLocks noChangeArrowheads="1"/>
          </p:cNvSpPr>
          <p:nvPr/>
        </p:nvSpPr>
        <p:spPr bwMode="auto">
          <a:xfrm>
            <a:off x="6019800" y="3124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4" name="AutoShape 7"/>
          <p:cNvSpPr>
            <a:spLocks noChangeArrowheads="1"/>
          </p:cNvSpPr>
          <p:nvPr/>
        </p:nvSpPr>
        <p:spPr bwMode="auto">
          <a:xfrm>
            <a:off x="3429000" y="38862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5" name="AutoShape 8"/>
          <p:cNvSpPr>
            <a:spLocks noChangeArrowheads="1"/>
          </p:cNvSpPr>
          <p:nvPr/>
        </p:nvSpPr>
        <p:spPr bwMode="auto">
          <a:xfrm>
            <a:off x="6934200" y="39624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6" name="AutoShape 9"/>
          <p:cNvSpPr>
            <a:spLocks noChangeArrowheads="1"/>
          </p:cNvSpPr>
          <p:nvPr/>
        </p:nvSpPr>
        <p:spPr bwMode="auto">
          <a:xfrm>
            <a:off x="4572000" y="39624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7" name="AutoShape 10"/>
          <p:cNvSpPr>
            <a:spLocks noChangeArrowheads="1"/>
          </p:cNvSpPr>
          <p:nvPr/>
        </p:nvSpPr>
        <p:spPr bwMode="auto">
          <a:xfrm>
            <a:off x="4876800" y="4876800"/>
            <a:ext cx="152400" cy="228600"/>
          </a:xfrm>
          <a:prstGeom prst="flowChartConnector">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9708" name="Text Box 11"/>
          <p:cNvSpPr txBox="1">
            <a:spLocks noChangeArrowheads="1"/>
          </p:cNvSpPr>
          <p:nvPr/>
        </p:nvSpPr>
        <p:spPr bwMode="auto">
          <a:xfrm>
            <a:off x="4708525" y="1995489"/>
            <a:ext cx="450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b="1">
                <a:latin typeface="Times New Roman" panose="02020603050405020304" pitchFamily="18" charset="0"/>
                <a:ea typeface="SimSun" panose="02010600030101010101" pitchFamily="2" charset="-122"/>
              </a:rPr>
              <a:t>all</a:t>
            </a:r>
            <a:endParaRPr lang="en-US" altLang="zh-CN" sz="2400">
              <a:latin typeface="Times New Roman" panose="02020603050405020304" pitchFamily="18" charset="0"/>
              <a:ea typeface="SimSun" panose="02010600030101010101" pitchFamily="2" charset="-122"/>
            </a:endParaRPr>
          </a:p>
        </p:txBody>
      </p:sp>
      <p:sp>
        <p:nvSpPr>
          <p:cNvPr id="29709" name="Line 12"/>
          <p:cNvSpPr>
            <a:spLocks noChangeShapeType="1"/>
          </p:cNvSpPr>
          <p:nvPr/>
        </p:nvSpPr>
        <p:spPr bwMode="auto">
          <a:xfrm flipH="1">
            <a:off x="3810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0" name="Line 13"/>
          <p:cNvSpPr>
            <a:spLocks noChangeShapeType="1"/>
          </p:cNvSpPr>
          <p:nvPr/>
        </p:nvSpPr>
        <p:spPr bwMode="auto">
          <a:xfrm>
            <a:off x="4953000" y="2438400"/>
            <a:ext cx="11430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1" name="Line 14"/>
          <p:cNvSpPr>
            <a:spLocks noChangeShapeType="1"/>
          </p:cNvSpPr>
          <p:nvPr/>
        </p:nvSpPr>
        <p:spPr bwMode="auto">
          <a:xfrm>
            <a:off x="4953000" y="2438400"/>
            <a:ext cx="1524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2" name="Line 15"/>
          <p:cNvSpPr>
            <a:spLocks noChangeShapeType="1"/>
          </p:cNvSpPr>
          <p:nvPr/>
        </p:nvSpPr>
        <p:spPr bwMode="auto">
          <a:xfrm flipH="1">
            <a:off x="3505200" y="3200400"/>
            <a:ext cx="3048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3" name="Line 16"/>
          <p:cNvSpPr>
            <a:spLocks noChangeShapeType="1"/>
          </p:cNvSpPr>
          <p:nvPr/>
        </p:nvSpPr>
        <p:spPr bwMode="auto">
          <a:xfrm flipH="1">
            <a:off x="3505200" y="3200400"/>
            <a:ext cx="1600200" cy="762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4" name="Line 17"/>
          <p:cNvSpPr>
            <a:spLocks noChangeShapeType="1"/>
          </p:cNvSpPr>
          <p:nvPr/>
        </p:nvSpPr>
        <p:spPr bwMode="auto">
          <a:xfrm>
            <a:off x="3810000" y="3200400"/>
            <a:ext cx="8382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5" name="Line 18"/>
          <p:cNvSpPr>
            <a:spLocks noChangeShapeType="1"/>
          </p:cNvSpPr>
          <p:nvPr/>
        </p:nvSpPr>
        <p:spPr bwMode="auto">
          <a:xfrm flipH="1">
            <a:off x="4648200" y="3200400"/>
            <a:ext cx="14478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6" name="Line 19"/>
          <p:cNvSpPr>
            <a:spLocks noChangeShapeType="1"/>
          </p:cNvSpPr>
          <p:nvPr/>
        </p:nvSpPr>
        <p:spPr bwMode="auto">
          <a:xfrm>
            <a:off x="5105400" y="3200400"/>
            <a:ext cx="19050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7" name="Line 20"/>
          <p:cNvSpPr>
            <a:spLocks noChangeShapeType="1"/>
          </p:cNvSpPr>
          <p:nvPr/>
        </p:nvSpPr>
        <p:spPr bwMode="auto">
          <a:xfrm>
            <a:off x="6096000" y="3200400"/>
            <a:ext cx="9144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8" name="Line 21"/>
          <p:cNvSpPr>
            <a:spLocks noChangeShapeType="1"/>
          </p:cNvSpPr>
          <p:nvPr/>
        </p:nvSpPr>
        <p:spPr bwMode="auto">
          <a:xfrm>
            <a:off x="3505200" y="3962400"/>
            <a:ext cx="1447800" cy="990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19" name="Line 22"/>
          <p:cNvSpPr>
            <a:spLocks noChangeShapeType="1"/>
          </p:cNvSpPr>
          <p:nvPr/>
        </p:nvSpPr>
        <p:spPr bwMode="auto">
          <a:xfrm>
            <a:off x="4648200" y="4038600"/>
            <a:ext cx="3048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20" name="Line 23"/>
          <p:cNvSpPr>
            <a:spLocks noChangeShapeType="1"/>
          </p:cNvSpPr>
          <p:nvPr/>
        </p:nvSpPr>
        <p:spPr bwMode="auto">
          <a:xfrm flipH="1">
            <a:off x="4953000" y="4038600"/>
            <a:ext cx="205740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721" name="Text Box 24"/>
          <p:cNvSpPr txBox="1">
            <a:spLocks noChangeArrowheads="1"/>
          </p:cNvSpPr>
          <p:nvPr/>
        </p:nvSpPr>
        <p:spPr bwMode="auto">
          <a:xfrm>
            <a:off x="3048000" y="2740026"/>
            <a:ext cx="882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a:t>
            </a:r>
            <a:endParaRPr lang="en-US" altLang="zh-CN" sz="2400">
              <a:latin typeface="Times New Roman" panose="02020603050405020304" pitchFamily="18" charset="0"/>
              <a:ea typeface="SimSun" panose="02010600030101010101" pitchFamily="2" charset="-122"/>
            </a:endParaRPr>
          </a:p>
        </p:txBody>
      </p:sp>
      <p:sp>
        <p:nvSpPr>
          <p:cNvPr id="29722" name="Text Box 25"/>
          <p:cNvSpPr txBox="1">
            <a:spLocks noChangeArrowheads="1"/>
          </p:cNvSpPr>
          <p:nvPr/>
        </p:nvSpPr>
        <p:spPr bwMode="auto">
          <a:xfrm>
            <a:off x="4556126" y="2757489"/>
            <a:ext cx="6064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date</a:t>
            </a:r>
            <a:endParaRPr lang="en-US" altLang="zh-CN" sz="2400">
              <a:latin typeface="Times New Roman" panose="02020603050405020304" pitchFamily="18" charset="0"/>
              <a:ea typeface="SimSun" panose="02010600030101010101" pitchFamily="2" charset="-122"/>
            </a:endParaRPr>
          </a:p>
        </p:txBody>
      </p:sp>
      <p:sp>
        <p:nvSpPr>
          <p:cNvPr id="29723" name="Text Box 26"/>
          <p:cNvSpPr txBox="1">
            <a:spLocks noChangeArrowheads="1"/>
          </p:cNvSpPr>
          <p:nvPr/>
        </p:nvSpPr>
        <p:spPr bwMode="auto">
          <a:xfrm>
            <a:off x="5927725" y="2681289"/>
            <a:ext cx="958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2000">
                <a:latin typeface="Times New Roman" panose="02020603050405020304" pitchFamily="18" charset="0"/>
                <a:ea typeface="SimSun" panose="02010600030101010101" pitchFamily="2" charset="-122"/>
              </a:rPr>
              <a:t>country</a:t>
            </a:r>
            <a:endParaRPr lang="en-US" altLang="zh-CN" sz="2400">
              <a:latin typeface="Times New Roman" panose="02020603050405020304" pitchFamily="18" charset="0"/>
              <a:ea typeface="SimSun" panose="02010600030101010101" pitchFamily="2" charset="-122"/>
            </a:endParaRPr>
          </a:p>
        </p:txBody>
      </p:sp>
      <p:sp>
        <p:nvSpPr>
          <p:cNvPr id="29724" name="Text Box 27"/>
          <p:cNvSpPr txBox="1">
            <a:spLocks noChangeArrowheads="1"/>
          </p:cNvSpPr>
          <p:nvPr/>
        </p:nvSpPr>
        <p:spPr bwMode="auto">
          <a:xfrm>
            <a:off x="2270125" y="3543301"/>
            <a:ext cx="132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product,date</a:t>
            </a:r>
            <a:endParaRPr lang="en-US" altLang="zh-CN" sz="2400">
              <a:latin typeface="Times New Roman" panose="02020603050405020304" pitchFamily="18" charset="0"/>
              <a:ea typeface="SimSun" panose="02010600030101010101" pitchFamily="2" charset="-122"/>
            </a:endParaRPr>
          </a:p>
        </p:txBody>
      </p:sp>
      <p:sp>
        <p:nvSpPr>
          <p:cNvPr id="29725" name="Text Box 28"/>
          <p:cNvSpPr txBox="1">
            <a:spLocks noChangeArrowheads="1"/>
          </p:cNvSpPr>
          <p:nvPr/>
        </p:nvSpPr>
        <p:spPr bwMode="auto">
          <a:xfrm>
            <a:off x="4251325" y="3543301"/>
            <a:ext cx="1638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product,country</a:t>
            </a:r>
            <a:endParaRPr lang="en-US" altLang="zh-CN" sz="2400">
              <a:latin typeface="Times New Roman" panose="02020603050405020304" pitchFamily="18" charset="0"/>
              <a:ea typeface="SimSun" panose="02010600030101010101" pitchFamily="2" charset="-122"/>
            </a:endParaRPr>
          </a:p>
        </p:txBody>
      </p:sp>
      <p:sp>
        <p:nvSpPr>
          <p:cNvPr id="29726" name="Text Box 29"/>
          <p:cNvSpPr txBox="1">
            <a:spLocks noChangeArrowheads="1"/>
          </p:cNvSpPr>
          <p:nvPr/>
        </p:nvSpPr>
        <p:spPr bwMode="auto">
          <a:xfrm>
            <a:off x="6765925" y="3543301"/>
            <a:ext cx="1377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date, country</a:t>
            </a:r>
            <a:endParaRPr lang="en-US" altLang="zh-CN" sz="2400">
              <a:latin typeface="Times New Roman" panose="02020603050405020304" pitchFamily="18" charset="0"/>
              <a:ea typeface="SimSun" panose="02010600030101010101" pitchFamily="2" charset="-122"/>
            </a:endParaRPr>
          </a:p>
        </p:txBody>
      </p:sp>
      <p:sp>
        <p:nvSpPr>
          <p:cNvPr id="29727" name="Text Box 30"/>
          <p:cNvSpPr txBox="1">
            <a:spLocks noChangeArrowheads="1"/>
          </p:cNvSpPr>
          <p:nvPr/>
        </p:nvSpPr>
        <p:spPr bwMode="auto">
          <a:xfrm>
            <a:off x="4022725" y="4991101"/>
            <a:ext cx="2190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zh-CN" sz="1800">
                <a:latin typeface="Times New Roman" panose="02020603050405020304" pitchFamily="18" charset="0"/>
                <a:ea typeface="SimSun" panose="02010600030101010101" pitchFamily="2" charset="-122"/>
              </a:rPr>
              <a:t>product, date, country</a:t>
            </a:r>
            <a:endParaRPr lang="en-US" altLang="zh-CN" sz="2400">
              <a:latin typeface="Times New Roman" panose="02020603050405020304" pitchFamily="18" charset="0"/>
              <a:ea typeface="SimSun" panose="02010600030101010101" pitchFamily="2" charset="-122"/>
            </a:endParaRPr>
          </a:p>
        </p:txBody>
      </p:sp>
      <p:sp>
        <p:nvSpPr>
          <p:cNvPr id="29728" name="Text Box 31"/>
          <p:cNvSpPr txBox="1">
            <a:spLocks noChangeArrowheads="1"/>
          </p:cNvSpPr>
          <p:nvPr/>
        </p:nvSpPr>
        <p:spPr bwMode="auto">
          <a:xfrm>
            <a:off x="8077200" y="2286001"/>
            <a:ext cx="2044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
        <p:nvSpPr>
          <p:cNvPr id="29729" name="Text Box 32"/>
          <p:cNvSpPr txBox="1">
            <a:spLocks noChangeArrowheads="1"/>
          </p:cNvSpPr>
          <p:nvPr/>
        </p:nvSpPr>
        <p:spPr bwMode="auto">
          <a:xfrm>
            <a:off x="8061326" y="2909889"/>
            <a:ext cx="14319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29730" name="Text Box 33"/>
          <p:cNvSpPr txBox="1">
            <a:spLocks noChangeArrowheads="1"/>
          </p:cNvSpPr>
          <p:nvPr/>
        </p:nvSpPr>
        <p:spPr bwMode="auto">
          <a:xfrm>
            <a:off x="8061326" y="3900489"/>
            <a:ext cx="14319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sz="2400">
              <a:latin typeface="Times New Roman" panose="02020603050405020304" pitchFamily="18" charset="0"/>
              <a:ea typeface="SimSun" panose="02010600030101010101" pitchFamily="2" charset="-122"/>
            </a:endParaRPr>
          </a:p>
        </p:txBody>
      </p:sp>
      <p:sp>
        <p:nvSpPr>
          <p:cNvPr id="29731" name="Text Box 34"/>
          <p:cNvSpPr txBox="1">
            <a:spLocks noChangeArrowheads="1"/>
          </p:cNvSpPr>
          <p:nvPr/>
        </p:nvSpPr>
        <p:spPr bwMode="auto">
          <a:xfrm>
            <a:off x="8061326" y="4738689"/>
            <a:ext cx="20304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sz="240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xmlns="" val="20970122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2" descr="browse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20750" y="1233513"/>
            <a:ext cx="6343650" cy="5399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796" name="Rectangle 3"/>
          <p:cNvSpPr>
            <a:spLocks noGrp="1" noChangeArrowheads="1"/>
          </p:cNvSpPr>
          <p:nvPr>
            <p:ph type="title"/>
          </p:nvPr>
        </p:nvSpPr>
        <p:spPr>
          <a:xfrm>
            <a:off x="2400300" y="0"/>
            <a:ext cx="7073900" cy="1066801"/>
          </a:xfrm>
        </p:spPr>
        <p:txBody>
          <a:bodyPr>
            <a:normAutofit/>
          </a:bodyPr>
          <a:lstStyle/>
          <a:p>
            <a:pPr eaLnBrk="1" hangingPunct="1"/>
            <a:r>
              <a:rPr lang="en-US" altLang="en-US" dirty="0" smtClean="0"/>
              <a:t>Browsing a Data Cube</a:t>
            </a:r>
          </a:p>
        </p:txBody>
      </p:sp>
      <p:sp>
        <p:nvSpPr>
          <p:cNvPr id="33797" name="Rectangle 4"/>
          <p:cNvSpPr>
            <a:spLocks noGrp="1" noChangeArrowheads="1"/>
          </p:cNvSpPr>
          <p:nvPr>
            <p:ph type="body" idx="1"/>
          </p:nvPr>
        </p:nvSpPr>
        <p:spPr>
          <a:xfrm>
            <a:off x="7264400" y="4940300"/>
            <a:ext cx="4419600" cy="1447800"/>
          </a:xfrm>
        </p:spPr>
        <p:txBody>
          <a:bodyPr/>
          <a:lstStyle/>
          <a:p>
            <a:pPr eaLnBrk="1" hangingPunct="1">
              <a:lnSpc>
                <a:spcPct val="90000"/>
              </a:lnSpc>
            </a:pPr>
            <a:r>
              <a:rPr lang="en-US" altLang="en-US" dirty="0" smtClean="0"/>
              <a:t>Visualization</a:t>
            </a:r>
          </a:p>
          <a:p>
            <a:pPr eaLnBrk="1" hangingPunct="1">
              <a:lnSpc>
                <a:spcPct val="90000"/>
              </a:lnSpc>
            </a:pPr>
            <a:r>
              <a:rPr lang="en-US" altLang="en-US" dirty="0" smtClean="0"/>
              <a:t>OLAP capabilities</a:t>
            </a:r>
          </a:p>
          <a:p>
            <a:pPr eaLnBrk="1" hangingPunct="1">
              <a:lnSpc>
                <a:spcPct val="90000"/>
              </a:lnSpc>
            </a:pPr>
            <a:r>
              <a:rPr lang="en-US" altLang="en-US" dirty="0" smtClean="0"/>
              <a:t>Interactive manipulation</a:t>
            </a:r>
          </a:p>
        </p:txBody>
      </p:sp>
    </p:spTree>
    <p:extLst>
      <p:ext uri="{BB962C8B-B14F-4D97-AF65-F5344CB8AC3E}">
        <p14:creationId xmlns:p14="http://schemas.microsoft.com/office/powerpoint/2010/main" xmlns="" val="29966837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ChangeArrowheads="1"/>
          </p:cNvSpPr>
          <p:nvPr>
            <p:ph type="title"/>
          </p:nvPr>
        </p:nvSpPr>
        <p:spPr>
          <a:xfrm>
            <a:off x="2514600" y="152400"/>
            <a:ext cx="7239000" cy="838200"/>
          </a:xfrm>
          <a:noFill/>
        </p:spPr>
        <p:txBody>
          <a:bodyPr vert="horz" lIns="92075" tIns="46038" rIns="92075" bIns="46038" rtlCol="0" anchor="b">
            <a:normAutofit/>
          </a:bodyPr>
          <a:lstStyle/>
          <a:p>
            <a:pPr eaLnBrk="1" hangingPunct="1"/>
            <a:r>
              <a:rPr lang="en-US" altLang="en-US" smtClean="0"/>
              <a:t>Typical OLAP Operations</a:t>
            </a:r>
          </a:p>
        </p:txBody>
      </p:sp>
      <p:sp>
        <p:nvSpPr>
          <p:cNvPr id="30724" name="Rectangle 1027"/>
          <p:cNvSpPr>
            <a:spLocks noGrp="1" noChangeArrowheads="1"/>
          </p:cNvSpPr>
          <p:nvPr>
            <p:ph type="body" idx="1"/>
          </p:nvPr>
        </p:nvSpPr>
        <p:spPr>
          <a:xfrm>
            <a:off x="609600" y="1206500"/>
            <a:ext cx="10991850" cy="5397500"/>
          </a:xfrm>
          <a:noFill/>
        </p:spPr>
        <p:txBody>
          <a:bodyPr vert="horz" lIns="92075" tIns="46038" rIns="92075" bIns="46038" rtlCol="0">
            <a:noAutofit/>
          </a:bodyPr>
          <a:lstStyle/>
          <a:p>
            <a:pPr eaLnBrk="1" hangingPunct="1"/>
            <a:r>
              <a:rPr lang="en-US" altLang="en-US" sz="2400" dirty="0" smtClean="0">
                <a:solidFill>
                  <a:srgbClr val="FF0000"/>
                </a:solidFill>
              </a:rPr>
              <a:t>Roll-up </a:t>
            </a:r>
            <a:r>
              <a:rPr lang="en-US" altLang="en-US" sz="2400" dirty="0">
                <a:solidFill>
                  <a:srgbClr val="FF0000"/>
                </a:solidFill>
              </a:rPr>
              <a:t>(drill-up): </a:t>
            </a:r>
            <a:r>
              <a:rPr lang="en-US" altLang="en-US" sz="2400" dirty="0"/>
              <a:t>summarize data</a:t>
            </a:r>
          </a:p>
          <a:p>
            <a:pPr lvl="1"/>
            <a:r>
              <a:rPr lang="en-US" sz="2400" dirty="0" smtClean="0"/>
              <a:t>The roll-up operation (also called the </a:t>
            </a:r>
            <a:r>
              <a:rPr lang="en-US" sz="2400" i="1" dirty="0" smtClean="0"/>
              <a:t>drill-up </a:t>
            </a:r>
            <a:r>
              <a:rPr lang="en-US" sz="2400" dirty="0" smtClean="0"/>
              <a:t>)</a:t>
            </a:r>
            <a:r>
              <a:rPr lang="en-US" sz="2400" i="1" dirty="0" smtClean="0"/>
              <a:t> </a:t>
            </a:r>
            <a:r>
              <a:rPr lang="en-US" sz="2400" dirty="0" smtClean="0"/>
              <a:t>performs </a:t>
            </a:r>
            <a:r>
              <a:rPr lang="en-US" sz="2400" dirty="0" smtClean="0"/>
              <a:t>aggregation on a data cube, either by </a:t>
            </a:r>
            <a:r>
              <a:rPr lang="en-US" sz="2400" i="1" dirty="0" smtClean="0"/>
              <a:t>climbing up a concept hierarchy </a:t>
            </a:r>
            <a:r>
              <a:rPr lang="en-US" sz="2400" dirty="0" smtClean="0"/>
              <a:t>for</a:t>
            </a:r>
            <a:r>
              <a:rPr lang="en-US" sz="2400" i="1" dirty="0" smtClean="0"/>
              <a:t> </a:t>
            </a:r>
            <a:r>
              <a:rPr lang="en-US" sz="2400" dirty="0" smtClean="0"/>
              <a:t>a </a:t>
            </a:r>
            <a:r>
              <a:rPr lang="en-US" sz="2400" dirty="0" smtClean="0"/>
              <a:t>dimension or by </a:t>
            </a:r>
            <a:r>
              <a:rPr lang="en-US" sz="2400" i="1" dirty="0" smtClean="0"/>
              <a:t>dimension reduction</a:t>
            </a:r>
            <a:r>
              <a:rPr lang="en-US" sz="2400" i="1" dirty="0" smtClean="0"/>
              <a:t>.</a:t>
            </a:r>
          </a:p>
          <a:p>
            <a:pPr lvl="1"/>
            <a:r>
              <a:rPr lang="en-US" sz="2400" dirty="0" smtClean="0"/>
              <a:t>When roll-up is performed by dimension reduction, one or more dimensions </a:t>
            </a:r>
            <a:r>
              <a:rPr lang="en-US" sz="2400" dirty="0" smtClean="0"/>
              <a:t>are removed </a:t>
            </a:r>
            <a:r>
              <a:rPr lang="en-US" sz="2400" dirty="0" smtClean="0"/>
              <a:t>from the given cube.</a:t>
            </a:r>
            <a:endParaRPr lang="en-US" altLang="en-US" sz="2400" dirty="0"/>
          </a:p>
          <a:p>
            <a:pPr eaLnBrk="1" hangingPunct="1"/>
            <a:r>
              <a:rPr lang="en-US" altLang="en-US" sz="2400" dirty="0" smtClean="0">
                <a:solidFill>
                  <a:srgbClr val="FF0000"/>
                </a:solidFill>
              </a:rPr>
              <a:t>Drill-down </a:t>
            </a:r>
            <a:r>
              <a:rPr lang="en-US" altLang="en-US" sz="2400" dirty="0">
                <a:solidFill>
                  <a:srgbClr val="FF0000"/>
                </a:solidFill>
              </a:rPr>
              <a:t>(</a:t>
            </a:r>
            <a:r>
              <a:rPr lang="en-US" altLang="en-US" sz="2400" dirty="0" smtClean="0">
                <a:solidFill>
                  <a:srgbClr val="FF0000"/>
                </a:solidFill>
              </a:rPr>
              <a:t>roll-down</a:t>
            </a:r>
            <a:r>
              <a:rPr lang="en-US" altLang="en-US" sz="2400" dirty="0">
                <a:solidFill>
                  <a:srgbClr val="FF0000"/>
                </a:solidFill>
              </a:rPr>
              <a:t>): </a:t>
            </a:r>
            <a:r>
              <a:rPr lang="en-US" altLang="en-US" sz="2400" dirty="0"/>
              <a:t>reverse of roll-up</a:t>
            </a:r>
          </a:p>
          <a:p>
            <a:pPr lvl="1"/>
            <a:r>
              <a:rPr lang="en-US" sz="2400" dirty="0" smtClean="0"/>
              <a:t>It navigates from less detailed data to more detailed data. Drill-down can be realized by either </a:t>
            </a:r>
            <a:r>
              <a:rPr lang="en-US" sz="2400" i="1" dirty="0" smtClean="0"/>
              <a:t>stepping down a concept hierarchy </a:t>
            </a:r>
            <a:r>
              <a:rPr lang="en-US" sz="2400" dirty="0" smtClean="0"/>
              <a:t>for a dimension or </a:t>
            </a:r>
            <a:r>
              <a:rPr lang="en-US" sz="2400" i="1" dirty="0" smtClean="0"/>
              <a:t>introducing additional dimensions</a:t>
            </a:r>
          </a:p>
          <a:p>
            <a:pPr lvl="1"/>
            <a:r>
              <a:rPr lang="en-US" sz="2400" dirty="0" smtClean="0"/>
              <a:t>Because a drill-down adds more detail to the given data, it can also be </a:t>
            </a:r>
            <a:r>
              <a:rPr lang="en-US" sz="2400" dirty="0" smtClean="0"/>
              <a:t>performed by </a:t>
            </a:r>
            <a:r>
              <a:rPr lang="en-US" sz="2400" dirty="0" smtClean="0"/>
              <a:t>adding new dimensions to a cube. For example, a drill-down on </a:t>
            </a:r>
            <a:r>
              <a:rPr lang="en-US" sz="2400" dirty="0" smtClean="0"/>
              <a:t>the central </a:t>
            </a:r>
            <a:r>
              <a:rPr lang="en-US" sz="2400" dirty="0" smtClean="0"/>
              <a:t>cube </a:t>
            </a:r>
            <a:r>
              <a:rPr lang="en-US" sz="2400" dirty="0" smtClean="0"/>
              <a:t>can </a:t>
            </a:r>
            <a:r>
              <a:rPr lang="en-US" sz="2400" dirty="0" smtClean="0"/>
              <a:t>occur by introducing an additional dimension, </a:t>
            </a:r>
            <a:r>
              <a:rPr lang="en-US" sz="2400" dirty="0" smtClean="0"/>
              <a:t>such as </a:t>
            </a:r>
            <a:r>
              <a:rPr lang="en-US" sz="2400" i="1" dirty="0" smtClean="0"/>
              <a:t>customer group</a:t>
            </a:r>
            <a:r>
              <a:rPr lang="en-US" sz="2400" i="1" dirty="0" smtClean="0"/>
              <a:t>.</a:t>
            </a:r>
            <a:endParaRPr lang="en-US" altLang="en-US" sz="2400" i="1" dirty="0" smtClean="0"/>
          </a:p>
        </p:txBody>
      </p:sp>
    </p:spTree>
    <p:extLst>
      <p:ext uri="{BB962C8B-B14F-4D97-AF65-F5344CB8AC3E}">
        <p14:creationId xmlns:p14="http://schemas.microsoft.com/office/powerpoint/2010/main" xmlns="" val="28083659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ChangeArrowheads="1"/>
          </p:cNvSpPr>
          <p:nvPr>
            <p:ph type="title"/>
          </p:nvPr>
        </p:nvSpPr>
        <p:spPr>
          <a:xfrm>
            <a:off x="2514600" y="152400"/>
            <a:ext cx="7239000" cy="838200"/>
          </a:xfrm>
          <a:noFill/>
        </p:spPr>
        <p:txBody>
          <a:bodyPr vert="horz" lIns="92075" tIns="46038" rIns="92075" bIns="46038" rtlCol="0" anchor="b">
            <a:normAutofit/>
          </a:bodyPr>
          <a:lstStyle/>
          <a:p>
            <a:pPr eaLnBrk="1" hangingPunct="1"/>
            <a:r>
              <a:rPr lang="en-US" altLang="en-US" smtClean="0"/>
              <a:t>Typical OLAP Operations</a:t>
            </a:r>
          </a:p>
        </p:txBody>
      </p:sp>
      <p:sp>
        <p:nvSpPr>
          <p:cNvPr id="30724" name="Rectangle 1027"/>
          <p:cNvSpPr>
            <a:spLocks noGrp="1" noChangeArrowheads="1"/>
          </p:cNvSpPr>
          <p:nvPr>
            <p:ph type="body" idx="1"/>
          </p:nvPr>
        </p:nvSpPr>
        <p:spPr>
          <a:xfrm>
            <a:off x="595745" y="1137224"/>
            <a:ext cx="11005705" cy="5554521"/>
          </a:xfrm>
          <a:noFill/>
        </p:spPr>
        <p:txBody>
          <a:bodyPr vert="horz" lIns="92075" tIns="46038" rIns="92075" bIns="46038" rtlCol="0">
            <a:noAutofit/>
          </a:bodyPr>
          <a:lstStyle/>
          <a:p>
            <a:r>
              <a:rPr lang="en-US" altLang="en-US" sz="2400" dirty="0" smtClean="0">
                <a:solidFill>
                  <a:srgbClr val="FF0000"/>
                </a:solidFill>
              </a:rPr>
              <a:t>Slice </a:t>
            </a:r>
            <a:r>
              <a:rPr lang="en-US" altLang="en-US" sz="2400" dirty="0">
                <a:solidFill>
                  <a:srgbClr val="FF0000"/>
                </a:solidFill>
              </a:rPr>
              <a:t>and dice: </a:t>
            </a:r>
            <a:r>
              <a:rPr lang="en-US" sz="2400" dirty="0" smtClean="0"/>
              <a:t>The </a:t>
            </a:r>
            <a:r>
              <a:rPr lang="en-US" sz="2400" i="1" dirty="0" smtClean="0"/>
              <a:t>slice </a:t>
            </a:r>
            <a:r>
              <a:rPr lang="en-US" sz="2400" dirty="0" smtClean="0"/>
              <a:t>operation performs a selection on one dimension of the given cube, resulting in a </a:t>
            </a:r>
            <a:r>
              <a:rPr lang="en-US" sz="2400" dirty="0" err="1" smtClean="0"/>
              <a:t>subcube</a:t>
            </a:r>
            <a:r>
              <a:rPr lang="en-US" sz="2400" dirty="0" smtClean="0"/>
              <a:t>. The </a:t>
            </a:r>
            <a:r>
              <a:rPr lang="en-US" sz="2400" i="1" dirty="0" smtClean="0"/>
              <a:t>dice </a:t>
            </a:r>
            <a:r>
              <a:rPr lang="en-US" sz="2400" dirty="0" smtClean="0"/>
              <a:t>operation defines a </a:t>
            </a:r>
            <a:r>
              <a:rPr lang="en-US" sz="2400" dirty="0" err="1" smtClean="0"/>
              <a:t>subcube</a:t>
            </a:r>
            <a:r>
              <a:rPr lang="en-US" sz="2400" dirty="0" smtClean="0"/>
              <a:t> by performing a selection on two or more dimensions.</a:t>
            </a:r>
            <a:endParaRPr lang="en-US" altLang="en-US" sz="2400" dirty="0"/>
          </a:p>
          <a:p>
            <a:pPr eaLnBrk="1" hangingPunct="1"/>
            <a:r>
              <a:rPr lang="en-US" altLang="en-US" sz="2400" dirty="0">
                <a:solidFill>
                  <a:srgbClr val="FF0000"/>
                </a:solidFill>
              </a:rPr>
              <a:t>Pivot (rotate): </a:t>
            </a:r>
            <a:r>
              <a:rPr lang="en-US" altLang="en-US" sz="2400" dirty="0" smtClean="0">
                <a:solidFill>
                  <a:srgbClr val="FF0000"/>
                </a:solidFill>
              </a:rPr>
              <a:t> </a:t>
            </a:r>
            <a:r>
              <a:rPr lang="en-US" sz="2400" i="1" dirty="0" smtClean="0"/>
              <a:t>Pivot </a:t>
            </a:r>
            <a:r>
              <a:rPr lang="en-US" sz="2400" dirty="0" smtClean="0"/>
              <a:t>(also called rotate) is a visualization operation that rotates the data axes in view to provide an alternative data presentation. </a:t>
            </a:r>
            <a:endParaRPr lang="en-US" sz="2400" dirty="0" smtClean="0"/>
          </a:p>
          <a:p>
            <a:pPr lvl="1"/>
            <a:r>
              <a:rPr lang="en-US" altLang="en-US" sz="2400" dirty="0" smtClean="0"/>
              <a:t>Examples: </a:t>
            </a:r>
            <a:r>
              <a:rPr lang="en-US" sz="2400" dirty="0" smtClean="0"/>
              <a:t>rotating the axes in a 3-D cube, or transforming a 3-D cube into a series </a:t>
            </a:r>
            <a:r>
              <a:rPr lang="en-US" sz="2400" dirty="0" smtClean="0"/>
              <a:t>of 2-D </a:t>
            </a:r>
            <a:r>
              <a:rPr lang="en-US" sz="2400" dirty="0" smtClean="0"/>
              <a:t>planes.</a:t>
            </a:r>
            <a:endParaRPr lang="en-US" altLang="en-US" sz="2400" dirty="0" smtClean="0"/>
          </a:p>
          <a:p>
            <a:r>
              <a:rPr lang="en-US" altLang="en-US" sz="2400" dirty="0" smtClean="0"/>
              <a:t>Other </a:t>
            </a:r>
            <a:r>
              <a:rPr lang="en-US" altLang="en-US" sz="2400" dirty="0"/>
              <a:t>operations</a:t>
            </a:r>
          </a:p>
          <a:p>
            <a:pPr lvl="1" eaLnBrk="1" hangingPunct="1"/>
            <a:r>
              <a:rPr lang="en-US" altLang="en-US" sz="2400" dirty="0" smtClean="0">
                <a:solidFill>
                  <a:srgbClr val="FF0000"/>
                </a:solidFill>
              </a:rPr>
              <a:t>Drill </a:t>
            </a:r>
            <a:r>
              <a:rPr lang="en-US" altLang="en-US" sz="2400" dirty="0">
                <a:solidFill>
                  <a:srgbClr val="FF0000"/>
                </a:solidFill>
              </a:rPr>
              <a:t>across: </a:t>
            </a:r>
            <a:r>
              <a:rPr lang="en-US" altLang="en-US" sz="2400" dirty="0" smtClean="0"/>
              <a:t>execute queries involving </a:t>
            </a:r>
            <a:r>
              <a:rPr lang="en-US" altLang="en-US" sz="2400" dirty="0"/>
              <a:t>(across) more than one fact table</a:t>
            </a:r>
          </a:p>
          <a:p>
            <a:pPr lvl="1"/>
            <a:r>
              <a:rPr lang="en-US" altLang="en-US" sz="2400" dirty="0" smtClean="0">
                <a:solidFill>
                  <a:srgbClr val="FF0000"/>
                </a:solidFill>
              </a:rPr>
              <a:t>Drill </a:t>
            </a:r>
            <a:r>
              <a:rPr lang="en-US" altLang="en-US" sz="2400" dirty="0">
                <a:solidFill>
                  <a:srgbClr val="FF0000"/>
                </a:solidFill>
              </a:rPr>
              <a:t>through:</a:t>
            </a:r>
            <a:r>
              <a:rPr lang="en-US" altLang="en-US" sz="2400" i="1" dirty="0">
                <a:solidFill>
                  <a:srgbClr val="FF0000"/>
                </a:solidFill>
              </a:rPr>
              <a:t> </a:t>
            </a:r>
            <a:r>
              <a:rPr lang="en-US" sz="2400" dirty="0" smtClean="0"/>
              <a:t>operation uses relational SQL facilities to drill through </a:t>
            </a:r>
            <a:r>
              <a:rPr lang="en-US" sz="2400" dirty="0" smtClean="0"/>
              <a:t>the bottom </a:t>
            </a:r>
            <a:r>
              <a:rPr lang="en-US" sz="2400" dirty="0" smtClean="0"/>
              <a:t>level of a data </a:t>
            </a:r>
            <a:r>
              <a:rPr lang="en-US" sz="2400" dirty="0" smtClean="0"/>
              <a:t>cube </a:t>
            </a:r>
            <a:r>
              <a:rPr lang="en-US" sz="2400" dirty="0" smtClean="0"/>
              <a:t>down to its back-end relational tables</a:t>
            </a:r>
            <a:r>
              <a:rPr lang="en-US" sz="2400" dirty="0" smtClean="0"/>
              <a:t>.</a:t>
            </a:r>
          </a:p>
          <a:p>
            <a:r>
              <a:rPr lang="en-US" sz="2400" dirty="0" smtClean="0"/>
              <a:t>Other OLAP operations may include ranking the top </a:t>
            </a:r>
            <a:r>
              <a:rPr lang="en-US" sz="2400" i="1" dirty="0" smtClean="0"/>
              <a:t>N </a:t>
            </a:r>
            <a:r>
              <a:rPr lang="en-US" sz="2400" dirty="0" smtClean="0"/>
              <a:t>or bottom </a:t>
            </a:r>
            <a:r>
              <a:rPr lang="en-US" sz="2400" i="1" dirty="0" smtClean="0"/>
              <a:t>N </a:t>
            </a:r>
            <a:r>
              <a:rPr lang="en-US" sz="2400" dirty="0" smtClean="0"/>
              <a:t>items </a:t>
            </a:r>
            <a:r>
              <a:rPr lang="en-US" sz="2400" dirty="0" smtClean="0"/>
              <a:t>in lists</a:t>
            </a:r>
            <a:r>
              <a:rPr lang="en-US" sz="2400" dirty="0" smtClean="0"/>
              <a:t>, as well as computing moving averages, growth rates, interests, internal </a:t>
            </a:r>
            <a:r>
              <a:rPr lang="en-US" sz="2400" dirty="0" smtClean="0"/>
              <a:t>return rates</a:t>
            </a:r>
            <a:r>
              <a:rPr lang="en-US" sz="2400" dirty="0" smtClean="0"/>
              <a:t>, depreciation, currency conversions, and statistical functions.</a:t>
            </a:r>
            <a:endParaRPr lang="en-US" altLang="en-US" sz="2400" dirty="0"/>
          </a:p>
        </p:txBody>
      </p:sp>
    </p:spTree>
    <p:extLst>
      <p:ext uri="{BB962C8B-B14F-4D97-AF65-F5344CB8AC3E}">
        <p14:creationId xmlns:p14="http://schemas.microsoft.com/office/powerpoint/2010/main" xmlns="" val="28083659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4294967295"/>
          </p:nvPr>
        </p:nvSpPr>
        <p:spPr>
          <a:xfrm>
            <a:off x="8763000" y="6400800"/>
            <a:ext cx="19050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fld id="{1564CB6B-DC0E-4292-B839-0A52B8E07899}" type="slidenum">
              <a:rPr lang="en-US" altLang="en-US" sz="1200"/>
              <a:pPr eaLnBrk="1" hangingPunct="1">
                <a:spcBef>
                  <a:spcPct val="0"/>
                </a:spcBef>
                <a:buClrTx/>
                <a:buSzTx/>
                <a:buFontTx/>
                <a:buNone/>
              </a:pPr>
              <a:t>46</a:t>
            </a:fld>
            <a:endParaRPr lang="en-US" altLang="en-US" sz="1200"/>
          </a:p>
        </p:txBody>
      </p:sp>
      <p:pic>
        <p:nvPicPr>
          <p:cNvPr id="31747" name="Picture 1059" descr="ha02f1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0" y="152400"/>
            <a:ext cx="7620000" cy="662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8" name="Text Box 1061"/>
          <p:cNvSpPr txBox="1">
            <a:spLocks noChangeArrowheads="1"/>
          </p:cNvSpPr>
          <p:nvPr/>
        </p:nvSpPr>
        <p:spPr bwMode="auto">
          <a:xfrm>
            <a:off x="76200" y="2020550"/>
            <a:ext cx="4190999" cy="144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4400" dirty="0" smtClean="0">
                <a:latin typeface="Berlin Sans FB Demi" panose="020E0802020502020306" pitchFamily="34" charset="0"/>
              </a:rPr>
              <a:t>Typical </a:t>
            </a:r>
            <a:r>
              <a:rPr lang="en-US" altLang="en-US" sz="4400" dirty="0">
                <a:latin typeface="Berlin Sans FB Demi" panose="020E0802020502020306" pitchFamily="34" charset="0"/>
              </a:rPr>
              <a:t>OLAP Operations</a:t>
            </a:r>
          </a:p>
        </p:txBody>
      </p:sp>
    </p:spTree>
    <p:extLst>
      <p:ext uri="{BB962C8B-B14F-4D97-AF65-F5344CB8AC3E}">
        <p14:creationId xmlns:p14="http://schemas.microsoft.com/office/powerpoint/2010/main" xmlns="" val="4261562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0" y="114300"/>
            <a:ext cx="12192000" cy="1104900"/>
          </a:xfrm>
          <a:noFill/>
        </p:spPr>
        <p:txBody>
          <a:bodyPr vert="horz" lIns="92075" tIns="46038" rIns="92075" bIns="46038" rtlCol="0" anchor="b">
            <a:noAutofit/>
          </a:bodyPr>
          <a:lstStyle/>
          <a:p>
            <a:r>
              <a:rPr lang="en-US" altLang="en-US" dirty="0" smtClean="0"/>
              <a:t>A Star-Net Query Model for Multidimensional Model</a:t>
            </a:r>
            <a:endParaRPr lang="en-US" altLang="en-US" dirty="0"/>
          </a:p>
        </p:txBody>
      </p:sp>
      <p:sp>
        <p:nvSpPr>
          <p:cNvPr id="35844" name="Rectangle 3"/>
          <p:cNvSpPr>
            <a:spLocks noGrp="1" noChangeArrowheads="1"/>
          </p:cNvSpPr>
          <p:nvPr>
            <p:ph type="body" idx="1"/>
          </p:nvPr>
        </p:nvSpPr>
        <p:spPr>
          <a:xfrm>
            <a:off x="660400" y="1358900"/>
            <a:ext cx="10655300" cy="5181600"/>
          </a:xfrm>
          <a:noFill/>
        </p:spPr>
        <p:txBody>
          <a:bodyPr vert="horz" lIns="92075" tIns="46038" rIns="92075" bIns="46038" rtlCol="0">
            <a:noAutofit/>
          </a:bodyPr>
          <a:lstStyle/>
          <a:p>
            <a:r>
              <a:rPr lang="en-US" sz="2400" dirty="0" smtClean="0"/>
              <a:t>The querying of multidimensional databases can be based on a </a:t>
            </a:r>
            <a:r>
              <a:rPr lang="en-US" sz="2400" b="1" dirty="0" err="1" smtClean="0"/>
              <a:t>starnet</a:t>
            </a:r>
            <a:r>
              <a:rPr lang="en-US" sz="2400" b="1" dirty="0" smtClean="0"/>
              <a:t> model</a:t>
            </a:r>
          </a:p>
          <a:p>
            <a:pPr lvl="1"/>
            <a:r>
              <a:rPr lang="en-US" sz="2400" dirty="0" smtClean="0"/>
              <a:t>consists of radial lines emanating from a central point, where each line represents a concept hierarchy for a dimension. </a:t>
            </a:r>
          </a:p>
          <a:p>
            <a:pPr lvl="1"/>
            <a:r>
              <a:rPr lang="en-US" sz="2400" dirty="0" smtClean="0"/>
              <a:t>Each abstraction level in the hierarchy is called a </a:t>
            </a:r>
            <a:r>
              <a:rPr lang="en-US" sz="2400" b="1" dirty="0" smtClean="0"/>
              <a:t>footprint</a:t>
            </a:r>
            <a:r>
              <a:rPr lang="en-US" sz="2400" dirty="0" smtClean="0"/>
              <a:t>. These represent the granularities available for use by OLAP operations such as drill-down and roll-up.</a:t>
            </a:r>
          </a:p>
          <a:p>
            <a:r>
              <a:rPr lang="en-US" sz="2400" dirty="0" smtClean="0"/>
              <a:t>Concept hierarchies can be used to </a:t>
            </a:r>
            <a:r>
              <a:rPr lang="en-US" sz="2400" b="1" dirty="0" smtClean="0"/>
              <a:t>generalize</a:t>
            </a:r>
            <a:r>
              <a:rPr lang="en-US" sz="2400" dirty="0" smtClean="0"/>
              <a:t> data by replacing low-level values (such as “day” for the </a:t>
            </a:r>
            <a:r>
              <a:rPr lang="en-US" sz="2400" i="1" dirty="0" smtClean="0"/>
              <a:t>time</a:t>
            </a:r>
            <a:r>
              <a:rPr lang="en-US" sz="2400" dirty="0" smtClean="0"/>
              <a:t> dimension) by higher-level abstractions (such as “year”), or to </a:t>
            </a:r>
            <a:r>
              <a:rPr lang="en-US" sz="2400" b="1" dirty="0" smtClean="0"/>
              <a:t>specialize</a:t>
            </a:r>
            <a:r>
              <a:rPr lang="en-US" sz="2400" dirty="0" smtClean="0"/>
              <a:t> data by replacing higher-level abstractions with lower-level values.</a:t>
            </a:r>
            <a:endParaRPr lang="en-US" altLang="en-US" sz="2400" dirty="0"/>
          </a:p>
        </p:txBody>
      </p:sp>
    </p:spTree>
    <p:extLst>
      <p:ext uri="{BB962C8B-B14F-4D97-AF65-F5344CB8AC3E}">
        <p14:creationId xmlns:p14="http://schemas.microsoft.com/office/powerpoint/2010/main" xmlns="" val="23143922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type="title"/>
          </p:nvPr>
        </p:nvSpPr>
        <p:spPr>
          <a:xfrm>
            <a:off x="2400300" y="0"/>
            <a:ext cx="7073900" cy="1066801"/>
          </a:xfrm>
        </p:spPr>
        <p:txBody>
          <a:bodyPr>
            <a:normAutofit/>
          </a:bodyPr>
          <a:lstStyle/>
          <a:p>
            <a:r>
              <a:rPr lang="en-US" altLang="en-US" dirty="0" smtClean="0"/>
              <a:t>A Star-Net Query Model</a:t>
            </a:r>
          </a:p>
        </p:txBody>
      </p:sp>
      <p:pic>
        <p:nvPicPr>
          <p:cNvPr id="143362" name="Picture 2"/>
          <p:cNvPicPr>
            <a:picLocks noChangeAspect="1" noChangeArrowheads="1"/>
          </p:cNvPicPr>
          <p:nvPr/>
        </p:nvPicPr>
        <p:blipFill>
          <a:blip r:embed="rId3"/>
          <a:srcRect/>
          <a:stretch>
            <a:fillRect/>
          </a:stretch>
        </p:blipFill>
        <p:spPr bwMode="auto">
          <a:xfrm>
            <a:off x="2020339" y="1201182"/>
            <a:ext cx="7594715" cy="5047222"/>
          </a:xfrm>
          <a:prstGeom prst="rect">
            <a:avLst/>
          </a:prstGeom>
          <a:noFill/>
          <a:ln w="9525">
            <a:noFill/>
            <a:miter lim="800000"/>
            <a:headEnd/>
            <a:tailEnd/>
          </a:ln>
          <a:effectLst/>
        </p:spPr>
      </p:pic>
    </p:spTree>
    <p:extLst>
      <p:ext uri="{BB962C8B-B14F-4D97-AF65-F5344CB8AC3E}">
        <p14:creationId xmlns:p14="http://schemas.microsoft.com/office/powerpoint/2010/main" xmlns="" val="29966837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819400" y="304800"/>
            <a:ext cx="6858000" cy="762000"/>
          </a:xfrm>
        </p:spPr>
        <p:txBody>
          <a:bodyPr/>
          <a:lstStyle/>
          <a:p>
            <a:pPr eaLnBrk="1" hangingPunct="1"/>
            <a:r>
              <a:rPr lang="en-US" altLang="en-US" dirty="0" smtClean="0"/>
              <a:t>A Star-Net Query Model</a:t>
            </a:r>
            <a:endParaRPr lang="en-US" altLang="en-US" sz="2400" dirty="0"/>
          </a:p>
        </p:txBody>
      </p:sp>
      <p:sp>
        <p:nvSpPr>
          <p:cNvPr id="32772" name="Rectangle 3"/>
          <p:cNvSpPr>
            <a:spLocks noGrp="1" noChangeArrowheads="1"/>
          </p:cNvSpPr>
          <p:nvPr>
            <p:ph type="body" idx="1"/>
          </p:nvPr>
        </p:nvSpPr>
        <p:spPr>
          <a:xfrm>
            <a:off x="163946" y="751682"/>
            <a:ext cx="11406908" cy="5384800"/>
          </a:xfrm>
        </p:spPr>
        <p:txBody>
          <a:bodyPr/>
          <a:lstStyle/>
          <a:p>
            <a:pPr eaLnBrk="1" hangingPunct="1">
              <a:buFont typeface="Wingdings" panose="05000000000000000000" pitchFamily="2" charset="2"/>
              <a:buNone/>
            </a:pPr>
            <a:r>
              <a:rPr lang="en-US" altLang="en-US" dirty="0" smtClean="0"/>
              <a:t> </a:t>
            </a:r>
          </a:p>
        </p:txBody>
      </p:sp>
      <p:sp>
        <p:nvSpPr>
          <p:cNvPr id="32773" name="Oval 4"/>
          <p:cNvSpPr>
            <a:spLocks noChangeArrowheads="1"/>
          </p:cNvSpPr>
          <p:nvPr/>
        </p:nvSpPr>
        <p:spPr bwMode="auto">
          <a:xfrm>
            <a:off x="5873750" y="3587750"/>
            <a:ext cx="215900" cy="2159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4" name="Oval 5"/>
          <p:cNvSpPr>
            <a:spLocks noChangeArrowheads="1"/>
          </p:cNvSpPr>
          <p:nvPr/>
        </p:nvSpPr>
        <p:spPr bwMode="auto">
          <a:xfrm>
            <a:off x="5264150" y="3054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5" name="Oval 6"/>
          <p:cNvSpPr>
            <a:spLocks noChangeArrowheads="1"/>
          </p:cNvSpPr>
          <p:nvPr/>
        </p:nvSpPr>
        <p:spPr bwMode="auto">
          <a:xfrm>
            <a:off x="4425950" y="2368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6" name="Oval 7"/>
          <p:cNvSpPr>
            <a:spLocks noChangeArrowheads="1"/>
          </p:cNvSpPr>
          <p:nvPr/>
        </p:nvSpPr>
        <p:spPr bwMode="auto">
          <a:xfrm>
            <a:off x="53403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7" name="Oval 8"/>
          <p:cNvSpPr>
            <a:spLocks noChangeArrowheads="1"/>
          </p:cNvSpPr>
          <p:nvPr/>
        </p:nvSpPr>
        <p:spPr bwMode="auto">
          <a:xfrm>
            <a:off x="42735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8" name="Oval 9"/>
          <p:cNvSpPr>
            <a:spLocks noChangeArrowheads="1"/>
          </p:cNvSpPr>
          <p:nvPr/>
        </p:nvSpPr>
        <p:spPr bwMode="auto">
          <a:xfrm>
            <a:off x="29781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79" name="Oval 10"/>
          <p:cNvSpPr>
            <a:spLocks noChangeArrowheads="1"/>
          </p:cNvSpPr>
          <p:nvPr/>
        </p:nvSpPr>
        <p:spPr bwMode="auto">
          <a:xfrm>
            <a:off x="5264150" y="4197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0" name="Oval 11"/>
          <p:cNvSpPr>
            <a:spLocks noChangeArrowheads="1"/>
          </p:cNvSpPr>
          <p:nvPr/>
        </p:nvSpPr>
        <p:spPr bwMode="auto">
          <a:xfrm>
            <a:off x="58737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1" name="Oval 12"/>
          <p:cNvSpPr>
            <a:spLocks noChangeArrowheads="1"/>
          </p:cNvSpPr>
          <p:nvPr/>
        </p:nvSpPr>
        <p:spPr bwMode="auto">
          <a:xfrm>
            <a:off x="58737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2" name="Oval 13"/>
          <p:cNvSpPr>
            <a:spLocks noChangeArrowheads="1"/>
          </p:cNvSpPr>
          <p:nvPr/>
        </p:nvSpPr>
        <p:spPr bwMode="auto">
          <a:xfrm>
            <a:off x="58737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3" name="Oval 14"/>
          <p:cNvSpPr>
            <a:spLocks noChangeArrowheads="1"/>
          </p:cNvSpPr>
          <p:nvPr/>
        </p:nvSpPr>
        <p:spPr bwMode="auto">
          <a:xfrm>
            <a:off x="8388350" y="57975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4" name="Oval 15"/>
          <p:cNvSpPr>
            <a:spLocks noChangeArrowheads="1"/>
          </p:cNvSpPr>
          <p:nvPr/>
        </p:nvSpPr>
        <p:spPr bwMode="auto">
          <a:xfrm>
            <a:off x="7473950" y="5111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5" name="Oval 16"/>
          <p:cNvSpPr>
            <a:spLocks noChangeArrowheads="1"/>
          </p:cNvSpPr>
          <p:nvPr/>
        </p:nvSpPr>
        <p:spPr bwMode="auto">
          <a:xfrm>
            <a:off x="6788150" y="4502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6" name="Oval 17"/>
          <p:cNvSpPr>
            <a:spLocks noChangeArrowheads="1"/>
          </p:cNvSpPr>
          <p:nvPr/>
        </p:nvSpPr>
        <p:spPr bwMode="auto">
          <a:xfrm>
            <a:off x="89217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7" name="Oval 18"/>
          <p:cNvSpPr>
            <a:spLocks noChangeArrowheads="1"/>
          </p:cNvSpPr>
          <p:nvPr/>
        </p:nvSpPr>
        <p:spPr bwMode="auto">
          <a:xfrm>
            <a:off x="77787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8" name="Oval 19"/>
          <p:cNvSpPr>
            <a:spLocks noChangeArrowheads="1"/>
          </p:cNvSpPr>
          <p:nvPr/>
        </p:nvSpPr>
        <p:spPr bwMode="auto">
          <a:xfrm>
            <a:off x="6788150" y="3587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89" name="Oval 20"/>
          <p:cNvSpPr>
            <a:spLocks noChangeArrowheads="1"/>
          </p:cNvSpPr>
          <p:nvPr/>
        </p:nvSpPr>
        <p:spPr bwMode="auto">
          <a:xfrm>
            <a:off x="8083550" y="2139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0" name="Oval 21"/>
          <p:cNvSpPr>
            <a:spLocks noChangeArrowheads="1"/>
          </p:cNvSpPr>
          <p:nvPr/>
        </p:nvSpPr>
        <p:spPr bwMode="auto">
          <a:xfrm>
            <a:off x="4349750" y="4883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1" name="Oval 22"/>
          <p:cNvSpPr>
            <a:spLocks noChangeArrowheads="1"/>
          </p:cNvSpPr>
          <p:nvPr/>
        </p:nvSpPr>
        <p:spPr bwMode="auto">
          <a:xfrm>
            <a:off x="3206750" y="5645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2" name="Oval 23"/>
          <p:cNvSpPr>
            <a:spLocks noChangeArrowheads="1"/>
          </p:cNvSpPr>
          <p:nvPr/>
        </p:nvSpPr>
        <p:spPr bwMode="auto">
          <a:xfrm>
            <a:off x="5873750" y="5721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2793" name="Line 24"/>
          <p:cNvSpPr>
            <a:spLocks noChangeShapeType="1"/>
          </p:cNvSpPr>
          <p:nvPr/>
        </p:nvSpPr>
        <p:spPr bwMode="auto">
          <a:xfrm>
            <a:off x="5943600" y="30480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4" name="Line 25"/>
          <p:cNvSpPr>
            <a:spLocks noChangeShapeType="1"/>
          </p:cNvSpPr>
          <p:nvPr/>
        </p:nvSpPr>
        <p:spPr bwMode="auto">
          <a:xfrm>
            <a:off x="5943600" y="22860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5" name="Line 26"/>
          <p:cNvSpPr>
            <a:spLocks noChangeShapeType="1"/>
          </p:cNvSpPr>
          <p:nvPr/>
        </p:nvSpPr>
        <p:spPr bwMode="auto">
          <a:xfrm>
            <a:off x="5943600" y="38100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6" name="Line 27"/>
          <p:cNvSpPr>
            <a:spLocks noChangeShapeType="1"/>
          </p:cNvSpPr>
          <p:nvPr/>
        </p:nvSpPr>
        <p:spPr bwMode="auto">
          <a:xfrm>
            <a:off x="5943600" y="4724400"/>
            <a:ext cx="0" cy="990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7" name="Line 28"/>
          <p:cNvSpPr>
            <a:spLocks noChangeShapeType="1"/>
          </p:cNvSpPr>
          <p:nvPr/>
        </p:nvSpPr>
        <p:spPr bwMode="auto">
          <a:xfrm>
            <a:off x="6096000" y="3657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8" name="Line 29"/>
          <p:cNvSpPr>
            <a:spLocks noChangeShapeType="1"/>
          </p:cNvSpPr>
          <p:nvPr/>
        </p:nvSpPr>
        <p:spPr bwMode="auto">
          <a:xfrm>
            <a:off x="6934200" y="3657600"/>
            <a:ext cx="838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799" name="Line 30"/>
          <p:cNvSpPr>
            <a:spLocks noChangeShapeType="1"/>
          </p:cNvSpPr>
          <p:nvPr/>
        </p:nvSpPr>
        <p:spPr bwMode="auto">
          <a:xfrm>
            <a:off x="7924800" y="36576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0" name="Line 31"/>
          <p:cNvSpPr>
            <a:spLocks noChangeShapeType="1"/>
          </p:cNvSpPr>
          <p:nvPr/>
        </p:nvSpPr>
        <p:spPr bwMode="auto">
          <a:xfrm>
            <a:off x="5486400" y="36576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1" name="Line 32"/>
          <p:cNvSpPr>
            <a:spLocks noChangeShapeType="1"/>
          </p:cNvSpPr>
          <p:nvPr/>
        </p:nvSpPr>
        <p:spPr bwMode="auto">
          <a:xfrm>
            <a:off x="4419600" y="36576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2" name="Line 33"/>
          <p:cNvSpPr>
            <a:spLocks noChangeShapeType="1"/>
          </p:cNvSpPr>
          <p:nvPr/>
        </p:nvSpPr>
        <p:spPr bwMode="auto">
          <a:xfrm>
            <a:off x="3124200" y="3657600"/>
            <a:ext cx="1143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3" name="Line 34"/>
          <p:cNvSpPr>
            <a:spLocks noChangeShapeType="1"/>
          </p:cNvSpPr>
          <p:nvPr/>
        </p:nvSpPr>
        <p:spPr bwMode="auto">
          <a:xfrm flipV="1">
            <a:off x="6096000" y="2286000"/>
            <a:ext cx="1981200" cy="1371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4" name="Line 35"/>
          <p:cNvSpPr>
            <a:spLocks noChangeShapeType="1"/>
          </p:cNvSpPr>
          <p:nvPr/>
        </p:nvSpPr>
        <p:spPr bwMode="auto">
          <a:xfrm flipV="1">
            <a:off x="8229600" y="1752600"/>
            <a:ext cx="685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5" name="Line 36"/>
          <p:cNvSpPr>
            <a:spLocks noChangeShapeType="1"/>
          </p:cNvSpPr>
          <p:nvPr/>
        </p:nvSpPr>
        <p:spPr bwMode="auto">
          <a:xfrm flipH="1">
            <a:off x="5410200" y="38100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6" name="Line 37"/>
          <p:cNvSpPr>
            <a:spLocks noChangeShapeType="1"/>
          </p:cNvSpPr>
          <p:nvPr/>
        </p:nvSpPr>
        <p:spPr bwMode="auto">
          <a:xfrm flipH="1">
            <a:off x="4495800" y="4343400"/>
            <a:ext cx="7620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7" name="Line 38"/>
          <p:cNvSpPr>
            <a:spLocks noChangeShapeType="1"/>
          </p:cNvSpPr>
          <p:nvPr/>
        </p:nvSpPr>
        <p:spPr bwMode="auto">
          <a:xfrm flipV="1">
            <a:off x="3352800" y="4953000"/>
            <a:ext cx="9906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8" name="Line 39"/>
          <p:cNvSpPr>
            <a:spLocks noChangeShapeType="1"/>
          </p:cNvSpPr>
          <p:nvPr/>
        </p:nvSpPr>
        <p:spPr bwMode="auto">
          <a:xfrm>
            <a:off x="5410200" y="3200400"/>
            <a:ext cx="457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09" name="Line 40"/>
          <p:cNvSpPr>
            <a:spLocks noChangeShapeType="1"/>
          </p:cNvSpPr>
          <p:nvPr/>
        </p:nvSpPr>
        <p:spPr bwMode="auto">
          <a:xfrm>
            <a:off x="4572000" y="2514600"/>
            <a:ext cx="6858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0" name="Line 41"/>
          <p:cNvSpPr>
            <a:spLocks noChangeShapeType="1"/>
          </p:cNvSpPr>
          <p:nvPr/>
        </p:nvSpPr>
        <p:spPr bwMode="auto">
          <a:xfrm>
            <a:off x="3505200" y="1752600"/>
            <a:ext cx="9144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1" name="Line 42"/>
          <p:cNvSpPr>
            <a:spLocks noChangeShapeType="1"/>
          </p:cNvSpPr>
          <p:nvPr/>
        </p:nvSpPr>
        <p:spPr bwMode="auto">
          <a:xfrm>
            <a:off x="6096000" y="3810000"/>
            <a:ext cx="685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2" name="Line 43"/>
          <p:cNvSpPr>
            <a:spLocks noChangeShapeType="1"/>
          </p:cNvSpPr>
          <p:nvPr/>
        </p:nvSpPr>
        <p:spPr bwMode="auto">
          <a:xfrm>
            <a:off x="6934200" y="4648200"/>
            <a:ext cx="533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3" name="Line 44"/>
          <p:cNvSpPr>
            <a:spLocks noChangeShapeType="1"/>
          </p:cNvSpPr>
          <p:nvPr/>
        </p:nvSpPr>
        <p:spPr bwMode="auto">
          <a:xfrm>
            <a:off x="7620000" y="5257800"/>
            <a:ext cx="762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4" name="Line 45"/>
          <p:cNvSpPr>
            <a:spLocks noChangeShapeType="1"/>
          </p:cNvSpPr>
          <p:nvPr/>
        </p:nvSpPr>
        <p:spPr bwMode="auto">
          <a:xfrm>
            <a:off x="8534400" y="5943600"/>
            <a:ext cx="3810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5" name="Line 46"/>
          <p:cNvSpPr>
            <a:spLocks noChangeShapeType="1"/>
          </p:cNvSpPr>
          <p:nvPr/>
        </p:nvSpPr>
        <p:spPr bwMode="auto">
          <a:xfrm>
            <a:off x="5943600" y="5867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6" name="Line 47"/>
          <p:cNvSpPr>
            <a:spLocks noChangeShapeType="1"/>
          </p:cNvSpPr>
          <p:nvPr/>
        </p:nvSpPr>
        <p:spPr bwMode="auto">
          <a:xfrm flipH="1">
            <a:off x="2743200" y="5791200"/>
            <a:ext cx="4572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7" name="Line 48"/>
          <p:cNvSpPr>
            <a:spLocks noChangeShapeType="1"/>
          </p:cNvSpPr>
          <p:nvPr/>
        </p:nvSpPr>
        <p:spPr bwMode="auto">
          <a:xfrm flipH="1">
            <a:off x="2438400" y="3657600"/>
            <a:ext cx="533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8" name="Line 49"/>
          <p:cNvSpPr>
            <a:spLocks noChangeShapeType="1"/>
          </p:cNvSpPr>
          <p:nvPr/>
        </p:nvSpPr>
        <p:spPr bwMode="auto">
          <a:xfrm>
            <a:off x="9067800" y="3657600"/>
            <a:ext cx="533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19" name="Rectangle 50"/>
          <p:cNvSpPr>
            <a:spLocks noChangeArrowheads="1"/>
          </p:cNvSpPr>
          <p:nvPr/>
        </p:nvSpPr>
        <p:spPr bwMode="auto">
          <a:xfrm>
            <a:off x="2498725" y="1423988"/>
            <a:ext cx="17780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Shipping Method</a:t>
            </a:r>
          </a:p>
        </p:txBody>
      </p:sp>
      <p:sp>
        <p:nvSpPr>
          <p:cNvPr id="32820" name="Rectangle 51"/>
          <p:cNvSpPr>
            <a:spLocks noChangeArrowheads="1"/>
          </p:cNvSpPr>
          <p:nvPr/>
        </p:nvSpPr>
        <p:spPr bwMode="auto">
          <a:xfrm>
            <a:off x="2727325" y="2262188"/>
            <a:ext cx="16319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AIR-EXPRESS</a:t>
            </a:r>
          </a:p>
        </p:txBody>
      </p:sp>
      <p:sp>
        <p:nvSpPr>
          <p:cNvPr id="32821" name="Rectangle 52"/>
          <p:cNvSpPr>
            <a:spLocks noChangeArrowheads="1"/>
          </p:cNvSpPr>
          <p:nvPr/>
        </p:nvSpPr>
        <p:spPr bwMode="auto">
          <a:xfrm>
            <a:off x="4251325" y="2947988"/>
            <a:ext cx="958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TRUCK</a:t>
            </a:r>
          </a:p>
        </p:txBody>
      </p:sp>
      <p:sp>
        <p:nvSpPr>
          <p:cNvPr id="32822" name="Rectangle 53"/>
          <p:cNvSpPr>
            <a:spLocks noChangeArrowheads="1"/>
          </p:cNvSpPr>
          <p:nvPr/>
        </p:nvSpPr>
        <p:spPr bwMode="auto">
          <a:xfrm>
            <a:off x="6003925" y="2795588"/>
            <a:ext cx="958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ORDER</a:t>
            </a:r>
          </a:p>
        </p:txBody>
      </p:sp>
      <p:sp>
        <p:nvSpPr>
          <p:cNvPr id="32823" name="Line 54"/>
          <p:cNvSpPr>
            <a:spLocks noChangeShapeType="1"/>
          </p:cNvSpPr>
          <p:nvPr/>
        </p:nvSpPr>
        <p:spPr bwMode="auto">
          <a:xfrm>
            <a:off x="5943600" y="1600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24" name="Rectangle 55"/>
          <p:cNvSpPr>
            <a:spLocks noChangeArrowheads="1"/>
          </p:cNvSpPr>
          <p:nvPr/>
        </p:nvSpPr>
        <p:spPr bwMode="auto">
          <a:xfrm>
            <a:off x="4937125" y="1271588"/>
            <a:ext cx="1752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Customer Orders</a:t>
            </a:r>
          </a:p>
        </p:txBody>
      </p:sp>
      <p:sp>
        <p:nvSpPr>
          <p:cNvPr id="32825" name="Rectangle 56"/>
          <p:cNvSpPr>
            <a:spLocks noChangeArrowheads="1"/>
          </p:cNvSpPr>
          <p:nvPr/>
        </p:nvSpPr>
        <p:spPr bwMode="auto">
          <a:xfrm>
            <a:off x="6003925" y="2033588"/>
            <a:ext cx="1543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CONTRACTS</a:t>
            </a:r>
          </a:p>
        </p:txBody>
      </p:sp>
      <p:sp>
        <p:nvSpPr>
          <p:cNvPr id="32826" name="Rectangle 57"/>
          <p:cNvSpPr>
            <a:spLocks noChangeArrowheads="1"/>
          </p:cNvSpPr>
          <p:nvPr/>
        </p:nvSpPr>
        <p:spPr bwMode="auto">
          <a:xfrm>
            <a:off x="8899525" y="1652588"/>
            <a:ext cx="1073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Customer</a:t>
            </a:r>
          </a:p>
        </p:txBody>
      </p:sp>
      <p:sp>
        <p:nvSpPr>
          <p:cNvPr id="32827" name="Rectangle 58"/>
          <p:cNvSpPr>
            <a:spLocks noChangeArrowheads="1"/>
          </p:cNvSpPr>
          <p:nvPr/>
        </p:nvSpPr>
        <p:spPr bwMode="auto">
          <a:xfrm>
            <a:off x="9585325" y="3481388"/>
            <a:ext cx="895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a:t>
            </a:r>
          </a:p>
        </p:txBody>
      </p:sp>
      <p:sp>
        <p:nvSpPr>
          <p:cNvPr id="32828" name="Rectangle 59"/>
          <p:cNvSpPr>
            <a:spLocks noChangeArrowheads="1"/>
          </p:cNvSpPr>
          <p:nvPr/>
        </p:nvSpPr>
        <p:spPr bwMode="auto">
          <a:xfrm>
            <a:off x="8213725" y="3862388"/>
            <a:ext cx="2082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GROUP</a:t>
            </a:r>
          </a:p>
        </p:txBody>
      </p:sp>
      <p:sp>
        <p:nvSpPr>
          <p:cNvPr id="32829" name="Rectangle 60"/>
          <p:cNvSpPr>
            <a:spLocks noChangeArrowheads="1"/>
          </p:cNvSpPr>
          <p:nvPr/>
        </p:nvSpPr>
        <p:spPr bwMode="auto">
          <a:xfrm>
            <a:off x="7070725" y="3252788"/>
            <a:ext cx="1828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LINE</a:t>
            </a:r>
          </a:p>
        </p:txBody>
      </p:sp>
      <p:sp>
        <p:nvSpPr>
          <p:cNvPr id="32830" name="Rectangle 61"/>
          <p:cNvSpPr>
            <a:spLocks noChangeArrowheads="1"/>
          </p:cNvSpPr>
          <p:nvPr/>
        </p:nvSpPr>
        <p:spPr bwMode="auto">
          <a:xfrm>
            <a:off x="6308725" y="3786188"/>
            <a:ext cx="1866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PRODUCT ITEM</a:t>
            </a:r>
          </a:p>
        </p:txBody>
      </p:sp>
      <p:sp>
        <p:nvSpPr>
          <p:cNvPr id="32831" name="Rectangle 62"/>
          <p:cNvSpPr>
            <a:spLocks noChangeArrowheads="1"/>
          </p:cNvSpPr>
          <p:nvPr/>
        </p:nvSpPr>
        <p:spPr bwMode="auto">
          <a:xfrm>
            <a:off x="6918325" y="4395788"/>
            <a:ext cx="18161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SALES PERSON</a:t>
            </a:r>
          </a:p>
        </p:txBody>
      </p:sp>
      <p:sp>
        <p:nvSpPr>
          <p:cNvPr id="32832" name="Rectangle 63"/>
          <p:cNvSpPr>
            <a:spLocks noChangeArrowheads="1"/>
          </p:cNvSpPr>
          <p:nvPr/>
        </p:nvSpPr>
        <p:spPr bwMode="auto">
          <a:xfrm>
            <a:off x="7604125" y="5005388"/>
            <a:ext cx="1212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DISTRICT</a:t>
            </a:r>
          </a:p>
        </p:txBody>
      </p:sp>
      <p:sp>
        <p:nvSpPr>
          <p:cNvPr id="32833" name="Rectangle 64"/>
          <p:cNvSpPr>
            <a:spLocks noChangeArrowheads="1"/>
          </p:cNvSpPr>
          <p:nvPr/>
        </p:nvSpPr>
        <p:spPr bwMode="auto">
          <a:xfrm>
            <a:off x="8594725" y="5691188"/>
            <a:ext cx="1200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DIVISION</a:t>
            </a:r>
          </a:p>
        </p:txBody>
      </p:sp>
      <p:sp>
        <p:nvSpPr>
          <p:cNvPr id="32834" name="Rectangle 65"/>
          <p:cNvSpPr>
            <a:spLocks noChangeArrowheads="1"/>
          </p:cNvSpPr>
          <p:nvPr/>
        </p:nvSpPr>
        <p:spPr bwMode="auto">
          <a:xfrm>
            <a:off x="8823325" y="6224588"/>
            <a:ext cx="13779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Organization</a:t>
            </a:r>
          </a:p>
        </p:txBody>
      </p:sp>
      <p:sp>
        <p:nvSpPr>
          <p:cNvPr id="32835" name="Rectangle 66"/>
          <p:cNvSpPr>
            <a:spLocks noChangeArrowheads="1"/>
          </p:cNvSpPr>
          <p:nvPr/>
        </p:nvSpPr>
        <p:spPr bwMode="auto">
          <a:xfrm>
            <a:off x="5318125" y="6224588"/>
            <a:ext cx="1149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Promotion</a:t>
            </a:r>
          </a:p>
        </p:txBody>
      </p:sp>
      <p:sp>
        <p:nvSpPr>
          <p:cNvPr id="32836" name="Rectangle 67"/>
          <p:cNvSpPr>
            <a:spLocks noChangeArrowheads="1"/>
          </p:cNvSpPr>
          <p:nvPr/>
        </p:nvSpPr>
        <p:spPr bwMode="auto">
          <a:xfrm>
            <a:off x="4098925" y="4167188"/>
            <a:ext cx="717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CITY</a:t>
            </a:r>
          </a:p>
        </p:txBody>
      </p:sp>
      <p:sp>
        <p:nvSpPr>
          <p:cNvPr id="32837" name="Rectangle 68"/>
          <p:cNvSpPr>
            <a:spLocks noChangeArrowheads="1"/>
          </p:cNvSpPr>
          <p:nvPr/>
        </p:nvSpPr>
        <p:spPr bwMode="auto">
          <a:xfrm>
            <a:off x="3336925" y="4700588"/>
            <a:ext cx="1289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COUNTRY</a:t>
            </a:r>
          </a:p>
        </p:txBody>
      </p:sp>
      <p:sp>
        <p:nvSpPr>
          <p:cNvPr id="32838" name="Rectangle 69"/>
          <p:cNvSpPr>
            <a:spLocks noChangeArrowheads="1"/>
          </p:cNvSpPr>
          <p:nvPr/>
        </p:nvSpPr>
        <p:spPr bwMode="auto">
          <a:xfrm>
            <a:off x="2117725" y="5462588"/>
            <a:ext cx="1047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REGION</a:t>
            </a:r>
          </a:p>
        </p:txBody>
      </p:sp>
      <p:sp>
        <p:nvSpPr>
          <p:cNvPr id="32839" name="Rectangle 70"/>
          <p:cNvSpPr>
            <a:spLocks noChangeArrowheads="1"/>
          </p:cNvSpPr>
          <p:nvPr/>
        </p:nvSpPr>
        <p:spPr bwMode="auto">
          <a:xfrm>
            <a:off x="1812925" y="6072188"/>
            <a:ext cx="9969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Location</a:t>
            </a:r>
          </a:p>
        </p:txBody>
      </p:sp>
      <p:sp>
        <p:nvSpPr>
          <p:cNvPr id="32840" name="Rectangle 71"/>
          <p:cNvSpPr>
            <a:spLocks noChangeArrowheads="1"/>
          </p:cNvSpPr>
          <p:nvPr/>
        </p:nvSpPr>
        <p:spPr bwMode="auto">
          <a:xfrm>
            <a:off x="4784725" y="3709988"/>
            <a:ext cx="895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DAILY</a:t>
            </a:r>
          </a:p>
        </p:txBody>
      </p:sp>
      <p:sp>
        <p:nvSpPr>
          <p:cNvPr id="32841" name="Rectangle 72"/>
          <p:cNvSpPr>
            <a:spLocks noChangeArrowheads="1"/>
          </p:cNvSpPr>
          <p:nvPr/>
        </p:nvSpPr>
        <p:spPr bwMode="auto">
          <a:xfrm>
            <a:off x="3717925" y="3709988"/>
            <a:ext cx="946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QTRLY</a:t>
            </a:r>
          </a:p>
        </p:txBody>
      </p:sp>
      <p:sp>
        <p:nvSpPr>
          <p:cNvPr id="32842" name="Rectangle 73"/>
          <p:cNvSpPr>
            <a:spLocks noChangeArrowheads="1"/>
          </p:cNvSpPr>
          <p:nvPr/>
        </p:nvSpPr>
        <p:spPr bwMode="auto">
          <a:xfrm>
            <a:off x="2422525" y="3709988"/>
            <a:ext cx="1314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ANNUALY</a:t>
            </a:r>
          </a:p>
        </p:txBody>
      </p:sp>
      <p:sp>
        <p:nvSpPr>
          <p:cNvPr id="32843" name="Rectangle 74"/>
          <p:cNvSpPr>
            <a:spLocks noChangeArrowheads="1"/>
          </p:cNvSpPr>
          <p:nvPr/>
        </p:nvSpPr>
        <p:spPr bwMode="auto">
          <a:xfrm>
            <a:off x="1812925" y="3481388"/>
            <a:ext cx="6667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latin typeface="Times New Roman" panose="02020603050405020304" pitchFamily="18" charset="0"/>
              </a:rPr>
              <a:t>Time</a:t>
            </a:r>
          </a:p>
        </p:txBody>
      </p:sp>
      <p:sp>
        <p:nvSpPr>
          <p:cNvPr id="32844" name="Line 75"/>
          <p:cNvSpPr>
            <a:spLocks noChangeShapeType="1"/>
          </p:cNvSpPr>
          <p:nvPr/>
        </p:nvSpPr>
        <p:spPr bwMode="auto">
          <a:xfrm>
            <a:off x="4343400" y="3657600"/>
            <a:ext cx="76200" cy="12954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45" name="Line 76"/>
          <p:cNvSpPr>
            <a:spLocks noChangeShapeType="1"/>
          </p:cNvSpPr>
          <p:nvPr/>
        </p:nvSpPr>
        <p:spPr bwMode="auto">
          <a:xfrm>
            <a:off x="4419600" y="4953000"/>
            <a:ext cx="3124200" cy="2286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46" name="Line 77"/>
          <p:cNvSpPr>
            <a:spLocks noChangeShapeType="1"/>
          </p:cNvSpPr>
          <p:nvPr/>
        </p:nvSpPr>
        <p:spPr bwMode="auto">
          <a:xfrm flipV="1">
            <a:off x="7543800" y="3657600"/>
            <a:ext cx="1447800" cy="15240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47" name="Line 78"/>
          <p:cNvSpPr>
            <a:spLocks noChangeShapeType="1"/>
          </p:cNvSpPr>
          <p:nvPr/>
        </p:nvSpPr>
        <p:spPr bwMode="auto">
          <a:xfrm>
            <a:off x="5943600" y="2209800"/>
            <a:ext cx="3048000" cy="14478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48" name="Line 79"/>
          <p:cNvSpPr>
            <a:spLocks noChangeShapeType="1"/>
          </p:cNvSpPr>
          <p:nvPr/>
        </p:nvSpPr>
        <p:spPr bwMode="auto">
          <a:xfrm flipV="1">
            <a:off x="4343400" y="2209800"/>
            <a:ext cx="1600200" cy="1447800"/>
          </a:xfrm>
          <a:prstGeom prst="line">
            <a:avLst/>
          </a:prstGeom>
          <a:noFill/>
          <a:ln w="38100">
            <a:solidFill>
              <a:srgbClr val="00CC66"/>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849" name="Text Box 80"/>
          <p:cNvSpPr txBox="1">
            <a:spLocks noChangeArrowheads="1"/>
          </p:cNvSpPr>
          <p:nvPr/>
        </p:nvSpPr>
        <p:spPr bwMode="auto">
          <a:xfrm>
            <a:off x="3124200" y="5943601"/>
            <a:ext cx="2133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000" dirty="0"/>
              <a:t>Each circle is called </a:t>
            </a:r>
            <a:r>
              <a:rPr lang="en-US" altLang="en-US" sz="2000" dirty="0">
                <a:solidFill>
                  <a:srgbClr val="FF0000"/>
                </a:solidFill>
              </a:rPr>
              <a:t>a </a:t>
            </a:r>
            <a:r>
              <a:rPr lang="en-US" altLang="en-US" sz="2000" u="sng" dirty="0">
                <a:solidFill>
                  <a:srgbClr val="FF0000"/>
                </a:solidFill>
              </a:rPr>
              <a:t>footprint</a:t>
            </a:r>
          </a:p>
        </p:txBody>
      </p:sp>
    </p:spTree>
    <p:extLst>
      <p:ext uri="{BB962C8B-B14F-4D97-AF65-F5344CB8AC3E}">
        <p14:creationId xmlns:p14="http://schemas.microsoft.com/office/powerpoint/2010/main" xmlns="" val="13732563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Data Warehouse—Time Variant</a:t>
            </a:r>
          </a:p>
        </p:txBody>
      </p:sp>
      <p:sp>
        <p:nvSpPr>
          <p:cNvPr id="9220" name="Rectangle 3"/>
          <p:cNvSpPr>
            <a:spLocks noGrp="1" noChangeArrowheads="1"/>
          </p:cNvSpPr>
          <p:nvPr>
            <p:ph type="body" idx="1"/>
          </p:nvPr>
        </p:nvSpPr>
        <p:spPr>
          <a:xfrm>
            <a:off x="609600" y="1447800"/>
            <a:ext cx="10896600" cy="4953000"/>
          </a:xfrm>
          <a:noFill/>
        </p:spPr>
        <p:txBody>
          <a:bodyPr vert="horz" lIns="92075" tIns="46038" rIns="92075" bIns="46038" rtlCol="0">
            <a:noAutofit/>
          </a:bodyPr>
          <a:lstStyle/>
          <a:p>
            <a:pPr eaLnBrk="1" hangingPunct="1">
              <a:lnSpc>
                <a:spcPct val="120000"/>
              </a:lnSpc>
            </a:pPr>
            <a:r>
              <a:rPr lang="en-US" altLang="en-US" sz="2400" dirty="0"/>
              <a:t>The time horizon for the data warehouse is significantly longer than that of operational systems</a:t>
            </a:r>
          </a:p>
          <a:p>
            <a:pPr lvl="1" eaLnBrk="1" hangingPunct="1">
              <a:lnSpc>
                <a:spcPct val="120000"/>
              </a:lnSpc>
            </a:pPr>
            <a:r>
              <a:rPr lang="en-US" altLang="en-US" sz="2400" dirty="0"/>
              <a:t>Operational </a:t>
            </a:r>
            <a:r>
              <a:rPr lang="en-US" altLang="en-US" sz="2400" dirty="0" smtClean="0"/>
              <a:t>data: </a:t>
            </a:r>
            <a:r>
              <a:rPr lang="en-US" altLang="en-US" sz="2400" dirty="0"/>
              <a:t>current </a:t>
            </a:r>
            <a:r>
              <a:rPr lang="en-US" altLang="en-US" sz="2400" dirty="0" smtClean="0"/>
              <a:t>(day-to-day) </a:t>
            </a:r>
            <a:r>
              <a:rPr lang="en-US" altLang="en-US" sz="2400" dirty="0"/>
              <a:t>data</a:t>
            </a:r>
          </a:p>
          <a:p>
            <a:pPr lvl="1" eaLnBrk="1" hangingPunct="1">
              <a:lnSpc>
                <a:spcPct val="120000"/>
              </a:lnSpc>
            </a:pPr>
            <a:r>
              <a:rPr lang="en-US" altLang="en-US" sz="2400" dirty="0"/>
              <a:t>Data warehouse data: provide information from a historical perspective (e.g., past 5-10 years)</a:t>
            </a:r>
          </a:p>
          <a:p>
            <a:pPr eaLnBrk="1" hangingPunct="1">
              <a:lnSpc>
                <a:spcPct val="120000"/>
              </a:lnSpc>
            </a:pPr>
            <a:r>
              <a:rPr lang="en-US" altLang="en-US" sz="2400" dirty="0"/>
              <a:t>Every key structure in the data warehouse</a:t>
            </a:r>
          </a:p>
          <a:p>
            <a:pPr lvl="1" eaLnBrk="1" hangingPunct="1">
              <a:lnSpc>
                <a:spcPct val="120000"/>
              </a:lnSpc>
            </a:pPr>
            <a:r>
              <a:rPr lang="en-US" altLang="en-US" sz="2400" dirty="0"/>
              <a:t>Contains an element of time, explicitly or implicitly</a:t>
            </a:r>
          </a:p>
          <a:p>
            <a:pPr lvl="1" eaLnBrk="1" hangingPunct="1">
              <a:lnSpc>
                <a:spcPct val="120000"/>
              </a:lnSpc>
            </a:pPr>
            <a:r>
              <a:rPr lang="en-US" altLang="en-US" sz="2400" dirty="0"/>
              <a:t>But the key of operational data may or may not contain “time element”</a:t>
            </a:r>
          </a:p>
          <a:p>
            <a:pPr lvl="1" eaLnBrk="1" hangingPunct="1">
              <a:lnSpc>
                <a:spcPct val="110000"/>
              </a:lnSpc>
            </a:pPr>
            <a:endParaRPr lang="en-US" altLang="en-US" sz="2200" dirty="0"/>
          </a:p>
        </p:txBody>
      </p:sp>
    </p:spTree>
    <p:extLst>
      <p:ext uri="{BB962C8B-B14F-4D97-AF65-F5344CB8AC3E}">
        <p14:creationId xmlns:p14="http://schemas.microsoft.com/office/powerpoint/2010/main" xmlns="" val="34947687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477560" y="3356245"/>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xmlns="" val="858382458"/>
      </p:ext>
    </p:extLst>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0" y="114300"/>
            <a:ext cx="12192000" cy="1104900"/>
          </a:xfrm>
          <a:noFill/>
        </p:spPr>
        <p:txBody>
          <a:bodyPr vert="horz" lIns="92075" tIns="46038" rIns="92075" bIns="46038" rtlCol="0" anchor="b">
            <a:noAutofit/>
          </a:bodyPr>
          <a:lstStyle/>
          <a:p>
            <a:pPr eaLnBrk="1" hangingPunct="1"/>
            <a:r>
              <a:rPr lang="en-US" altLang="en-US" dirty="0"/>
              <a:t>Design of Data Warehouse: A Business Analysis Framework</a:t>
            </a:r>
          </a:p>
        </p:txBody>
      </p:sp>
      <p:sp>
        <p:nvSpPr>
          <p:cNvPr id="35844" name="Rectangle 3"/>
          <p:cNvSpPr>
            <a:spLocks noGrp="1" noChangeArrowheads="1"/>
          </p:cNvSpPr>
          <p:nvPr>
            <p:ph type="body" idx="1"/>
          </p:nvPr>
        </p:nvSpPr>
        <p:spPr>
          <a:xfrm>
            <a:off x="660400" y="1358900"/>
            <a:ext cx="10655300" cy="5181600"/>
          </a:xfrm>
          <a:noFill/>
        </p:spPr>
        <p:txBody>
          <a:bodyPr vert="horz" lIns="92075" tIns="46038" rIns="92075" bIns="46038" rtlCol="0">
            <a:noAutofit/>
          </a:bodyPr>
          <a:lstStyle/>
          <a:p>
            <a:r>
              <a:rPr lang="en-US" sz="2400" dirty="0" smtClean="0"/>
              <a:t>“</a:t>
            </a:r>
            <a:r>
              <a:rPr lang="en-US" sz="2400" i="1" dirty="0" smtClean="0"/>
              <a:t>What can business analysts gain from having a data warehouse?” </a:t>
            </a:r>
          </a:p>
          <a:p>
            <a:r>
              <a:rPr lang="en-US" sz="2400" dirty="0" smtClean="0"/>
              <a:t>First, having a data warehouse may provide a </a:t>
            </a:r>
            <a:r>
              <a:rPr lang="en-US" sz="2400" i="1" dirty="0" smtClean="0"/>
              <a:t>competitive advantage</a:t>
            </a:r>
            <a:r>
              <a:rPr lang="en-US" sz="2400" dirty="0" smtClean="0"/>
              <a:t> by presenting relevant information from which to measure performance and make critical adjustments to help win over competitors. </a:t>
            </a:r>
          </a:p>
          <a:p>
            <a:r>
              <a:rPr lang="en-US" sz="2400" dirty="0" smtClean="0"/>
              <a:t>Second, a data warehouse can enhance business </a:t>
            </a:r>
            <a:r>
              <a:rPr lang="en-US" sz="2400" i="1" dirty="0" smtClean="0"/>
              <a:t>productivity</a:t>
            </a:r>
            <a:r>
              <a:rPr lang="en-US" sz="2400" dirty="0" smtClean="0"/>
              <a:t> because it is able to quickly and efficiently gather information that accurately describes the organization.</a:t>
            </a:r>
          </a:p>
          <a:p>
            <a:r>
              <a:rPr lang="en-US" sz="2400" dirty="0" smtClean="0"/>
              <a:t>Third, a data warehouse facilitates </a:t>
            </a:r>
            <a:r>
              <a:rPr lang="en-US" sz="2400" i="1" dirty="0" smtClean="0"/>
              <a:t>customer relationship management</a:t>
            </a:r>
            <a:r>
              <a:rPr lang="en-US" sz="2400" dirty="0" smtClean="0"/>
              <a:t> (CRM) because it provides a consistent view of customers and items across all lines of business, all departments, and all markets. </a:t>
            </a:r>
          </a:p>
          <a:p>
            <a:r>
              <a:rPr lang="en-US" sz="2400" dirty="0" smtClean="0"/>
              <a:t>Finally, a data warehouse may bring about </a:t>
            </a:r>
            <a:r>
              <a:rPr lang="en-US" sz="2400" i="1" dirty="0" smtClean="0"/>
              <a:t>cost reduction </a:t>
            </a:r>
            <a:r>
              <a:rPr lang="en-US" sz="2400" dirty="0" smtClean="0"/>
              <a:t>by tracking trends, patterns, and exceptions over long periods in a consistent and reliable manner.</a:t>
            </a:r>
            <a:endParaRPr lang="en-US" altLang="en-US" sz="2400" dirty="0"/>
          </a:p>
        </p:txBody>
      </p:sp>
    </p:spTree>
    <p:extLst>
      <p:ext uri="{BB962C8B-B14F-4D97-AF65-F5344CB8AC3E}">
        <p14:creationId xmlns:p14="http://schemas.microsoft.com/office/powerpoint/2010/main" xmlns="" val="23143922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0" y="114300"/>
            <a:ext cx="12192000" cy="1104900"/>
          </a:xfrm>
          <a:noFill/>
        </p:spPr>
        <p:txBody>
          <a:bodyPr vert="horz" lIns="92075" tIns="46038" rIns="92075" bIns="46038" rtlCol="0" anchor="b">
            <a:noAutofit/>
          </a:bodyPr>
          <a:lstStyle/>
          <a:p>
            <a:pPr eaLnBrk="1" hangingPunct="1"/>
            <a:r>
              <a:rPr lang="en-US" altLang="en-US" dirty="0"/>
              <a:t>Design of Data Warehouse: A Business Analysis Framework</a:t>
            </a:r>
          </a:p>
        </p:txBody>
      </p:sp>
      <p:sp>
        <p:nvSpPr>
          <p:cNvPr id="35844" name="Rectangle 3"/>
          <p:cNvSpPr>
            <a:spLocks noGrp="1" noChangeArrowheads="1"/>
          </p:cNvSpPr>
          <p:nvPr>
            <p:ph type="body" idx="1"/>
          </p:nvPr>
        </p:nvSpPr>
        <p:spPr>
          <a:xfrm>
            <a:off x="660400" y="1358900"/>
            <a:ext cx="10655300" cy="5181600"/>
          </a:xfrm>
          <a:noFill/>
        </p:spPr>
        <p:txBody>
          <a:bodyPr vert="horz" lIns="92075" tIns="46038" rIns="92075" bIns="46038" rtlCol="0">
            <a:noAutofit/>
          </a:bodyPr>
          <a:lstStyle/>
          <a:p>
            <a:pPr eaLnBrk="1" hangingPunct="1">
              <a:lnSpc>
                <a:spcPct val="110000"/>
              </a:lnSpc>
            </a:pPr>
            <a:r>
              <a:rPr lang="en-US" altLang="en-US" sz="2400" dirty="0"/>
              <a:t>Four views regarding </a:t>
            </a:r>
            <a:r>
              <a:rPr lang="en-US" altLang="en-US" sz="2400" dirty="0" smtClean="0"/>
              <a:t>a </a:t>
            </a:r>
            <a:r>
              <a:rPr lang="en-US" altLang="en-US" sz="2400" dirty="0"/>
              <a:t>data </a:t>
            </a:r>
            <a:r>
              <a:rPr lang="en-US" altLang="en-US" sz="2400" dirty="0" smtClean="0"/>
              <a:t>warehouse design must be considered: </a:t>
            </a:r>
            <a:endParaRPr lang="en-US" altLang="en-US" sz="2400" dirty="0"/>
          </a:p>
          <a:p>
            <a:pPr lvl="1" eaLnBrk="1" hangingPunct="1">
              <a:lnSpc>
                <a:spcPct val="110000"/>
              </a:lnSpc>
            </a:pPr>
            <a:r>
              <a:rPr lang="en-US" altLang="en-US" sz="2400" dirty="0"/>
              <a:t>Top-down </a:t>
            </a:r>
            <a:r>
              <a:rPr lang="en-US" altLang="en-US" sz="2400" dirty="0" smtClean="0"/>
              <a:t>view</a:t>
            </a:r>
          </a:p>
          <a:p>
            <a:pPr lvl="1" eaLnBrk="1" hangingPunct="1">
              <a:lnSpc>
                <a:spcPct val="110000"/>
              </a:lnSpc>
            </a:pPr>
            <a:r>
              <a:rPr lang="en-US" altLang="en-US" sz="2400" dirty="0" smtClean="0"/>
              <a:t>Data source view</a:t>
            </a:r>
          </a:p>
          <a:p>
            <a:pPr lvl="1" eaLnBrk="1" hangingPunct="1">
              <a:lnSpc>
                <a:spcPct val="110000"/>
              </a:lnSpc>
            </a:pPr>
            <a:r>
              <a:rPr lang="en-US" altLang="en-US" sz="2400" dirty="0" smtClean="0"/>
              <a:t>Data warehouse view</a:t>
            </a:r>
          </a:p>
          <a:p>
            <a:pPr lvl="1" eaLnBrk="1" hangingPunct="1">
              <a:lnSpc>
                <a:spcPct val="110000"/>
              </a:lnSpc>
            </a:pPr>
            <a:r>
              <a:rPr lang="en-US" altLang="en-US" sz="2400" dirty="0" smtClean="0"/>
              <a:t>Business query view</a:t>
            </a:r>
          </a:p>
          <a:p>
            <a:pPr lvl="1">
              <a:lnSpc>
                <a:spcPct val="110000"/>
              </a:lnSpc>
            </a:pPr>
            <a:r>
              <a:rPr lang="en-US" altLang="en-US" sz="2400" b="1" dirty="0" smtClean="0"/>
              <a:t>Top-down view</a:t>
            </a:r>
            <a:endParaRPr lang="en-US" altLang="en-US" sz="2400" b="1" dirty="0"/>
          </a:p>
          <a:p>
            <a:pPr lvl="2"/>
            <a:r>
              <a:rPr lang="en-US" altLang="en-US" sz="2400" dirty="0"/>
              <a:t>allows selection of the relevant information necessary for the data </a:t>
            </a:r>
            <a:r>
              <a:rPr lang="en-US" altLang="en-US" sz="2400" dirty="0" smtClean="0"/>
              <a:t>warehouse. </a:t>
            </a:r>
            <a:r>
              <a:rPr lang="en-US" sz="2400" dirty="0" smtClean="0"/>
              <a:t>It matches the current and future business needs.</a:t>
            </a:r>
            <a:endParaRPr lang="en-US" altLang="en-US" sz="2400" dirty="0"/>
          </a:p>
          <a:p>
            <a:pPr lvl="1" eaLnBrk="1" hangingPunct="1">
              <a:lnSpc>
                <a:spcPct val="110000"/>
              </a:lnSpc>
            </a:pPr>
            <a:r>
              <a:rPr lang="en-US" altLang="en-US" sz="2400" b="1" dirty="0"/>
              <a:t>Data source view</a:t>
            </a:r>
          </a:p>
          <a:p>
            <a:pPr lvl="2" eaLnBrk="1" hangingPunct="1">
              <a:lnSpc>
                <a:spcPct val="110000"/>
              </a:lnSpc>
            </a:pPr>
            <a:r>
              <a:rPr lang="en-US" altLang="en-US" sz="2400" dirty="0" smtClean="0"/>
              <a:t>This view exposes </a:t>
            </a:r>
            <a:r>
              <a:rPr lang="en-US" altLang="en-US" sz="2400" dirty="0"/>
              <a:t>the information being captured, stored, and managed by operational </a:t>
            </a:r>
            <a:r>
              <a:rPr lang="en-US" altLang="en-US" sz="2400" dirty="0" smtClean="0"/>
              <a:t>systems.</a:t>
            </a:r>
          </a:p>
        </p:txBody>
      </p:sp>
    </p:spTree>
    <p:extLst>
      <p:ext uri="{BB962C8B-B14F-4D97-AF65-F5344CB8AC3E}">
        <p14:creationId xmlns:p14="http://schemas.microsoft.com/office/powerpoint/2010/main" xmlns="" val="23143922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0" y="114300"/>
            <a:ext cx="12192000" cy="1104900"/>
          </a:xfrm>
          <a:noFill/>
        </p:spPr>
        <p:txBody>
          <a:bodyPr vert="horz" lIns="92075" tIns="46038" rIns="92075" bIns="46038" rtlCol="0" anchor="b">
            <a:noAutofit/>
          </a:bodyPr>
          <a:lstStyle/>
          <a:p>
            <a:pPr eaLnBrk="1" hangingPunct="1"/>
            <a:r>
              <a:rPr lang="en-US" altLang="en-US" dirty="0"/>
              <a:t>Design of Data Warehouse: A Business Analysis Framework</a:t>
            </a:r>
          </a:p>
        </p:txBody>
      </p:sp>
      <p:sp>
        <p:nvSpPr>
          <p:cNvPr id="35844" name="Rectangle 3"/>
          <p:cNvSpPr>
            <a:spLocks noGrp="1" noChangeArrowheads="1"/>
          </p:cNvSpPr>
          <p:nvPr>
            <p:ph type="body" idx="1"/>
          </p:nvPr>
        </p:nvSpPr>
        <p:spPr>
          <a:xfrm>
            <a:off x="660400" y="1358900"/>
            <a:ext cx="10655300" cy="5181600"/>
          </a:xfrm>
          <a:noFill/>
        </p:spPr>
        <p:txBody>
          <a:bodyPr vert="horz" lIns="92075" tIns="46038" rIns="92075" bIns="46038" rtlCol="0">
            <a:noAutofit/>
          </a:bodyPr>
          <a:lstStyle/>
          <a:p>
            <a:pPr lvl="2"/>
            <a:r>
              <a:rPr lang="en-US" sz="2400" dirty="0" smtClean="0"/>
              <a:t>Usually modeled by traditional data modeling techniques, such as ER model or CASE (computer-aided software engineering) tools.</a:t>
            </a:r>
            <a:endParaRPr lang="en-US" altLang="en-US" sz="2400" dirty="0"/>
          </a:p>
          <a:p>
            <a:pPr lvl="1" eaLnBrk="1" hangingPunct="1">
              <a:lnSpc>
                <a:spcPct val="110000"/>
              </a:lnSpc>
            </a:pPr>
            <a:r>
              <a:rPr lang="en-US" altLang="en-US" sz="2400" dirty="0"/>
              <a:t>Data warehouse view</a:t>
            </a:r>
          </a:p>
          <a:p>
            <a:pPr lvl="2"/>
            <a:r>
              <a:rPr lang="en-US" altLang="en-US" sz="2400" dirty="0" smtClean="0"/>
              <a:t>This view consists </a:t>
            </a:r>
            <a:r>
              <a:rPr lang="en-US" altLang="en-US" sz="2400" dirty="0"/>
              <a:t>of fact tables and dimension </a:t>
            </a:r>
            <a:r>
              <a:rPr lang="en-US" altLang="en-US" sz="2400" dirty="0" smtClean="0"/>
              <a:t>tables. </a:t>
            </a:r>
          </a:p>
          <a:p>
            <a:pPr lvl="2"/>
            <a:r>
              <a:rPr lang="en-US" sz="2400" dirty="0" smtClean="0"/>
              <a:t>It represents the information that is stored inside the data warehouse, including pre-calculated totals and counts, as well as information regarding the source, date, and time of origin, added to provide historical context.</a:t>
            </a:r>
            <a:endParaRPr lang="en-US" altLang="en-US" sz="2400" dirty="0"/>
          </a:p>
          <a:p>
            <a:pPr lvl="1" eaLnBrk="1" hangingPunct="1">
              <a:lnSpc>
                <a:spcPct val="110000"/>
              </a:lnSpc>
            </a:pPr>
            <a:r>
              <a:rPr lang="en-US" altLang="en-US" sz="2400" dirty="0"/>
              <a:t>Business query view </a:t>
            </a:r>
          </a:p>
          <a:p>
            <a:pPr lvl="2"/>
            <a:r>
              <a:rPr lang="en-US" sz="2400" dirty="0" smtClean="0"/>
              <a:t>It is the data perspective in the data warehouse from the end-user’s viewpoint.</a:t>
            </a:r>
            <a:endParaRPr lang="en-US" altLang="en-US" sz="2400" dirty="0"/>
          </a:p>
        </p:txBody>
      </p:sp>
    </p:spTree>
    <p:extLst>
      <p:ext uri="{BB962C8B-B14F-4D97-AF65-F5344CB8AC3E}">
        <p14:creationId xmlns:p14="http://schemas.microsoft.com/office/powerpoint/2010/main" xmlns="" val="23143922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0" y="304800"/>
            <a:ext cx="12192000" cy="685800"/>
          </a:xfrm>
          <a:noFill/>
        </p:spPr>
        <p:txBody>
          <a:bodyPr vert="horz" lIns="92075" tIns="46038" rIns="92075" bIns="46038" rtlCol="0" anchor="b">
            <a:normAutofit/>
          </a:bodyPr>
          <a:lstStyle/>
          <a:p>
            <a:pPr eaLnBrk="1" hangingPunct="1"/>
            <a:r>
              <a:rPr lang="en-US" altLang="en-US" smtClean="0"/>
              <a:t>Data Warehouse Design Process </a:t>
            </a:r>
          </a:p>
        </p:txBody>
      </p:sp>
      <p:sp>
        <p:nvSpPr>
          <p:cNvPr id="36868" name="Rectangle 3"/>
          <p:cNvSpPr>
            <a:spLocks noGrp="1" noChangeArrowheads="1"/>
          </p:cNvSpPr>
          <p:nvPr>
            <p:ph type="body" idx="1"/>
          </p:nvPr>
        </p:nvSpPr>
        <p:spPr>
          <a:xfrm>
            <a:off x="615950" y="1168400"/>
            <a:ext cx="10966450" cy="5315527"/>
          </a:xfrm>
          <a:noFill/>
        </p:spPr>
        <p:txBody>
          <a:bodyPr vert="horz" lIns="92075" tIns="46038" rIns="92075" bIns="46038" rtlCol="0">
            <a:noAutofit/>
          </a:bodyPr>
          <a:lstStyle/>
          <a:p>
            <a:pPr eaLnBrk="1" hangingPunct="1"/>
            <a:r>
              <a:rPr lang="en-US" altLang="en-US" sz="2400" dirty="0" smtClean="0"/>
              <a:t> Built using </a:t>
            </a:r>
            <a:r>
              <a:rPr lang="en-US" altLang="en-US" sz="2400" i="1" dirty="0" smtClean="0"/>
              <a:t>top-down approach</a:t>
            </a:r>
            <a:r>
              <a:rPr lang="en-US" altLang="en-US" sz="2400" dirty="0" smtClean="0"/>
              <a:t>, </a:t>
            </a:r>
            <a:r>
              <a:rPr lang="en-US" altLang="en-US" sz="2400" i="1" dirty="0"/>
              <a:t>bottom-up </a:t>
            </a:r>
            <a:r>
              <a:rPr lang="en-US" altLang="en-US" sz="2400" i="1" dirty="0" smtClean="0"/>
              <a:t>approach</a:t>
            </a:r>
            <a:r>
              <a:rPr lang="en-US" altLang="en-US" sz="2400" dirty="0" smtClean="0"/>
              <a:t> </a:t>
            </a:r>
            <a:r>
              <a:rPr lang="en-US" altLang="en-US" sz="2400" dirty="0"/>
              <a:t>or </a:t>
            </a:r>
            <a:r>
              <a:rPr lang="en-US" altLang="en-US" sz="2400" i="1" dirty="0"/>
              <a:t>a combination of </a:t>
            </a:r>
            <a:r>
              <a:rPr lang="en-US" altLang="en-US" sz="2400" i="1" dirty="0" smtClean="0"/>
              <a:t>both.</a:t>
            </a:r>
            <a:endParaRPr lang="en-US" altLang="en-US" sz="2400" i="1" dirty="0"/>
          </a:p>
          <a:p>
            <a:pPr lvl="1" eaLnBrk="1" hangingPunct="1"/>
            <a:r>
              <a:rPr lang="en-US" altLang="en-US" sz="2400" u="sng" dirty="0"/>
              <a:t>Top-down</a:t>
            </a:r>
            <a:r>
              <a:rPr lang="en-US" altLang="en-US" sz="2400" dirty="0"/>
              <a:t>: Starts with overall design and planning (mature)</a:t>
            </a:r>
          </a:p>
          <a:p>
            <a:pPr lvl="1" eaLnBrk="1" hangingPunct="1"/>
            <a:r>
              <a:rPr lang="en-US" altLang="en-US" sz="2400" u="sng" dirty="0"/>
              <a:t>Bottom-up</a:t>
            </a:r>
            <a:r>
              <a:rPr lang="en-US" altLang="en-US" sz="2400" dirty="0"/>
              <a:t>: Starts with experiments and prototypes (rapid</a:t>
            </a:r>
            <a:r>
              <a:rPr lang="en-US" altLang="en-US" sz="2400" dirty="0" smtClean="0"/>
              <a:t>)</a:t>
            </a:r>
          </a:p>
          <a:p>
            <a:pPr lvl="1"/>
            <a:r>
              <a:rPr lang="en-US" altLang="en-US" sz="2400" u="sng" dirty="0" smtClean="0"/>
              <a:t>Combined </a:t>
            </a:r>
            <a:r>
              <a:rPr lang="en-US" altLang="en-US" sz="2400" dirty="0" smtClean="0"/>
              <a:t> </a:t>
            </a:r>
            <a:r>
              <a:rPr lang="en-US" sz="2400" dirty="0" smtClean="0"/>
              <a:t>exploit the planned and strategic nature of the top-down approach while retaining the rapid implementation and opportunistic application of the bottom-up approach</a:t>
            </a:r>
            <a:endParaRPr lang="en-US" altLang="en-US" sz="2400" dirty="0"/>
          </a:p>
          <a:p>
            <a:pPr eaLnBrk="1" hangingPunct="1"/>
            <a:r>
              <a:rPr lang="en-US" altLang="en-US" sz="2400" b="1" dirty="0"/>
              <a:t>From software engineering point of view</a:t>
            </a:r>
          </a:p>
          <a:p>
            <a:pPr lvl="1" eaLnBrk="1" hangingPunct="1"/>
            <a:r>
              <a:rPr lang="en-US" altLang="en-US" sz="2400" u="sng" dirty="0"/>
              <a:t>Waterfal</a:t>
            </a:r>
            <a:r>
              <a:rPr lang="en-US" altLang="en-US" sz="2400" dirty="0"/>
              <a:t>l: structured and systematic analysis at each step before proceeding to the next</a:t>
            </a:r>
          </a:p>
          <a:p>
            <a:pPr lvl="1"/>
            <a:r>
              <a:rPr lang="en-US" altLang="en-US" sz="2400" u="sng" dirty="0"/>
              <a:t>Spiral</a:t>
            </a:r>
            <a:r>
              <a:rPr lang="en-US" altLang="en-US" sz="2400" dirty="0"/>
              <a:t>:  rapid generation of increasingly functional systems, </a:t>
            </a:r>
            <a:r>
              <a:rPr lang="en-US" sz="2400" dirty="0" smtClean="0"/>
              <a:t>with short intervals between successive releases.  This is considered a good choice for data warehouse development, especially for data marts, because the turnaround time is short, modifications can be done quickly, and new designs and technologies can be adapted in a timely manner.</a:t>
            </a:r>
            <a:endParaRPr lang="en-US" altLang="en-US" sz="2400" dirty="0"/>
          </a:p>
        </p:txBody>
      </p:sp>
    </p:spTree>
    <p:extLst>
      <p:ext uri="{BB962C8B-B14F-4D97-AF65-F5344CB8AC3E}">
        <p14:creationId xmlns:p14="http://schemas.microsoft.com/office/powerpoint/2010/main" xmlns="" val="7192371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0" y="304800"/>
            <a:ext cx="12192000" cy="685800"/>
          </a:xfrm>
          <a:noFill/>
        </p:spPr>
        <p:txBody>
          <a:bodyPr vert="horz" lIns="92075" tIns="46038" rIns="92075" bIns="46038" rtlCol="0" anchor="b">
            <a:normAutofit/>
          </a:bodyPr>
          <a:lstStyle/>
          <a:p>
            <a:pPr eaLnBrk="1" hangingPunct="1"/>
            <a:r>
              <a:rPr lang="en-US" altLang="en-US" smtClean="0"/>
              <a:t>Data Warehouse Design Process </a:t>
            </a:r>
          </a:p>
        </p:txBody>
      </p:sp>
      <p:sp>
        <p:nvSpPr>
          <p:cNvPr id="36868" name="Rectangle 3"/>
          <p:cNvSpPr>
            <a:spLocks noGrp="1" noChangeArrowheads="1"/>
          </p:cNvSpPr>
          <p:nvPr>
            <p:ph type="body" idx="1"/>
          </p:nvPr>
        </p:nvSpPr>
        <p:spPr>
          <a:xfrm>
            <a:off x="615950" y="1168400"/>
            <a:ext cx="10966450" cy="5537200"/>
          </a:xfrm>
          <a:noFill/>
        </p:spPr>
        <p:txBody>
          <a:bodyPr vert="horz" lIns="92075" tIns="46038" rIns="92075" bIns="46038" rtlCol="0">
            <a:noAutofit/>
          </a:bodyPr>
          <a:lstStyle/>
          <a:p>
            <a:pPr eaLnBrk="1" hangingPunct="1"/>
            <a:r>
              <a:rPr lang="en-US" altLang="en-US" sz="2400" b="1" dirty="0" smtClean="0"/>
              <a:t>Typical </a:t>
            </a:r>
            <a:r>
              <a:rPr lang="en-US" altLang="en-US" sz="2400" b="1" dirty="0"/>
              <a:t>data warehouse design process</a:t>
            </a:r>
          </a:p>
          <a:p>
            <a:pPr lvl="1"/>
            <a:r>
              <a:rPr lang="en-US" altLang="en-US" sz="2400" dirty="0" smtClean="0"/>
              <a:t>1. Choose </a:t>
            </a:r>
            <a:r>
              <a:rPr lang="en-US" altLang="en-US" sz="2400" dirty="0"/>
              <a:t>a </a:t>
            </a:r>
            <a:r>
              <a:rPr lang="en-US" altLang="en-US" sz="2400" i="1" dirty="0"/>
              <a:t>business process</a:t>
            </a:r>
            <a:r>
              <a:rPr lang="en-US" altLang="en-US" sz="2400" dirty="0"/>
              <a:t> to </a:t>
            </a:r>
            <a:r>
              <a:rPr lang="en-US" altLang="en-US" sz="2400" dirty="0" smtClean="0"/>
              <a:t>model (e.g., orders</a:t>
            </a:r>
            <a:r>
              <a:rPr lang="en-US" altLang="en-US" sz="2400" dirty="0"/>
              <a:t>, invoices</a:t>
            </a:r>
            <a:r>
              <a:rPr lang="en-US" altLang="en-US" sz="2400" dirty="0" smtClean="0"/>
              <a:t>, </a:t>
            </a:r>
            <a:r>
              <a:rPr lang="en-US" sz="2400" dirty="0" smtClean="0"/>
              <a:t>shipments, inventory, account administration, sales, or the general ledger)</a:t>
            </a:r>
            <a:r>
              <a:rPr lang="en-US" altLang="en-US" sz="2400" dirty="0" smtClean="0"/>
              <a:t> . </a:t>
            </a:r>
          </a:p>
          <a:p>
            <a:pPr lvl="2"/>
            <a:r>
              <a:rPr lang="en-US" sz="2400" dirty="0" smtClean="0"/>
              <a:t>If the business process is organizational and involves multiple complex object collections, a data warehouse model should be followed. </a:t>
            </a:r>
          </a:p>
          <a:p>
            <a:pPr lvl="2"/>
            <a:r>
              <a:rPr lang="en-US" sz="2400" dirty="0" smtClean="0"/>
              <a:t>However, if the process is departmental and focuses on the analysis of one kind of business process, a data mart model should be chosen.</a:t>
            </a:r>
            <a:endParaRPr lang="en-US" altLang="en-US" sz="2400" dirty="0"/>
          </a:p>
          <a:p>
            <a:pPr lvl="1"/>
            <a:r>
              <a:rPr lang="en-US" sz="2400" dirty="0" smtClean="0"/>
              <a:t>2. Choose the business process </a:t>
            </a:r>
            <a:r>
              <a:rPr lang="en-US" sz="2400" i="1" dirty="0" smtClean="0"/>
              <a:t>grain</a:t>
            </a:r>
            <a:r>
              <a:rPr lang="en-US" sz="2400" dirty="0" smtClean="0"/>
              <a:t>, which is the fundamental, atomic level of data to be represented in the fact table for this process (e.g., individual transactions, individual daily snapshots, and so on).</a:t>
            </a:r>
          </a:p>
          <a:p>
            <a:pPr lvl="1"/>
            <a:r>
              <a:rPr lang="en-US" sz="2400" dirty="0" smtClean="0"/>
              <a:t>3. Choose the </a:t>
            </a:r>
            <a:r>
              <a:rPr lang="en-US" sz="2400" i="1" dirty="0" smtClean="0"/>
              <a:t>dimensions</a:t>
            </a:r>
            <a:r>
              <a:rPr lang="en-US" sz="2400" dirty="0" smtClean="0"/>
              <a:t> that will apply to each fact table record. Typical </a:t>
            </a:r>
            <a:r>
              <a:rPr lang="en-US" sz="2400" dirty="0" err="1" smtClean="0"/>
              <a:t>dimen-sions</a:t>
            </a:r>
            <a:r>
              <a:rPr lang="en-US" sz="2400" dirty="0" smtClean="0"/>
              <a:t> are time, item, customer, supplier, warehouse, transaction type, and status.</a:t>
            </a:r>
          </a:p>
          <a:p>
            <a:pPr lvl="1"/>
            <a:r>
              <a:rPr lang="en-US" sz="2400" dirty="0" smtClean="0"/>
              <a:t>4. Choose the </a:t>
            </a:r>
            <a:r>
              <a:rPr lang="en-US" sz="2400" i="1" dirty="0" smtClean="0"/>
              <a:t>measures</a:t>
            </a:r>
            <a:r>
              <a:rPr lang="en-US" sz="2400" dirty="0" smtClean="0"/>
              <a:t> that will populate each fact table record. Typical measures are numeric additive quantities like </a:t>
            </a:r>
            <a:r>
              <a:rPr lang="en-US" sz="2400" i="1" dirty="0" smtClean="0"/>
              <a:t>dollars sold </a:t>
            </a:r>
            <a:r>
              <a:rPr lang="en-US" sz="2400" dirty="0" smtClean="0"/>
              <a:t>and</a:t>
            </a:r>
            <a:r>
              <a:rPr lang="en-US" sz="2400" i="1" dirty="0" smtClean="0"/>
              <a:t> units sold.</a:t>
            </a:r>
            <a:endParaRPr lang="en-US" altLang="en-US" sz="2400" dirty="0"/>
          </a:p>
        </p:txBody>
      </p:sp>
    </p:spTree>
    <p:extLst>
      <p:ext uri="{BB962C8B-B14F-4D97-AF65-F5344CB8AC3E}">
        <p14:creationId xmlns:p14="http://schemas.microsoft.com/office/powerpoint/2010/main" xmlns="" val="7192371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Data Warehouse Usage</a:t>
            </a:r>
          </a:p>
        </p:txBody>
      </p:sp>
      <p:sp>
        <p:nvSpPr>
          <p:cNvPr id="38916" name="Rectangle 3"/>
          <p:cNvSpPr>
            <a:spLocks noGrp="1" noChangeArrowheads="1"/>
          </p:cNvSpPr>
          <p:nvPr>
            <p:ph type="body" idx="1"/>
          </p:nvPr>
        </p:nvSpPr>
        <p:spPr>
          <a:xfrm>
            <a:off x="581316" y="1168400"/>
            <a:ext cx="11026484" cy="5384800"/>
          </a:xfrm>
          <a:noFill/>
        </p:spPr>
        <p:txBody>
          <a:bodyPr vert="horz" lIns="92075" tIns="46038" rIns="92075" bIns="46038" rtlCol="0">
            <a:noAutofit/>
          </a:bodyPr>
          <a:lstStyle/>
          <a:p>
            <a:pPr eaLnBrk="1" hangingPunct="1">
              <a:spcAft>
                <a:spcPts val="600"/>
              </a:spcAft>
            </a:pPr>
            <a:r>
              <a:rPr lang="en-US" altLang="en-US" sz="2400" dirty="0"/>
              <a:t>Three kinds of data warehouse applications</a:t>
            </a:r>
          </a:p>
          <a:p>
            <a:pPr lvl="1" eaLnBrk="1" hangingPunct="1">
              <a:spcAft>
                <a:spcPts val="600"/>
              </a:spcAft>
            </a:pPr>
            <a:r>
              <a:rPr lang="en-US" altLang="en-US" sz="2400" dirty="0">
                <a:solidFill>
                  <a:srgbClr val="FF0000"/>
                </a:solidFill>
              </a:rPr>
              <a:t>Information processing</a:t>
            </a:r>
          </a:p>
          <a:p>
            <a:pPr lvl="2" eaLnBrk="1" hangingPunct="1">
              <a:spcAft>
                <a:spcPts val="600"/>
              </a:spcAft>
            </a:pPr>
            <a:r>
              <a:rPr lang="en-US" altLang="en-US" sz="2400" dirty="0"/>
              <a:t>supports querying, basic statistical analysis, and reporting using crosstabs, tables, charts and </a:t>
            </a:r>
            <a:r>
              <a:rPr lang="en-US" altLang="en-US" sz="2400" dirty="0" smtClean="0"/>
              <a:t>graphs. </a:t>
            </a:r>
          </a:p>
          <a:p>
            <a:pPr lvl="2" eaLnBrk="1" hangingPunct="1">
              <a:spcAft>
                <a:spcPts val="600"/>
              </a:spcAft>
            </a:pPr>
            <a:r>
              <a:rPr lang="en-US" sz="2400" dirty="0" smtClean="0"/>
              <a:t>current trend is to construct low-cost web-based accessing tools that are then integrated with web browsers.</a:t>
            </a:r>
            <a:endParaRPr lang="en-US" altLang="en-US" sz="2400" dirty="0"/>
          </a:p>
          <a:p>
            <a:pPr lvl="1" eaLnBrk="1" hangingPunct="1">
              <a:spcAft>
                <a:spcPts val="600"/>
              </a:spcAft>
            </a:pPr>
            <a:r>
              <a:rPr lang="en-US" altLang="en-US" sz="2400" dirty="0">
                <a:solidFill>
                  <a:srgbClr val="FF0000"/>
                </a:solidFill>
              </a:rPr>
              <a:t>Analytical processing</a:t>
            </a:r>
          </a:p>
          <a:p>
            <a:pPr lvl="2"/>
            <a:r>
              <a:rPr lang="en-US" sz="2400" dirty="0" smtClean="0"/>
              <a:t>supports basic OLAP operations, including slice-and-dice, drill-down, roll-up, and pivoting. </a:t>
            </a:r>
          </a:p>
          <a:p>
            <a:pPr lvl="2"/>
            <a:r>
              <a:rPr lang="en-US" sz="2400" dirty="0" smtClean="0"/>
              <a:t>generally operates on historic data in both summarized and detailed forms. </a:t>
            </a:r>
          </a:p>
          <a:p>
            <a:pPr lvl="2"/>
            <a:r>
              <a:rPr lang="en-US" sz="2400" dirty="0" smtClean="0"/>
              <a:t>The major strength of online analytical processing over information processing is the multidimensional data analysis of data warehouse data. </a:t>
            </a:r>
          </a:p>
        </p:txBody>
      </p:sp>
    </p:spTree>
    <p:extLst>
      <p:ext uri="{BB962C8B-B14F-4D97-AF65-F5344CB8AC3E}">
        <p14:creationId xmlns:p14="http://schemas.microsoft.com/office/powerpoint/2010/main" xmlns="" val="12848370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dirty="0" smtClean="0"/>
              <a:t>Data Warehouse Usage</a:t>
            </a:r>
          </a:p>
        </p:txBody>
      </p:sp>
      <p:sp>
        <p:nvSpPr>
          <p:cNvPr id="38916" name="Rectangle 3"/>
          <p:cNvSpPr>
            <a:spLocks noGrp="1" noChangeArrowheads="1"/>
          </p:cNvSpPr>
          <p:nvPr>
            <p:ph type="body" idx="1"/>
          </p:nvPr>
        </p:nvSpPr>
        <p:spPr>
          <a:xfrm>
            <a:off x="581316" y="1168400"/>
            <a:ext cx="11026484" cy="5384800"/>
          </a:xfrm>
          <a:noFill/>
        </p:spPr>
        <p:txBody>
          <a:bodyPr vert="horz" lIns="92075" tIns="46038" rIns="92075" bIns="46038" rtlCol="0">
            <a:noAutofit/>
          </a:bodyPr>
          <a:lstStyle/>
          <a:p>
            <a:pPr lvl="1"/>
            <a:r>
              <a:rPr lang="en-US" altLang="en-US" sz="2400" dirty="0" smtClean="0">
                <a:solidFill>
                  <a:srgbClr val="FF0000"/>
                </a:solidFill>
              </a:rPr>
              <a:t>Data </a:t>
            </a:r>
            <a:r>
              <a:rPr lang="en-US" altLang="en-US" sz="2400" dirty="0">
                <a:solidFill>
                  <a:srgbClr val="FF0000"/>
                </a:solidFill>
              </a:rPr>
              <a:t>mining</a:t>
            </a:r>
          </a:p>
          <a:p>
            <a:pPr lvl="2" eaLnBrk="1" hangingPunct="1">
              <a:spcAft>
                <a:spcPts val="600"/>
              </a:spcAft>
            </a:pPr>
            <a:r>
              <a:rPr lang="en-US" altLang="en-US" sz="2400" dirty="0" smtClean="0"/>
              <a:t>Supports knowledge </a:t>
            </a:r>
            <a:r>
              <a:rPr lang="en-US" altLang="en-US" sz="2400" dirty="0"/>
              <a:t>discovery from hidden patterns </a:t>
            </a:r>
          </a:p>
          <a:p>
            <a:pPr lvl="2" eaLnBrk="1" hangingPunct="1">
              <a:spcAft>
                <a:spcPts val="600"/>
              </a:spcAft>
            </a:pPr>
            <a:r>
              <a:rPr lang="en-US" altLang="en-US" sz="2400" dirty="0" smtClean="0"/>
              <a:t>Also supports </a:t>
            </a:r>
            <a:r>
              <a:rPr lang="en-US" altLang="en-US" sz="2400" dirty="0"/>
              <a:t>associations, constructing analytical models, performing classification and prediction, and presenting the mining results using </a:t>
            </a:r>
            <a:r>
              <a:rPr lang="en-US" altLang="en-US" sz="2400" dirty="0" smtClean="0"/>
              <a:t>visualization </a:t>
            </a:r>
            <a:r>
              <a:rPr lang="en-US" altLang="en-US" sz="2400" dirty="0"/>
              <a:t>tools</a:t>
            </a:r>
          </a:p>
        </p:txBody>
      </p:sp>
    </p:spTree>
    <p:extLst>
      <p:ext uri="{BB962C8B-B14F-4D97-AF65-F5344CB8AC3E}">
        <p14:creationId xmlns:p14="http://schemas.microsoft.com/office/powerpoint/2010/main" xmlns="" val="12848370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195262"/>
            <a:ext cx="12090400" cy="1023938"/>
          </a:xfrm>
        </p:spPr>
        <p:txBody>
          <a:bodyPr>
            <a:noAutofit/>
          </a:bodyPr>
          <a:lstStyle/>
          <a:p>
            <a:pPr eaLnBrk="1" hangingPunct="1"/>
            <a:r>
              <a:rPr lang="en-US" altLang="en-US" dirty="0"/>
              <a:t>From On-Line Analytical Processing (OLAP) </a:t>
            </a:r>
            <a:br>
              <a:rPr lang="en-US" altLang="en-US" dirty="0"/>
            </a:br>
            <a:r>
              <a:rPr lang="en-US" altLang="en-US" dirty="0"/>
              <a:t>to On Line Analytical Mining (OLAM)</a:t>
            </a:r>
            <a:endParaRPr lang="en-US" altLang="en-US" sz="6000" dirty="0" smtClean="0"/>
          </a:p>
        </p:txBody>
      </p:sp>
      <p:sp>
        <p:nvSpPr>
          <p:cNvPr id="39940" name="Rectangle 3"/>
          <p:cNvSpPr>
            <a:spLocks noGrp="1" noChangeArrowheads="1"/>
          </p:cNvSpPr>
          <p:nvPr>
            <p:ph type="body" idx="1"/>
          </p:nvPr>
        </p:nvSpPr>
        <p:spPr>
          <a:xfrm>
            <a:off x="683492" y="1447800"/>
            <a:ext cx="10657608" cy="4953000"/>
          </a:xfrm>
        </p:spPr>
        <p:txBody>
          <a:bodyPr/>
          <a:lstStyle/>
          <a:p>
            <a:r>
              <a:rPr lang="en-US" sz="2400" dirty="0" smtClean="0"/>
              <a:t>The data mining field has conducted substantial research regarding mining on various data types, including relational data, data from data warehouses, transaction data, time-series data, spatial data, text data, and flat files. </a:t>
            </a:r>
          </a:p>
          <a:p>
            <a:r>
              <a:rPr lang="en-US" sz="2400" b="1" dirty="0" smtClean="0"/>
              <a:t>Multidimensional data mining </a:t>
            </a:r>
            <a:r>
              <a:rPr lang="en-US" sz="2400" dirty="0" smtClean="0"/>
              <a:t>(also known as </a:t>
            </a:r>
            <a:r>
              <a:rPr lang="en-US" sz="2400" i="1" dirty="0" smtClean="0"/>
              <a:t>exploratory multidimensional data mining, </a:t>
            </a:r>
            <a:r>
              <a:rPr lang="en-US" sz="2400" b="1" i="1" dirty="0" smtClean="0"/>
              <a:t>online analytical mining, </a:t>
            </a:r>
            <a:r>
              <a:rPr lang="en-US" sz="2400" dirty="0" smtClean="0"/>
              <a:t>or </a:t>
            </a:r>
            <a:r>
              <a:rPr lang="en-US" sz="2400" b="1" dirty="0" smtClean="0"/>
              <a:t>OLAM) </a:t>
            </a:r>
            <a:r>
              <a:rPr lang="en-US" sz="2400" dirty="0" smtClean="0"/>
              <a:t>integrates OLAP with data mining to uncover knowledge in multidimensional databases. </a:t>
            </a:r>
          </a:p>
          <a:p>
            <a:r>
              <a:rPr lang="en-US" sz="2400" dirty="0" smtClean="0"/>
              <a:t>Multidimensional data mining is particularly important for the following reasons:</a:t>
            </a:r>
          </a:p>
          <a:p>
            <a:pPr lvl="1"/>
            <a:r>
              <a:rPr lang="en-US" sz="2400" b="1" dirty="0" smtClean="0"/>
              <a:t>High quality of data in data warehouses: </a:t>
            </a:r>
          </a:p>
          <a:p>
            <a:pPr lvl="2"/>
            <a:r>
              <a:rPr lang="en-US" sz="2400" dirty="0" smtClean="0"/>
              <a:t>Most data mining tools need to work on integrated, consistent, and cleaned data, which requires costly data cleaning, data integration, and data transformation as preprocessing steps. </a:t>
            </a:r>
          </a:p>
          <a:p>
            <a:pPr lvl="2"/>
            <a:r>
              <a:rPr lang="en-US" sz="2400" dirty="0" smtClean="0"/>
              <a:t>A data warehouse constructed by such preprocessing serves as a valuable source of high-quality data for OLAP as well as for data mining. </a:t>
            </a:r>
            <a:endParaRPr lang="en-US" altLang="en-US" sz="2400" dirty="0" smtClean="0"/>
          </a:p>
        </p:txBody>
      </p:sp>
    </p:spTree>
    <p:extLst>
      <p:ext uri="{BB962C8B-B14F-4D97-AF65-F5344CB8AC3E}">
        <p14:creationId xmlns:p14="http://schemas.microsoft.com/office/powerpoint/2010/main" xmlns="" val="143688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195262"/>
            <a:ext cx="12090400" cy="1023938"/>
          </a:xfrm>
        </p:spPr>
        <p:txBody>
          <a:bodyPr>
            <a:noAutofit/>
          </a:bodyPr>
          <a:lstStyle/>
          <a:p>
            <a:pPr eaLnBrk="1" hangingPunct="1"/>
            <a:r>
              <a:rPr lang="en-US" altLang="en-US" dirty="0"/>
              <a:t>From On-Line Analytical Processing (OLAP) </a:t>
            </a:r>
            <a:br>
              <a:rPr lang="en-US" altLang="en-US" dirty="0"/>
            </a:br>
            <a:r>
              <a:rPr lang="en-US" altLang="en-US" dirty="0"/>
              <a:t>to On Line Analytical Mining (OLAM)</a:t>
            </a:r>
            <a:endParaRPr lang="en-US" altLang="en-US" sz="6000" dirty="0" smtClean="0"/>
          </a:p>
        </p:txBody>
      </p:sp>
      <p:sp>
        <p:nvSpPr>
          <p:cNvPr id="39940" name="Rectangle 3"/>
          <p:cNvSpPr>
            <a:spLocks noGrp="1" noChangeArrowheads="1"/>
          </p:cNvSpPr>
          <p:nvPr>
            <p:ph type="body" idx="1"/>
          </p:nvPr>
        </p:nvSpPr>
        <p:spPr>
          <a:xfrm>
            <a:off x="683492" y="1447800"/>
            <a:ext cx="10657608" cy="4953000"/>
          </a:xfrm>
        </p:spPr>
        <p:txBody>
          <a:bodyPr/>
          <a:lstStyle/>
          <a:p>
            <a:pPr lvl="1" eaLnBrk="1" hangingPunct="1">
              <a:spcAft>
                <a:spcPts val="600"/>
              </a:spcAft>
            </a:pPr>
            <a:r>
              <a:rPr lang="en-US" altLang="en-US" sz="2400" b="1" dirty="0" smtClean="0"/>
              <a:t>Available </a:t>
            </a:r>
            <a:r>
              <a:rPr lang="en-US" altLang="en-US" sz="2400" b="1" dirty="0"/>
              <a:t>information processing structure surrounding data warehouses</a:t>
            </a:r>
          </a:p>
          <a:p>
            <a:pPr lvl="2"/>
            <a:r>
              <a:rPr lang="en-US" sz="2400" dirty="0" smtClean="0"/>
              <a:t>Includes accessing, integration, consolidation, and transformation of multiple heterogeneous databases, ODBC/OLEDB connections, Web accessing and service facilities, and reporting and OLAP analysis tools.</a:t>
            </a:r>
          </a:p>
          <a:p>
            <a:pPr lvl="2"/>
            <a:r>
              <a:rPr lang="en-US" sz="2400" dirty="0" smtClean="0"/>
              <a:t> It is prudent to make the best use of the available infrastructures rather than constructing everything from scratch. </a:t>
            </a:r>
          </a:p>
          <a:p>
            <a:pPr lvl="1"/>
            <a:r>
              <a:rPr lang="en-US" altLang="en-US" sz="2400" b="1" dirty="0" smtClean="0"/>
              <a:t>OLAP-based exploration of </a:t>
            </a:r>
            <a:r>
              <a:rPr lang="en-US" altLang="en-US" sz="2400" b="1" dirty="0" err="1" smtClean="0"/>
              <a:t>multidimenmsional</a:t>
            </a:r>
            <a:r>
              <a:rPr lang="en-US" altLang="en-US" sz="2400" b="1" dirty="0" smtClean="0"/>
              <a:t>  data</a:t>
            </a:r>
            <a:endParaRPr lang="en-US" altLang="en-US" sz="2400" b="1" dirty="0"/>
          </a:p>
          <a:p>
            <a:pPr lvl="2"/>
            <a:r>
              <a:rPr lang="en-US" sz="2400" dirty="0" smtClean="0"/>
              <a:t>It facilitates to traverse through a database, select portions of relevant data, analyze them at different granularities, and present knowledge/results in different forms. </a:t>
            </a:r>
          </a:p>
          <a:p>
            <a:pPr lvl="2"/>
            <a:r>
              <a:rPr lang="en-US" sz="2400" dirty="0" smtClean="0"/>
              <a:t>Multidimensional data mining provides facilities for mining on different subsets of data and at varying levels of abstraction—by drilling, pivoting, </a:t>
            </a:r>
            <a:endParaRPr lang="en-US" altLang="en-US" sz="2400" dirty="0" smtClean="0"/>
          </a:p>
        </p:txBody>
      </p:sp>
    </p:spTree>
    <p:extLst>
      <p:ext uri="{BB962C8B-B14F-4D97-AF65-F5344CB8AC3E}">
        <p14:creationId xmlns:p14="http://schemas.microsoft.com/office/powerpoint/2010/main" xmlns="" val="143688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noFill/>
        </p:spPr>
        <p:txBody>
          <a:bodyPr vert="horz" lIns="92075" tIns="46038" rIns="92075" bIns="46038" rtlCol="0" anchor="b">
            <a:normAutofit/>
          </a:bodyPr>
          <a:lstStyle/>
          <a:p>
            <a:pPr eaLnBrk="1" hangingPunct="1"/>
            <a:r>
              <a:rPr lang="en-US" altLang="en-US" smtClean="0"/>
              <a:t>Data Warehouse—Nonvolatile</a:t>
            </a:r>
          </a:p>
        </p:txBody>
      </p:sp>
      <p:sp>
        <p:nvSpPr>
          <p:cNvPr id="10244" name="Rectangle 1027"/>
          <p:cNvSpPr>
            <a:spLocks noGrp="1" noChangeArrowheads="1"/>
          </p:cNvSpPr>
          <p:nvPr>
            <p:ph type="body" idx="1"/>
          </p:nvPr>
        </p:nvSpPr>
        <p:spPr>
          <a:xfrm>
            <a:off x="661044" y="1204840"/>
            <a:ext cx="10525514" cy="4876800"/>
          </a:xfrm>
          <a:noFill/>
        </p:spPr>
        <p:txBody>
          <a:bodyPr vert="horz" lIns="92075" tIns="46038" rIns="92075" bIns="46038" rtlCol="0">
            <a:noAutofit/>
          </a:bodyPr>
          <a:lstStyle/>
          <a:p>
            <a:pPr eaLnBrk="1" hangingPunct="1">
              <a:lnSpc>
                <a:spcPct val="130000"/>
              </a:lnSpc>
            </a:pPr>
            <a:r>
              <a:rPr lang="en-US" altLang="en-US" sz="2400" dirty="0" smtClean="0"/>
              <a:t>Independence</a:t>
            </a:r>
          </a:p>
          <a:p>
            <a:pPr lvl="1">
              <a:lnSpc>
                <a:spcPct val="130000"/>
              </a:lnSpc>
            </a:pPr>
            <a:r>
              <a:rPr lang="en-US" altLang="en-US" sz="2400" dirty="0" smtClean="0"/>
              <a:t>A </a:t>
            </a:r>
            <a:r>
              <a:rPr lang="en-US" altLang="en-US" sz="2400" dirty="0">
                <a:solidFill>
                  <a:srgbClr val="FF0000"/>
                </a:solidFill>
              </a:rPr>
              <a:t>physically separate store </a:t>
            </a:r>
            <a:r>
              <a:rPr lang="en-US" altLang="en-US" sz="2400" dirty="0"/>
              <a:t>of data transformed from the </a:t>
            </a:r>
            <a:r>
              <a:rPr lang="en-US" altLang="en-US" sz="2400" dirty="0" smtClean="0"/>
              <a:t>application data found in the operational </a:t>
            </a:r>
            <a:r>
              <a:rPr lang="en-US" altLang="en-US" sz="2400" dirty="0"/>
              <a:t>environment</a:t>
            </a:r>
          </a:p>
          <a:p>
            <a:pPr eaLnBrk="1" hangingPunct="1">
              <a:lnSpc>
                <a:spcPct val="130000"/>
              </a:lnSpc>
            </a:pPr>
            <a:r>
              <a:rPr lang="en-US" altLang="en-US" sz="2400" dirty="0" smtClean="0"/>
              <a:t>Static: Operational </a:t>
            </a:r>
            <a:r>
              <a:rPr lang="en-US" altLang="en-US" sz="2400" dirty="0">
                <a:solidFill>
                  <a:schemeClr val="hlink"/>
                </a:solidFill>
              </a:rPr>
              <a:t>update of data does not occur</a:t>
            </a:r>
            <a:r>
              <a:rPr lang="en-US" altLang="en-US" sz="2400" dirty="0"/>
              <a:t> in the data warehouse environment</a:t>
            </a:r>
          </a:p>
          <a:p>
            <a:pPr lvl="1" eaLnBrk="1" hangingPunct="1">
              <a:lnSpc>
                <a:spcPct val="130000"/>
              </a:lnSpc>
            </a:pPr>
            <a:r>
              <a:rPr lang="en-US" altLang="en-US" sz="2400" dirty="0"/>
              <a:t>Does not require transaction processing, recovery, and concurrency control mechanisms</a:t>
            </a:r>
          </a:p>
          <a:p>
            <a:pPr lvl="1" eaLnBrk="1" hangingPunct="1">
              <a:lnSpc>
                <a:spcPct val="130000"/>
              </a:lnSpc>
            </a:pPr>
            <a:r>
              <a:rPr lang="en-US" altLang="en-US" sz="2400" dirty="0"/>
              <a:t>Requires only two operations in data accessing: </a:t>
            </a:r>
          </a:p>
          <a:p>
            <a:pPr lvl="2" eaLnBrk="1" hangingPunct="1">
              <a:lnSpc>
                <a:spcPct val="130000"/>
              </a:lnSpc>
            </a:pPr>
            <a:r>
              <a:rPr lang="en-US" altLang="en-US" sz="2400" i="1" dirty="0" smtClean="0">
                <a:solidFill>
                  <a:schemeClr val="hlink"/>
                </a:solidFill>
              </a:rPr>
              <a:t>initial loading of data</a:t>
            </a:r>
            <a:r>
              <a:rPr lang="en-US" altLang="en-US" sz="2400" dirty="0" smtClean="0"/>
              <a:t> and </a:t>
            </a:r>
            <a:r>
              <a:rPr lang="en-US" altLang="en-US" sz="2400" i="1" dirty="0" smtClean="0">
                <a:solidFill>
                  <a:schemeClr val="hlink"/>
                </a:solidFill>
              </a:rPr>
              <a:t>access of data</a:t>
            </a:r>
            <a:endParaRPr lang="en-US" altLang="en-US" sz="2400" dirty="0" smtClean="0"/>
          </a:p>
        </p:txBody>
      </p:sp>
    </p:spTree>
    <p:extLst>
      <p:ext uri="{BB962C8B-B14F-4D97-AF65-F5344CB8AC3E}">
        <p14:creationId xmlns:p14="http://schemas.microsoft.com/office/powerpoint/2010/main" xmlns="" val="4064216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195262"/>
            <a:ext cx="12090400" cy="1023938"/>
          </a:xfrm>
        </p:spPr>
        <p:txBody>
          <a:bodyPr>
            <a:noAutofit/>
          </a:bodyPr>
          <a:lstStyle/>
          <a:p>
            <a:pPr eaLnBrk="1" hangingPunct="1"/>
            <a:r>
              <a:rPr lang="en-US" altLang="en-US" dirty="0"/>
              <a:t>From On-Line Analytical Processing (OLAP) </a:t>
            </a:r>
            <a:br>
              <a:rPr lang="en-US" altLang="en-US" dirty="0"/>
            </a:br>
            <a:r>
              <a:rPr lang="en-US" altLang="en-US" dirty="0"/>
              <a:t>to On Line Analytical Mining (OLAM)</a:t>
            </a:r>
            <a:endParaRPr lang="en-US" altLang="en-US" sz="6000" dirty="0" smtClean="0"/>
          </a:p>
        </p:txBody>
      </p:sp>
      <p:sp>
        <p:nvSpPr>
          <p:cNvPr id="39940" name="Rectangle 3"/>
          <p:cNvSpPr>
            <a:spLocks noGrp="1" noChangeArrowheads="1"/>
          </p:cNvSpPr>
          <p:nvPr>
            <p:ph type="body" idx="1"/>
          </p:nvPr>
        </p:nvSpPr>
        <p:spPr>
          <a:xfrm>
            <a:off x="683492" y="1447800"/>
            <a:ext cx="10657608" cy="4953000"/>
          </a:xfrm>
        </p:spPr>
        <p:txBody>
          <a:bodyPr/>
          <a:lstStyle/>
          <a:p>
            <a:pPr lvl="2">
              <a:spcAft>
                <a:spcPts val="600"/>
              </a:spcAft>
            </a:pPr>
            <a:r>
              <a:rPr lang="en-US" sz="2400" dirty="0" smtClean="0"/>
              <a:t>filtering, dicing, and slicing on a data cube and/or intermediate data mining results. </a:t>
            </a:r>
          </a:p>
          <a:p>
            <a:pPr lvl="2">
              <a:spcAft>
                <a:spcPts val="600"/>
              </a:spcAft>
            </a:pPr>
            <a:r>
              <a:rPr lang="en-US" sz="2400" dirty="0" smtClean="0"/>
              <a:t>This, together with data/knowledge visualization tools, greatly enhances the power and flexibility of data mining.</a:t>
            </a:r>
            <a:endParaRPr lang="en-US" altLang="en-US" sz="2400" dirty="0" smtClean="0"/>
          </a:p>
          <a:p>
            <a:pPr lvl="1" eaLnBrk="1" hangingPunct="1">
              <a:spcAft>
                <a:spcPts val="600"/>
              </a:spcAft>
            </a:pPr>
            <a:r>
              <a:rPr lang="en-US" altLang="en-US" sz="2400" b="1" dirty="0"/>
              <a:t>On-line selection of data mining functions</a:t>
            </a:r>
          </a:p>
          <a:p>
            <a:pPr lvl="2"/>
            <a:r>
              <a:rPr lang="en-US" sz="2400" dirty="0" smtClean="0"/>
              <a:t>By integrating OLAP with various data mining functions, multidimensional data mining provides users with the flexibility to select desired data mining functions and swap data mining tasks dynamically.</a:t>
            </a:r>
            <a:endParaRPr lang="en-US" altLang="en-US" sz="2400" dirty="0" smtClean="0"/>
          </a:p>
        </p:txBody>
      </p:sp>
    </p:spTree>
    <p:extLst>
      <p:ext uri="{BB962C8B-B14F-4D97-AF65-F5344CB8AC3E}">
        <p14:creationId xmlns:p14="http://schemas.microsoft.com/office/powerpoint/2010/main" xmlns="" val="143688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6169771" y="4362183"/>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xmlns="" val="1687269842"/>
      </p:ext>
    </p:extLst>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195262"/>
            <a:ext cx="12090400" cy="746847"/>
          </a:xfrm>
        </p:spPr>
        <p:txBody>
          <a:bodyPr>
            <a:noAutofit/>
          </a:bodyPr>
          <a:lstStyle/>
          <a:p>
            <a:pPr eaLnBrk="1" hangingPunct="1"/>
            <a:r>
              <a:rPr lang="en-US" altLang="en-US" sz="4000" dirty="0" smtClean="0"/>
              <a:t>Data Warehouse Implementation</a:t>
            </a:r>
          </a:p>
        </p:txBody>
      </p:sp>
      <p:sp>
        <p:nvSpPr>
          <p:cNvPr id="39940" name="Rectangle 3"/>
          <p:cNvSpPr>
            <a:spLocks noGrp="1" noChangeArrowheads="1"/>
          </p:cNvSpPr>
          <p:nvPr>
            <p:ph type="body" idx="1"/>
          </p:nvPr>
        </p:nvSpPr>
        <p:spPr>
          <a:xfrm>
            <a:off x="683492" y="1447800"/>
            <a:ext cx="10657608" cy="4953000"/>
          </a:xfrm>
        </p:spPr>
        <p:txBody>
          <a:bodyPr/>
          <a:lstStyle/>
          <a:p>
            <a:r>
              <a:rPr lang="en-US" sz="2400" dirty="0" smtClean="0"/>
              <a:t>Data warehouses contain huge volumes of data. OLAP servers demand that decision support queries be answered in the order of seconds. </a:t>
            </a:r>
          </a:p>
          <a:p>
            <a:r>
              <a:rPr lang="en-US" sz="2400" dirty="0" smtClean="0"/>
              <a:t>Therefore, it is crucial for data warehouse systems to support highly efficient cube computation techniques, access methods, and query processing techniques.  So,  the knowledge of followings are important:</a:t>
            </a:r>
          </a:p>
          <a:p>
            <a:pPr lvl="1"/>
            <a:r>
              <a:rPr lang="en-US" sz="2400" dirty="0" smtClean="0"/>
              <a:t>Overview of methods for the efficient implementation of data warehouse systems</a:t>
            </a:r>
          </a:p>
          <a:p>
            <a:pPr lvl="1"/>
            <a:r>
              <a:rPr lang="en-US" sz="2400" dirty="0" smtClean="0"/>
              <a:t>Explore how to compute data cubes efficiently </a:t>
            </a:r>
          </a:p>
          <a:p>
            <a:pPr lvl="1"/>
            <a:r>
              <a:rPr lang="en-US" sz="2400" dirty="0" smtClean="0"/>
              <a:t>How OLAP data can be indexed, using either bitmap or join indices</a:t>
            </a:r>
          </a:p>
          <a:p>
            <a:pPr lvl="1"/>
            <a:r>
              <a:rPr lang="en-US" sz="2400" dirty="0" smtClean="0"/>
              <a:t>How OLAP queries are processed </a:t>
            </a:r>
          </a:p>
          <a:p>
            <a:pPr lvl="1"/>
            <a:r>
              <a:rPr lang="en-US" sz="2400" dirty="0" smtClean="0"/>
              <a:t>Finally, various types of warehouse servers for OLAP processing </a:t>
            </a:r>
            <a:endParaRPr lang="en-US" altLang="en-US" sz="2400" dirty="0" smtClean="0"/>
          </a:p>
        </p:txBody>
      </p:sp>
    </p:spTree>
    <p:extLst>
      <p:ext uri="{BB962C8B-B14F-4D97-AF65-F5344CB8AC3E}">
        <p14:creationId xmlns:p14="http://schemas.microsoft.com/office/powerpoint/2010/main" xmlns="" val="143688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596900" y="304800"/>
            <a:ext cx="10972800" cy="685800"/>
          </a:xfrm>
          <a:noFill/>
        </p:spPr>
        <p:txBody>
          <a:bodyPr vert="horz" lIns="92075" tIns="46038" rIns="92075" bIns="46038" rtlCol="0" anchor="ctr">
            <a:normAutofit fontScale="90000"/>
          </a:bodyPr>
          <a:lstStyle/>
          <a:p>
            <a:pPr eaLnBrk="1" hangingPunct="1"/>
            <a:r>
              <a:rPr lang="en-US" altLang="en-US" dirty="0" smtClean="0"/>
              <a:t>Efficient Data Cube Computation: An Overview</a:t>
            </a:r>
          </a:p>
        </p:txBody>
      </p:sp>
      <p:sp>
        <p:nvSpPr>
          <p:cNvPr id="41988" name="Rectangle 3"/>
          <p:cNvSpPr>
            <a:spLocks noGrp="1" noChangeArrowheads="1"/>
          </p:cNvSpPr>
          <p:nvPr>
            <p:ph type="body" idx="1"/>
          </p:nvPr>
        </p:nvSpPr>
        <p:spPr>
          <a:xfrm>
            <a:off x="596900" y="1200150"/>
            <a:ext cx="8175624" cy="5245100"/>
          </a:xfrm>
          <a:noFill/>
        </p:spPr>
        <p:txBody>
          <a:bodyPr vert="horz" lIns="92075" tIns="46038" rIns="92075" bIns="46038" rtlCol="0">
            <a:noAutofit/>
          </a:bodyPr>
          <a:lstStyle/>
          <a:p>
            <a:r>
              <a:rPr lang="en-US" sz="2400" dirty="0" smtClean="0"/>
              <a:t>At the core of multidimensional data analysis is the efficient computation of aggregations across many sets of dimensions. </a:t>
            </a:r>
          </a:p>
          <a:p>
            <a:r>
              <a:rPr lang="en-US" sz="2400" dirty="0" smtClean="0"/>
              <a:t>In SQL terms, these aggregations are referred to as group-by’s. Each group-by can be represented by a </a:t>
            </a:r>
            <a:r>
              <a:rPr lang="en-US" sz="2400" i="1" dirty="0" err="1" smtClean="0"/>
              <a:t>cuboid</a:t>
            </a:r>
            <a:r>
              <a:rPr lang="en-US" sz="2400" dirty="0" smtClean="0"/>
              <a:t>, where the set of group-by’s forms a lattice of cuboids defining a data cube. </a:t>
            </a:r>
          </a:p>
          <a:p>
            <a:r>
              <a:rPr lang="en-US" altLang="en-US" sz="2400" dirty="0" smtClean="0"/>
              <a:t>No. of cuboids:</a:t>
            </a:r>
          </a:p>
        </p:txBody>
      </p:sp>
      <p:graphicFrame>
        <p:nvGraphicFramePr>
          <p:cNvPr id="41989" name="Object 4"/>
          <p:cNvGraphicFramePr>
            <a:graphicFrameLocks noChangeAspect="1"/>
          </p:cNvGraphicFramePr>
          <p:nvPr>
            <p:extLst>
              <p:ext uri="{D42A27DB-BD31-4B8C-83A1-F6EECF244321}">
                <p14:modId xmlns:p14="http://schemas.microsoft.com/office/powerpoint/2010/main" xmlns="" val="973109852"/>
              </p:ext>
            </p:extLst>
          </p:nvPr>
        </p:nvGraphicFramePr>
        <p:xfrm>
          <a:off x="8850593" y="2397514"/>
          <a:ext cx="2933700" cy="942975"/>
        </p:xfrm>
        <a:graphic>
          <a:graphicData uri="http://schemas.openxmlformats.org/presentationml/2006/ole">
            <p:oleObj spid="_x0000_s44053" name="Equation" r:id="rId4" imgW="1295400" imgH="584200" progId="Equation.3">
              <p:embed/>
            </p:oleObj>
          </a:graphicData>
        </a:graphic>
      </p:graphicFrame>
      <p:sp>
        <p:nvSpPr>
          <p:cNvPr id="2" name="TextBox 1"/>
          <p:cNvSpPr txBox="1"/>
          <p:nvPr/>
        </p:nvSpPr>
        <p:spPr>
          <a:xfrm>
            <a:off x="9205911" y="1872431"/>
            <a:ext cx="2066925" cy="384721"/>
          </a:xfrm>
          <a:prstGeom prst="rect">
            <a:avLst/>
          </a:prstGeom>
          <a:solidFill>
            <a:srgbClr val="FFFF00"/>
          </a:solidFill>
        </p:spPr>
        <p:txBody>
          <a:bodyPr wrap="square" rtlCol="0">
            <a:spAutoFit/>
          </a:bodyPr>
          <a:lstStyle/>
          <a:p>
            <a:r>
              <a:rPr lang="en-US" dirty="0" smtClean="0"/>
              <a:t>Why this formula?</a:t>
            </a:r>
            <a:endParaRPr lang="en-US" dirty="0"/>
          </a:p>
        </p:txBody>
      </p:sp>
      <p:grpSp>
        <p:nvGrpSpPr>
          <p:cNvPr id="25" name="Group 24"/>
          <p:cNvGrpSpPr/>
          <p:nvPr/>
        </p:nvGrpSpPr>
        <p:grpSpPr>
          <a:xfrm>
            <a:off x="8375073" y="3720441"/>
            <a:ext cx="3844642" cy="2247411"/>
            <a:chOff x="6657115" y="3253716"/>
            <a:chExt cx="3844642" cy="2247411"/>
          </a:xfrm>
        </p:grpSpPr>
        <p:sp>
          <p:nvSpPr>
            <p:cNvPr id="26" name="Rectangle 39"/>
            <p:cNvSpPr>
              <a:spLocks noChangeArrowheads="1"/>
            </p:cNvSpPr>
            <p:nvPr/>
          </p:nvSpPr>
          <p:spPr bwMode="auto">
            <a:xfrm>
              <a:off x="6657115" y="3253716"/>
              <a:ext cx="3844642" cy="22474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b="1" dirty="0">
                  <a:latin typeface="Times New Roman" panose="02020603050405020304" pitchFamily="18" charset="0"/>
                </a:rPr>
                <a:t>Industry   Region         </a:t>
              </a:r>
              <a:r>
                <a:rPr lang="en-US" altLang="en-US" sz="2000" b="1" dirty="0" smtClean="0">
                  <a:latin typeface="Times New Roman" panose="02020603050405020304" pitchFamily="18" charset="0"/>
                </a:rPr>
                <a:t>Year</a:t>
              </a:r>
              <a:endParaRPr lang="en-US" altLang="en-US" sz="2000" b="1" dirty="0">
                <a:latin typeface="Times New Roman" panose="02020603050405020304" pitchFamily="18" charset="0"/>
              </a:endParaRP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Category   Country  Quarter</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Product      City     Month    Week</a:t>
              </a:r>
            </a:p>
            <a:p>
              <a:pPr>
                <a:spcBef>
                  <a:spcPct val="0"/>
                </a:spcBef>
                <a:buClrTx/>
                <a:buSzTx/>
                <a:buFontTx/>
                <a:buNone/>
              </a:pPr>
              <a:endParaRPr lang="en-US" altLang="en-US" sz="2000" b="1" dirty="0">
                <a:latin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rPr>
                <a:t>                   Office         Day</a:t>
              </a:r>
            </a:p>
          </p:txBody>
        </p:sp>
        <p:sp>
          <p:nvSpPr>
            <p:cNvPr id="27" name="Line 40"/>
            <p:cNvSpPr>
              <a:spLocks noChangeShapeType="1"/>
            </p:cNvSpPr>
            <p:nvPr/>
          </p:nvSpPr>
          <p:spPr bwMode="auto">
            <a:xfrm>
              <a:off x="7162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41"/>
            <p:cNvSpPr>
              <a:spLocks noChangeShapeType="1"/>
            </p:cNvSpPr>
            <p:nvPr/>
          </p:nvSpPr>
          <p:spPr bwMode="auto">
            <a:xfrm>
              <a:off x="82296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42"/>
            <p:cNvSpPr>
              <a:spLocks noChangeShapeType="1"/>
            </p:cNvSpPr>
            <p:nvPr/>
          </p:nvSpPr>
          <p:spPr bwMode="auto">
            <a:xfrm>
              <a:off x="9448800" y="3657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43"/>
            <p:cNvSpPr>
              <a:spLocks noChangeShapeType="1"/>
            </p:cNvSpPr>
            <p:nvPr/>
          </p:nvSpPr>
          <p:spPr bwMode="auto">
            <a:xfrm>
              <a:off x="7162800" y="4267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44"/>
            <p:cNvSpPr>
              <a:spLocks noChangeShapeType="1"/>
            </p:cNvSpPr>
            <p:nvPr/>
          </p:nvSpPr>
          <p:spPr bwMode="auto">
            <a:xfrm>
              <a:off x="8229600" y="42672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45"/>
            <p:cNvSpPr>
              <a:spLocks noChangeShapeType="1"/>
            </p:cNvSpPr>
            <p:nvPr/>
          </p:nvSpPr>
          <p:spPr bwMode="auto">
            <a:xfrm>
              <a:off x="8229600" y="48768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46"/>
            <p:cNvSpPr>
              <a:spLocks noChangeShapeType="1"/>
            </p:cNvSpPr>
            <p:nvPr/>
          </p:nvSpPr>
          <p:spPr bwMode="auto">
            <a:xfrm flipH="1">
              <a:off x="9144000" y="4267200"/>
              <a:ext cx="304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47"/>
            <p:cNvSpPr>
              <a:spLocks noChangeShapeType="1"/>
            </p:cNvSpPr>
            <p:nvPr/>
          </p:nvSpPr>
          <p:spPr bwMode="auto">
            <a:xfrm>
              <a:off x="9601200" y="3657600"/>
              <a:ext cx="5334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48"/>
            <p:cNvSpPr>
              <a:spLocks noChangeShapeType="1"/>
            </p:cNvSpPr>
            <p:nvPr/>
          </p:nvSpPr>
          <p:spPr bwMode="auto">
            <a:xfrm>
              <a:off x="9144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49"/>
            <p:cNvSpPr>
              <a:spLocks noChangeShapeType="1"/>
            </p:cNvSpPr>
            <p:nvPr/>
          </p:nvSpPr>
          <p:spPr bwMode="auto">
            <a:xfrm flipH="1">
              <a:off x="9525000" y="4800600"/>
              <a:ext cx="3048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pic>
        <p:nvPicPr>
          <p:cNvPr id="44054" name="Picture 22"/>
          <p:cNvPicPr>
            <a:picLocks noChangeAspect="1" noChangeArrowheads="1"/>
          </p:cNvPicPr>
          <p:nvPr/>
        </p:nvPicPr>
        <p:blipFill>
          <a:blip r:embed="rId5"/>
          <a:srcRect/>
          <a:stretch>
            <a:fillRect/>
          </a:stretch>
        </p:blipFill>
        <p:spPr bwMode="auto">
          <a:xfrm>
            <a:off x="1199663" y="4411000"/>
            <a:ext cx="6467475" cy="1638300"/>
          </a:xfrm>
          <a:prstGeom prst="rect">
            <a:avLst/>
          </a:prstGeom>
          <a:noFill/>
          <a:ln w="9525">
            <a:noFill/>
            <a:miter lim="800000"/>
            <a:headEnd/>
            <a:tailEnd/>
          </a:ln>
          <a:effectLst/>
        </p:spPr>
      </p:pic>
    </p:spTree>
    <p:extLst>
      <p:ext uri="{BB962C8B-B14F-4D97-AF65-F5344CB8AC3E}">
        <p14:creationId xmlns:p14="http://schemas.microsoft.com/office/powerpoint/2010/main" xmlns="" val="17859260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dirty="0" smtClean="0"/>
              <a:t>The “Compute Cube” Operator</a:t>
            </a:r>
          </a:p>
        </p:txBody>
      </p:sp>
      <p:sp>
        <p:nvSpPr>
          <p:cNvPr id="43012" name="Rectangle 3"/>
          <p:cNvSpPr>
            <a:spLocks noGrp="1" noChangeArrowheads="1"/>
          </p:cNvSpPr>
          <p:nvPr>
            <p:ph type="body" idx="1"/>
          </p:nvPr>
        </p:nvSpPr>
        <p:spPr>
          <a:xfrm>
            <a:off x="594016" y="1181100"/>
            <a:ext cx="10883900" cy="5676900"/>
          </a:xfrm>
        </p:spPr>
        <p:txBody>
          <a:bodyPr/>
          <a:lstStyle/>
          <a:p>
            <a:pPr algn="just"/>
            <a:r>
              <a:rPr lang="en-US" altLang="en-US" sz="2400" dirty="0"/>
              <a:t>Cube definition and computation in DMQL</a:t>
            </a:r>
          </a:p>
          <a:p>
            <a:pPr lvl="2" algn="just">
              <a:buNone/>
            </a:pPr>
            <a:r>
              <a:rPr lang="en-US" altLang="en-US" sz="2400" dirty="0">
                <a:solidFill>
                  <a:schemeClr val="hlink"/>
                </a:solidFill>
              </a:rPr>
              <a:t>define cube </a:t>
            </a:r>
            <a:r>
              <a:rPr lang="en-US" altLang="en-US" sz="2400" dirty="0" err="1" smtClean="0"/>
              <a:t>sales_cube</a:t>
            </a:r>
            <a:r>
              <a:rPr lang="en-US" altLang="en-US" sz="2400" dirty="0" smtClean="0"/>
              <a:t> </a:t>
            </a:r>
            <a:r>
              <a:rPr lang="en-US" altLang="en-US" sz="2400" dirty="0"/>
              <a:t>[item, city, year]: sum (</a:t>
            </a:r>
            <a:r>
              <a:rPr lang="en-US" altLang="en-US" sz="2400" dirty="0" err="1"/>
              <a:t>sales_in_dollars</a:t>
            </a:r>
            <a:r>
              <a:rPr lang="en-US" altLang="en-US" sz="2400" dirty="0"/>
              <a:t>)</a:t>
            </a:r>
            <a:endParaRPr lang="en-US" altLang="en-US" sz="2400" dirty="0">
              <a:solidFill>
                <a:schemeClr val="hlink"/>
              </a:solidFill>
            </a:endParaRPr>
          </a:p>
          <a:p>
            <a:pPr lvl="2" algn="just">
              <a:buNone/>
            </a:pPr>
            <a:r>
              <a:rPr lang="en-US" altLang="en-US" sz="2400" dirty="0">
                <a:solidFill>
                  <a:schemeClr val="hlink"/>
                </a:solidFill>
              </a:rPr>
              <a:t>compute cube</a:t>
            </a:r>
            <a:r>
              <a:rPr lang="en-US" altLang="en-US" sz="2400" dirty="0"/>
              <a:t> </a:t>
            </a:r>
            <a:r>
              <a:rPr lang="en-US" altLang="en-US" sz="2400" dirty="0" err="1" smtClean="0"/>
              <a:t>sales_cube</a:t>
            </a:r>
            <a:endParaRPr lang="en-US" altLang="en-US" sz="2400" dirty="0"/>
          </a:p>
          <a:p>
            <a:pPr algn="just"/>
            <a:r>
              <a:rPr lang="en-US" altLang="en-US" sz="2400" dirty="0"/>
              <a:t>Transform it into a SQL-like language (with a new operator </a:t>
            </a:r>
            <a:r>
              <a:rPr lang="en-US" altLang="en-US" sz="2400" dirty="0">
                <a:solidFill>
                  <a:schemeClr val="hlink"/>
                </a:solidFill>
              </a:rPr>
              <a:t>cube by</a:t>
            </a:r>
            <a:r>
              <a:rPr lang="en-US" altLang="en-US" sz="2400" dirty="0"/>
              <a:t>, introduced by Gray et al.’96)</a:t>
            </a:r>
          </a:p>
          <a:p>
            <a:pPr lvl="2" algn="just">
              <a:buNone/>
            </a:pPr>
            <a:r>
              <a:rPr lang="en-US" altLang="en-US" sz="2400" dirty="0"/>
              <a:t>SELECT item, city, year, SUM (amount)</a:t>
            </a:r>
          </a:p>
          <a:p>
            <a:pPr lvl="2" algn="just">
              <a:buNone/>
            </a:pPr>
            <a:r>
              <a:rPr lang="en-US" altLang="en-US" sz="2400" dirty="0"/>
              <a:t>FROM </a:t>
            </a:r>
            <a:r>
              <a:rPr lang="en-US" altLang="en-US" sz="2400" dirty="0" err="1" smtClean="0"/>
              <a:t>sales_cube</a:t>
            </a:r>
            <a:endParaRPr lang="en-US" altLang="en-US" sz="2400" dirty="0"/>
          </a:p>
          <a:p>
            <a:pPr lvl="2" algn="just" eaLnBrk="1" hangingPunct="1">
              <a:buFont typeface="Wingdings" panose="05000000000000000000" pitchFamily="2" charset="2"/>
              <a:buNone/>
            </a:pPr>
            <a:r>
              <a:rPr lang="en-US" altLang="en-US" sz="2400" dirty="0">
                <a:solidFill>
                  <a:schemeClr val="hlink"/>
                </a:solidFill>
              </a:rPr>
              <a:t>CUBE BY</a:t>
            </a:r>
            <a:r>
              <a:rPr lang="en-US" altLang="en-US" sz="2400" dirty="0"/>
              <a:t> item, city, year</a:t>
            </a:r>
            <a:endParaRPr lang="en-US" altLang="en-US" sz="2400" i="1" dirty="0"/>
          </a:p>
          <a:p>
            <a:pPr algn="just" eaLnBrk="1" hangingPunct="1"/>
            <a:r>
              <a:rPr lang="en-US" altLang="en-US" sz="2400" dirty="0"/>
              <a:t>Need compute the following Group-</a:t>
            </a:r>
            <a:r>
              <a:rPr lang="en-US" altLang="en-US" sz="2400" dirty="0" err="1"/>
              <a:t>Bys</a:t>
            </a:r>
            <a:r>
              <a:rPr lang="en-US" altLang="en-US" sz="2400" i="1" dirty="0"/>
              <a:t> </a:t>
            </a:r>
          </a:p>
          <a:p>
            <a:pPr lvl="2" algn="just" eaLnBrk="1" hangingPunct="1">
              <a:buFont typeface="Wingdings" panose="05000000000000000000" pitchFamily="2" charset="2"/>
              <a:buNone/>
            </a:pPr>
            <a:r>
              <a:rPr lang="en-US" altLang="en-US" sz="2400" dirty="0" smtClean="0">
                <a:solidFill>
                  <a:srgbClr val="FF0000"/>
                </a:solidFill>
              </a:rPr>
              <a:t>(item</a:t>
            </a:r>
            <a:r>
              <a:rPr lang="en-US" altLang="en-US" sz="2400" dirty="0" smtClean="0">
                <a:solidFill>
                  <a:srgbClr val="FF3300"/>
                </a:solidFill>
              </a:rPr>
              <a:t>, city, year),</a:t>
            </a:r>
            <a:endParaRPr lang="en-US" altLang="en-US" sz="2400" dirty="0">
              <a:solidFill>
                <a:srgbClr val="FF3300"/>
              </a:solidFill>
            </a:endParaRPr>
          </a:p>
          <a:p>
            <a:pPr lvl="2" algn="just">
              <a:buNone/>
            </a:pPr>
            <a:r>
              <a:rPr lang="en-US" altLang="en-US" sz="2400" dirty="0" smtClean="0">
                <a:solidFill>
                  <a:srgbClr val="FF3300"/>
                </a:solidFill>
              </a:rPr>
              <a:t>(item, city),(item, year), (city, year),</a:t>
            </a:r>
            <a:endParaRPr lang="en-US" altLang="en-US" sz="2400" dirty="0">
              <a:solidFill>
                <a:srgbClr val="FF3300"/>
              </a:solidFill>
            </a:endParaRPr>
          </a:p>
          <a:p>
            <a:pPr lvl="2" algn="just" eaLnBrk="1" hangingPunct="1">
              <a:buFont typeface="Wingdings" panose="05000000000000000000" pitchFamily="2" charset="2"/>
              <a:buNone/>
            </a:pPr>
            <a:r>
              <a:rPr lang="en-US" altLang="en-US" sz="2400" dirty="0" smtClean="0">
                <a:solidFill>
                  <a:srgbClr val="FF3300"/>
                </a:solidFill>
              </a:rPr>
              <a:t>(item), (city), (year)</a:t>
            </a:r>
            <a:endParaRPr lang="en-US" altLang="en-US" sz="2400" dirty="0">
              <a:solidFill>
                <a:srgbClr val="FF3300"/>
              </a:solidFill>
            </a:endParaRPr>
          </a:p>
          <a:p>
            <a:pPr lvl="2" algn="just" eaLnBrk="1" hangingPunct="1">
              <a:buFont typeface="Wingdings" panose="05000000000000000000" pitchFamily="2" charset="2"/>
              <a:buNone/>
            </a:pPr>
            <a:r>
              <a:rPr lang="en-US" altLang="en-US" sz="2400" dirty="0">
                <a:solidFill>
                  <a:srgbClr val="FF3300"/>
                </a:solidFill>
              </a:rPr>
              <a:t>() </a:t>
            </a:r>
          </a:p>
        </p:txBody>
      </p:sp>
      <p:grpSp>
        <p:nvGrpSpPr>
          <p:cNvPr id="43013" name="Group 24"/>
          <p:cNvGrpSpPr>
            <a:grpSpLocks/>
          </p:cNvGrpSpPr>
          <p:nvPr/>
        </p:nvGrpSpPr>
        <p:grpSpPr bwMode="auto">
          <a:xfrm>
            <a:off x="6673250" y="2869030"/>
            <a:ext cx="3987800" cy="3094038"/>
            <a:chOff x="3056" y="2160"/>
            <a:chExt cx="2512" cy="1949"/>
          </a:xfrm>
        </p:grpSpPr>
        <p:sp>
          <p:nvSpPr>
            <p:cNvPr id="43014" name="Line 4"/>
            <p:cNvSpPr>
              <a:spLocks noChangeShapeType="1"/>
            </p:cNvSpPr>
            <p:nvPr/>
          </p:nvSpPr>
          <p:spPr bwMode="auto">
            <a:xfrm flipV="1">
              <a:off x="4356" y="3408"/>
              <a:ext cx="672"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5" name="Line 5"/>
            <p:cNvSpPr>
              <a:spLocks noChangeShapeType="1"/>
            </p:cNvSpPr>
            <p:nvPr/>
          </p:nvSpPr>
          <p:spPr bwMode="auto">
            <a:xfrm flipH="1" flipV="1">
              <a:off x="4376" y="3384"/>
              <a:ext cx="1"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6" name="Freeform 6"/>
            <p:cNvSpPr>
              <a:spLocks/>
            </p:cNvSpPr>
            <p:nvPr/>
          </p:nvSpPr>
          <p:spPr bwMode="auto">
            <a:xfrm>
              <a:off x="3712" y="3432"/>
              <a:ext cx="664" cy="480"/>
            </a:xfrm>
            <a:custGeom>
              <a:avLst/>
              <a:gdLst>
                <a:gd name="T0" fmla="*/ 664 w 664"/>
                <a:gd name="T1" fmla="*/ 480 h 480"/>
                <a:gd name="T2" fmla="*/ 0 w 664"/>
                <a:gd name="T3" fmla="*/ 0 h 480"/>
                <a:gd name="T4" fmla="*/ 0 60000 65536"/>
                <a:gd name="T5" fmla="*/ 0 60000 65536"/>
                <a:gd name="T6" fmla="*/ 0 w 664"/>
                <a:gd name="T7" fmla="*/ 0 h 480"/>
                <a:gd name="T8" fmla="*/ 664 w 664"/>
                <a:gd name="T9" fmla="*/ 480 h 480"/>
              </a:gdLst>
              <a:ahLst/>
              <a:cxnLst>
                <a:cxn ang="T4">
                  <a:pos x="T0" y="T1"/>
                </a:cxn>
                <a:cxn ang="T5">
                  <a:pos x="T2" y="T3"/>
                </a:cxn>
              </a:cxnLst>
              <a:rect l="T6" t="T7" r="T8" b="T9"/>
              <a:pathLst>
                <a:path w="664" h="480">
                  <a:moveTo>
                    <a:pt x="664" y="480"/>
                  </a:moveTo>
                  <a:lnTo>
                    <a:pt x="0" y="0"/>
                  </a:lnTo>
                </a:path>
              </a:pathLst>
            </a:custGeom>
            <a:noFill/>
            <a:ln w="12700">
              <a:solidFill>
                <a:srgbClr val="008484"/>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3017" name="Text Box 7"/>
            <p:cNvSpPr txBox="1">
              <a:spLocks noChangeArrowheads="1"/>
            </p:cNvSpPr>
            <p:nvPr/>
          </p:nvSpPr>
          <p:spPr bwMode="auto">
            <a:xfrm>
              <a:off x="4032" y="2688"/>
              <a:ext cx="576"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50000"/>
                </a:spcBef>
                <a:buClrTx/>
                <a:buSzTx/>
                <a:buFontTx/>
                <a:buNone/>
              </a:pPr>
              <a:r>
                <a:rPr lang="en-US" altLang="en-US" sz="1800" dirty="0">
                  <a:solidFill>
                    <a:srgbClr val="008484"/>
                  </a:solidFill>
                  <a:latin typeface="Times New Roman" panose="02020603050405020304" pitchFamily="18" charset="0"/>
                </a:rPr>
                <a:t>(item)</a:t>
              </a:r>
              <a:endParaRPr lang="en-US" altLang="en-US" sz="1800" u="sng" dirty="0">
                <a:solidFill>
                  <a:srgbClr val="008484"/>
                </a:solidFill>
                <a:latin typeface="Times New Roman" panose="02020603050405020304" pitchFamily="18" charset="0"/>
              </a:endParaRPr>
            </a:p>
          </p:txBody>
        </p:sp>
        <p:sp>
          <p:nvSpPr>
            <p:cNvPr id="43018" name="Line 8"/>
            <p:cNvSpPr>
              <a:spLocks noChangeShapeType="1"/>
            </p:cNvSpPr>
            <p:nvPr/>
          </p:nvSpPr>
          <p:spPr bwMode="auto">
            <a:xfrm>
              <a:off x="3704" y="2808"/>
              <a:ext cx="1"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19" name="Line 9"/>
            <p:cNvSpPr>
              <a:spLocks noChangeShapeType="1"/>
            </p:cNvSpPr>
            <p:nvPr/>
          </p:nvSpPr>
          <p:spPr bwMode="auto">
            <a:xfrm>
              <a:off x="3704" y="2808"/>
              <a:ext cx="672"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0" name="Line 10"/>
            <p:cNvSpPr>
              <a:spLocks noChangeShapeType="1"/>
            </p:cNvSpPr>
            <p:nvPr/>
          </p:nvSpPr>
          <p:spPr bwMode="auto">
            <a:xfrm>
              <a:off x="5048" y="2856"/>
              <a:ext cx="1" cy="576"/>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1" name="Line 11"/>
            <p:cNvSpPr>
              <a:spLocks noChangeShapeType="1"/>
            </p:cNvSpPr>
            <p:nvPr/>
          </p:nvSpPr>
          <p:spPr bwMode="auto">
            <a:xfrm>
              <a:off x="4376"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2" name="Line 12"/>
            <p:cNvSpPr>
              <a:spLocks noChangeShapeType="1"/>
            </p:cNvSpPr>
            <p:nvPr/>
          </p:nvSpPr>
          <p:spPr bwMode="auto">
            <a:xfrm flipH="1" flipV="1">
              <a:off x="4424" y="2376"/>
              <a:ext cx="624" cy="480"/>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3" name="Line 13"/>
            <p:cNvSpPr>
              <a:spLocks noChangeShapeType="1"/>
            </p:cNvSpPr>
            <p:nvPr/>
          </p:nvSpPr>
          <p:spPr bwMode="auto">
            <a:xfrm flipV="1">
              <a:off x="3704" y="2376"/>
              <a:ext cx="720"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4" name="Line 14"/>
            <p:cNvSpPr>
              <a:spLocks noChangeShapeType="1"/>
            </p:cNvSpPr>
            <p:nvPr/>
          </p:nvSpPr>
          <p:spPr bwMode="auto">
            <a:xfrm flipH="1">
              <a:off x="4376" y="2376"/>
              <a:ext cx="48" cy="432"/>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5" name="Text Box 15"/>
            <p:cNvSpPr txBox="1">
              <a:spLocks noChangeArrowheads="1"/>
            </p:cNvSpPr>
            <p:nvPr/>
          </p:nvSpPr>
          <p:spPr bwMode="auto">
            <a:xfrm>
              <a:off x="3354" y="2688"/>
              <a:ext cx="31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3026" name="Text Box 16"/>
            <p:cNvSpPr txBox="1">
              <a:spLocks noChangeArrowheads="1"/>
            </p:cNvSpPr>
            <p:nvPr/>
          </p:nvSpPr>
          <p:spPr bwMode="auto">
            <a:xfrm>
              <a:off x="4328" y="2160"/>
              <a:ext cx="21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3027" name="Line 17"/>
            <p:cNvSpPr>
              <a:spLocks noChangeShapeType="1"/>
            </p:cNvSpPr>
            <p:nvPr/>
          </p:nvSpPr>
          <p:spPr bwMode="auto">
            <a:xfrm flipV="1">
              <a:off x="3704" y="2808"/>
              <a:ext cx="672" cy="624"/>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8" name="Line 18"/>
            <p:cNvSpPr>
              <a:spLocks noChangeShapeType="1"/>
            </p:cNvSpPr>
            <p:nvPr/>
          </p:nvSpPr>
          <p:spPr bwMode="auto">
            <a:xfrm flipV="1">
              <a:off x="4376" y="2839"/>
              <a:ext cx="672" cy="528"/>
            </a:xfrm>
            <a:prstGeom prst="line">
              <a:avLst/>
            </a:prstGeom>
            <a:noFill/>
            <a:ln w="12700">
              <a:solidFill>
                <a:srgbClr val="008484"/>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3029" name="Text Box 19"/>
            <p:cNvSpPr txBox="1">
              <a:spLocks noChangeArrowheads="1"/>
            </p:cNvSpPr>
            <p:nvPr/>
          </p:nvSpPr>
          <p:spPr bwMode="auto">
            <a:xfrm>
              <a:off x="5032" y="2688"/>
              <a:ext cx="34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dirty="0">
                  <a:solidFill>
                    <a:srgbClr val="008484"/>
                  </a:solidFill>
                  <a:latin typeface="Times New Roman" panose="02020603050405020304" pitchFamily="18" charset="0"/>
                </a:rPr>
                <a:t>(year)</a:t>
              </a:r>
              <a:endParaRPr lang="en-US" altLang="en-US" sz="1800" u="sng" dirty="0">
                <a:solidFill>
                  <a:srgbClr val="008484"/>
                </a:solidFill>
                <a:latin typeface="Times New Roman" panose="02020603050405020304" pitchFamily="18" charset="0"/>
              </a:endParaRPr>
            </a:p>
          </p:txBody>
        </p:sp>
        <p:sp>
          <p:nvSpPr>
            <p:cNvPr id="43030" name="Text Box 20"/>
            <p:cNvSpPr txBox="1">
              <a:spLocks noChangeArrowheads="1"/>
            </p:cNvSpPr>
            <p:nvPr/>
          </p:nvSpPr>
          <p:spPr bwMode="auto">
            <a:xfrm>
              <a:off x="3056" y="3360"/>
              <a:ext cx="64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3031" name="Text Box 21"/>
            <p:cNvSpPr txBox="1">
              <a:spLocks noChangeArrowheads="1"/>
            </p:cNvSpPr>
            <p:nvPr/>
          </p:nvSpPr>
          <p:spPr bwMode="auto">
            <a:xfrm>
              <a:off x="4032" y="3360"/>
              <a:ext cx="63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dirty="0">
                  <a:solidFill>
                    <a:srgbClr val="008484"/>
                  </a:solidFill>
                  <a:latin typeface="Times New Roman" panose="02020603050405020304" pitchFamily="18" charset="0"/>
                </a:rPr>
                <a:t>(city, year)</a:t>
              </a:r>
              <a:endParaRPr lang="en-US" altLang="en-US" sz="1800" u="sng" dirty="0">
                <a:solidFill>
                  <a:srgbClr val="008484"/>
                </a:solidFill>
                <a:latin typeface="Times New Roman" panose="02020603050405020304" pitchFamily="18" charset="0"/>
              </a:endParaRPr>
            </a:p>
          </p:txBody>
        </p:sp>
        <p:sp>
          <p:nvSpPr>
            <p:cNvPr id="43032" name="Text Box 22"/>
            <p:cNvSpPr txBox="1">
              <a:spLocks noChangeArrowheads="1"/>
            </p:cNvSpPr>
            <p:nvPr/>
          </p:nvSpPr>
          <p:spPr bwMode="auto">
            <a:xfrm>
              <a:off x="4896" y="3360"/>
              <a:ext cx="67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3033" name="Text Box 23"/>
            <p:cNvSpPr txBox="1">
              <a:spLocks noChangeArrowheads="1"/>
            </p:cNvSpPr>
            <p:nvPr/>
          </p:nvSpPr>
          <p:spPr bwMode="auto">
            <a:xfrm>
              <a:off x="3888" y="3936"/>
              <a:ext cx="96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r">
                <a:spcBef>
                  <a:spcPct val="0"/>
                </a:spcBef>
                <a:buClrTx/>
                <a:buSzTx/>
                <a:buFontTx/>
                <a:buNone/>
              </a:pP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grpSp>
      <p:pic>
        <p:nvPicPr>
          <p:cNvPr id="158721" name="Picture 1"/>
          <p:cNvPicPr>
            <a:picLocks noChangeAspect="1" noChangeArrowheads="1"/>
          </p:cNvPicPr>
          <p:nvPr/>
        </p:nvPicPr>
        <p:blipFill>
          <a:blip r:embed="rId3"/>
          <a:srcRect/>
          <a:stretch>
            <a:fillRect/>
          </a:stretch>
        </p:blipFill>
        <p:spPr bwMode="auto">
          <a:xfrm>
            <a:off x="10654151" y="2932378"/>
            <a:ext cx="1555980" cy="3066640"/>
          </a:xfrm>
          <a:prstGeom prst="rect">
            <a:avLst/>
          </a:prstGeom>
          <a:noFill/>
          <a:ln w="9525">
            <a:noFill/>
            <a:miter lim="800000"/>
            <a:headEnd/>
            <a:tailEnd/>
          </a:ln>
          <a:effectLst/>
        </p:spPr>
      </p:pic>
    </p:spTree>
    <p:extLst>
      <p:ext uri="{BB962C8B-B14F-4D97-AF65-F5344CB8AC3E}">
        <p14:creationId xmlns:p14="http://schemas.microsoft.com/office/powerpoint/2010/main" xmlns="" val="9294359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195262"/>
            <a:ext cx="12090400" cy="746847"/>
          </a:xfrm>
        </p:spPr>
        <p:txBody>
          <a:bodyPr>
            <a:noAutofit/>
          </a:bodyPr>
          <a:lstStyle/>
          <a:p>
            <a:pPr eaLnBrk="1" hangingPunct="1"/>
            <a:r>
              <a:rPr lang="en-US" altLang="en-US" sz="4000" dirty="0" smtClean="0"/>
              <a:t>Curse of Dimensionality</a:t>
            </a:r>
          </a:p>
        </p:txBody>
      </p:sp>
      <p:sp>
        <p:nvSpPr>
          <p:cNvPr id="39940" name="Rectangle 3"/>
          <p:cNvSpPr>
            <a:spLocks noGrp="1" noChangeArrowheads="1"/>
          </p:cNvSpPr>
          <p:nvPr>
            <p:ph type="body" idx="1"/>
          </p:nvPr>
        </p:nvSpPr>
        <p:spPr>
          <a:xfrm>
            <a:off x="683492" y="1447800"/>
            <a:ext cx="10657608" cy="4953000"/>
          </a:xfrm>
        </p:spPr>
        <p:txBody>
          <a:bodyPr/>
          <a:lstStyle/>
          <a:p>
            <a:r>
              <a:rPr lang="en-US" sz="2400" dirty="0" smtClean="0"/>
              <a:t>Online analytical processing may need to access different cuboids for different queries. Therefore, it may seem like a good idea to compute in advance all or at least some of the cuboids in a data cube.</a:t>
            </a:r>
          </a:p>
          <a:p>
            <a:r>
              <a:rPr lang="en-US" sz="2400" dirty="0" smtClean="0"/>
              <a:t>Pre-computation leads to fast response time and avoids some redundant computation. Most, if not all, OLAP products resort to some degree of pre-computation of multidimensional aggregates.</a:t>
            </a:r>
          </a:p>
          <a:p>
            <a:r>
              <a:rPr lang="en-US" sz="2400" dirty="0" smtClean="0"/>
              <a:t>A major challenge related to this pre-computation, however, is that the required storage space may explode if all the cuboids in a data cube are pre-computed, especially when the cube has many dimensions. </a:t>
            </a:r>
          </a:p>
          <a:p>
            <a:r>
              <a:rPr lang="en-US" sz="2400" dirty="0" smtClean="0"/>
              <a:t>The storage requirements are even more excessive when many of the dimensions have associated concept hierarchies, each with multiple levels.</a:t>
            </a:r>
          </a:p>
          <a:p>
            <a:r>
              <a:rPr lang="en-US" sz="2400" dirty="0" smtClean="0"/>
              <a:t>This problem is referred to as the </a:t>
            </a:r>
            <a:r>
              <a:rPr lang="en-US" sz="2400" b="1" dirty="0" smtClean="0"/>
              <a:t>curse of dimensionality.</a:t>
            </a:r>
            <a:endParaRPr lang="en-US" altLang="en-US" sz="2400" dirty="0" smtClean="0"/>
          </a:p>
        </p:txBody>
      </p:sp>
    </p:spTree>
    <p:extLst>
      <p:ext uri="{BB962C8B-B14F-4D97-AF65-F5344CB8AC3E}">
        <p14:creationId xmlns:p14="http://schemas.microsoft.com/office/powerpoint/2010/main" xmlns="" val="143688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195262"/>
            <a:ext cx="12090400" cy="746847"/>
          </a:xfrm>
        </p:spPr>
        <p:txBody>
          <a:bodyPr>
            <a:noAutofit/>
          </a:bodyPr>
          <a:lstStyle/>
          <a:p>
            <a:pPr eaLnBrk="1" hangingPunct="1"/>
            <a:r>
              <a:rPr lang="en-US" altLang="en-US" sz="4000" dirty="0" smtClean="0"/>
              <a:t>Why Partial Materialization?</a:t>
            </a:r>
          </a:p>
        </p:txBody>
      </p:sp>
      <p:sp>
        <p:nvSpPr>
          <p:cNvPr id="39940" name="Rectangle 3"/>
          <p:cNvSpPr>
            <a:spLocks noGrp="1" noChangeArrowheads="1"/>
          </p:cNvSpPr>
          <p:nvPr>
            <p:ph type="body" idx="1"/>
          </p:nvPr>
        </p:nvSpPr>
        <p:spPr>
          <a:xfrm>
            <a:off x="683492" y="1323104"/>
            <a:ext cx="11162144" cy="5230095"/>
          </a:xfrm>
        </p:spPr>
        <p:txBody>
          <a:bodyPr/>
          <a:lstStyle/>
          <a:p>
            <a:r>
              <a:rPr lang="en-US" sz="2400" dirty="0" smtClean="0"/>
              <a:t>At most, one abstraction level in each dimension will appear in a </a:t>
            </a:r>
            <a:r>
              <a:rPr lang="en-US" sz="2400" dirty="0" err="1" smtClean="0"/>
              <a:t>cuboid</a:t>
            </a:r>
            <a:r>
              <a:rPr lang="en-US" sz="2400" dirty="0" smtClean="0"/>
              <a:t>. </a:t>
            </a:r>
          </a:p>
          <a:p>
            <a:r>
              <a:rPr lang="en-US" sz="2400" dirty="0" smtClean="0"/>
              <a:t>For example, the time dimension (year &lt; quarter &lt; month &lt; day ) has four conceptual levels, or five if we include the virtual level all. </a:t>
            </a:r>
          </a:p>
          <a:p>
            <a:r>
              <a:rPr lang="en-US" sz="2400" dirty="0" smtClean="0"/>
              <a:t>If the cube has 10 dimensions and each dimension has five levels (including all), the total number of cuboids that can be generated is 5 </a:t>
            </a:r>
            <a:r>
              <a:rPr lang="en-US" sz="2400" dirty="0" smtClean="0">
                <a:sym typeface="Symbol"/>
              </a:rPr>
              <a:t> </a:t>
            </a:r>
            <a:r>
              <a:rPr lang="en-US" sz="2400" dirty="0" smtClean="0"/>
              <a:t>10 </a:t>
            </a:r>
            <a:r>
              <a:rPr lang="en-US" sz="2400" dirty="0" smtClean="0">
                <a:sym typeface="Symbol"/>
              </a:rPr>
              <a:t></a:t>
            </a:r>
            <a:r>
              <a:rPr lang="en-US" sz="2400" dirty="0" smtClean="0"/>
              <a:t>  9.8 x 10 </a:t>
            </a:r>
            <a:r>
              <a:rPr lang="en-US" sz="2400" dirty="0" smtClean="0">
                <a:sym typeface="Symbol"/>
              </a:rPr>
              <a:t> </a:t>
            </a:r>
            <a:r>
              <a:rPr lang="en-US" sz="2400" dirty="0" smtClean="0"/>
              <a:t>6. </a:t>
            </a:r>
          </a:p>
          <a:p>
            <a:r>
              <a:rPr lang="en-US" sz="2400" dirty="0" smtClean="0"/>
              <a:t>The size of each </a:t>
            </a:r>
            <a:r>
              <a:rPr lang="en-US" sz="2400" dirty="0" err="1" smtClean="0"/>
              <a:t>cuboid</a:t>
            </a:r>
            <a:r>
              <a:rPr lang="en-US" sz="2400" dirty="0" smtClean="0"/>
              <a:t> also depends on the </a:t>
            </a:r>
            <a:r>
              <a:rPr lang="en-US" sz="2400" i="1" dirty="0" smtClean="0"/>
              <a:t>cardinality (i.e., number of distinct values)</a:t>
            </a:r>
            <a:r>
              <a:rPr lang="en-US" sz="2400" dirty="0" smtClean="0"/>
              <a:t> of each dimension. As the number of dimensions, number of conceptual hierarchies, or cardinality increases, the storage space required for many of the group-by’s will grossly exceed the (fixed) size of the input relation.</a:t>
            </a:r>
          </a:p>
          <a:p>
            <a:r>
              <a:rPr lang="en-US" sz="2400" dirty="0" smtClean="0"/>
              <a:t>So,  it is unrealistic to pre-compute and materialize all of the cuboids that can possibly be generated for a data cube (i.e., from a base </a:t>
            </a:r>
            <a:r>
              <a:rPr lang="en-US" sz="2400" dirty="0" err="1" smtClean="0"/>
              <a:t>cuboid</a:t>
            </a:r>
            <a:r>
              <a:rPr lang="en-US" sz="2400" dirty="0" smtClean="0"/>
              <a:t>).</a:t>
            </a:r>
          </a:p>
          <a:p>
            <a:r>
              <a:rPr lang="en-US" sz="2400" dirty="0" smtClean="0"/>
              <a:t>If there are many large cuboids, a more reasonable option is </a:t>
            </a:r>
            <a:r>
              <a:rPr lang="en-US" sz="2400" i="1" dirty="0" smtClean="0"/>
              <a:t>partial materialization</a:t>
            </a:r>
            <a:r>
              <a:rPr lang="en-US" sz="2400" dirty="0" smtClean="0"/>
              <a:t>; that is, to materialize only some of the possible cuboids that can be generated. </a:t>
            </a:r>
          </a:p>
        </p:txBody>
      </p:sp>
    </p:spTree>
    <p:extLst>
      <p:ext uri="{BB962C8B-B14F-4D97-AF65-F5344CB8AC3E}">
        <p14:creationId xmlns:p14="http://schemas.microsoft.com/office/powerpoint/2010/main" xmlns="" val="143688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0" y="319957"/>
            <a:ext cx="12090400" cy="746847"/>
          </a:xfrm>
        </p:spPr>
        <p:txBody>
          <a:bodyPr>
            <a:noAutofit/>
          </a:bodyPr>
          <a:lstStyle/>
          <a:p>
            <a:r>
              <a:rPr lang="en-US" sz="4000" b="1" dirty="0" smtClean="0"/>
              <a:t>Partial Materialization: Selected Computation</a:t>
            </a:r>
            <a:br>
              <a:rPr lang="en-US" sz="4000" b="1" dirty="0" smtClean="0"/>
            </a:br>
            <a:r>
              <a:rPr lang="en-US" sz="4000" b="1" dirty="0" smtClean="0"/>
              <a:t>of Cuboids</a:t>
            </a:r>
            <a:endParaRPr lang="en-US" altLang="en-US" sz="4000" dirty="0" smtClean="0"/>
          </a:p>
        </p:txBody>
      </p:sp>
      <p:sp>
        <p:nvSpPr>
          <p:cNvPr id="39940" name="Rectangle 3"/>
          <p:cNvSpPr>
            <a:spLocks noGrp="1" noChangeArrowheads="1"/>
          </p:cNvSpPr>
          <p:nvPr>
            <p:ph type="body" idx="1"/>
          </p:nvPr>
        </p:nvSpPr>
        <p:spPr>
          <a:xfrm>
            <a:off x="683491" y="1198410"/>
            <a:ext cx="10912763" cy="5465626"/>
          </a:xfrm>
        </p:spPr>
        <p:txBody>
          <a:bodyPr/>
          <a:lstStyle/>
          <a:p>
            <a:r>
              <a:rPr lang="en-US" sz="2400" dirty="0" smtClean="0"/>
              <a:t>There are three choices for data cube materialization given a base </a:t>
            </a:r>
            <a:r>
              <a:rPr lang="en-US" sz="2400" dirty="0" err="1" smtClean="0"/>
              <a:t>cuboid</a:t>
            </a:r>
            <a:r>
              <a:rPr lang="en-US" sz="2400" dirty="0" smtClean="0"/>
              <a:t>:</a:t>
            </a:r>
          </a:p>
          <a:p>
            <a:r>
              <a:rPr lang="en-US" sz="2400" b="1" dirty="0" smtClean="0"/>
              <a:t>1. No materialization: </a:t>
            </a:r>
            <a:r>
              <a:rPr lang="en-US" sz="2400" dirty="0" smtClean="0"/>
              <a:t>Do not pre-compute any of the “non-base” cuboids. This leads to computing expensive multidimensional aggregates on-the-fly, which can be extremely slow.</a:t>
            </a:r>
          </a:p>
          <a:p>
            <a:r>
              <a:rPr lang="en-US" sz="2400" b="1" dirty="0" smtClean="0"/>
              <a:t>2. Full materialization: </a:t>
            </a:r>
            <a:r>
              <a:rPr lang="en-US" sz="2400" dirty="0" smtClean="0"/>
              <a:t>Pre-compute all of the cuboids. The resulting lattice of computed cuboids is referred to as the </a:t>
            </a:r>
            <a:r>
              <a:rPr lang="en-US" sz="2400" i="1" dirty="0" smtClean="0"/>
              <a:t>full cube. </a:t>
            </a:r>
            <a:r>
              <a:rPr lang="en-US" sz="2400" dirty="0" smtClean="0"/>
              <a:t>This choice typically requires huge amounts of memory space in order to store all of the pre-computed cuboids.</a:t>
            </a:r>
          </a:p>
          <a:p>
            <a:r>
              <a:rPr lang="en-US" sz="2400" b="1" dirty="0" smtClean="0"/>
              <a:t>3. Partial materialization: </a:t>
            </a:r>
            <a:r>
              <a:rPr lang="en-US" sz="2400" dirty="0" smtClean="0"/>
              <a:t>Selectively compute a proper subset of the whole set of possible cuboids. Alternatively, we may compute a subset of the cube, which contains only those cells that satisfy some user-specified criterion, such as where the </a:t>
            </a:r>
            <a:r>
              <a:rPr lang="en-US" sz="2400" dirty="0" err="1" smtClean="0"/>
              <a:t>tuple</a:t>
            </a:r>
            <a:r>
              <a:rPr lang="en-US" sz="2400" dirty="0" smtClean="0"/>
              <a:t> count of each cell is above some threshold, called </a:t>
            </a:r>
            <a:r>
              <a:rPr lang="en-US" sz="2400" i="1" dirty="0" err="1" smtClean="0"/>
              <a:t>subcube</a:t>
            </a:r>
            <a:r>
              <a:rPr lang="en-US" sz="2400" dirty="0" smtClean="0"/>
              <a:t>, where only some of the cells may be pre-computed for various cuboids.</a:t>
            </a:r>
          </a:p>
          <a:p>
            <a:r>
              <a:rPr lang="en-US" sz="2400" dirty="0" smtClean="0"/>
              <a:t>Partial materialization represents an interesting trade-off between storage space and response time.</a:t>
            </a:r>
            <a:endParaRPr lang="en-US" altLang="en-US" sz="2400" dirty="0" smtClean="0"/>
          </a:p>
        </p:txBody>
      </p:sp>
    </p:spTree>
    <p:extLst>
      <p:ext uri="{BB962C8B-B14F-4D97-AF65-F5344CB8AC3E}">
        <p14:creationId xmlns:p14="http://schemas.microsoft.com/office/powerpoint/2010/main" xmlns="" val="14368843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dirty="0" smtClean="0"/>
              <a:t>Indexing OLAP Data: </a:t>
            </a:r>
            <a:r>
              <a:rPr lang="en-US" altLang="en-US" b="1" dirty="0" smtClean="0"/>
              <a:t>Bitmap Index</a:t>
            </a:r>
            <a:endParaRPr lang="en-US" altLang="en-US" sz="3200" b="1" dirty="0"/>
          </a:p>
        </p:txBody>
      </p:sp>
      <p:sp>
        <p:nvSpPr>
          <p:cNvPr id="44036" name="Rectangle 3"/>
          <p:cNvSpPr>
            <a:spLocks noGrp="1" noChangeArrowheads="1"/>
          </p:cNvSpPr>
          <p:nvPr>
            <p:ph type="body" idx="1"/>
          </p:nvPr>
        </p:nvSpPr>
        <p:spPr>
          <a:xfrm>
            <a:off x="517816" y="1082674"/>
            <a:ext cx="11036300" cy="3241675"/>
          </a:xfrm>
        </p:spPr>
        <p:txBody>
          <a:bodyPr/>
          <a:lstStyle/>
          <a:p>
            <a:pPr eaLnBrk="1" hangingPunct="1">
              <a:spcBef>
                <a:spcPts val="400"/>
              </a:spcBef>
            </a:pPr>
            <a:r>
              <a:rPr lang="en-US" altLang="en-US" sz="2400" dirty="0"/>
              <a:t>Index on a particular column</a:t>
            </a:r>
          </a:p>
          <a:p>
            <a:pPr lvl="1">
              <a:spcBef>
                <a:spcPts val="400"/>
              </a:spcBef>
            </a:pPr>
            <a:r>
              <a:rPr lang="en-US" altLang="en-US" sz="2400" dirty="0"/>
              <a:t>Each value in the column has a bit vector: bit-op is fast</a:t>
            </a:r>
          </a:p>
          <a:p>
            <a:pPr lvl="1">
              <a:spcBef>
                <a:spcPts val="400"/>
              </a:spcBef>
            </a:pPr>
            <a:r>
              <a:rPr lang="en-US" altLang="en-US" sz="2400" dirty="0"/>
              <a:t>The length of the bit vector: # of records in the base table</a:t>
            </a:r>
          </a:p>
          <a:p>
            <a:pPr lvl="1">
              <a:spcBef>
                <a:spcPts val="400"/>
              </a:spcBef>
            </a:pPr>
            <a:r>
              <a:rPr lang="en-US" altLang="en-US" sz="2400" dirty="0"/>
              <a:t>The </a:t>
            </a:r>
            <a:r>
              <a:rPr lang="en-US" altLang="en-US" sz="2400" i="1" dirty="0"/>
              <a:t> </a:t>
            </a:r>
            <a:r>
              <a:rPr lang="en-US" altLang="en-US" sz="2400" i="1" dirty="0" err="1"/>
              <a:t>i</a:t>
            </a:r>
            <a:r>
              <a:rPr lang="en-US" altLang="en-US" sz="2400" dirty="0" err="1"/>
              <a:t>-th</a:t>
            </a:r>
            <a:r>
              <a:rPr lang="en-US" altLang="en-US" sz="2400" dirty="0"/>
              <a:t> bit is set if the </a:t>
            </a:r>
            <a:r>
              <a:rPr lang="en-US" altLang="en-US" sz="2400" i="1" dirty="0"/>
              <a:t> </a:t>
            </a:r>
            <a:r>
              <a:rPr lang="en-US" altLang="en-US" sz="2400" i="1" dirty="0" err="1"/>
              <a:t>i</a:t>
            </a:r>
            <a:r>
              <a:rPr lang="en-US" altLang="en-US" sz="2400" dirty="0" err="1"/>
              <a:t>-th</a:t>
            </a:r>
            <a:r>
              <a:rPr lang="en-US" altLang="en-US" sz="2400" dirty="0"/>
              <a:t> row of the base table has the value for the indexed column</a:t>
            </a:r>
          </a:p>
          <a:p>
            <a:pPr lvl="1">
              <a:spcBef>
                <a:spcPts val="400"/>
              </a:spcBef>
            </a:pPr>
            <a:r>
              <a:rPr lang="en-US" altLang="en-US" sz="2400" dirty="0"/>
              <a:t>not suitable for high cardinality </a:t>
            </a:r>
            <a:r>
              <a:rPr lang="en-US" altLang="en-US" sz="2400" dirty="0" smtClean="0"/>
              <a:t>domains</a:t>
            </a:r>
          </a:p>
          <a:p>
            <a:pPr>
              <a:spcBef>
                <a:spcPts val="400"/>
              </a:spcBef>
            </a:pPr>
            <a:r>
              <a:rPr lang="en-US" altLang="en-US" sz="2400" dirty="0" smtClean="0"/>
              <a:t>A </a:t>
            </a:r>
            <a:r>
              <a:rPr lang="en-US" altLang="en-US" sz="2400" dirty="0"/>
              <a:t>recent bit compression technique, Word-Aligned Hybrid (WAH), makes it work for high cardinality domain as well [Wu, et al. TODS’06]</a:t>
            </a:r>
          </a:p>
          <a:p>
            <a:pPr eaLnBrk="1" hangingPunct="1">
              <a:spcBef>
                <a:spcPts val="400"/>
              </a:spcBef>
            </a:pPr>
            <a:endParaRPr lang="en-US" altLang="en-US" sz="2000" dirty="0"/>
          </a:p>
        </p:txBody>
      </p:sp>
      <p:graphicFrame>
        <p:nvGraphicFramePr>
          <p:cNvPr id="44037" name="Object 4"/>
          <p:cNvGraphicFramePr>
            <a:graphicFrameLocks noChangeAspect="1"/>
          </p:cNvGraphicFramePr>
          <p:nvPr>
            <p:extLst>
              <p:ext uri="{D42A27DB-BD31-4B8C-83A1-F6EECF244321}">
                <p14:modId xmlns:p14="http://schemas.microsoft.com/office/powerpoint/2010/main" xmlns="" val="1222616994"/>
              </p:ext>
            </p:extLst>
          </p:nvPr>
        </p:nvGraphicFramePr>
        <p:xfrm>
          <a:off x="1257300" y="4686300"/>
          <a:ext cx="2571750" cy="2076450"/>
        </p:xfrm>
        <a:graphic>
          <a:graphicData uri="http://schemas.openxmlformats.org/presentationml/2006/ole">
            <p:oleObj spid="_x0000_s45107" name="Worksheet" r:id="rId4" imgW="2554200" imgH="1971720" progId="Excel.Sheet.8">
              <p:embed/>
            </p:oleObj>
          </a:graphicData>
        </a:graphic>
      </p:graphicFrame>
      <p:graphicFrame>
        <p:nvGraphicFramePr>
          <p:cNvPr id="44038" name="Object 5"/>
          <p:cNvGraphicFramePr>
            <a:graphicFrameLocks noChangeAspect="1"/>
          </p:cNvGraphicFramePr>
          <p:nvPr>
            <p:extLst>
              <p:ext uri="{D42A27DB-BD31-4B8C-83A1-F6EECF244321}">
                <p14:modId xmlns:p14="http://schemas.microsoft.com/office/powerpoint/2010/main" xmlns="" val="1890141971"/>
              </p:ext>
            </p:extLst>
          </p:nvPr>
        </p:nvGraphicFramePr>
        <p:xfrm>
          <a:off x="8077200" y="4781550"/>
          <a:ext cx="2647950" cy="1981200"/>
        </p:xfrm>
        <a:graphic>
          <a:graphicData uri="http://schemas.openxmlformats.org/presentationml/2006/ole">
            <p:oleObj spid="_x0000_s45108" name="Worksheet" r:id="rId5" imgW="2630160" imgH="1971720" progId="Excel.Sheet.8">
              <p:embed/>
            </p:oleObj>
          </a:graphicData>
        </a:graphic>
      </p:graphicFrame>
      <p:graphicFrame>
        <p:nvGraphicFramePr>
          <p:cNvPr id="44039" name="Object 6"/>
          <p:cNvGraphicFramePr>
            <a:graphicFrameLocks noChangeAspect="1"/>
          </p:cNvGraphicFramePr>
          <p:nvPr>
            <p:extLst>
              <p:ext uri="{D42A27DB-BD31-4B8C-83A1-F6EECF244321}">
                <p14:modId xmlns:p14="http://schemas.microsoft.com/office/powerpoint/2010/main" xmlns="" val="3945737526"/>
              </p:ext>
            </p:extLst>
          </p:nvPr>
        </p:nvGraphicFramePr>
        <p:xfrm>
          <a:off x="4283366" y="4733925"/>
          <a:ext cx="3505200" cy="1981200"/>
        </p:xfrm>
        <a:graphic>
          <a:graphicData uri="http://schemas.openxmlformats.org/presentationml/2006/ole">
            <p:oleObj spid="_x0000_s45109" name="Worksheet" r:id="rId6" imgW="3303000" imgH="1755000" progId="Excel.Sheet.8">
              <p:embed/>
            </p:oleObj>
          </a:graphicData>
        </a:graphic>
      </p:graphicFrame>
      <p:sp>
        <p:nvSpPr>
          <p:cNvPr id="44040" name="Text Box 7"/>
          <p:cNvSpPr txBox="1">
            <a:spLocks noChangeArrowheads="1"/>
          </p:cNvSpPr>
          <p:nvPr/>
        </p:nvSpPr>
        <p:spPr bwMode="auto">
          <a:xfrm>
            <a:off x="1786876" y="4248150"/>
            <a:ext cx="1512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Base table</a:t>
            </a:r>
            <a:endParaRPr lang="en-US" altLang="en-US" sz="2400" dirty="0">
              <a:latin typeface="Times New Roman" panose="02020603050405020304" pitchFamily="18" charset="0"/>
            </a:endParaRPr>
          </a:p>
        </p:txBody>
      </p:sp>
      <p:sp>
        <p:nvSpPr>
          <p:cNvPr id="44041" name="Text Box 8"/>
          <p:cNvSpPr txBox="1">
            <a:spLocks noChangeArrowheads="1"/>
          </p:cNvSpPr>
          <p:nvPr/>
        </p:nvSpPr>
        <p:spPr bwMode="auto">
          <a:xfrm>
            <a:off x="5076031" y="4292600"/>
            <a:ext cx="23193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Index on Region</a:t>
            </a:r>
            <a:endParaRPr lang="en-US" altLang="en-US" sz="2400" dirty="0">
              <a:latin typeface="Times New Roman" panose="02020603050405020304" pitchFamily="18" charset="0"/>
            </a:endParaRPr>
          </a:p>
        </p:txBody>
      </p:sp>
      <p:sp>
        <p:nvSpPr>
          <p:cNvPr id="44042" name="Text Box 9"/>
          <p:cNvSpPr txBox="1">
            <a:spLocks noChangeArrowheads="1"/>
          </p:cNvSpPr>
          <p:nvPr/>
        </p:nvSpPr>
        <p:spPr bwMode="auto">
          <a:xfrm>
            <a:off x="8368506" y="4324350"/>
            <a:ext cx="20653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dirty="0">
                <a:latin typeface="Times New Roman" panose="02020603050405020304" pitchFamily="18" charset="0"/>
              </a:rPr>
              <a:t>Index on Type</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xmlns="" val="12661934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Picture 4" descr="ji"/>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856769" y="1129059"/>
            <a:ext cx="4039955" cy="3526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060" name="Rectangle 2"/>
          <p:cNvSpPr>
            <a:spLocks noGrp="1" noChangeArrowheads="1"/>
          </p:cNvSpPr>
          <p:nvPr>
            <p:ph type="title"/>
          </p:nvPr>
        </p:nvSpPr>
        <p:spPr>
          <a:xfrm>
            <a:off x="1905000" y="304800"/>
            <a:ext cx="8382000" cy="560388"/>
          </a:xfrm>
        </p:spPr>
        <p:txBody>
          <a:bodyPr>
            <a:normAutofit fontScale="90000"/>
          </a:bodyPr>
          <a:lstStyle/>
          <a:p>
            <a:pPr eaLnBrk="1" hangingPunct="1"/>
            <a:r>
              <a:rPr lang="en-US" altLang="en-US" smtClean="0"/>
              <a:t>Indexing OLAP Data: </a:t>
            </a:r>
            <a:r>
              <a:rPr lang="en-US" altLang="en-US" b="1" smtClean="0"/>
              <a:t>Join Indices</a:t>
            </a:r>
          </a:p>
        </p:txBody>
      </p:sp>
      <p:sp>
        <p:nvSpPr>
          <p:cNvPr id="45061" name="Rectangle 3"/>
          <p:cNvSpPr>
            <a:spLocks noGrp="1" noChangeArrowheads="1"/>
          </p:cNvSpPr>
          <p:nvPr>
            <p:ph type="body" idx="1"/>
          </p:nvPr>
        </p:nvSpPr>
        <p:spPr>
          <a:xfrm>
            <a:off x="523875" y="1162050"/>
            <a:ext cx="7439025" cy="5124450"/>
          </a:xfrm>
        </p:spPr>
        <p:txBody>
          <a:bodyPr/>
          <a:lstStyle/>
          <a:p>
            <a:pPr eaLnBrk="1" hangingPunct="1"/>
            <a:r>
              <a:rPr lang="en-US" altLang="en-US" sz="2400" dirty="0"/>
              <a:t>Join index: JI(R-id, S-id) where R (R-id, …) </a:t>
            </a:r>
            <a:r>
              <a:rPr lang="en-US" altLang="en-US" sz="2400" dirty="0">
                <a:sym typeface="MT Extra" panose="05050102010205020202" pitchFamily="18" charset="2"/>
              </a:rPr>
              <a:t> S (S-id, …)</a:t>
            </a:r>
          </a:p>
          <a:p>
            <a:pPr eaLnBrk="1" hangingPunct="1"/>
            <a:r>
              <a:rPr lang="en-US" altLang="en-US" sz="2400" dirty="0"/>
              <a:t>Traditional indices map the values to a list of record ids</a:t>
            </a:r>
          </a:p>
          <a:p>
            <a:pPr lvl="1" eaLnBrk="1" hangingPunct="1"/>
            <a:r>
              <a:rPr lang="en-US" altLang="en-US" sz="2400" dirty="0"/>
              <a:t>It materializes relational join in JI file and speeds up relational join </a:t>
            </a:r>
          </a:p>
          <a:p>
            <a:pPr eaLnBrk="1" hangingPunct="1"/>
            <a:r>
              <a:rPr lang="en-US" altLang="en-US" sz="2400" dirty="0"/>
              <a:t>In data warehouses, join index relates the values of the </a:t>
            </a:r>
            <a:r>
              <a:rPr lang="en-US" altLang="en-US" sz="2400" u="sng" dirty="0"/>
              <a:t>dimensions</a:t>
            </a:r>
            <a:r>
              <a:rPr lang="en-US" altLang="en-US" sz="2400" dirty="0"/>
              <a:t> of a start schema to </a:t>
            </a:r>
            <a:r>
              <a:rPr lang="en-US" altLang="en-US" sz="2400" u="sng" dirty="0"/>
              <a:t>rows</a:t>
            </a:r>
            <a:r>
              <a:rPr lang="en-US" altLang="en-US" sz="2400" dirty="0"/>
              <a:t> in the fact table.</a:t>
            </a:r>
          </a:p>
          <a:p>
            <a:pPr lvl="1" eaLnBrk="1" hangingPunct="1"/>
            <a:r>
              <a:rPr lang="en-US" altLang="en-US" sz="2400" dirty="0"/>
              <a:t>E.g</a:t>
            </a:r>
            <a:r>
              <a:rPr lang="en-US" altLang="en-US" sz="2400" dirty="0" smtClean="0"/>
              <a:t>., </a:t>
            </a:r>
            <a:r>
              <a:rPr lang="en-US" altLang="en-US" sz="2400" dirty="0"/>
              <a:t>fact table: </a:t>
            </a:r>
            <a:r>
              <a:rPr lang="en-US" altLang="en-US" sz="2400" i="1" dirty="0"/>
              <a:t>Sales </a:t>
            </a:r>
            <a:r>
              <a:rPr lang="en-US" altLang="en-US" sz="2400" dirty="0"/>
              <a:t>and two dimensions </a:t>
            </a:r>
            <a:r>
              <a:rPr lang="en-US" altLang="en-US" sz="2400" i="1" dirty="0"/>
              <a:t>city</a:t>
            </a:r>
            <a:r>
              <a:rPr lang="en-US" altLang="en-US" sz="2400" dirty="0"/>
              <a:t> and </a:t>
            </a:r>
            <a:r>
              <a:rPr lang="en-US" altLang="en-US" sz="2400" i="1" dirty="0"/>
              <a:t>product</a:t>
            </a:r>
            <a:endParaRPr lang="en-US" altLang="en-US" sz="2400" dirty="0"/>
          </a:p>
          <a:p>
            <a:pPr lvl="2" eaLnBrk="1" hangingPunct="1"/>
            <a:r>
              <a:rPr lang="en-US" altLang="en-US" sz="2400" dirty="0"/>
              <a:t>A join index on </a:t>
            </a:r>
            <a:r>
              <a:rPr lang="en-US" altLang="en-US" sz="2400" i="1" dirty="0"/>
              <a:t>city</a:t>
            </a:r>
            <a:r>
              <a:rPr lang="en-US" altLang="en-US" sz="2400" dirty="0"/>
              <a:t> maintains for each distinct city a list of R-IDs of the tuples recording the Sales in the city </a:t>
            </a:r>
          </a:p>
          <a:p>
            <a:pPr lvl="1" eaLnBrk="1" hangingPunct="1"/>
            <a:r>
              <a:rPr lang="en-US" altLang="en-US" sz="2400" dirty="0"/>
              <a:t>Join indices can span multiple dimensions</a:t>
            </a:r>
          </a:p>
        </p:txBody>
      </p:sp>
    </p:spTree>
    <p:extLst>
      <p:ext uri="{BB962C8B-B14F-4D97-AF65-F5344CB8AC3E}">
        <p14:creationId xmlns:p14="http://schemas.microsoft.com/office/powerpoint/2010/main" xmlns="" val="22221222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noFill/>
        </p:spPr>
        <p:txBody>
          <a:bodyPr vert="horz" lIns="92075" tIns="46038" rIns="92075" bIns="46038" rtlCol="0" anchor="b">
            <a:normAutofit/>
          </a:bodyPr>
          <a:lstStyle/>
          <a:p>
            <a:r>
              <a:rPr lang="en-US" b="1" dirty="0" smtClean="0"/>
              <a:t>Data Warehouse vs. Heterogeneous DBMS</a:t>
            </a:r>
            <a:endParaRPr lang="en-US" altLang="en-US" dirty="0" smtClean="0"/>
          </a:p>
        </p:txBody>
      </p:sp>
      <p:sp>
        <p:nvSpPr>
          <p:cNvPr id="10244" name="Rectangle 1027"/>
          <p:cNvSpPr>
            <a:spLocks noGrp="1" noChangeArrowheads="1"/>
          </p:cNvSpPr>
          <p:nvPr>
            <p:ph type="body" idx="1"/>
          </p:nvPr>
        </p:nvSpPr>
        <p:spPr>
          <a:xfrm>
            <a:off x="661043" y="1204840"/>
            <a:ext cx="10782811" cy="4876800"/>
          </a:xfrm>
          <a:noFill/>
        </p:spPr>
        <p:txBody>
          <a:bodyPr vert="horz" lIns="92075" tIns="46038" rIns="92075" bIns="46038" rtlCol="0">
            <a:noAutofit/>
          </a:bodyPr>
          <a:lstStyle/>
          <a:p>
            <a:pPr marL="461951" lvl="1" indent="-461951">
              <a:buClr>
                <a:srgbClr val="0000CC"/>
              </a:buClr>
            </a:pPr>
            <a:r>
              <a:rPr lang="en-US" sz="2400" dirty="0" smtClean="0">
                <a:solidFill>
                  <a:srgbClr val="0000CC"/>
                </a:solidFill>
              </a:rPr>
              <a:t>Heterogeneous database: Query driven approach</a:t>
            </a:r>
          </a:p>
          <a:p>
            <a:pPr lvl="1"/>
            <a:r>
              <a:rPr lang="en-US" sz="2400" dirty="0" smtClean="0"/>
              <a:t>Traditional database approach to heterogeneous DB integration is to  build wrappers and integrators (mediators) on top of heterogeneous databases</a:t>
            </a:r>
          </a:p>
          <a:p>
            <a:pPr lvl="1"/>
            <a:r>
              <a:rPr lang="en-US" sz="2400" dirty="0" smtClean="0"/>
              <a:t>When a query is posed to a client site, a meta-dictionary is used to translate the query into queries appropriate for individual heterogeneous sites involved, queries are then mapped and sent to local query processors and the results returned from the different sites are integrated into a global answer set.</a:t>
            </a:r>
          </a:p>
          <a:p>
            <a:pPr lvl="1"/>
            <a:r>
              <a:rPr lang="en-US" sz="2400" dirty="0" smtClean="0"/>
              <a:t>Requires complex information filtering and integration process and  compete with local sites for processing resources</a:t>
            </a:r>
          </a:p>
        </p:txBody>
      </p:sp>
    </p:spTree>
    <p:extLst>
      <p:ext uri="{BB962C8B-B14F-4D97-AF65-F5344CB8AC3E}">
        <p14:creationId xmlns:p14="http://schemas.microsoft.com/office/powerpoint/2010/main" xmlns="" val="4064216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905000" y="304800"/>
            <a:ext cx="8382000" cy="560388"/>
          </a:xfrm>
        </p:spPr>
        <p:txBody>
          <a:bodyPr>
            <a:normAutofit fontScale="90000"/>
          </a:bodyPr>
          <a:lstStyle/>
          <a:p>
            <a:pPr eaLnBrk="1" hangingPunct="1"/>
            <a:r>
              <a:rPr lang="en-US" altLang="en-US" smtClean="0"/>
              <a:t>Efficient Processing OLAP Queries</a:t>
            </a:r>
          </a:p>
        </p:txBody>
      </p:sp>
      <p:sp>
        <p:nvSpPr>
          <p:cNvPr id="46084" name="Rectangle 3"/>
          <p:cNvSpPr>
            <a:spLocks noGrp="1" noChangeArrowheads="1"/>
          </p:cNvSpPr>
          <p:nvPr>
            <p:ph type="body" idx="1"/>
          </p:nvPr>
        </p:nvSpPr>
        <p:spPr>
          <a:xfrm>
            <a:off x="504825" y="1219200"/>
            <a:ext cx="10960100" cy="5257800"/>
          </a:xfrm>
        </p:spPr>
        <p:txBody>
          <a:bodyPr/>
          <a:lstStyle/>
          <a:p>
            <a:r>
              <a:rPr lang="en-US" sz="2400" dirty="0" smtClean="0"/>
              <a:t>The purpose of materializing cuboids and constructing OLAP index structures is to speed up query processing in data cubes. Given materialized views, query processing should proceed as follows:</a:t>
            </a:r>
          </a:p>
          <a:p>
            <a:r>
              <a:rPr lang="en-US" sz="2400" b="1" dirty="0" smtClean="0"/>
              <a:t>1. Determine which operations should be performed on the available cuboids: </a:t>
            </a:r>
            <a:r>
              <a:rPr lang="en-US" sz="2400" dirty="0" smtClean="0"/>
              <a:t>This involves transforming any selection, projection, roll-up (group-by), and drill-down operations specified in the query into corresponding SQL and/or OLAP operations.</a:t>
            </a:r>
          </a:p>
          <a:p>
            <a:r>
              <a:rPr lang="en-US" sz="2400" dirty="0" smtClean="0"/>
              <a:t>For example, slicing and dicing a data cube may correspond to selection and/or projection operations on a materialized </a:t>
            </a:r>
            <a:r>
              <a:rPr lang="en-US" sz="2400" dirty="0" err="1" smtClean="0"/>
              <a:t>cuboid</a:t>
            </a:r>
            <a:r>
              <a:rPr lang="en-US" sz="2400" dirty="0" smtClean="0"/>
              <a:t>.</a:t>
            </a:r>
          </a:p>
          <a:p>
            <a:r>
              <a:rPr lang="en-US" sz="2400" b="1" dirty="0" smtClean="0"/>
              <a:t>2. Determine to which materialized </a:t>
            </a:r>
            <a:r>
              <a:rPr lang="en-US" sz="2400" b="1" dirty="0" err="1" smtClean="0"/>
              <a:t>cuboid</a:t>
            </a:r>
            <a:r>
              <a:rPr lang="en-US" sz="2400" b="1" dirty="0" smtClean="0"/>
              <a:t>(s) the relevant operations should be applied: </a:t>
            </a:r>
            <a:r>
              <a:rPr lang="en-US" sz="2400" dirty="0" smtClean="0"/>
              <a:t>This involves identifying all of the materialized cuboids that may potentially be used to answer the query, pruning the set using knowledge of “dominance” relationships among the cuboids, estimating the costs of using the remaining materialized cuboids, and selecting the </a:t>
            </a:r>
            <a:r>
              <a:rPr lang="en-US" sz="2400" dirty="0" err="1" smtClean="0"/>
              <a:t>cuboid</a:t>
            </a:r>
            <a:r>
              <a:rPr lang="en-US" sz="2400" dirty="0" smtClean="0"/>
              <a:t> with the least cost.</a:t>
            </a:r>
            <a:endParaRPr lang="en-US" altLang="en-US" sz="2400" dirty="0"/>
          </a:p>
        </p:txBody>
      </p:sp>
    </p:spTree>
    <p:extLst>
      <p:ext uri="{BB962C8B-B14F-4D97-AF65-F5344CB8AC3E}">
        <p14:creationId xmlns:p14="http://schemas.microsoft.com/office/powerpoint/2010/main" xmlns="" val="40881339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905000" y="304800"/>
            <a:ext cx="8382000" cy="560388"/>
          </a:xfrm>
        </p:spPr>
        <p:txBody>
          <a:bodyPr>
            <a:normAutofit fontScale="90000"/>
          </a:bodyPr>
          <a:lstStyle/>
          <a:p>
            <a:pPr eaLnBrk="1" hangingPunct="1"/>
            <a:r>
              <a:rPr lang="en-US" altLang="en-US" smtClean="0"/>
              <a:t>Efficient Processing OLAP Queries</a:t>
            </a:r>
          </a:p>
        </p:txBody>
      </p:sp>
      <p:sp>
        <p:nvSpPr>
          <p:cNvPr id="46084" name="Rectangle 3"/>
          <p:cNvSpPr>
            <a:spLocks noGrp="1" noChangeArrowheads="1"/>
          </p:cNvSpPr>
          <p:nvPr>
            <p:ph type="body" idx="1"/>
          </p:nvPr>
        </p:nvSpPr>
        <p:spPr>
          <a:xfrm>
            <a:off x="504825" y="1219200"/>
            <a:ext cx="10960100" cy="5257800"/>
          </a:xfrm>
        </p:spPr>
        <p:txBody>
          <a:bodyPr/>
          <a:lstStyle/>
          <a:p>
            <a:pPr eaLnBrk="1" hangingPunct="1">
              <a:spcAft>
                <a:spcPts val="200"/>
              </a:spcAft>
            </a:pPr>
            <a:r>
              <a:rPr lang="en-US" altLang="en-US" sz="2400" b="1" dirty="0" smtClean="0"/>
              <a:t>Example: </a:t>
            </a:r>
            <a:r>
              <a:rPr lang="en-US" sz="2400" dirty="0" smtClean="0"/>
              <a:t>Suppose that we define a data cube of the form “</a:t>
            </a:r>
            <a:r>
              <a:rPr lang="en-US" sz="2400" i="1" dirty="0" err="1" smtClean="0"/>
              <a:t>sales_cube</a:t>
            </a:r>
            <a:r>
              <a:rPr lang="en-US" sz="2400" i="1" dirty="0" smtClean="0"/>
              <a:t> [time, item, location]: sum(sales in dollars).” </a:t>
            </a:r>
            <a:r>
              <a:rPr lang="en-US" sz="2400" dirty="0" smtClean="0"/>
              <a:t>The dimension hierarchies used are </a:t>
            </a:r>
          </a:p>
          <a:p>
            <a:pPr lvl="1">
              <a:spcAft>
                <a:spcPts val="200"/>
              </a:spcAft>
            </a:pPr>
            <a:r>
              <a:rPr lang="en-US" sz="2400" dirty="0" smtClean="0"/>
              <a:t>“</a:t>
            </a:r>
            <a:r>
              <a:rPr lang="en-US" sz="2400" i="1" dirty="0" smtClean="0"/>
              <a:t>day &lt; month &lt; quarter &lt; year” for time; </a:t>
            </a:r>
          </a:p>
          <a:p>
            <a:pPr lvl="1">
              <a:spcAft>
                <a:spcPts val="200"/>
              </a:spcAft>
            </a:pPr>
            <a:r>
              <a:rPr lang="en-US" sz="2400" i="1" dirty="0" smtClean="0"/>
              <a:t>“</a:t>
            </a:r>
            <a:r>
              <a:rPr lang="en-US" sz="2400" i="1" dirty="0" err="1" smtClean="0"/>
              <a:t>item_name</a:t>
            </a:r>
            <a:r>
              <a:rPr lang="en-US" sz="2400" i="1" dirty="0" smtClean="0"/>
              <a:t> &lt; brand &lt; type” for item; and </a:t>
            </a:r>
          </a:p>
          <a:p>
            <a:pPr lvl="1">
              <a:spcAft>
                <a:spcPts val="200"/>
              </a:spcAft>
            </a:pPr>
            <a:r>
              <a:rPr lang="en-US" sz="2400" i="1" dirty="0" smtClean="0"/>
              <a:t>“street &lt; city &lt; </a:t>
            </a:r>
            <a:r>
              <a:rPr lang="en-US" sz="2400" i="1" dirty="0" err="1" smtClean="0"/>
              <a:t>province_or_state</a:t>
            </a:r>
            <a:r>
              <a:rPr lang="en-US" sz="2400" i="1" dirty="0" smtClean="0"/>
              <a:t> &lt; country” for location.</a:t>
            </a:r>
            <a:endParaRPr lang="en-US" altLang="en-US" sz="2400" dirty="0"/>
          </a:p>
          <a:p>
            <a:pPr>
              <a:spcAft>
                <a:spcPts val="200"/>
              </a:spcAft>
            </a:pPr>
            <a:r>
              <a:rPr lang="en-US" altLang="en-US" sz="2400" dirty="0"/>
              <a:t>Let the query to be processed be on {</a:t>
            </a:r>
            <a:r>
              <a:rPr lang="en-US" altLang="en-US" sz="2400" i="1" dirty="0"/>
              <a:t>brand, </a:t>
            </a:r>
            <a:r>
              <a:rPr lang="en-US" altLang="en-US" sz="2400" i="1" dirty="0" err="1"/>
              <a:t>province_or_state</a:t>
            </a:r>
            <a:r>
              <a:rPr lang="en-US" altLang="en-US" sz="2400" dirty="0"/>
              <a:t>} with the condition “</a:t>
            </a:r>
            <a:r>
              <a:rPr lang="en-US" altLang="en-US" sz="2400" i="1" dirty="0"/>
              <a:t>year = 2004</a:t>
            </a:r>
            <a:r>
              <a:rPr lang="en-US" altLang="en-US" sz="2400" dirty="0"/>
              <a:t>”, and there are 4 materialized cuboids available</a:t>
            </a:r>
            <a:r>
              <a:rPr lang="en-US" altLang="en-US" sz="2400" dirty="0" smtClean="0"/>
              <a:t>:</a:t>
            </a:r>
          </a:p>
          <a:p>
            <a:pPr lvl="1">
              <a:spcAft>
                <a:spcPts val="200"/>
              </a:spcAft>
            </a:pPr>
            <a:r>
              <a:rPr lang="en-US" altLang="en-US" sz="2400" dirty="0" err="1" smtClean="0"/>
              <a:t>cuboid</a:t>
            </a:r>
            <a:r>
              <a:rPr lang="en-US" altLang="en-US" sz="2400" dirty="0" smtClean="0"/>
              <a:t> 1: {</a:t>
            </a:r>
            <a:r>
              <a:rPr lang="en-US" altLang="en-US" sz="2400" i="1" dirty="0" smtClean="0"/>
              <a:t>year</a:t>
            </a:r>
            <a:r>
              <a:rPr lang="en-US" altLang="en-US" sz="2400" i="1" dirty="0"/>
              <a:t>, </a:t>
            </a:r>
            <a:r>
              <a:rPr lang="en-US" altLang="en-US" sz="2400" i="1" dirty="0" err="1"/>
              <a:t>item_name</a:t>
            </a:r>
            <a:r>
              <a:rPr lang="en-US" altLang="en-US" sz="2400" i="1" dirty="0"/>
              <a:t>, city</a:t>
            </a:r>
            <a:r>
              <a:rPr lang="en-US" altLang="en-US" sz="2400" dirty="0" smtClean="0"/>
              <a:t>}</a:t>
            </a:r>
          </a:p>
          <a:p>
            <a:pPr lvl="1">
              <a:spcAft>
                <a:spcPts val="200"/>
              </a:spcAft>
            </a:pPr>
            <a:r>
              <a:rPr lang="en-US" altLang="en-US" sz="2400" dirty="0" err="1" smtClean="0"/>
              <a:t>cuboid</a:t>
            </a:r>
            <a:r>
              <a:rPr lang="en-US" altLang="en-US" sz="2400" dirty="0" smtClean="0"/>
              <a:t> 2: {</a:t>
            </a:r>
            <a:r>
              <a:rPr lang="en-US" altLang="en-US" sz="2400" i="1" dirty="0" smtClean="0"/>
              <a:t>year</a:t>
            </a:r>
            <a:r>
              <a:rPr lang="en-US" altLang="en-US" sz="2400" i="1" dirty="0"/>
              <a:t>, brand, country</a:t>
            </a:r>
            <a:r>
              <a:rPr lang="en-US" altLang="en-US" sz="2400" dirty="0" smtClean="0"/>
              <a:t>}</a:t>
            </a:r>
          </a:p>
          <a:p>
            <a:pPr lvl="1">
              <a:spcAft>
                <a:spcPts val="200"/>
              </a:spcAft>
            </a:pPr>
            <a:r>
              <a:rPr lang="en-US" altLang="en-US" sz="2400" dirty="0" err="1" smtClean="0"/>
              <a:t>cuboid</a:t>
            </a:r>
            <a:r>
              <a:rPr lang="en-US" altLang="en-US" sz="2400" dirty="0" smtClean="0"/>
              <a:t> 3: {</a:t>
            </a:r>
            <a:r>
              <a:rPr lang="en-US" altLang="en-US" sz="2400" i="1" dirty="0" smtClean="0"/>
              <a:t>year</a:t>
            </a:r>
            <a:r>
              <a:rPr lang="en-US" altLang="en-US" sz="2400" i="1" dirty="0"/>
              <a:t>, brand, </a:t>
            </a:r>
            <a:r>
              <a:rPr lang="en-US" altLang="en-US" sz="2400" i="1" dirty="0" err="1"/>
              <a:t>province_or_state</a:t>
            </a:r>
            <a:r>
              <a:rPr lang="en-US" altLang="en-US" sz="2400" dirty="0" smtClean="0"/>
              <a:t>}</a:t>
            </a:r>
          </a:p>
          <a:p>
            <a:pPr lvl="1">
              <a:spcAft>
                <a:spcPts val="200"/>
              </a:spcAft>
            </a:pPr>
            <a:r>
              <a:rPr lang="en-US" altLang="en-US" sz="2400" dirty="0" err="1" smtClean="0"/>
              <a:t>cuboid</a:t>
            </a:r>
            <a:r>
              <a:rPr lang="en-US" altLang="en-US" sz="2400" dirty="0" smtClean="0"/>
              <a:t> 4: {</a:t>
            </a:r>
            <a:r>
              <a:rPr lang="en-US" altLang="en-US" sz="2400" i="1" dirty="0" err="1" smtClean="0"/>
              <a:t>item_name</a:t>
            </a:r>
            <a:r>
              <a:rPr lang="en-US" altLang="en-US" sz="2400" i="1" dirty="0"/>
              <a:t>, </a:t>
            </a:r>
            <a:r>
              <a:rPr lang="en-US" altLang="en-US" sz="2400" i="1" dirty="0" err="1"/>
              <a:t>province_or_state</a:t>
            </a:r>
            <a:r>
              <a:rPr lang="en-US" altLang="en-US" sz="2400" dirty="0"/>
              <a:t>}  where </a:t>
            </a:r>
            <a:r>
              <a:rPr lang="en-US" altLang="en-US" sz="2400" i="1" dirty="0"/>
              <a:t>year = </a:t>
            </a:r>
            <a:r>
              <a:rPr lang="en-US" altLang="en-US" sz="2400" i="1" dirty="0" smtClean="0"/>
              <a:t>2004</a:t>
            </a:r>
          </a:p>
          <a:p>
            <a:pPr>
              <a:spcAft>
                <a:spcPts val="200"/>
              </a:spcAft>
            </a:pPr>
            <a:r>
              <a:rPr lang="en-US" altLang="en-US" sz="2400" dirty="0" smtClean="0"/>
              <a:t>Which </a:t>
            </a:r>
            <a:r>
              <a:rPr lang="en-US" altLang="en-US" sz="2400" dirty="0" err="1" smtClean="0"/>
              <a:t>cuboid</a:t>
            </a:r>
            <a:r>
              <a:rPr lang="en-US" altLang="en-US" sz="2400" dirty="0" smtClean="0"/>
              <a:t> should </a:t>
            </a:r>
            <a:r>
              <a:rPr lang="en-US" altLang="en-US" sz="2400" dirty="0"/>
              <a:t>be selected to process the query</a:t>
            </a:r>
            <a:r>
              <a:rPr lang="en-US" altLang="en-US" sz="2400" dirty="0" smtClean="0"/>
              <a:t>? </a:t>
            </a:r>
            <a:r>
              <a:rPr lang="en-US" altLang="en-US" sz="2400" dirty="0" err="1" smtClean="0"/>
              <a:t>Cuboid</a:t>
            </a:r>
            <a:r>
              <a:rPr lang="en-US" altLang="en-US" sz="2400" dirty="0" smtClean="0"/>
              <a:t> 3 or 4?</a:t>
            </a:r>
            <a:endParaRPr lang="en-US" altLang="en-US" sz="2400" dirty="0"/>
          </a:p>
        </p:txBody>
      </p:sp>
    </p:spTree>
    <p:extLst>
      <p:ext uri="{BB962C8B-B14F-4D97-AF65-F5344CB8AC3E}">
        <p14:creationId xmlns:p14="http://schemas.microsoft.com/office/powerpoint/2010/main" xmlns="" val="40881339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055814" y="304800"/>
            <a:ext cx="8231187" cy="762000"/>
          </a:xfrm>
          <a:noFill/>
        </p:spPr>
        <p:txBody>
          <a:bodyPr vert="horz" lIns="92075" tIns="46038" rIns="92075" bIns="46038" rtlCol="0" anchor="b">
            <a:normAutofit/>
          </a:bodyPr>
          <a:lstStyle/>
          <a:p>
            <a:pPr eaLnBrk="1" hangingPunct="1"/>
            <a:r>
              <a:rPr lang="en-US" altLang="en-US" dirty="0" smtClean="0"/>
              <a:t>OLAP Server Architectures</a:t>
            </a:r>
          </a:p>
        </p:txBody>
      </p:sp>
      <p:sp>
        <p:nvSpPr>
          <p:cNvPr id="47108" name="Rectangle 3"/>
          <p:cNvSpPr>
            <a:spLocks noGrp="1" noChangeArrowheads="1"/>
          </p:cNvSpPr>
          <p:nvPr>
            <p:ph type="body" idx="1"/>
          </p:nvPr>
        </p:nvSpPr>
        <p:spPr>
          <a:xfrm>
            <a:off x="571500" y="1193800"/>
            <a:ext cx="10845799" cy="5537200"/>
          </a:xfrm>
          <a:noFill/>
        </p:spPr>
        <p:txBody>
          <a:bodyPr vert="horz" lIns="92075" tIns="46038" rIns="92075" bIns="46038" rtlCol="0">
            <a:noAutofit/>
          </a:bodyPr>
          <a:lstStyle/>
          <a:p>
            <a:pPr eaLnBrk="1" hangingPunct="1"/>
            <a:r>
              <a:rPr lang="en-US" altLang="en-US" sz="2400" b="1" u="sng" dirty="0"/>
              <a:t>Relational OLAP (ROLAP)</a:t>
            </a:r>
            <a:r>
              <a:rPr lang="en-US" altLang="en-US" sz="2400" b="1" dirty="0"/>
              <a:t> </a:t>
            </a:r>
          </a:p>
          <a:p>
            <a:pPr lvl="1" eaLnBrk="1" hangingPunct="1"/>
            <a:r>
              <a:rPr lang="en-US" altLang="en-US" sz="2400" dirty="0"/>
              <a:t>Use relational or extended-relational DBMS to store and manage warehouse data and OLAP middle </a:t>
            </a:r>
            <a:r>
              <a:rPr lang="en-US" altLang="en-US" sz="2400" dirty="0" smtClean="0"/>
              <a:t>ware to support  missing pieces </a:t>
            </a:r>
            <a:endParaRPr lang="en-US" altLang="en-US" sz="2400" dirty="0"/>
          </a:p>
          <a:p>
            <a:pPr lvl="1" eaLnBrk="1" hangingPunct="1"/>
            <a:r>
              <a:rPr lang="en-US" altLang="en-US" sz="2400" dirty="0"/>
              <a:t>Include optimization of DBMS backend, implementation of aggregation navigation logic, and additional tools and services</a:t>
            </a:r>
          </a:p>
          <a:p>
            <a:pPr lvl="1" eaLnBrk="1" hangingPunct="1"/>
            <a:r>
              <a:rPr lang="en-US" altLang="en-US" sz="2400" dirty="0"/>
              <a:t>Greater scalability</a:t>
            </a:r>
          </a:p>
          <a:p>
            <a:pPr eaLnBrk="1" hangingPunct="1"/>
            <a:r>
              <a:rPr lang="en-US" altLang="en-US" sz="2400" b="1" u="sng" dirty="0"/>
              <a:t>Multidimensional OLAP (MOLAP)</a:t>
            </a:r>
            <a:r>
              <a:rPr lang="en-US" altLang="en-US" sz="2400" b="1" dirty="0"/>
              <a:t> </a:t>
            </a:r>
          </a:p>
          <a:p>
            <a:pPr lvl="1"/>
            <a:r>
              <a:rPr lang="en-US" sz="2400" dirty="0" smtClean="0"/>
              <a:t>Support multidimensional data views through </a:t>
            </a:r>
            <a:r>
              <a:rPr lang="en-US" altLang="en-US" sz="2400" dirty="0" smtClean="0"/>
              <a:t>array-based </a:t>
            </a:r>
            <a:r>
              <a:rPr lang="en-US" altLang="en-US" sz="2400" dirty="0"/>
              <a:t>multidimensional storage </a:t>
            </a:r>
            <a:r>
              <a:rPr lang="en-US" altLang="en-US" sz="2400" dirty="0" smtClean="0"/>
              <a:t>engines.</a:t>
            </a:r>
          </a:p>
          <a:p>
            <a:pPr lvl="1"/>
            <a:r>
              <a:rPr lang="en-US" sz="2400" dirty="0" smtClean="0"/>
              <a:t>They map multidimensional views directly to data cube array structures</a:t>
            </a:r>
            <a:endParaRPr lang="en-US" altLang="en-US" sz="2400" dirty="0"/>
          </a:p>
          <a:p>
            <a:pPr lvl="1" eaLnBrk="1" hangingPunct="1"/>
            <a:r>
              <a:rPr lang="en-US" altLang="en-US" sz="2400" dirty="0" smtClean="0"/>
              <a:t>Allows fast </a:t>
            </a:r>
            <a:r>
              <a:rPr lang="en-US" altLang="en-US" sz="2400" dirty="0"/>
              <a:t>indexing to pre-computed summarized </a:t>
            </a:r>
            <a:r>
              <a:rPr lang="en-US" altLang="en-US" sz="2400" dirty="0" smtClean="0"/>
              <a:t>data</a:t>
            </a:r>
            <a:endParaRPr lang="en-US" altLang="en-US" sz="2400" dirty="0"/>
          </a:p>
        </p:txBody>
      </p:sp>
    </p:spTree>
    <p:extLst>
      <p:ext uri="{BB962C8B-B14F-4D97-AF65-F5344CB8AC3E}">
        <p14:creationId xmlns:p14="http://schemas.microsoft.com/office/powerpoint/2010/main" xmlns="" val="10694726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2055814" y="304800"/>
            <a:ext cx="8231187" cy="762000"/>
          </a:xfrm>
          <a:noFill/>
        </p:spPr>
        <p:txBody>
          <a:bodyPr vert="horz" lIns="92075" tIns="46038" rIns="92075" bIns="46038" rtlCol="0" anchor="b">
            <a:normAutofit/>
          </a:bodyPr>
          <a:lstStyle/>
          <a:p>
            <a:pPr eaLnBrk="1" hangingPunct="1"/>
            <a:r>
              <a:rPr lang="en-US" altLang="en-US" dirty="0" smtClean="0"/>
              <a:t>OLAP Server Architectures</a:t>
            </a:r>
          </a:p>
        </p:txBody>
      </p:sp>
      <p:sp>
        <p:nvSpPr>
          <p:cNvPr id="47108" name="Rectangle 3"/>
          <p:cNvSpPr>
            <a:spLocks noGrp="1" noChangeArrowheads="1"/>
          </p:cNvSpPr>
          <p:nvPr>
            <p:ph type="body" idx="1"/>
          </p:nvPr>
        </p:nvSpPr>
        <p:spPr>
          <a:xfrm>
            <a:off x="571500" y="1193800"/>
            <a:ext cx="10845799" cy="5537200"/>
          </a:xfrm>
          <a:noFill/>
        </p:spPr>
        <p:txBody>
          <a:bodyPr vert="horz" lIns="92075" tIns="46038" rIns="92075" bIns="46038" rtlCol="0">
            <a:noAutofit/>
          </a:bodyPr>
          <a:lstStyle/>
          <a:p>
            <a:r>
              <a:rPr lang="en-US" altLang="en-US" sz="2400" b="1" u="sng" dirty="0" smtClean="0"/>
              <a:t>Hybrid OLAP (HOLAP)</a:t>
            </a:r>
            <a:r>
              <a:rPr lang="en-US" altLang="en-US" sz="2400" b="1" dirty="0" smtClean="0"/>
              <a:t> </a:t>
            </a:r>
            <a:r>
              <a:rPr lang="en-US" altLang="en-US" sz="2400" dirty="0" smtClean="0"/>
              <a:t>(e.g., Microsoft SQL Server) </a:t>
            </a:r>
          </a:p>
          <a:p>
            <a:pPr lvl="1"/>
            <a:r>
              <a:rPr lang="en-US" sz="2400" dirty="0" smtClean="0"/>
              <a:t>Combines ROLAP and MOLAP technology, benefiting from the greater scalability of ROLAP (</a:t>
            </a:r>
            <a:r>
              <a:rPr lang="en-US" altLang="en-US" sz="2400" dirty="0" smtClean="0"/>
              <a:t>low level: relational) </a:t>
            </a:r>
            <a:r>
              <a:rPr lang="en-US" sz="2400" dirty="0" smtClean="0"/>
              <a:t>and the faster computation of MOLAP (</a:t>
            </a:r>
            <a:r>
              <a:rPr lang="en-US" altLang="en-US" sz="2400" dirty="0" smtClean="0"/>
              <a:t>high-level: array)</a:t>
            </a:r>
            <a:r>
              <a:rPr lang="en-US" sz="2400" dirty="0" smtClean="0"/>
              <a:t>  </a:t>
            </a:r>
          </a:p>
          <a:p>
            <a:pPr lvl="1"/>
            <a:r>
              <a:rPr lang="en-US" sz="2400" dirty="0" smtClean="0"/>
              <a:t>For example, a HOLAP server may allow large volumes of detailed data to be stored in a relational database, while aggregations are kept in a separate MOLAP store.</a:t>
            </a:r>
            <a:endParaRPr lang="en-US" altLang="en-US" sz="2400" dirty="0" smtClean="0"/>
          </a:p>
          <a:p>
            <a:r>
              <a:rPr lang="en-US" altLang="en-US" sz="2400" b="1" dirty="0" smtClean="0"/>
              <a:t>Specialized </a:t>
            </a:r>
            <a:r>
              <a:rPr lang="en-US" altLang="en-US" sz="2400" b="1" dirty="0"/>
              <a:t>SQL </a:t>
            </a:r>
            <a:r>
              <a:rPr lang="en-US" altLang="en-US" sz="2400" b="1" dirty="0" smtClean="0"/>
              <a:t>Servers </a:t>
            </a:r>
            <a:r>
              <a:rPr lang="en-US" altLang="en-US" sz="2400" dirty="0"/>
              <a:t>(e.g., </a:t>
            </a:r>
            <a:r>
              <a:rPr lang="en-US" altLang="en-US" sz="2400" dirty="0" err="1"/>
              <a:t>Redbricks</a:t>
            </a:r>
            <a:r>
              <a:rPr lang="en-US" altLang="en-US" sz="2400" dirty="0"/>
              <a:t>) </a:t>
            </a:r>
          </a:p>
          <a:p>
            <a:pPr lvl="1"/>
            <a:r>
              <a:rPr lang="en-US" sz="2400" dirty="0" smtClean="0"/>
              <a:t>To meet the growing demand of OLAP processing in relational databases, some database system vendors implement specialized SQL servers that provide advanced query language and query processing support for SQL queries over star and snowflake schemas in a read-only environment.</a:t>
            </a:r>
            <a:endParaRPr lang="en-US" altLang="en-US" sz="2400" dirty="0"/>
          </a:p>
        </p:txBody>
      </p:sp>
    </p:spTree>
    <p:extLst>
      <p:ext uri="{BB962C8B-B14F-4D97-AF65-F5344CB8AC3E}">
        <p14:creationId xmlns:p14="http://schemas.microsoft.com/office/powerpoint/2010/main" xmlns="" val="10694726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 y="286607"/>
            <a:ext cx="12192000" cy="673979"/>
          </a:xfrm>
          <a:noFill/>
        </p:spPr>
        <p:txBody>
          <a:bodyPr vert="horz" lIns="92075" tIns="46038" rIns="92075" bIns="46038" rtlCol="0" anchor="ctr">
            <a:normAutofit fontScale="90000"/>
          </a:bodyPr>
          <a:lstStyle/>
          <a:p>
            <a:r>
              <a:rPr lang="en-US" altLang="en-US" dirty="0"/>
              <a:t>Chapter 4: Data Warehousing and On-line Analytical Processing</a:t>
            </a:r>
          </a:p>
        </p:txBody>
      </p:sp>
      <p:sp>
        <p:nvSpPr>
          <p:cNvPr id="7173" name="Rectangle 3"/>
          <p:cNvSpPr>
            <a:spLocks noGrp="1" noChangeArrowheads="1"/>
          </p:cNvSpPr>
          <p:nvPr>
            <p:ph type="body" sz="half" idx="1"/>
          </p:nvPr>
        </p:nvSpPr>
        <p:spPr>
          <a:xfrm>
            <a:off x="591671" y="1371600"/>
            <a:ext cx="10963835" cy="5105400"/>
          </a:xfrm>
          <a:noFill/>
        </p:spPr>
        <p:txBody>
          <a:bodyPr vert="horz" lIns="92075" tIns="46038" rIns="92075" bIns="46038" rtlCol="0">
            <a:noAutofit/>
          </a:bodyPr>
          <a:lstStyle/>
          <a:p>
            <a:pPr>
              <a:lnSpc>
                <a:spcPct val="200000"/>
              </a:lnSpc>
            </a:pPr>
            <a:r>
              <a:rPr lang="en-US" altLang="en-US" dirty="0"/>
              <a:t>Data Warehouse: Basic Concepts</a:t>
            </a:r>
          </a:p>
          <a:p>
            <a:pPr>
              <a:lnSpc>
                <a:spcPct val="200000"/>
              </a:lnSpc>
            </a:pPr>
            <a:r>
              <a:rPr lang="en-US" altLang="en-US" dirty="0"/>
              <a:t>Data Warehouse Modeling: Data Cube and OLAP</a:t>
            </a:r>
          </a:p>
          <a:p>
            <a:pPr>
              <a:lnSpc>
                <a:spcPct val="200000"/>
              </a:lnSpc>
            </a:pPr>
            <a:r>
              <a:rPr lang="en-US" altLang="en-US" dirty="0"/>
              <a:t>Data Warehouse Design and Usage</a:t>
            </a:r>
          </a:p>
          <a:p>
            <a:pPr>
              <a:lnSpc>
                <a:spcPct val="200000"/>
              </a:lnSpc>
            </a:pPr>
            <a:r>
              <a:rPr lang="en-US" altLang="en-US" dirty="0"/>
              <a:t>Data Warehouse Implementation</a:t>
            </a:r>
          </a:p>
          <a:p>
            <a:pPr>
              <a:lnSpc>
                <a:spcPct val="200000"/>
              </a:lnSpc>
            </a:pPr>
            <a:r>
              <a:rPr lang="en-US" altLang="en-US" dirty="0"/>
              <a:t>Summary</a:t>
            </a:r>
          </a:p>
        </p:txBody>
      </p:sp>
      <p:sp>
        <p:nvSpPr>
          <p:cNvPr id="7174" name="AutoShape 4"/>
          <p:cNvSpPr>
            <a:spLocks noChangeArrowheads="1"/>
          </p:cNvSpPr>
          <p:nvPr/>
        </p:nvSpPr>
        <p:spPr bwMode="auto">
          <a:xfrm rot="9430553">
            <a:off x="2807260" y="5276582"/>
            <a:ext cx="522288" cy="485775"/>
          </a:xfrm>
          <a:prstGeom prst="notchedRightArrow">
            <a:avLst>
              <a:gd name="adj1" fmla="val 50000"/>
              <a:gd name="adj2" fmla="val 26879"/>
            </a:avLst>
          </a:prstGeom>
          <a:solidFill>
            <a:srgbClr val="00B05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xmlns="" val="212277409"/>
      </p:ext>
    </p:extLst>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524000" y="228600"/>
            <a:ext cx="9144000" cy="736600"/>
          </a:xfrm>
        </p:spPr>
        <p:txBody>
          <a:bodyPr/>
          <a:lstStyle/>
          <a:p>
            <a:pPr eaLnBrk="1" hangingPunct="1"/>
            <a:r>
              <a:rPr lang="en-US" altLang="en-US" dirty="0" smtClean="0"/>
              <a:t>Summary</a:t>
            </a:r>
            <a:endParaRPr lang="en-US" altLang="en-US" sz="3200" dirty="0"/>
          </a:p>
        </p:txBody>
      </p:sp>
      <p:sp>
        <p:nvSpPr>
          <p:cNvPr id="49156" name="Rectangle 3"/>
          <p:cNvSpPr>
            <a:spLocks noGrp="1" noChangeArrowheads="1"/>
          </p:cNvSpPr>
          <p:nvPr>
            <p:ph type="body" idx="1"/>
          </p:nvPr>
        </p:nvSpPr>
        <p:spPr>
          <a:xfrm>
            <a:off x="577850" y="1193800"/>
            <a:ext cx="11036300" cy="5664200"/>
          </a:xfrm>
        </p:spPr>
        <p:txBody>
          <a:bodyPr/>
          <a:lstStyle/>
          <a:p>
            <a:pPr eaLnBrk="1" hangingPunct="1"/>
            <a:r>
              <a:rPr lang="en-US" altLang="en-US" sz="2400" dirty="0"/>
              <a:t>Data warehousing: A multi-dimensional model of a data warehouse</a:t>
            </a:r>
          </a:p>
          <a:p>
            <a:pPr lvl="1" eaLnBrk="1" hangingPunct="1"/>
            <a:r>
              <a:rPr lang="en-US" altLang="en-US" sz="2400" dirty="0"/>
              <a:t>A data cube consists of </a:t>
            </a:r>
            <a:r>
              <a:rPr lang="en-US" altLang="en-US" sz="2400" i="1" dirty="0"/>
              <a:t>dimensions</a:t>
            </a:r>
            <a:r>
              <a:rPr lang="en-US" altLang="en-US" sz="2400" dirty="0"/>
              <a:t> &amp; </a:t>
            </a:r>
            <a:r>
              <a:rPr lang="en-US" altLang="en-US" sz="2400" i="1" dirty="0"/>
              <a:t>measures</a:t>
            </a:r>
          </a:p>
          <a:p>
            <a:pPr lvl="1" eaLnBrk="1" hangingPunct="1">
              <a:spcBef>
                <a:spcPct val="10000"/>
              </a:spcBef>
            </a:pPr>
            <a:r>
              <a:rPr lang="en-US" altLang="en-US" sz="2400" dirty="0"/>
              <a:t>Star schema, snowflake schema, fact constellations</a:t>
            </a:r>
          </a:p>
          <a:p>
            <a:pPr lvl="1" eaLnBrk="1" hangingPunct="1">
              <a:spcBef>
                <a:spcPct val="10000"/>
              </a:spcBef>
            </a:pPr>
            <a:r>
              <a:rPr lang="en-US" altLang="en-US" sz="2400" dirty="0"/>
              <a:t>OLAP operations: drilling, rolling, slicing, dicing and pivoting</a:t>
            </a:r>
          </a:p>
          <a:p>
            <a:pPr eaLnBrk="1" hangingPunct="1"/>
            <a:r>
              <a:rPr lang="en-US" altLang="en-US" sz="2400" dirty="0"/>
              <a:t>Data Warehouse Architecture, Design, and Usage</a:t>
            </a:r>
          </a:p>
          <a:p>
            <a:pPr lvl="1" eaLnBrk="1" hangingPunct="1"/>
            <a:r>
              <a:rPr lang="en-US" altLang="en-US" sz="2400" dirty="0"/>
              <a:t>Multi-tiered architecture</a:t>
            </a:r>
          </a:p>
          <a:p>
            <a:pPr lvl="1" eaLnBrk="1" hangingPunct="1"/>
            <a:r>
              <a:rPr lang="en-US" altLang="en-US" sz="2400" dirty="0"/>
              <a:t>Business analysis design framework</a:t>
            </a:r>
          </a:p>
          <a:p>
            <a:pPr lvl="1" eaLnBrk="1" hangingPunct="1"/>
            <a:r>
              <a:rPr lang="en-US" altLang="en-US" sz="2400" dirty="0"/>
              <a:t>Information processing, analytical processing, data mining, OLAM </a:t>
            </a:r>
            <a:r>
              <a:rPr lang="en-US" altLang="en-US" sz="2400" dirty="0" smtClean="0"/>
              <a:t> </a:t>
            </a:r>
            <a:endParaRPr lang="en-US" altLang="en-US" sz="2400" dirty="0"/>
          </a:p>
          <a:p>
            <a:pPr eaLnBrk="1" hangingPunct="1">
              <a:spcBef>
                <a:spcPct val="10000"/>
              </a:spcBef>
            </a:pPr>
            <a:r>
              <a:rPr lang="en-US" altLang="en-US" sz="2400" dirty="0"/>
              <a:t>Implementation: Efficient computation of data cubes</a:t>
            </a:r>
          </a:p>
          <a:p>
            <a:pPr lvl="1" eaLnBrk="1" hangingPunct="1">
              <a:spcBef>
                <a:spcPct val="10000"/>
              </a:spcBef>
            </a:pPr>
            <a:r>
              <a:rPr lang="en-US" altLang="en-US" sz="2400" dirty="0"/>
              <a:t>Partial vs. full vs. no materialization</a:t>
            </a:r>
          </a:p>
          <a:p>
            <a:pPr lvl="1" eaLnBrk="1" hangingPunct="1">
              <a:spcBef>
                <a:spcPct val="10000"/>
              </a:spcBef>
            </a:pPr>
            <a:r>
              <a:rPr lang="en-US" altLang="en-US" sz="2400" dirty="0"/>
              <a:t>Indexing OALP data: Bitmap index and join index</a:t>
            </a:r>
          </a:p>
          <a:p>
            <a:pPr lvl="1" eaLnBrk="1" hangingPunct="1">
              <a:spcBef>
                <a:spcPct val="10000"/>
              </a:spcBef>
            </a:pPr>
            <a:r>
              <a:rPr lang="en-US" altLang="en-US" sz="2400" dirty="0"/>
              <a:t>OLAP query processing</a:t>
            </a:r>
          </a:p>
          <a:p>
            <a:pPr lvl="1" eaLnBrk="1" hangingPunct="1">
              <a:spcBef>
                <a:spcPct val="10000"/>
              </a:spcBef>
            </a:pPr>
            <a:r>
              <a:rPr lang="en-US" altLang="en-US" sz="2400" dirty="0"/>
              <a:t>OLAP servers: ROLAP, MOLAP, HOLAP</a:t>
            </a:r>
          </a:p>
        </p:txBody>
      </p:sp>
    </p:spTree>
    <p:extLst>
      <p:ext uri="{BB962C8B-B14F-4D97-AF65-F5344CB8AC3E}">
        <p14:creationId xmlns:p14="http://schemas.microsoft.com/office/powerpoint/2010/main" xmlns="" val="23795541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noFill/>
        </p:spPr>
        <p:txBody>
          <a:bodyPr vert="horz" lIns="92075" tIns="46038" rIns="92075" bIns="46038" rtlCol="0" anchor="b">
            <a:normAutofit/>
          </a:bodyPr>
          <a:lstStyle/>
          <a:p>
            <a:r>
              <a:rPr lang="en-US" b="1" dirty="0" smtClean="0"/>
              <a:t>Data Warehouse vs. Heterogeneous DBMS</a:t>
            </a:r>
            <a:endParaRPr lang="en-US" altLang="en-US" dirty="0" smtClean="0"/>
          </a:p>
        </p:txBody>
      </p:sp>
      <p:sp>
        <p:nvSpPr>
          <p:cNvPr id="10244" name="Rectangle 1027"/>
          <p:cNvSpPr>
            <a:spLocks noGrp="1" noChangeArrowheads="1"/>
          </p:cNvSpPr>
          <p:nvPr>
            <p:ph type="body" idx="1"/>
          </p:nvPr>
        </p:nvSpPr>
        <p:spPr>
          <a:xfrm>
            <a:off x="661043" y="1204840"/>
            <a:ext cx="10782811" cy="4876800"/>
          </a:xfrm>
          <a:noFill/>
        </p:spPr>
        <p:txBody>
          <a:bodyPr vert="horz" lIns="92075" tIns="46038" rIns="92075" bIns="46038" rtlCol="0">
            <a:noAutofit/>
          </a:bodyPr>
          <a:lstStyle/>
          <a:p>
            <a:r>
              <a:rPr lang="en-US" sz="2400" dirty="0" smtClean="0">
                <a:solidFill>
                  <a:srgbClr val="0000CC"/>
                </a:solidFill>
              </a:rPr>
              <a:t>Data warehouse: update-driven, high performance</a:t>
            </a:r>
          </a:p>
          <a:p>
            <a:pPr lvl="1"/>
            <a:r>
              <a:rPr lang="en-US" sz="2400" dirty="0" smtClean="0"/>
              <a:t>Information from multiple, heterogeneous sources is integrated in advance and stored in warehouses for direct query and analysis</a:t>
            </a:r>
          </a:p>
          <a:p>
            <a:pPr lvl="1"/>
            <a:r>
              <a:rPr lang="en-US" sz="2400" dirty="0" smtClean="0"/>
              <a:t>A data warehouse brings high performance to the integrated heterogeneous database system because data are copied, preprocessed, integrated, annotated, summarized, and restructured into one semantic data store.</a:t>
            </a:r>
          </a:p>
          <a:p>
            <a:pPr lvl="1"/>
            <a:r>
              <a:rPr lang="en-US" sz="2400" dirty="0" smtClean="0"/>
              <a:t>Query processing in data warehouses does not interfere with the processing at local sources.</a:t>
            </a:r>
          </a:p>
          <a:p>
            <a:pPr lvl="1"/>
            <a:r>
              <a:rPr lang="en-US" sz="2400" dirty="0" smtClean="0"/>
              <a:t>Moreover, data warehouses can store and integrate historic information and support complex multidimensional queries.</a:t>
            </a:r>
            <a:endParaRPr lang="en-US" altLang="en-US" sz="2400" dirty="0" smtClean="0"/>
          </a:p>
        </p:txBody>
      </p:sp>
    </p:spTree>
    <p:extLst>
      <p:ext uri="{BB962C8B-B14F-4D97-AF65-F5344CB8AC3E}">
        <p14:creationId xmlns:p14="http://schemas.microsoft.com/office/powerpoint/2010/main" xmlns="" val="4064216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a:noFill/>
        </p:spPr>
        <p:txBody>
          <a:bodyPr vert="horz" lIns="92075" tIns="46038" rIns="92075" bIns="46038" rtlCol="0" anchor="b">
            <a:normAutofit/>
          </a:bodyPr>
          <a:lstStyle/>
          <a:p>
            <a:r>
              <a:rPr lang="en-US" b="1" dirty="0" smtClean="0"/>
              <a:t>Data Warehouse vs. Operational DBMS</a:t>
            </a:r>
            <a:endParaRPr lang="en-US" altLang="en-US" dirty="0" smtClean="0"/>
          </a:p>
        </p:txBody>
      </p:sp>
      <p:sp>
        <p:nvSpPr>
          <p:cNvPr id="10244" name="Rectangle 1027"/>
          <p:cNvSpPr>
            <a:spLocks noGrp="1" noChangeArrowheads="1"/>
          </p:cNvSpPr>
          <p:nvPr>
            <p:ph type="body" idx="1"/>
          </p:nvPr>
        </p:nvSpPr>
        <p:spPr>
          <a:xfrm>
            <a:off x="661044" y="1204840"/>
            <a:ext cx="10525514" cy="4876800"/>
          </a:xfrm>
          <a:noFill/>
        </p:spPr>
        <p:txBody>
          <a:bodyPr vert="horz" lIns="92075" tIns="46038" rIns="92075" bIns="46038" rtlCol="0">
            <a:noAutofit/>
          </a:bodyPr>
          <a:lstStyle/>
          <a:p>
            <a:r>
              <a:rPr lang="en-US" sz="2400" dirty="0" smtClean="0"/>
              <a:t>Operational Database System, OLTP (On-line transaction processing) system</a:t>
            </a:r>
          </a:p>
          <a:p>
            <a:pPr lvl="1"/>
            <a:r>
              <a:rPr lang="en-US" sz="2400" dirty="0" smtClean="0"/>
              <a:t>The major task of online operational database systems is to perform online transaction and query processing</a:t>
            </a:r>
          </a:p>
          <a:p>
            <a:pPr lvl="1"/>
            <a:r>
              <a:rPr lang="en-US" sz="2400" dirty="0" smtClean="0"/>
              <a:t>Covers most of the day-to-day operations of an organization such as  purchasing, inventory, banking, manufacturing, payroll, registration, accounting, etc.</a:t>
            </a:r>
          </a:p>
          <a:p>
            <a:r>
              <a:rPr lang="en-US" sz="2400" dirty="0" smtClean="0"/>
              <a:t>Data Warehouse, OLAP (On-line analytical processing) system</a:t>
            </a:r>
          </a:p>
          <a:p>
            <a:pPr lvl="1"/>
            <a:r>
              <a:rPr lang="en-US" sz="2400" dirty="0" smtClean="0"/>
              <a:t>Serve users or knowledge workers ( e.g., managers, analysts, and executives) in the role of data analysis and decision making</a:t>
            </a:r>
          </a:p>
          <a:p>
            <a:pPr lvl="1"/>
            <a:r>
              <a:rPr lang="en-US" sz="2400" dirty="0" smtClean="0"/>
              <a:t>Major task of data warehouse system (</a:t>
            </a:r>
            <a:r>
              <a:rPr lang="en-US" sz="2400" dirty="0" smtClean="0">
                <a:solidFill>
                  <a:srgbClr val="000000"/>
                </a:solidFill>
              </a:rPr>
              <a:t>d</a:t>
            </a:r>
            <a:r>
              <a:rPr lang="en-US" altLang="en-US" sz="2400" dirty="0" smtClean="0">
                <a:solidFill>
                  <a:srgbClr val="000000"/>
                </a:solidFill>
              </a:rPr>
              <a:t>rilling, slicing, dicing, pivoting etc.)</a:t>
            </a:r>
            <a:endParaRPr lang="en-US" sz="2400" dirty="0" smtClean="0"/>
          </a:p>
          <a:p>
            <a:pPr lvl="1"/>
            <a:r>
              <a:rPr lang="en-US" sz="2400" dirty="0" smtClean="0"/>
              <a:t>Organize and present data in various formats in order to accommodate the diverse needs of different users</a:t>
            </a:r>
          </a:p>
        </p:txBody>
      </p:sp>
    </p:spTree>
    <p:extLst>
      <p:ext uri="{BB962C8B-B14F-4D97-AF65-F5344CB8AC3E}">
        <p14:creationId xmlns:p14="http://schemas.microsoft.com/office/powerpoint/2010/main" xmlns="" val="4064216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23134</TotalTime>
  <Words>6986</Words>
  <Application>Microsoft Office PowerPoint</Application>
  <PresentationFormat>Custom</PresentationFormat>
  <Paragraphs>746</Paragraphs>
  <Slides>75</Slides>
  <Notes>75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75</vt:i4>
      </vt:variant>
    </vt:vector>
  </HeadingPairs>
  <TitlesOfParts>
    <vt:vector size="78" baseType="lpstr">
      <vt:lpstr>Retrospect</vt:lpstr>
      <vt:lpstr>Equation</vt:lpstr>
      <vt:lpstr>Worksheet</vt:lpstr>
      <vt:lpstr>Chapter 4: Data Warehousing and On-line Analytical Processing</vt:lpstr>
      <vt:lpstr>What is a Data Warehouse?</vt:lpstr>
      <vt:lpstr>Data Warehouse—Subject-Oriented</vt:lpstr>
      <vt:lpstr>Data Warehouse—Integrated</vt:lpstr>
      <vt:lpstr>Data Warehouse—Time Variant</vt:lpstr>
      <vt:lpstr>Data Warehouse—Nonvolatile</vt:lpstr>
      <vt:lpstr>Data Warehouse vs. Heterogeneous DBMS</vt:lpstr>
      <vt:lpstr>Data Warehouse vs. Heterogeneous DBMS</vt:lpstr>
      <vt:lpstr>Data Warehouse vs. Operational DBMS</vt:lpstr>
      <vt:lpstr>Data Warehouse vs. Operational DBMS</vt:lpstr>
      <vt:lpstr>Data Warehouse vs. Operational DBMS</vt:lpstr>
      <vt:lpstr>Comparison of OLTP and OLAP System</vt:lpstr>
      <vt:lpstr>Why a Separate Data Warehouse?</vt:lpstr>
      <vt:lpstr>Slide 14</vt:lpstr>
      <vt:lpstr>Data Warehouse Models</vt:lpstr>
      <vt:lpstr>Data Warehouse Models</vt:lpstr>
      <vt:lpstr>Data Warehouse Models</vt:lpstr>
      <vt:lpstr>Extraction, Transformation, and Loading (ETL)</vt:lpstr>
      <vt:lpstr>Metadata Repository</vt:lpstr>
      <vt:lpstr>Metadata Repository</vt:lpstr>
      <vt:lpstr>Chapter 4: Data Warehousing and On-line Analytical Processing</vt:lpstr>
      <vt:lpstr>From Tables and Spreadsheets to Data Cubes</vt:lpstr>
      <vt:lpstr>From Tables and Spreadsheets to Data Cubes</vt:lpstr>
      <vt:lpstr>From Tables and Spreadsheets to Data Cubes</vt:lpstr>
      <vt:lpstr>From Tables and Spreadsheets to Data Cubes</vt:lpstr>
      <vt:lpstr>From Tables and Spreadsheets to Data Cubes</vt:lpstr>
      <vt:lpstr>From Tables and Spreadsheets to Data Cubes</vt:lpstr>
      <vt:lpstr>Data Cube: A Lattice of Cuboids</vt:lpstr>
      <vt:lpstr>Schemas for Multidimensional Data Models</vt:lpstr>
      <vt:lpstr>Star Schema: An Example</vt:lpstr>
      <vt:lpstr>Schemas for Multidimensional Data Models</vt:lpstr>
      <vt:lpstr>Snowflake Schema: An Example</vt:lpstr>
      <vt:lpstr>Schemas for Multidimensional Data Models</vt:lpstr>
      <vt:lpstr>Fact Constellation: An Example</vt:lpstr>
      <vt:lpstr>Warehouse Model Vs. Schema</vt:lpstr>
      <vt:lpstr>Concept Hierarchies</vt:lpstr>
      <vt:lpstr>A Concept Hierarchy for a Dimension (location)</vt:lpstr>
      <vt:lpstr>View of Warehouses and Hierarchies</vt:lpstr>
      <vt:lpstr>Data Cube Measures: Three Categories</vt:lpstr>
      <vt:lpstr>Multidimensional Data</vt:lpstr>
      <vt:lpstr>A Sample Data Cube</vt:lpstr>
      <vt:lpstr>Cuboids Corresponding to the Cube</vt:lpstr>
      <vt:lpstr>Browsing a Data Cube</vt:lpstr>
      <vt:lpstr>Typical OLAP Operations</vt:lpstr>
      <vt:lpstr>Typical OLAP Operations</vt:lpstr>
      <vt:lpstr>Slide 46</vt:lpstr>
      <vt:lpstr>A Star-Net Query Model for Multidimensional Model</vt:lpstr>
      <vt:lpstr>A Star-Net Query Model</vt:lpstr>
      <vt:lpstr>A Star-Net Query Model</vt:lpstr>
      <vt:lpstr>Chapter 4: Data Warehousing and On-line Analytical Processing</vt:lpstr>
      <vt:lpstr>Design of Data Warehouse: A Business Analysis Framework</vt:lpstr>
      <vt:lpstr>Design of Data Warehouse: A Business Analysis Framework</vt:lpstr>
      <vt:lpstr>Design of Data Warehouse: A Business Analysis Framework</vt:lpstr>
      <vt:lpstr>Data Warehouse Design Process </vt:lpstr>
      <vt:lpstr>Data Warehouse Design Process </vt:lpstr>
      <vt:lpstr>Data Warehouse Usage</vt:lpstr>
      <vt:lpstr>Data Warehouse Usage</vt:lpstr>
      <vt:lpstr>From On-Line Analytical Processing (OLAP)  to On Line Analytical Mining (OLAM)</vt:lpstr>
      <vt:lpstr>From On-Line Analytical Processing (OLAP)  to On Line Analytical Mining (OLAM)</vt:lpstr>
      <vt:lpstr>From On-Line Analytical Processing (OLAP)  to On Line Analytical Mining (OLAM)</vt:lpstr>
      <vt:lpstr>Chapter 4: Data Warehousing and On-line Analytical Processing</vt:lpstr>
      <vt:lpstr>Data Warehouse Implementation</vt:lpstr>
      <vt:lpstr>Efficient Data Cube Computation: An Overview</vt:lpstr>
      <vt:lpstr>The “Compute Cube” Operator</vt:lpstr>
      <vt:lpstr>Curse of Dimensionality</vt:lpstr>
      <vt:lpstr>Why Partial Materialization?</vt:lpstr>
      <vt:lpstr>Partial Materialization: Selected Computation of Cuboids</vt:lpstr>
      <vt:lpstr>Indexing OLAP Data: Bitmap Index</vt:lpstr>
      <vt:lpstr>Indexing OLAP Data: Join Indices</vt:lpstr>
      <vt:lpstr>Efficient Processing OLAP Queries</vt:lpstr>
      <vt:lpstr>Efficient Processing OLAP Queries</vt:lpstr>
      <vt:lpstr>OLAP Server Architectures</vt:lpstr>
      <vt:lpstr>OLAP Server Architectures</vt:lpstr>
      <vt:lpstr>Chapter 4: Data Warehousing and On-line Analytical Processing</vt:lpstr>
      <vt:lpstr>Summary</vt:lpstr>
    </vt:vector>
  </TitlesOfParts>
  <Company>UIUC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acer</cp:lastModifiedBy>
  <cp:revision>1010</cp:revision>
  <cp:lastPrinted>2015-09-24T15:46:10Z</cp:lastPrinted>
  <dcterms:created xsi:type="dcterms:W3CDTF">2014-06-02T15:06:14Z</dcterms:created>
  <dcterms:modified xsi:type="dcterms:W3CDTF">2016-11-09T04:07:44Z</dcterms:modified>
</cp:coreProperties>
</file>