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9" r:id="rId3"/>
    <p:sldId id="264" r:id="rId4"/>
    <p:sldId id="266" r:id="rId5"/>
    <p:sldId id="267" r:id="rId6"/>
    <p:sldId id="274" r:id="rId7"/>
    <p:sldId id="276" r:id="rId8"/>
    <p:sldId id="272" r:id="rId9"/>
    <p:sldId id="273" r:id="rId10"/>
    <p:sldId id="280" r:id="rId11"/>
    <p:sldId id="288" r:id="rId12"/>
    <p:sldId id="281" r:id="rId13"/>
    <p:sldId id="258" r:id="rId14"/>
    <p:sldId id="286" r:id="rId15"/>
    <p:sldId id="282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2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17/02/2023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49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08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381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407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17/02/2023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95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17/02/2023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828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665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19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01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710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17/02/2023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0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17/02/2023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432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17/02/2023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67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17/02/2023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41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17/02/2023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60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17/02/2023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33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FE6C61-14D5-4D59-AD84-BC6257BEA188}" type="datetimeFigureOut">
              <a:rPr lang="en-AU" smtClean="0"/>
              <a:t>17/02/2023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88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0ABC-D976-45F0-B1C3-66D5299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89758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700" dirty="0"/>
              <a:t>Order Returns</a:t>
            </a:r>
            <a:br>
              <a:rPr lang="en-US" sz="6700" dirty="0"/>
            </a:br>
            <a:r>
              <a:rPr lang="en-US" sz="6700" dirty="0"/>
              <a:t>data insights</a:t>
            </a:r>
            <a:endParaRPr lang="en-AU" sz="6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C8E7-C428-4335-8ED5-7C3917D8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5630" y="4777381"/>
            <a:ext cx="4998707" cy="861420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From  Jan-2009  to  Dec-2012</a:t>
            </a:r>
            <a:endParaRPr lang="en-AU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AU" dirty="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C356176-0E5D-4665-B02D-FAA7B26C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5778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BAF8C88E-EC45-4BA1-BF2E-0596BF97D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681010AF-D59A-4537-A2C7-F25545726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8060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448D9546-FE9F-6630-61E3-CFD69BBEC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6318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028" y="5275704"/>
            <a:ext cx="7087944" cy="128850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Product categories are fairly equally distributed in terms of Sales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But office supplies contributes to more than 50% of Returns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B843A-ABD5-A3B5-FCDD-CAEA788EA6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60054"/>
            <a:ext cx="6211382" cy="4920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A4B9F-227B-9305-A0A1-C4B23B8787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6341" y="547487"/>
            <a:ext cx="5765659" cy="49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88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124000"/>
                <a:satMod val="148000"/>
                <a:lumMod val="124000"/>
              </a:schemeClr>
            </a:gs>
            <a:gs pos="100000">
              <a:schemeClr val="bg2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C8E7-C428-4335-8ED5-7C3917D8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58419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DEEP-DIVE</a:t>
            </a:r>
          </a:p>
          <a:p>
            <a:endParaRPr lang="en-A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90ABC-D976-45F0-B1C3-66D5299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458419" cy="3329581"/>
          </a:xfrm>
        </p:spPr>
        <p:txBody>
          <a:bodyPr>
            <a:normAutofit/>
          </a:bodyPr>
          <a:lstStyle/>
          <a:p>
            <a:r>
              <a:rPr lang="en-US" dirty="0"/>
              <a:t>Appendix 1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7150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0A738-DC90-406F-A590-52021F05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150364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Steps In the Data Pipeline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BD88-0157-4CC4-9915-2D60662A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074" y="2461777"/>
            <a:ext cx="9425851" cy="36965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Export Data from Incoming Excel to Create CSV dumps</a:t>
            </a:r>
          </a:p>
          <a:p>
            <a:r>
              <a:rPr lang="en-AU" dirty="0"/>
              <a:t>Establish Logical Level of the Data</a:t>
            </a:r>
          </a:p>
          <a:p>
            <a:pPr lvl="1"/>
            <a:r>
              <a:rPr lang="en-AU" dirty="0"/>
              <a:t>Data is supposed to be at Order.ID Level</a:t>
            </a:r>
          </a:p>
          <a:p>
            <a:pPr lvl="1"/>
            <a:r>
              <a:rPr lang="en-AU" dirty="0"/>
              <a:t>There are no duplicate Data or Violations of Level</a:t>
            </a:r>
          </a:p>
          <a:p>
            <a:r>
              <a:rPr lang="en-AU" dirty="0"/>
              <a:t>Type setting of Columns</a:t>
            </a:r>
          </a:p>
          <a:p>
            <a:r>
              <a:rPr lang="en-AU" dirty="0"/>
              <a:t>Creation of Auxiliary Features (</a:t>
            </a:r>
            <a:r>
              <a:rPr lang="en-US" dirty="0"/>
              <a:t>Time Dimension )</a:t>
            </a:r>
            <a:r>
              <a:rPr lang="en-AU" dirty="0"/>
              <a:t> </a:t>
            </a:r>
          </a:p>
          <a:p>
            <a:pPr lvl="1"/>
            <a:r>
              <a:rPr lang="en-US" dirty="0"/>
              <a:t>created from </a:t>
            </a:r>
            <a:r>
              <a:rPr lang="en-US" dirty="0" err="1"/>
              <a:t>TimeStamp</a:t>
            </a:r>
            <a:r>
              <a:rPr lang="en-US" dirty="0"/>
              <a:t> column : </a:t>
            </a:r>
            <a:r>
              <a:rPr lang="en-US" dirty="0" err="1"/>
              <a:t>Order.Date</a:t>
            </a:r>
            <a:r>
              <a:rPr lang="en-US" dirty="0"/>
              <a:t> , and </a:t>
            </a:r>
            <a:r>
              <a:rPr lang="en-US" dirty="0" err="1"/>
              <a:t>Ship.Date</a:t>
            </a:r>
            <a:endParaRPr lang="en-US" dirty="0"/>
          </a:p>
          <a:p>
            <a:pPr lvl="1"/>
            <a:r>
              <a:rPr lang="en-US" dirty="0"/>
              <a:t>Levels : Year , Quarter , Month , Week , </a:t>
            </a:r>
            <a:r>
              <a:rPr lang="en-US" dirty="0" err="1"/>
              <a:t>WeekDay</a:t>
            </a:r>
            <a:r>
              <a:rPr lang="en-US" dirty="0"/>
              <a:t> , Day , Hour</a:t>
            </a:r>
          </a:p>
          <a:p>
            <a:r>
              <a:rPr lang="en-AU" dirty="0"/>
              <a:t>Exported Final data for Consumption in Analysis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2989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124000"/>
                <a:satMod val="148000"/>
                <a:lumMod val="124000"/>
              </a:schemeClr>
            </a:gs>
            <a:gs pos="100000">
              <a:schemeClr val="bg2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C8E7-C428-4335-8ED5-7C3917D8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58419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Further Improvements AND NEXT STEPS</a:t>
            </a:r>
          </a:p>
          <a:p>
            <a:endParaRPr lang="en-A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90ABC-D976-45F0-B1C3-66D5299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458419" cy="3329581"/>
          </a:xfrm>
        </p:spPr>
        <p:txBody>
          <a:bodyPr>
            <a:normAutofit/>
          </a:bodyPr>
          <a:lstStyle/>
          <a:p>
            <a:r>
              <a:rPr lang="en-US" dirty="0"/>
              <a:t>Appendix 2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108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0A738-DC90-406F-A590-52021F05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150364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More things to try out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BD88-0157-4CC4-9915-2D60662A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98" y="2044931"/>
            <a:ext cx="11356204" cy="4510305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Rate of Sale Analysis : </a:t>
            </a:r>
          </a:p>
          <a:p>
            <a:pPr lvl="1"/>
            <a:r>
              <a:rPr lang="en-US" sz="1600" dirty="0"/>
              <a:t>Which item sells fast , which Items sell slow , and accordingly what are the rates of returns </a:t>
            </a:r>
          </a:p>
          <a:p>
            <a:r>
              <a:rPr lang="en-US" sz="1800" dirty="0"/>
              <a:t>80-20 analysis , which are the top products that get returned the most</a:t>
            </a:r>
          </a:p>
          <a:p>
            <a:r>
              <a:rPr lang="en-US" sz="1800" dirty="0"/>
              <a:t>RFM Analysis : Recency , Frequency , Monetary .</a:t>
            </a:r>
          </a:p>
          <a:p>
            <a:r>
              <a:rPr lang="en-US" sz="1900" dirty="0"/>
              <a:t>Augment analysis with Product Dimension Data</a:t>
            </a:r>
          </a:p>
          <a:p>
            <a:pPr lvl="1"/>
            <a:r>
              <a:rPr lang="en-US" sz="1600" dirty="0"/>
              <a:t>Top contributors to Sales : By Product , Department , RBU , Product-Age , </a:t>
            </a:r>
            <a:r>
              <a:rPr lang="en-US" sz="1600" dirty="0" err="1"/>
              <a:t>HomeBrand</a:t>
            </a:r>
            <a:r>
              <a:rPr lang="en-US" sz="1600" dirty="0"/>
              <a:t> </a:t>
            </a:r>
            <a:r>
              <a:rPr lang="en-US" sz="1600" dirty="0" err="1"/>
              <a:t>etc</a:t>
            </a:r>
            <a:endParaRPr lang="en-US" sz="1600" dirty="0"/>
          </a:p>
          <a:p>
            <a:r>
              <a:rPr lang="en-US" sz="1900" dirty="0"/>
              <a:t>Augment with Customer Dimension Data like Age , Gender , First-Purchase-Date</a:t>
            </a:r>
          </a:p>
          <a:p>
            <a:pPr lvl="1"/>
            <a:r>
              <a:rPr lang="en-AU" sz="1600" dirty="0"/>
              <a:t>“are our younger customers are likely to return more when normalized for age”</a:t>
            </a:r>
            <a:endParaRPr lang="en-US" sz="1800" dirty="0"/>
          </a:p>
          <a:p>
            <a:endParaRPr lang="en-US" sz="1800" dirty="0"/>
          </a:p>
          <a:p>
            <a:pPr lvl="1"/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4979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F7CC8E7-C428-4335-8ED5-7C3917D8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947" y="781767"/>
            <a:ext cx="2904124" cy="89774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Brief Code Base Over-View</a:t>
            </a:r>
          </a:p>
          <a:p>
            <a:pPr algn="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90ABC-D976-45F0-B1C3-66D5299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626" y="399212"/>
            <a:ext cx="6808362" cy="1280299"/>
          </a:xfrm>
        </p:spPr>
        <p:txBody>
          <a:bodyPr anchor="ctr">
            <a:normAutofit/>
          </a:bodyPr>
          <a:lstStyle/>
          <a:p>
            <a:r>
              <a:rPr lang="en-US" dirty="0"/>
              <a:t>Appendix 3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75FEE-EE65-4224-FFBE-554D8D778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03" y="1930986"/>
            <a:ext cx="3467584" cy="3991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A04E04-D34E-C540-7E66-7FFAF2860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788" y="1930986"/>
            <a:ext cx="2619741" cy="2686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265C72-7892-0D24-538A-B5C164A40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1590" y="1930986"/>
            <a:ext cx="3760407" cy="327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6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00A738-DC90-406F-A590-52021F05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113A5B3-B3A6-498D-BA6E-628C54FC29B0}"/>
              </a:ext>
            </a:extLst>
          </p:cNvPr>
          <p:cNvSpPr txBox="1">
            <a:spLocks/>
          </p:cNvSpPr>
          <p:nvPr/>
        </p:nvSpPr>
        <p:spPr>
          <a:xfrm>
            <a:off x="120209" y="5131272"/>
            <a:ext cx="4795150" cy="1726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Saif. Raja</a:t>
            </a:r>
          </a:p>
          <a:p>
            <a:r>
              <a:rPr lang="en-US" sz="2000" dirty="0"/>
              <a:t>7775029864</a:t>
            </a:r>
          </a:p>
          <a:p>
            <a:r>
              <a:rPr lang="en-US" sz="2000" dirty="0"/>
              <a:t>saifuddin.raja24@gmail.com</a:t>
            </a:r>
          </a:p>
        </p:txBody>
      </p:sp>
    </p:spTree>
    <p:extLst>
      <p:ext uri="{BB962C8B-B14F-4D97-AF65-F5344CB8AC3E}">
        <p14:creationId xmlns:p14="http://schemas.microsoft.com/office/powerpoint/2010/main" val="332681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51AA9-D118-4345-9139-90F6022A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Contents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of this Presentation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BB0A-47BF-4CF8-B4D3-8D6CFEA2B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946030"/>
            <a:ext cx="6409553" cy="31417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Exploratory Data Analyses :</a:t>
            </a:r>
          </a:p>
          <a:p>
            <a:pPr>
              <a:lnSpc>
                <a:spcPct val="90000"/>
              </a:lnSpc>
            </a:pPr>
            <a:r>
              <a:rPr lang="en-AU" dirty="0"/>
              <a:t>Appendix 1 : Data Integrity</a:t>
            </a:r>
          </a:p>
          <a:p>
            <a:pPr lvl="1">
              <a:lnSpc>
                <a:spcPct val="90000"/>
              </a:lnSpc>
            </a:pPr>
            <a:r>
              <a:rPr lang="en-AU" sz="2000" dirty="0"/>
              <a:t>Incoming Data , Cleaning , Checking , Assumptions</a:t>
            </a:r>
          </a:p>
          <a:p>
            <a:pPr>
              <a:lnSpc>
                <a:spcPct val="90000"/>
              </a:lnSpc>
            </a:pPr>
            <a:r>
              <a:rPr lang="en-AU" dirty="0"/>
              <a:t>Appendix 2 : Future Improvements</a:t>
            </a:r>
          </a:p>
          <a:p>
            <a:pPr>
              <a:lnSpc>
                <a:spcPct val="90000"/>
              </a:lnSpc>
            </a:pPr>
            <a:r>
              <a:rPr lang="en-AU" dirty="0"/>
              <a:t>Appendix 3 : Code-Base  Brief Overview</a:t>
            </a:r>
          </a:p>
        </p:txBody>
      </p:sp>
    </p:spTree>
    <p:extLst>
      <p:ext uri="{BB962C8B-B14F-4D97-AF65-F5344CB8AC3E}">
        <p14:creationId xmlns:p14="http://schemas.microsoft.com/office/powerpoint/2010/main" val="1028490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" y="5029202"/>
            <a:ext cx="11887200" cy="157544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There is no observed growth in transaction volumes over the 3 year period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63E397-E810-9BDB-3897-EE3B4E27F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386" y="603580"/>
            <a:ext cx="9976738" cy="549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27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5549256"/>
            <a:ext cx="10823510" cy="87720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Near 10% orders have been returned in the history of 3 years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C00A5-5334-CD9C-20AA-04EC208F2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034" y="331881"/>
            <a:ext cx="9939130" cy="548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47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75" y="5549256"/>
            <a:ext cx="10994123" cy="87720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Volume Normalized view :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This 10% order return rate has remained fairly constant over time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9A7B8-5EC8-CB0B-B4FB-D7EF89B697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775" y="171207"/>
            <a:ext cx="9983755" cy="53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84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9" y="5396178"/>
            <a:ext cx="10823510" cy="115012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b="1" dirty="0">
                <a:latin typeface="Abadi" panose="020B0604020104020204" pitchFamily="34" charset="0"/>
              </a:rPr>
              <a:t>Customer Returns to buy different or even same Items</a:t>
            </a:r>
            <a:br>
              <a:rPr lang="en-US" sz="1600" b="1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Peach : New Customers ;  Dark Purple : Customers who have placed &gt;= 10 orders with company previously</a:t>
            </a:r>
            <a:endParaRPr lang="en-US" sz="1600" b="1" dirty="0">
              <a:latin typeface="Abadi" panose="020B06040201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CCB47-D773-DA41-15B8-65F403E69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824" y="1097519"/>
            <a:ext cx="10669588" cy="4686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CBF02-EE82-A744-02D6-93EC93621902}"/>
              </a:ext>
            </a:extLst>
          </p:cNvPr>
          <p:cNvSpPr txBox="1"/>
          <p:nvPr/>
        </p:nvSpPr>
        <p:spPr>
          <a:xfrm>
            <a:off x="758824" y="106109"/>
            <a:ext cx="8486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Investigating Customer Loyalty</a:t>
            </a:r>
            <a:br>
              <a:rPr lang="en-AU" sz="2000" dirty="0"/>
            </a:br>
            <a:r>
              <a:rPr lang="en-AU" sz="2000" dirty="0"/>
              <a:t>At a Customer Level - whether a customer revisits the business,</a:t>
            </a:r>
          </a:p>
        </p:txBody>
      </p:sp>
    </p:spTree>
    <p:extLst>
      <p:ext uri="{BB962C8B-B14F-4D97-AF65-F5344CB8AC3E}">
        <p14:creationId xmlns:p14="http://schemas.microsoft.com/office/powerpoint/2010/main" val="2227204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9" y="5093243"/>
            <a:ext cx="10823510" cy="145305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b="1" dirty="0">
                <a:latin typeface="Abadi" panose="020B0604020104020204" pitchFamily="34" charset="0"/>
              </a:rPr>
              <a:t>Normalized view : Share of Returning Customers</a:t>
            </a:r>
            <a:br>
              <a:rPr lang="en-US" sz="1600" dirty="0">
                <a:latin typeface="Abadi" panose="020B0604020104020204" pitchFamily="34" charset="0"/>
              </a:rPr>
            </a:b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the Customer Loyalty grows steadily ( when normalized for volumes 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C3141-B4C8-AF3C-2C0C-0B61C8FB8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206" y="762638"/>
            <a:ext cx="10605477" cy="464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42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86" y="5619298"/>
            <a:ext cx="10823510" cy="87720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800" dirty="0">
                <a:latin typeface="Abadi" panose="020B0604020104020204" pitchFamily="34" charset="0"/>
              </a:rPr>
              <a:t>Weekend Seems to be an active Day with slightly more orders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9BE0C-F085-42FD-EA25-B2C64CA1B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2412" y="1433611"/>
            <a:ext cx="8404983" cy="44318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68F3F75-0876-404D-2BED-F28ED8F0D64E}"/>
              </a:ext>
            </a:extLst>
          </p:cNvPr>
          <p:cNvSpPr txBox="1">
            <a:spLocks/>
          </p:cNvSpPr>
          <p:nvPr/>
        </p:nvSpPr>
        <p:spPr>
          <a:xfrm>
            <a:off x="1154955" y="195656"/>
            <a:ext cx="9716245" cy="9457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Transactions Volumes in Day Level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860556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124000"/>
                <a:satMod val="148000"/>
                <a:lumMod val="124000"/>
              </a:schemeClr>
            </a:gs>
            <a:gs pos="100000">
              <a:schemeClr val="bg2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90ABC-D976-45F0-B1C3-66D5299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7315714" cy="3329581"/>
          </a:xfrm>
        </p:spPr>
        <p:txBody>
          <a:bodyPr>
            <a:normAutofit/>
          </a:bodyPr>
          <a:lstStyle/>
          <a:p>
            <a:r>
              <a:rPr lang="en-US" sz="4800" dirty="0"/>
              <a:t>Product and Price Dimension</a:t>
            </a:r>
            <a:endParaRPr lang="en-AU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CA11BC-5896-48E1-BC5E-C1CE01E65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101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1570</TotalTime>
  <Words>405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Abadi</vt:lpstr>
      <vt:lpstr>Arial</vt:lpstr>
      <vt:lpstr>Century Gothic</vt:lpstr>
      <vt:lpstr>Wingdings 3</vt:lpstr>
      <vt:lpstr>Ion</vt:lpstr>
      <vt:lpstr>Order Returns data insights</vt:lpstr>
      <vt:lpstr>Contents  of this Presentation</vt:lpstr>
      <vt:lpstr>There is no observed growth in transaction volumes over the 3 year period</vt:lpstr>
      <vt:lpstr>Near 10% orders have been returned in the history of 3 years</vt:lpstr>
      <vt:lpstr>Volume Normalized view : This 10% order return rate has remained fairly constant over time </vt:lpstr>
      <vt:lpstr>Customer Returns to buy different or even same Items Peach : New Customers ;  Dark Purple : Customers who have placed &gt;= 10 orders with company previously</vt:lpstr>
      <vt:lpstr>Normalized view : Share of Returning Customers  the Customer Loyalty grows steadily ( when normalized for volumes )</vt:lpstr>
      <vt:lpstr>Weekend Seems to be an active Day with slightly more orders</vt:lpstr>
      <vt:lpstr>Product and Price Dimension</vt:lpstr>
      <vt:lpstr>Product categories are fairly equally distributed in terms of Sales But office supplies contributes to more than 50% of Returns</vt:lpstr>
      <vt:lpstr>Appendix 1</vt:lpstr>
      <vt:lpstr>Steps In the Data Pipeline</vt:lpstr>
      <vt:lpstr>Appendix 2</vt:lpstr>
      <vt:lpstr>More things to try out</vt:lpstr>
      <vt:lpstr>Appendix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data insights</dc:title>
  <dc:creator>Saifuddin Muffadal Raja</dc:creator>
  <cp:lastModifiedBy>Saifuddin Muffadal Raja</cp:lastModifiedBy>
  <cp:revision>10</cp:revision>
  <dcterms:created xsi:type="dcterms:W3CDTF">2022-12-04T09:03:46Z</dcterms:created>
  <dcterms:modified xsi:type="dcterms:W3CDTF">2023-02-17T14:14:40Z</dcterms:modified>
</cp:coreProperties>
</file>