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5" r:id="rId12"/>
    <p:sldId id="274" r:id="rId13"/>
    <p:sldId id="276" r:id="rId14"/>
    <p:sldId id="277" r:id="rId15"/>
    <p:sldId id="278" r:id="rId16"/>
    <p:sldId id="273" r:id="rId17"/>
    <p:sldId id="279" r:id="rId18"/>
    <p:sldId id="280" r:id="rId19"/>
    <p:sldId id="270" r:id="rId20"/>
    <p:sldId id="271" r:id="rId21"/>
    <p:sldId id="272" r:id="rId22"/>
    <p:sldId id="261" r:id="rId23"/>
    <p:sldId id="281" r:id="rId24"/>
    <p:sldId id="284" r:id="rId25"/>
    <p:sldId id="285" r:id="rId26"/>
    <p:sldId id="283" r:id="rId27"/>
    <p:sldId id="258" r:id="rId28"/>
    <p:sldId id="286" r:id="rId29"/>
    <p:sldId id="282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49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08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381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407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95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828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665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19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1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10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0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32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67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41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60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33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FE6C61-14D5-4D59-AD84-BC6257BEA188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88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/>
              <a:t>Transaction data insights</a:t>
            </a:r>
            <a:endParaRPr lang="en-AU" sz="6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US"/>
              <a:t>For Data from  2009 to 2011</a:t>
            </a:r>
          </a:p>
          <a:p>
            <a:endParaRPr lang="en-AU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C356176-0E5D-4665-B02D-FAA7B26C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BAF8C88E-EC45-4BA1-BF2E-0596BF97D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681010AF-D59A-4537-A2C7-F25545726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448D9546-FE9F-6630-61E3-CFD69BBEC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31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5" y="5549256"/>
            <a:ext cx="10994123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Domestic vs International Share has not changed much since 2009 ,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With France and the Rest of Europe having similar </a:t>
            </a:r>
            <a:r>
              <a:rPr lang="en-US" sz="1600" dirty="0" err="1">
                <a:latin typeface="Abadi" panose="020B0604020104020204" pitchFamily="34" charset="0"/>
              </a:rPr>
              <a:t>Trn</a:t>
            </a:r>
            <a:r>
              <a:rPr lang="en-US" sz="1600" dirty="0">
                <a:latin typeface="Abadi" panose="020B0604020104020204" pitchFamily="34" charset="0"/>
              </a:rPr>
              <a:t>. Volumes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5F9E7-746F-4E60-9855-3287FFA11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9" y="350611"/>
            <a:ext cx="10055224" cy="51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42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C8723-7BF0-49B3-A74A-B91F1572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Investigating Customer Loyalty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Order –&gt;  </a:t>
            </a:r>
            <a:r>
              <a:rPr lang="en-US" sz="2900" dirty="0" err="1">
                <a:solidFill>
                  <a:srgbClr val="FFFFFF"/>
                </a:solidFill>
              </a:rPr>
              <a:t>ReOrder</a:t>
            </a:r>
            <a:r>
              <a:rPr lang="en-US" sz="2900" dirty="0">
                <a:solidFill>
                  <a:srgbClr val="FFFFFF"/>
                </a:solidFill>
              </a:rPr>
              <a:t>   OR   </a:t>
            </a:r>
            <a:r>
              <a:rPr lang="en-US" sz="2900" dirty="0" err="1">
                <a:solidFill>
                  <a:srgbClr val="FFFFFF"/>
                </a:solidFill>
              </a:rPr>
              <a:t>DropOut</a:t>
            </a:r>
            <a:br>
              <a:rPr lang="en-US" sz="2900" dirty="0">
                <a:solidFill>
                  <a:srgbClr val="FFFFFF"/>
                </a:solidFill>
              </a:rPr>
            </a:br>
            <a:endParaRPr lang="en-AU" sz="29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6C44-CFC2-424F-81B2-051BF5AE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905" y="3429001"/>
            <a:ext cx="9748190" cy="2895594"/>
          </a:xfrm>
        </p:spPr>
        <p:txBody>
          <a:bodyPr>
            <a:normAutofit/>
          </a:bodyPr>
          <a:lstStyle/>
          <a:p>
            <a:r>
              <a:rPr lang="en-AU" sz="2400" dirty="0"/>
              <a:t>re-ordering can be observed at 2 levels</a:t>
            </a:r>
          </a:p>
          <a:p>
            <a:r>
              <a:rPr lang="en-AU" sz="2400" dirty="0"/>
              <a:t>one is a Customer Level - where a customer revisits the store , </a:t>
            </a:r>
          </a:p>
          <a:p>
            <a:pPr lvl="1"/>
            <a:r>
              <a:rPr lang="en-AU" sz="2000" dirty="0"/>
              <a:t>regardless of whether he buys the same items or not</a:t>
            </a:r>
            <a:endParaRPr lang="en-AU" sz="2400" dirty="0"/>
          </a:p>
          <a:p>
            <a:r>
              <a:rPr lang="en-AU" sz="2400" dirty="0"/>
              <a:t>the other scenario to study is when customers return to buy the same item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837380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9" y="5396178"/>
            <a:ext cx="10823510" cy="11501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Case 1 : Customer Returns to buy different or even same Items</a:t>
            </a:r>
            <a:br>
              <a:rPr lang="en-US" sz="1600" b="1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Peach : New Customers ;  Dark Purple : Customers who have placed &gt;= 10 orders with company previously</a:t>
            </a:r>
            <a:br>
              <a:rPr lang="en-US" sz="1600" dirty="0">
                <a:latin typeface="Abadi" panose="020B0604020104020204" pitchFamily="34" charset="0"/>
              </a:rPr>
            </a:b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Majority of the Customers are Repeat Buyers ,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Which indicates that the company might be a B2B Supplier  who has a small but loyal , recurring customer base</a:t>
            </a:r>
            <a:endParaRPr lang="en-US" sz="1600" b="1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115A9-881F-4401-8B5D-54FD31656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9" y="-4527"/>
            <a:ext cx="10055224" cy="502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04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9" y="5093243"/>
            <a:ext cx="10823510" cy="14530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Case 1 : Normalized view : Share of Returning Customers</a:t>
            </a:r>
            <a:br>
              <a:rPr lang="en-US" sz="1600" dirty="0">
                <a:latin typeface="Abadi" panose="020B0604020104020204" pitchFamily="34" charset="0"/>
              </a:rPr>
            </a:b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Except New-Years and Christmas , the Customer Loyalty remains high ,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Dip near NY , might be due to influx of new customers gained from competitors , and some customers lost to competitors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F7635-F6FA-4194-BA38-9D9263CF4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8" y="17980"/>
            <a:ext cx="10055224" cy="51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2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9" y="5396178"/>
            <a:ext cx="10823510" cy="11501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Case 2 : Customer Returns to buy the same Item again</a:t>
            </a:r>
            <a:br>
              <a:rPr lang="en-US" sz="1600" b="1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Peach : New Customers ;  Dark Purple : Customers who have placed &gt;= 10 orders with company previously</a:t>
            </a:r>
            <a:br>
              <a:rPr lang="en-US" sz="1600" dirty="0">
                <a:latin typeface="Abadi" panose="020B0604020104020204" pitchFamily="34" charset="0"/>
              </a:rPr>
            </a:b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Majority of the Customers are Repeat Buyers for the same Item ,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Which indicates that the company might be a selling an AYR/365 Item </a:t>
            </a:r>
            <a:endParaRPr lang="en-US" sz="1600" b="1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0F5A9-4B01-486D-AD24-B93EAFDB8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9" y="0"/>
            <a:ext cx="10055224" cy="50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9" y="5093243"/>
            <a:ext cx="10823510" cy="14530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Case 2 : Customer Returns to buy the same Item again</a:t>
            </a:r>
            <a:br>
              <a:rPr lang="en-US" sz="1600" b="1" dirty="0">
                <a:latin typeface="Abadi" panose="020B0604020104020204" pitchFamily="34" charset="0"/>
              </a:rPr>
            </a:b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Except New-Years and Christmas , the Customer Loyalty remains high ,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Customer share of New vs. repeating Stabilize over time </a:t>
            </a:r>
            <a:r>
              <a:rPr lang="en-US" sz="1600" b="1" dirty="0">
                <a:latin typeface="Abadi" panose="020B0604020104020204" pitchFamily="34" charset="0"/>
              </a:rPr>
              <a:t>, indicating lesser customer churn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0610D-107C-4132-A66A-37653BFB5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8" y="21221"/>
            <a:ext cx="10055223" cy="52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28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7315714" cy="3329581"/>
          </a:xfrm>
        </p:spPr>
        <p:txBody>
          <a:bodyPr>
            <a:normAutofit/>
          </a:bodyPr>
          <a:lstStyle/>
          <a:p>
            <a:r>
              <a:rPr lang="en-US" sz="4800" dirty="0"/>
              <a:t>Product and Price Dimension</a:t>
            </a:r>
            <a:endParaRPr lang="en-AU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CA11BC-5896-48E1-BC5E-C1CE01E65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01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9" y="5093243"/>
            <a:ext cx="10823510" cy="14530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Mean-Normalized Price variation over Time :</a:t>
            </a:r>
            <a:br>
              <a:rPr lang="en-US" sz="1600" b="1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The Product Price has a trend to decrease over time , indicating Discounts . </a:t>
            </a:r>
            <a:r>
              <a:rPr lang="en-US" sz="1600" dirty="0" err="1">
                <a:latin typeface="Abadi" panose="020B0604020104020204" pitchFamily="34" charset="0"/>
              </a:rPr>
              <a:t>MarkDowns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The Product Price was very Volatile in 2009 , this could be because of Unreliable Data and Intermittent Transactions</a:t>
            </a:r>
            <a:br>
              <a:rPr lang="en-US" sz="1600" dirty="0">
                <a:latin typeface="Abadi" panose="020B0604020104020204" pitchFamily="34" charset="0"/>
              </a:rPr>
            </a:b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b="1" dirty="0">
                <a:latin typeface="Abadi" panose="020B0604020104020204" pitchFamily="34" charset="0"/>
              </a:rPr>
              <a:t>Red</a:t>
            </a:r>
            <a:r>
              <a:rPr lang="en-US" sz="1600" dirty="0">
                <a:latin typeface="Abadi" panose="020B0604020104020204" pitchFamily="34" charset="0"/>
              </a:rPr>
              <a:t> : Difference from Historical Mean Price at Product level    ,  </a:t>
            </a:r>
            <a:r>
              <a:rPr lang="en-US" sz="1600" b="1" dirty="0">
                <a:latin typeface="Abadi" panose="020B0604020104020204" pitchFamily="34" charset="0"/>
              </a:rPr>
              <a:t>Green </a:t>
            </a:r>
            <a:r>
              <a:rPr lang="en-US" sz="1600" dirty="0">
                <a:latin typeface="Abadi" panose="020B0604020104020204" pitchFamily="34" charset="0"/>
              </a:rPr>
              <a:t>: Standard Deviation</a:t>
            </a:r>
            <a:endParaRPr lang="en-US" sz="1600" b="1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79410-982E-42DA-AB57-7A744D8AD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8" y="2"/>
            <a:ext cx="10055224" cy="50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41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028" y="5275704"/>
            <a:ext cx="7087944" cy="128850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AU" sz="1600" dirty="0">
                <a:latin typeface="Abadi" panose="020B0604020104020204" pitchFamily="34" charset="0"/>
              </a:rPr>
              <a:t>the top selling product only accounts for 1.6 % of the sales , </a:t>
            </a:r>
            <a:br>
              <a:rPr lang="en-AU" sz="1600" dirty="0">
                <a:latin typeface="Abadi" panose="020B0604020104020204" pitchFamily="34" charset="0"/>
              </a:rPr>
            </a:br>
            <a:r>
              <a:rPr lang="en-AU" sz="1600" dirty="0">
                <a:latin typeface="Abadi" panose="020B0604020104020204" pitchFamily="34" charset="0"/>
              </a:rPr>
              <a:t>	which implies that the sales are distributed over a wide product line</a:t>
            </a:r>
            <a:br>
              <a:rPr lang="en-AU" sz="1600" dirty="0">
                <a:latin typeface="Abadi" panose="020B0604020104020204" pitchFamily="34" charset="0"/>
              </a:rPr>
            </a:br>
            <a:br>
              <a:rPr lang="en-AU" sz="1600" dirty="0">
                <a:latin typeface="Abadi" panose="020B0604020104020204" pitchFamily="34" charset="0"/>
              </a:rPr>
            </a:br>
            <a:r>
              <a:rPr lang="en-AU" sz="1600" dirty="0">
                <a:latin typeface="Abadi" panose="020B0604020104020204" pitchFamily="34" charset="0"/>
              </a:rPr>
              <a:t>but even then , the sales pattern stills follows a sharp </a:t>
            </a:r>
            <a:r>
              <a:rPr lang="en-AU" sz="1600" b="1" dirty="0">
                <a:latin typeface="Abadi" panose="020B0604020104020204" pitchFamily="34" charset="0"/>
              </a:rPr>
              <a:t>Pareto distribution </a:t>
            </a:r>
            <a:r>
              <a:rPr lang="en-AU" sz="1600" dirty="0">
                <a:latin typeface="Abadi" panose="020B0604020104020204" pitchFamily="34" charset="0"/>
              </a:rPr>
              <a:t>,</a:t>
            </a:r>
            <a:br>
              <a:rPr lang="en-AU" sz="1600" dirty="0">
                <a:latin typeface="Abadi" panose="020B0604020104020204" pitchFamily="34" charset="0"/>
              </a:rPr>
            </a:br>
            <a:r>
              <a:rPr lang="en-AU" sz="1600" dirty="0">
                <a:latin typeface="Abadi" panose="020B0604020104020204" pitchFamily="34" charset="0"/>
              </a:rPr>
              <a:t>    with a minority of SKUs responsible for majority of the sales </a:t>
            </a:r>
            <a:endParaRPr lang="en-US" sz="1600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A847D9-3180-4B47-B258-717E9AB19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05861"/>
              </p:ext>
            </p:extLst>
          </p:nvPr>
        </p:nvGraphicFramePr>
        <p:xfrm>
          <a:off x="242596" y="1961805"/>
          <a:ext cx="1976902" cy="3020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032">
                  <a:extLst>
                    <a:ext uri="{9D8B030D-6E8A-4147-A177-3AD203B41FA5}">
                      <a16:colId xmlns:a16="http://schemas.microsoft.com/office/drawing/2014/main" val="1746505370"/>
                    </a:ext>
                  </a:extLst>
                </a:gridCol>
                <a:gridCol w="872870">
                  <a:extLst>
                    <a:ext uri="{9D8B030D-6E8A-4147-A177-3AD203B41FA5}">
                      <a16:colId xmlns:a16="http://schemas.microsoft.com/office/drawing/2014/main" val="3341134899"/>
                    </a:ext>
                  </a:extLst>
                </a:gridCol>
              </a:tblGrid>
              <a:tr h="52523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Product Code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Sales Share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337058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22423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1.68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9935562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85123A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1.31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8032152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85099B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0.92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553230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23843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0.86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0110910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47566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2433385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84879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735830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22086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0.60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1993714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23166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0.42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6295136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79321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0.41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1828585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22197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 dirty="0">
                          <a:effectLst/>
                        </a:rPr>
                        <a:t>0.40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18033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9C9A763-D911-4935-B17E-39C29D0E6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5201" y="0"/>
            <a:ext cx="9786799" cy="49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88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7315714" cy="3329581"/>
          </a:xfrm>
        </p:spPr>
        <p:txBody>
          <a:bodyPr>
            <a:normAutofit/>
          </a:bodyPr>
          <a:lstStyle/>
          <a:p>
            <a:r>
              <a:rPr lang="en-US" sz="4800" dirty="0"/>
              <a:t>Transactions</a:t>
            </a:r>
            <a:br>
              <a:rPr lang="en-US" sz="4800" dirty="0"/>
            </a:br>
            <a:r>
              <a:rPr lang="en-US" sz="4800" dirty="0"/>
              <a:t>Volumes in </a:t>
            </a:r>
            <a:br>
              <a:rPr lang="en-US" sz="4800" dirty="0"/>
            </a:br>
            <a:r>
              <a:rPr lang="en-US" sz="4800" dirty="0"/>
              <a:t>Day and Week Levels</a:t>
            </a:r>
            <a:endParaRPr lang="en-AU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2282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51AA9-D118-4345-9139-90F6022A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Contents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of this Presentation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BB0A-47BF-4CF8-B4D3-8D6CFEA2B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230284"/>
            <a:ext cx="5919503" cy="54697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Exploratory Data Analyses :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Understanding the Key Dimensions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Transaction History Deep Dive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Customer behaviour Dimension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Customer Reorder / Return / Loyalty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Geographical Dimension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Temporal Dimension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Product Dimension Deep Dive 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Price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Revenue</a:t>
            </a:r>
          </a:p>
          <a:p>
            <a:pPr>
              <a:lnSpc>
                <a:spcPct val="90000"/>
              </a:lnSpc>
            </a:pPr>
            <a:r>
              <a:rPr lang="en-AU" sz="1400" dirty="0"/>
              <a:t>Summary of Insights and Recommendations</a:t>
            </a:r>
          </a:p>
          <a:p>
            <a:pPr>
              <a:lnSpc>
                <a:spcPct val="90000"/>
              </a:lnSpc>
            </a:pPr>
            <a:r>
              <a:rPr lang="en-AU" sz="1400" dirty="0"/>
              <a:t>Appendix 1 : Data Integrity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Incoming Data , Cleaning ,Checking , Assumptions</a:t>
            </a:r>
          </a:p>
          <a:p>
            <a:pPr>
              <a:lnSpc>
                <a:spcPct val="90000"/>
              </a:lnSpc>
            </a:pPr>
            <a:r>
              <a:rPr lang="en-AU" sz="1400" dirty="0"/>
              <a:t>Appendix 2 : Future </a:t>
            </a:r>
            <a:r>
              <a:rPr lang="en-AU" sz="1400" dirty="0" err="1"/>
              <a:t>Imporvements</a:t>
            </a:r>
            <a:endParaRPr lang="en-AU" sz="1400" dirty="0"/>
          </a:p>
          <a:p>
            <a:pPr>
              <a:lnSpc>
                <a:spcPct val="90000"/>
              </a:lnSpc>
            </a:pPr>
            <a:r>
              <a:rPr lang="en-AU" sz="1400" dirty="0"/>
              <a:t>Appendix 3 : Code-Base  Brief </a:t>
            </a:r>
            <a:r>
              <a:rPr lang="en-AU" sz="1400" dirty="0" err="1"/>
              <a:t>Overvierw</a:t>
            </a:r>
            <a:endParaRPr lang="en-AU" sz="1400" dirty="0"/>
          </a:p>
          <a:p>
            <a:pPr>
              <a:lnSpc>
                <a:spcPct val="90000"/>
              </a:lnSpc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028490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5549256"/>
            <a:ext cx="10823510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800" dirty="0">
                <a:latin typeface="Abadi" panose="020B0604020104020204" pitchFamily="34" charset="0"/>
              </a:rPr>
              <a:t>Orders Peak in the Working Hours , </a:t>
            </a:r>
            <a:br>
              <a:rPr lang="en-US" sz="1800" dirty="0">
                <a:latin typeface="Abadi" panose="020B0604020104020204" pitchFamily="34" charset="0"/>
              </a:rPr>
            </a:br>
            <a:r>
              <a:rPr lang="en-US" sz="1800" dirty="0">
                <a:latin typeface="Abadi" panose="020B0604020104020204" pitchFamily="34" charset="0"/>
              </a:rPr>
              <a:t>which might suggest that the company is an Industrial / B2B supplier , instead of a consumer retailer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A7086-05F9-4611-A5FA-102ADE890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617" y="409575"/>
            <a:ext cx="9807996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80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86" y="5619298"/>
            <a:ext cx="10823510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800" dirty="0">
                <a:latin typeface="Abadi" panose="020B0604020104020204" pitchFamily="34" charset="0"/>
              </a:rPr>
              <a:t>There are very Few Orders coming in on Saturdays , while Sunday Seems to be an active Day </a:t>
            </a:r>
            <a:br>
              <a:rPr lang="en-US" sz="1800" dirty="0">
                <a:latin typeface="Abadi" panose="020B0604020104020204" pitchFamily="34" charset="0"/>
              </a:rPr>
            </a:br>
            <a:r>
              <a:rPr lang="en-US" sz="1800" dirty="0">
                <a:latin typeface="Abadi" panose="020B0604020104020204" pitchFamily="34" charset="0"/>
              </a:rPr>
              <a:t>It is possible that the company could have an Online Channel too for accepting Orders on Non-Working days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340A3-8D22-46DB-A86E-AE8DD357E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641" y="662473"/>
            <a:ext cx="9891972" cy="48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56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INTEGRITY DEEP-DIVE</a:t>
            </a:r>
          </a:p>
          <a:p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r>
              <a:rPr lang="en-US" dirty="0"/>
              <a:t>Appendix 1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88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50364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Steps In the Data Pipeline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BD88-0157-4CC4-9915-2D60662A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2452866"/>
            <a:ext cx="10533244" cy="4254770"/>
          </a:xfrm>
        </p:spPr>
        <p:txBody>
          <a:bodyPr>
            <a:normAutofit/>
          </a:bodyPr>
          <a:lstStyle/>
          <a:p>
            <a:r>
              <a:rPr lang="en-US" dirty="0"/>
              <a:t>Export Data from Incoming Excel to Create CSV dumps</a:t>
            </a:r>
          </a:p>
          <a:p>
            <a:r>
              <a:rPr lang="en-US" dirty="0"/>
              <a:t>Append 2 CSVs to create a Pandas DF</a:t>
            </a:r>
          </a:p>
          <a:p>
            <a:r>
              <a:rPr lang="en-AU" dirty="0"/>
              <a:t>Remove Absolute Duplicates ( All rows are same ).</a:t>
            </a:r>
          </a:p>
          <a:p>
            <a:r>
              <a:rPr lang="en-AU" dirty="0"/>
              <a:t>Establish Logical Level of the Data</a:t>
            </a:r>
          </a:p>
          <a:p>
            <a:pPr lvl="1"/>
            <a:r>
              <a:rPr lang="en-AU" dirty="0"/>
              <a:t>Data is supposed to be at Invoice-Item   Level</a:t>
            </a:r>
          </a:p>
          <a:p>
            <a:r>
              <a:rPr lang="en-AU" dirty="0"/>
              <a:t>Rename Columns for Readability and Ease-of-use</a:t>
            </a:r>
          </a:p>
          <a:p>
            <a:r>
              <a:rPr lang="en-AU" dirty="0"/>
              <a:t>Remove Cancellation encoding from </a:t>
            </a:r>
            <a:r>
              <a:rPr lang="en-AU" dirty="0" err="1"/>
              <a:t>Invoice_ID</a:t>
            </a:r>
            <a:r>
              <a:rPr lang="en-AU" dirty="0"/>
              <a:t> as a separate flag column</a:t>
            </a:r>
          </a:p>
          <a:p>
            <a:r>
              <a:rPr lang="en-AU" dirty="0"/>
              <a:t>Analyse Product Code for Anomalies , and create a Flag to mark these </a:t>
            </a:r>
          </a:p>
          <a:p>
            <a:pPr lvl="1"/>
            <a:r>
              <a:rPr lang="en-AU" dirty="0"/>
              <a:t>( </a:t>
            </a:r>
            <a:r>
              <a:rPr lang="en-AU" dirty="0" err="1"/>
              <a:t>DeepDive</a:t>
            </a:r>
            <a:r>
              <a:rPr lang="en-AU" dirty="0"/>
              <a:t> in next slides )</a:t>
            </a:r>
          </a:p>
          <a:p>
            <a:r>
              <a:rPr lang="en-AU" dirty="0"/>
              <a:t>Type setting of Columns</a:t>
            </a:r>
          </a:p>
        </p:txBody>
      </p:sp>
    </p:spTree>
    <p:extLst>
      <p:ext uri="{BB962C8B-B14F-4D97-AF65-F5344CB8AC3E}">
        <p14:creationId xmlns:p14="http://schemas.microsoft.com/office/powerpoint/2010/main" val="1552989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50364"/>
            <a:ext cx="9197830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Anomalous Data Points in Columns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BD88-0157-4CC4-9915-2D60662A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98" y="2300466"/>
            <a:ext cx="11356204" cy="4254770"/>
          </a:xfrm>
        </p:spPr>
        <p:txBody>
          <a:bodyPr>
            <a:normAutofit/>
          </a:bodyPr>
          <a:lstStyle/>
          <a:p>
            <a:r>
              <a:rPr lang="en-AU" sz="1800" b="1" dirty="0"/>
              <a:t>Analyse Negative Values in </a:t>
            </a:r>
            <a:r>
              <a:rPr lang="en-AU" sz="1800" b="1" dirty="0" err="1"/>
              <a:t>Product_Qty</a:t>
            </a:r>
            <a:endParaRPr lang="en-AU" sz="1800" b="1" dirty="0"/>
          </a:p>
          <a:p>
            <a:pPr lvl="1"/>
            <a:r>
              <a:rPr lang="en-AU" sz="1600" dirty="0"/>
              <a:t>86% of Negatives explained by Order Cancellations (maybe to adjust inventory count )</a:t>
            </a:r>
          </a:p>
          <a:p>
            <a:pPr lvl="1"/>
            <a:r>
              <a:rPr lang="en-AU" sz="1600" dirty="0"/>
              <a:t>Remaining Explained By </a:t>
            </a:r>
            <a:r>
              <a:rPr lang="en-AU" sz="1600" dirty="0" err="1"/>
              <a:t>iNstances</a:t>
            </a:r>
            <a:r>
              <a:rPr lang="en-AU" sz="1600" dirty="0"/>
              <a:t> where </a:t>
            </a:r>
            <a:r>
              <a:rPr lang="en-AU" sz="1600" dirty="0" err="1"/>
              <a:t>Cust_ID</a:t>
            </a:r>
            <a:r>
              <a:rPr lang="en-AU" sz="1600" dirty="0"/>
              <a:t> was NULL</a:t>
            </a:r>
          </a:p>
          <a:p>
            <a:pPr lvl="1"/>
            <a:r>
              <a:rPr lang="en-AU" sz="1600" dirty="0"/>
              <a:t>Took these </a:t>
            </a:r>
            <a:r>
              <a:rPr lang="en-AU" sz="1600" dirty="0" err="1"/>
              <a:t>Product_Desc</a:t>
            </a:r>
            <a:r>
              <a:rPr lang="en-AU" sz="1600" dirty="0"/>
              <a:t> as added them to the Adjustment Codes List for the Mask Flag</a:t>
            </a:r>
          </a:p>
          <a:p>
            <a:r>
              <a:rPr lang="en-AU" sz="1800" b="1" dirty="0"/>
              <a:t>Analyse Negative Values in </a:t>
            </a:r>
            <a:r>
              <a:rPr lang="en-AU" sz="1800" b="1" dirty="0" err="1"/>
              <a:t>Product_Price</a:t>
            </a:r>
            <a:endParaRPr lang="en-AU" sz="1800" b="1" dirty="0"/>
          </a:p>
          <a:p>
            <a:pPr lvl="1"/>
            <a:r>
              <a:rPr lang="en-AU" sz="1600" dirty="0"/>
              <a:t>Negative Prices are found only During yearly Stock Adjustments , They Have Product Code ‘B’</a:t>
            </a:r>
          </a:p>
          <a:p>
            <a:pPr lvl="1"/>
            <a:r>
              <a:rPr lang="en-AU" sz="1600" dirty="0"/>
              <a:t>Special </a:t>
            </a:r>
            <a:r>
              <a:rPr lang="en-AU" sz="1600" dirty="0" err="1"/>
              <a:t>Product_Desc</a:t>
            </a:r>
            <a:r>
              <a:rPr lang="en-AU" sz="1600" dirty="0"/>
              <a:t> codes explain such discrepancies , added them to the Codes List</a:t>
            </a:r>
          </a:p>
          <a:p>
            <a:r>
              <a:rPr lang="en-AU" sz="1800" b="1" dirty="0"/>
              <a:t>Handling Null values in </a:t>
            </a:r>
            <a:r>
              <a:rPr lang="en-AU" sz="1800" b="1" dirty="0" err="1"/>
              <a:t>Cust_ID</a:t>
            </a:r>
            <a:r>
              <a:rPr lang="en-AU" sz="1800" b="1" dirty="0"/>
              <a:t> :</a:t>
            </a:r>
          </a:p>
          <a:p>
            <a:pPr lvl="1"/>
            <a:r>
              <a:rPr lang="en-AU" sz="1600" dirty="0"/>
              <a:t>Since each </a:t>
            </a:r>
            <a:r>
              <a:rPr lang="en-AU" sz="1600" dirty="0" err="1"/>
              <a:t>Invoice_ID</a:t>
            </a:r>
            <a:r>
              <a:rPr lang="en-AU" sz="1600" dirty="0"/>
              <a:t> is uniquely mapped to only one </a:t>
            </a:r>
            <a:r>
              <a:rPr lang="en-AU" sz="1600" dirty="0" err="1"/>
              <a:t>Cust_ID</a:t>
            </a:r>
            <a:endParaRPr lang="en-AU" sz="1600" dirty="0"/>
          </a:p>
          <a:p>
            <a:pPr lvl="1"/>
            <a:r>
              <a:rPr lang="en-AU" sz="1600" dirty="0"/>
              <a:t>Used </a:t>
            </a:r>
            <a:r>
              <a:rPr lang="en-AU" sz="1600" dirty="0" err="1"/>
              <a:t>Invoive_ID</a:t>
            </a:r>
            <a:r>
              <a:rPr lang="en-AU" sz="1600" dirty="0"/>
              <a:t> – </a:t>
            </a:r>
            <a:r>
              <a:rPr lang="en-AU" sz="1600" dirty="0" err="1"/>
              <a:t>Cust_ID</a:t>
            </a:r>
            <a:r>
              <a:rPr lang="en-AU" sz="1600" dirty="0"/>
              <a:t> map to fill in missing </a:t>
            </a:r>
            <a:r>
              <a:rPr lang="en-AU" sz="1600" dirty="0" err="1"/>
              <a:t>Cust_IDs</a:t>
            </a:r>
            <a:endParaRPr lang="en-AU" sz="1600" dirty="0"/>
          </a:p>
          <a:p>
            <a:pPr lvl="1"/>
            <a:r>
              <a:rPr lang="en-AU" sz="1600" dirty="0"/>
              <a:t>But this was unsuccessful in filling in , as these missing </a:t>
            </a:r>
            <a:r>
              <a:rPr lang="en-AU" sz="1600" dirty="0" err="1"/>
              <a:t>Cust_IDs</a:t>
            </a:r>
            <a:r>
              <a:rPr lang="en-AU" sz="1600" dirty="0"/>
              <a:t> were in a block of time </a:t>
            </a:r>
          </a:p>
          <a:p>
            <a:pPr lvl="1"/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181678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50364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Fixing the Data-Level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BD88-0157-4CC4-9915-2D60662A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98" y="2300466"/>
            <a:ext cx="11356204" cy="42547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Analysing</a:t>
            </a:r>
            <a:r>
              <a:rPr lang="en-US" sz="1800" b="1" dirty="0"/>
              <a:t> Errors in Logical Data Level</a:t>
            </a:r>
          </a:p>
          <a:p>
            <a:pPr lvl="1"/>
            <a:r>
              <a:rPr lang="en-US" sz="1600" dirty="0"/>
              <a:t>Data is supposed to be at Invoice-Item Level</a:t>
            </a:r>
          </a:p>
          <a:p>
            <a:pPr lvl="1"/>
            <a:r>
              <a:rPr lang="en-US" sz="1600" dirty="0"/>
              <a:t>But on doing </a:t>
            </a:r>
            <a:r>
              <a:rPr lang="en-US" sz="1600" dirty="0" err="1"/>
              <a:t>Groupby</a:t>
            </a:r>
            <a:r>
              <a:rPr lang="en-US" sz="1600" dirty="0"/>
              <a:t>-Count  there are 2.2% Instances which violates this level ( i.e. have count &gt; 1)</a:t>
            </a:r>
          </a:p>
          <a:p>
            <a:pPr lvl="1"/>
            <a:r>
              <a:rPr lang="en-US" sz="1600" dirty="0"/>
              <a:t>This was NOT because of there being Duplicate entries for Cancelled Orders </a:t>
            </a:r>
          </a:p>
          <a:p>
            <a:pPr lvl="2"/>
            <a:r>
              <a:rPr lang="en-US" sz="1400" dirty="0"/>
              <a:t>( i.e. one entry for Original order , then one entry when order was Cancelled , This was NOT the case)</a:t>
            </a:r>
          </a:p>
          <a:p>
            <a:pPr lvl="1"/>
            <a:r>
              <a:rPr lang="en-US" sz="1600" dirty="0"/>
              <a:t>There were Multiple Rows with Different Prices and </a:t>
            </a:r>
            <a:r>
              <a:rPr lang="en-US" sz="1600" dirty="0" err="1"/>
              <a:t>Qtys</a:t>
            </a:r>
            <a:r>
              <a:rPr lang="en-US" sz="1600" dirty="0"/>
              <a:t> for the same Invoice-Item Level  </a:t>
            </a:r>
          </a:p>
          <a:p>
            <a:pPr lvl="2"/>
            <a:r>
              <a:rPr lang="en-US" sz="1400" dirty="0"/>
              <a:t>Possibly to calculate the same Order-Item at different prices for multiple </a:t>
            </a:r>
            <a:r>
              <a:rPr lang="en-US" sz="1400" dirty="0" err="1"/>
              <a:t>Qtys</a:t>
            </a:r>
            <a:endParaRPr lang="en-US" sz="1400" dirty="0"/>
          </a:p>
          <a:p>
            <a:pPr lvl="1"/>
            <a:r>
              <a:rPr lang="en-US" sz="1600" dirty="0"/>
              <a:t>There were very few instances of </a:t>
            </a:r>
            <a:r>
              <a:rPr lang="en-US" sz="1600" dirty="0" err="1"/>
              <a:t>Product_Desc</a:t>
            </a:r>
            <a:r>
              <a:rPr lang="en-US" sz="1600" dirty="0"/>
              <a:t> column showing level discrepancies, </a:t>
            </a:r>
          </a:p>
          <a:p>
            <a:pPr lvl="2"/>
            <a:r>
              <a:rPr lang="en-US" sz="1400" dirty="0"/>
              <a:t>Since that column was not relevant to any analyses , we can ignore those</a:t>
            </a:r>
          </a:p>
          <a:p>
            <a:r>
              <a:rPr lang="en-US" sz="1800" b="1" dirty="0"/>
              <a:t>Fixing the Level to </a:t>
            </a:r>
            <a:r>
              <a:rPr lang="en-US" sz="1800" b="1" dirty="0" err="1"/>
              <a:t>Inovice</a:t>
            </a:r>
            <a:r>
              <a:rPr lang="en-US" sz="1800" b="1" dirty="0"/>
              <a:t>-Item :</a:t>
            </a:r>
          </a:p>
          <a:p>
            <a:pPr lvl="1"/>
            <a:r>
              <a:rPr lang="en-US" sz="1600" dirty="0"/>
              <a:t>All the columns were Aggregated appropriately ( Sale : Sum , Qty : Sum , Price : Mean , Rest : Mode )</a:t>
            </a:r>
          </a:p>
          <a:p>
            <a:pPr lvl="1"/>
            <a:endParaRPr lang="en-US" sz="1600" dirty="0"/>
          </a:p>
          <a:p>
            <a:endParaRPr lang="en-US" sz="1800" dirty="0"/>
          </a:p>
          <a:p>
            <a:pPr lvl="1"/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3851769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Creation of Auxiliary Features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for Analysis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BD88-0157-4CC4-9915-2D60662A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7758055" cy="3484879"/>
          </a:xfrm>
        </p:spPr>
        <p:txBody>
          <a:bodyPr>
            <a:normAutofit/>
          </a:bodyPr>
          <a:lstStyle/>
          <a:p>
            <a:r>
              <a:rPr lang="en-US" dirty="0"/>
              <a:t>Time Dimension Features for Group </a:t>
            </a:r>
            <a:r>
              <a:rPr lang="en-US" dirty="0" err="1"/>
              <a:t>Bys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created from </a:t>
            </a:r>
            <a:r>
              <a:rPr lang="en-US" dirty="0" err="1"/>
              <a:t>TimeStamp</a:t>
            </a:r>
            <a:r>
              <a:rPr lang="en-US" dirty="0"/>
              <a:t> column : </a:t>
            </a:r>
            <a:r>
              <a:rPr lang="en-US" dirty="0" err="1"/>
              <a:t>Invoice_Date</a:t>
            </a:r>
            <a:endParaRPr lang="en-US" dirty="0"/>
          </a:p>
          <a:p>
            <a:pPr lvl="1"/>
            <a:r>
              <a:rPr lang="en-US" dirty="0"/>
              <a:t>Levels : Year , Quarter , Month , Week , </a:t>
            </a:r>
            <a:r>
              <a:rPr lang="en-US" dirty="0" err="1"/>
              <a:t>WeekDay</a:t>
            </a:r>
            <a:r>
              <a:rPr lang="en-US" dirty="0"/>
              <a:t> , Day , Hour</a:t>
            </a:r>
          </a:p>
          <a:p>
            <a:r>
              <a:rPr lang="en-US" dirty="0"/>
              <a:t>Country column simplification </a:t>
            </a:r>
          </a:p>
          <a:p>
            <a:pPr lvl="1"/>
            <a:r>
              <a:rPr lang="en-US" dirty="0"/>
              <a:t>There were 43 distinct countries , </a:t>
            </a:r>
          </a:p>
          <a:p>
            <a:pPr lvl="1"/>
            <a:r>
              <a:rPr lang="en-US" dirty="0"/>
              <a:t>But ‘UK’ Accounts for 93% of Transactions</a:t>
            </a:r>
          </a:p>
          <a:p>
            <a:pPr lvl="1"/>
            <a:r>
              <a:rPr lang="en-US" dirty="0"/>
              <a:t>So grouped Countries into based on Sales and Geography</a:t>
            </a:r>
          </a:p>
          <a:p>
            <a:r>
              <a:rPr lang="en-AU" dirty="0"/>
              <a:t>Exported Final data for Consumption in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0C743-95F7-4FB5-A2C4-A8BF9D93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67" y="2295851"/>
            <a:ext cx="1670901" cy="245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B1612-C686-44E1-90CA-83FAB733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151" y="4873665"/>
            <a:ext cx="2324202" cy="15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32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Further Improvements AND NEXT STEPS</a:t>
            </a:r>
          </a:p>
          <a:p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r>
              <a:rPr lang="en-US" dirty="0"/>
              <a:t>Appendix 2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108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50364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Things to try out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BD88-0157-4CC4-9915-2D60662A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98" y="2300466"/>
            <a:ext cx="11356204" cy="425477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Rate of Sale Analysis : </a:t>
            </a:r>
          </a:p>
          <a:p>
            <a:pPr lvl="1"/>
            <a:r>
              <a:rPr lang="en-US" sz="1600" dirty="0"/>
              <a:t>Which item sells fast , which Items sell slow , Their Contribution to Sales</a:t>
            </a:r>
          </a:p>
          <a:p>
            <a:r>
              <a:rPr lang="en-US" sz="1800" dirty="0"/>
              <a:t>Order Cancellation RCA</a:t>
            </a:r>
          </a:p>
          <a:p>
            <a:pPr lvl="1"/>
            <a:r>
              <a:rPr lang="en-US" sz="1600" dirty="0"/>
              <a:t>What circumstances lead to cancelled orders</a:t>
            </a:r>
          </a:p>
          <a:p>
            <a:r>
              <a:rPr lang="en-US" sz="1800" dirty="0"/>
              <a:t>RFM Analysis : Recency , Frequency , Money</a:t>
            </a:r>
          </a:p>
          <a:p>
            <a:r>
              <a:rPr lang="en-US" sz="1800" dirty="0"/>
              <a:t>Customer Segmentation ( Unsupervised Clustering )</a:t>
            </a:r>
          </a:p>
          <a:p>
            <a:r>
              <a:rPr lang="en-US" sz="1800" dirty="0" err="1"/>
              <a:t>WordCloud</a:t>
            </a:r>
            <a:r>
              <a:rPr lang="en-US" sz="1800" dirty="0"/>
              <a:t> , NLP embeddings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4979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871" y="1325880"/>
            <a:ext cx="5604429" cy="3066507"/>
          </a:xfrm>
        </p:spPr>
        <p:txBody>
          <a:bodyPr>
            <a:normAutofit/>
          </a:bodyPr>
          <a:lstStyle/>
          <a:p>
            <a:r>
              <a:rPr lang="en-US" sz="6600"/>
              <a:t>Appendix 3</a:t>
            </a:r>
            <a:endParaRPr lang="en-AU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871" y="4588329"/>
            <a:ext cx="5604429" cy="1621508"/>
          </a:xfrm>
        </p:spPr>
        <p:txBody>
          <a:bodyPr>
            <a:normAutofit/>
          </a:bodyPr>
          <a:lstStyle/>
          <a:p>
            <a:r>
              <a:rPr lang="en-US" sz="1800"/>
              <a:t>Brief Code Base Over-View</a:t>
            </a:r>
          </a:p>
          <a:p>
            <a:endParaRPr lang="en-AU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4052B0-9E23-4BDF-A955-F4C8ECC06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4447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30241B8-CC64-4CF3-9146-3482D57DF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0355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EE535FFF-07F7-43DB-9516-5E57F1096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44846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28FE9262-1BB3-4A6B-8245-4C9DA4FF6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" r="2402" b="464"/>
          <a:stretch/>
        </p:blipFill>
        <p:spPr>
          <a:xfrm>
            <a:off x="643854" y="840039"/>
            <a:ext cx="3990829" cy="51774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446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Key Dimensions and Facts</a:t>
            </a:r>
            <a:endParaRPr lang="en-AU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7746449" cy="3329581"/>
          </a:xfrm>
        </p:spPr>
        <p:txBody>
          <a:bodyPr>
            <a:normAutofit/>
          </a:bodyPr>
          <a:lstStyle/>
          <a:p>
            <a:r>
              <a:rPr lang="en-US" sz="6700" dirty="0"/>
              <a:t>Understanding the Data Set</a:t>
            </a:r>
            <a:endParaRPr lang="en-AU" sz="6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180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113A5B3-B3A6-498D-BA6E-628C54FC29B0}"/>
              </a:ext>
            </a:extLst>
          </p:cNvPr>
          <p:cNvSpPr txBox="1">
            <a:spLocks/>
          </p:cNvSpPr>
          <p:nvPr/>
        </p:nvSpPr>
        <p:spPr>
          <a:xfrm>
            <a:off x="120209" y="5131272"/>
            <a:ext cx="4795150" cy="1726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Saif Raja</a:t>
            </a:r>
          </a:p>
          <a:p>
            <a:r>
              <a:rPr lang="en-US" sz="2000" dirty="0"/>
              <a:t>7775029864</a:t>
            </a:r>
          </a:p>
          <a:p>
            <a:r>
              <a:rPr lang="en-US" sz="2000" dirty="0"/>
              <a:t>saifuddin.raja24@gmail.com</a:t>
            </a:r>
          </a:p>
        </p:txBody>
      </p:sp>
    </p:spTree>
    <p:extLst>
      <p:ext uri="{BB962C8B-B14F-4D97-AF65-F5344CB8AC3E}">
        <p14:creationId xmlns:p14="http://schemas.microsoft.com/office/powerpoint/2010/main" val="332681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B2B18-1F43-433A-AFC1-85A49073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AU" sz="2400" dirty="0">
                <a:solidFill>
                  <a:srgbClr val="FFFFFF"/>
                </a:solidFill>
              </a:rPr>
              <a:t>The Data Set contains Transaction / Ledger details for a retail company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8FBC-BE66-4E9E-87C7-D8741030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22604"/>
            <a:ext cx="8946541" cy="3962237"/>
          </a:xfrm>
        </p:spPr>
        <p:txBody>
          <a:bodyPr>
            <a:normAutofit/>
          </a:bodyPr>
          <a:lstStyle/>
          <a:p>
            <a:r>
              <a:rPr lang="en-US" dirty="0"/>
              <a:t>~1M records from 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Jan-2009  to  Dec-2011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essence the Data is at an   Invoice-Item Level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following Datapoints are available :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Invoice : ID , Date , Order Status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: ID , Quantity , Price , Description 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: ID , Country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significant Data Integrity issues , which have been detailed in Appendix 1 :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1165082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 Jan-2009  to  Dec-2011</a:t>
            </a:r>
            <a:endParaRPr lang="en-AU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over Months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8121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" y="5029202"/>
            <a:ext cx="11887200" cy="157544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Transactions in 2009 have been very minimal . These Transactions are not uniformly distributed over all weeks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	These intermittent Transactions could be because of incomplete data or intermittent business operations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Sales Pickup Near 2009 EOY , before the Christmas/NY period .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	A similar seasonal uplift in sales is again observed in 2010 and 2011 in the same Oct/Nov Time period .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	A consistent seasonal dip in Sales is observed in Dec after the yearly High , this Dip then recovers over the rest of the Year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EA97E7-2683-4349-A60B-9C1CEB8BA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033" y="161925"/>
            <a:ext cx="9700792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27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5549256"/>
            <a:ext cx="10823510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Order Cancellations are usually a minority at &lt; 2% ,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Cancelled Orders also coincide a lot with the datapoints that have poor quality , this is detailed in the Appendix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98F03-FEE0-49A5-A0A2-CC488B00B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8" y="344334"/>
            <a:ext cx="10052117" cy="52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47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5" y="5549256"/>
            <a:ext cx="10994123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Order Cancellations ( Orange ) normalized share :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The last time Cancelled Orders peaked was in 2009 Aug and Nov , the data is sparse there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	and it is difficult to conclude the reason for this life in Cancellation , without a deeper look and situational information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BAD3B-4B2C-4997-9607-0728ABB6A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06" y="507741"/>
            <a:ext cx="10379011" cy="47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4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5549256"/>
            <a:ext cx="10823510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Majority of the Transactions ( 92 % ) and Sales Volume ( 85% , $16M ) is attributed to UK ,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UK is probably the Domestic Market for this company 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D70EA-E2D3-4E3D-AA2A-E3785C763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7612" y="382509"/>
            <a:ext cx="92202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88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1141</TotalTime>
  <Words>1433</Words>
  <Application>Microsoft Office PowerPoint</Application>
  <PresentationFormat>Widescreen</PresentationFormat>
  <Paragraphs>138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Abadi</vt:lpstr>
      <vt:lpstr>Arial</vt:lpstr>
      <vt:lpstr>Calibri</vt:lpstr>
      <vt:lpstr>Century Gothic</vt:lpstr>
      <vt:lpstr>Wingdings 3</vt:lpstr>
      <vt:lpstr>Ion</vt:lpstr>
      <vt:lpstr>Transaction data insights</vt:lpstr>
      <vt:lpstr>Contents  of this Presentation</vt:lpstr>
      <vt:lpstr>Understanding the Data Set</vt:lpstr>
      <vt:lpstr>The Data Set contains Transaction / Ledger details for a retail company </vt:lpstr>
      <vt:lpstr>Transactions over Months</vt:lpstr>
      <vt:lpstr>Transactions in 2009 have been very minimal . These Transactions are not uniformly distributed over all weeks  These intermittent Transactions could be because of incomplete data or intermittent business operations Sales Pickup Near 2009 EOY , before the Christmas/NY period .  A similar seasonal uplift in sales is again observed in 2010 and 2011 in the same Oct/Nov Time period .  A consistent seasonal dip in Sales is observed in Dec after the yearly High , this Dip then recovers over the rest of the Year</vt:lpstr>
      <vt:lpstr>Order Cancellations are usually a minority at &lt; 2% ,  Cancelled Orders also coincide a lot with the datapoints that have poor quality , this is detailed in the Appendix 1</vt:lpstr>
      <vt:lpstr>Order Cancellations ( Orange ) normalized share :  The last time Cancelled Orders peaked was in 2009 Aug and Nov , the data is sparse there   and it is difficult to conclude the reason for this life in Cancellation , without a deeper look and situational information</vt:lpstr>
      <vt:lpstr>Majority of the Transactions ( 92 % ) and Sales Volume ( 85% , $16M ) is attributed to UK ,  UK is probably the Domestic Market for this company .</vt:lpstr>
      <vt:lpstr>Domestic vs International Share has not changed much since 2009 ,  With France and the Rest of Europe having similar Trn. Volumes</vt:lpstr>
      <vt:lpstr>Investigating Customer Loyalty  Order –&gt;  ReOrder   OR   DropOut </vt:lpstr>
      <vt:lpstr>Case 1 : Customer Returns to buy different or even same Items Peach : New Customers ;  Dark Purple : Customers who have placed &gt;= 10 orders with company previously  Majority of the Customers are Repeat Buyers ,  Which indicates that the company might be a B2B Supplier  who has a small but loyal , recurring customer base</vt:lpstr>
      <vt:lpstr>Case 1 : Normalized view : Share of Returning Customers  Except New-Years and Christmas , the Customer Loyalty remains high , Dip near NY , might be due to influx of new customers gained from competitors , and some customers lost to competitors</vt:lpstr>
      <vt:lpstr>Case 2 : Customer Returns to buy the same Item again Peach : New Customers ;  Dark Purple : Customers who have placed &gt;= 10 orders with company previously  Majority of the Customers are Repeat Buyers for the same Item ,  Which indicates that the company might be a selling an AYR/365 Item </vt:lpstr>
      <vt:lpstr>Case 2 : Customer Returns to buy the same Item again  Except New-Years and Christmas , the Customer Loyalty remains high , Customer share of New vs. repeating Stabilize over time , indicating lesser customer churn</vt:lpstr>
      <vt:lpstr>Product and Price Dimension</vt:lpstr>
      <vt:lpstr>Mean-Normalized Price variation over Time : The Product Price has a trend to decrease over time , indicating Discounts . MarkDowns The Product Price was very Volatile in 2009 , this could be because of Unreliable Data and Intermittent Transactions  Red : Difference from Historical Mean Price at Product level    ,  Green : Standard Deviation</vt:lpstr>
      <vt:lpstr>the top selling product only accounts for 1.6 % of the sales ,   which implies that the sales are distributed over a wide product line  but even then , the sales pattern stills follows a sharp Pareto distribution ,     with a minority of SKUs responsible for majority of the sales </vt:lpstr>
      <vt:lpstr>Transactions Volumes in  Day and Week Levels</vt:lpstr>
      <vt:lpstr>Orders Peak in the Working Hours ,  which might suggest that the company is an Industrial / B2B supplier , instead of a consumer retailer</vt:lpstr>
      <vt:lpstr>There are very Few Orders coming in on Saturdays , while Sunday Seems to be an active Day  It is possible that the company could have an Online Channel too for accepting Orders on Non-Working days</vt:lpstr>
      <vt:lpstr>Appendix 1</vt:lpstr>
      <vt:lpstr>Steps In the Data Pipeline</vt:lpstr>
      <vt:lpstr>Anomalous Data Points in Columns</vt:lpstr>
      <vt:lpstr>Fixing the Data-Level</vt:lpstr>
      <vt:lpstr>Creation of Auxiliary Features  for Analysis</vt:lpstr>
      <vt:lpstr>Appendix 2</vt:lpstr>
      <vt:lpstr>Things to try out</vt:lpstr>
      <vt:lpstr>Appendix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data insights</dc:title>
  <dc:creator>Saifuddin Muffadal Raja</dc:creator>
  <cp:lastModifiedBy>Saifuddin Muffadal Raja</cp:lastModifiedBy>
  <cp:revision>7</cp:revision>
  <dcterms:created xsi:type="dcterms:W3CDTF">2022-12-04T09:03:46Z</dcterms:created>
  <dcterms:modified xsi:type="dcterms:W3CDTF">2022-12-05T04:06:07Z</dcterms:modified>
</cp:coreProperties>
</file>