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Maven Pro Bold" charset="1" panose="00000800000000000000"/>
      <p:regular r:id="rId24"/>
    </p:embeddedFont>
    <p:embeddedFont>
      <p:font typeface="Maven Pro" charset="1" panose="00000500000000000000"/>
      <p:regular r:id="rId25"/>
    </p:embeddedFont>
    <p:embeddedFont>
      <p:font typeface="Canva Sans" charset="1" panose="020B05030305010401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87820" y="2888386"/>
            <a:ext cx="13112360" cy="3552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0"/>
              </a:lnSpc>
            </a:pPr>
            <a:r>
              <a:rPr lang="en-US" b="true" sz="11238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 STUDY ON LOW LEVEL EMBEDDED SYSTEMS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297025" y="62960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039083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730668" y="7535984"/>
            <a:ext cx="10864763" cy="2829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Presented by Saif Majid Khan - 57114 &amp; Hasnain Saif - 57029</a:t>
            </a:r>
          </a:p>
          <a:p>
            <a:pPr algn="ctr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CS4-1 | Computer Architecture </a:t>
            </a:r>
          </a:p>
          <a:p>
            <a:pPr algn="ctr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Presented to: Sir Tabassum Javed</a:t>
            </a:r>
          </a:p>
          <a:p>
            <a:pPr algn="ctr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Riphah International University</a:t>
            </a:r>
          </a:p>
          <a:p>
            <a:pPr algn="ctr">
              <a:lnSpc>
                <a:spcPts val="3736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23810" y="0"/>
            <a:ext cx="9640380" cy="8455826"/>
          </a:xfrm>
          <a:custGeom>
            <a:avLst/>
            <a:gdLst/>
            <a:ahLst/>
            <a:cxnLst/>
            <a:rect r="r" b="b" t="t" l="l"/>
            <a:pathLst>
              <a:path h="8455826" w="9640380">
                <a:moveTo>
                  <a:pt x="0" y="0"/>
                </a:moveTo>
                <a:lnTo>
                  <a:pt x="9640380" y="0"/>
                </a:lnTo>
                <a:lnTo>
                  <a:pt x="9640380" y="8455826"/>
                </a:lnTo>
                <a:lnTo>
                  <a:pt x="0" y="84558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54" t="0" r="-205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428362" y="8389151"/>
            <a:ext cx="17970658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image illustrates the integration of bio-inspired algorithms, like the Honeybee Search Algorithm, with SoC-FPGA platforms, showcasing innovative approaches to enhancing energy efficiency in embedded systems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95361" y="4228927"/>
            <a:ext cx="13297277" cy="4714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Titl</a:t>
            </a:r>
            <a:r>
              <a:rPr lang="en-US" sz="4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e: Future: Intelligent and Adaptive Systems</a:t>
            </a:r>
          </a:p>
          <a:p>
            <a:pPr algn="just">
              <a:lnSpc>
                <a:spcPts val="6299"/>
              </a:lnSpc>
            </a:pPr>
          </a:p>
          <a:p>
            <a:pPr algn="just" marL="971544" indent="-485772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SoC-FPGA + Honeybee Algorithm (2022 study)</a:t>
            </a:r>
          </a:p>
          <a:p>
            <a:pPr algn="just" marL="971544" indent="-485772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Real-time AI, Edge Processing, IoT</a:t>
            </a:r>
          </a:p>
          <a:p>
            <a:pPr algn="just" marL="971544" indent="-485772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Focus on autonomy, ultra-low power AI chips</a:t>
            </a:r>
          </a:p>
          <a:p>
            <a:pPr algn="just">
              <a:lnSpc>
                <a:spcPts val="629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0" y="2095429"/>
            <a:ext cx="18289870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9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FUTURE – AI &amp; </a:t>
            </a:r>
            <a:r>
              <a:rPr lang="en-US" b="true" sz="9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INTELLIGENT EMBEDDED SYSTEMS 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9768" y="527881"/>
            <a:ext cx="14194490" cy="7501322"/>
          </a:xfrm>
          <a:custGeom>
            <a:avLst/>
            <a:gdLst/>
            <a:ahLst/>
            <a:cxnLst/>
            <a:rect r="r" b="b" t="t" l="l"/>
            <a:pathLst>
              <a:path h="7501322" w="14194490">
                <a:moveTo>
                  <a:pt x="0" y="0"/>
                </a:moveTo>
                <a:lnTo>
                  <a:pt x="14194490" y="0"/>
                </a:lnTo>
                <a:lnTo>
                  <a:pt x="14194490" y="7501321"/>
                </a:lnTo>
                <a:lnTo>
                  <a:pt x="0" y="7501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7962527"/>
            <a:ext cx="18098758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Looking ahead, embe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dded systems are becoming increasingly intelligent, with AI capabilities enabling real-time decision-making at the edge, as seen in autonomous drones and smart industrial robots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95361" y="4228927"/>
            <a:ext cx="13297277" cy="532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</a:t>
            </a:r>
            <a:r>
              <a:rPr lang="en-US" sz="4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itle: Challenges &amp; Suggestions</a:t>
            </a:r>
          </a:p>
          <a:p>
            <a:pPr algn="just">
              <a:lnSpc>
                <a:spcPts val="6299"/>
              </a:lnSpc>
            </a:pPr>
          </a:p>
          <a:p>
            <a:pPr algn="just" marL="971544" indent="-485772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Balance power &amp; performance</a:t>
            </a:r>
          </a:p>
          <a:p>
            <a:pPr algn="just" marL="971544" indent="-485772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More AI, less energy</a:t>
            </a:r>
          </a:p>
          <a:p>
            <a:pPr algn="just" marL="971544" indent="-485772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Security in low-power AI devices</a:t>
            </a:r>
          </a:p>
          <a:p>
            <a:pPr algn="just" marL="971544" indent="-485772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Mix general design + advanced tech</a:t>
            </a:r>
          </a:p>
          <a:p>
            <a:pPr algn="just">
              <a:lnSpc>
                <a:spcPts val="475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573974" y="2124004"/>
            <a:ext cx="14776651" cy="2054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99"/>
              </a:lnSpc>
            </a:pPr>
            <a:r>
              <a:rPr lang="en-US" b="true" sz="94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</a:t>
            </a:r>
            <a:r>
              <a:rPr lang="en-US" b="true" sz="94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UGGESTIONS &amp; CHALLENGES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13092" y="412208"/>
            <a:ext cx="14061815" cy="7909771"/>
          </a:xfrm>
          <a:custGeom>
            <a:avLst/>
            <a:gdLst/>
            <a:ahLst/>
            <a:cxnLst/>
            <a:rect r="r" b="b" t="t" l="l"/>
            <a:pathLst>
              <a:path h="7909771" w="14061815">
                <a:moveTo>
                  <a:pt x="0" y="0"/>
                </a:moveTo>
                <a:lnTo>
                  <a:pt x="14061816" y="0"/>
                </a:lnTo>
                <a:lnTo>
                  <a:pt x="14061816" y="7909771"/>
                </a:lnTo>
                <a:lnTo>
                  <a:pt x="0" y="79097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8255304"/>
            <a:ext cx="1828800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infographic outlines the key challenges we face in embedded system design, including managing power consumption, ensuring security, and achieving scalability in increasingly complex applications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95361" y="4238452"/>
            <a:ext cx="13297277" cy="3561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</a:p>
          <a:p>
            <a:pPr algn="just" marL="971544" indent="-485772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Embedded systems are evolving fast</a:t>
            </a:r>
          </a:p>
          <a:p>
            <a:pPr algn="just" marL="971544" indent="-485772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Smarter, smaller, and more efficient</a:t>
            </a:r>
          </a:p>
          <a:p>
            <a:pPr algn="just" marL="971544" indent="-485772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The future is AI-driven &amp; power-aware</a:t>
            </a:r>
          </a:p>
          <a:p>
            <a:pPr algn="just">
              <a:lnSpc>
                <a:spcPts val="475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999625" y="2133529"/>
            <a:ext cx="12288749" cy="1141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9"/>
              </a:lnSpc>
            </a:pPr>
            <a:r>
              <a:rPr lang="en-US" b="true" sz="98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</a:t>
            </a:r>
            <a:r>
              <a:rPr lang="en-US" b="true" sz="98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ONCLUSION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27100" y="-310766"/>
            <a:ext cx="7474721" cy="7989804"/>
          </a:xfrm>
          <a:custGeom>
            <a:avLst/>
            <a:gdLst/>
            <a:ahLst/>
            <a:cxnLst/>
            <a:rect r="r" b="b" t="t" l="l"/>
            <a:pathLst>
              <a:path h="7989804" w="7474721">
                <a:moveTo>
                  <a:pt x="0" y="0"/>
                </a:moveTo>
                <a:lnTo>
                  <a:pt x="7474721" y="0"/>
                </a:lnTo>
                <a:lnTo>
                  <a:pt x="7474721" y="7989804"/>
                </a:lnTo>
                <a:lnTo>
                  <a:pt x="0" y="79898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365" b="-80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8931" y="8255304"/>
            <a:ext cx="17122644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collage encapsulates the journey of embedded systems—from their humble beginnings to today's smart devices, and into a future where AI and edge computing redefine possibilities.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91361" y="1906814"/>
            <a:ext cx="9705277" cy="823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2"/>
              </a:lnSpc>
            </a:pPr>
            <a:r>
              <a:rPr lang="en-US" b="true" sz="7202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REFERENCE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3702704"/>
            <a:ext cx="16230600" cy="1440796"/>
            <a:chOff x="0" y="0"/>
            <a:chExt cx="4274726" cy="3794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379469"/>
            </a:xfrm>
            <a:custGeom>
              <a:avLst/>
              <a:gdLst/>
              <a:ahLst/>
              <a:cxnLst/>
              <a:rect r="r" b="b" t="t" l="l"/>
              <a:pathLst>
                <a:path h="379469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355142"/>
                  </a:lnTo>
                  <a:cubicBezTo>
                    <a:pt x="4274726" y="368578"/>
                    <a:pt x="4263834" y="379469"/>
                    <a:pt x="4250399" y="379469"/>
                  </a:cubicBezTo>
                  <a:lnTo>
                    <a:pt x="24327" y="379469"/>
                  </a:lnTo>
                  <a:cubicBezTo>
                    <a:pt x="10891" y="379469"/>
                    <a:pt x="0" y="368578"/>
                    <a:pt x="0" y="355142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417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714724" y="3933709"/>
            <a:ext cx="12968892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Link Name:https://wseas.com/journals/electronics/2023/a165117-006(2023).pdf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﻿Brief Description:Swami, Yashu – Provides foundational principles to minimize power consumption in embedded system design.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5390348"/>
            <a:ext cx="16230600" cy="1440796"/>
            <a:chOff x="0" y="0"/>
            <a:chExt cx="4274726" cy="37946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74726" cy="379469"/>
            </a:xfrm>
            <a:custGeom>
              <a:avLst/>
              <a:gdLst/>
              <a:ahLst/>
              <a:cxnLst/>
              <a:rect r="r" b="b" t="t" l="l"/>
              <a:pathLst>
                <a:path h="379469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355142"/>
                  </a:lnTo>
                  <a:cubicBezTo>
                    <a:pt x="4274726" y="368578"/>
                    <a:pt x="4263834" y="379469"/>
                    <a:pt x="4250399" y="379469"/>
                  </a:cubicBezTo>
                  <a:lnTo>
                    <a:pt x="24327" y="379469"/>
                  </a:lnTo>
                  <a:cubicBezTo>
                    <a:pt x="10891" y="379469"/>
                    <a:pt x="0" y="368578"/>
                    <a:pt x="0" y="355142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274726" cy="417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714724" y="5582568"/>
            <a:ext cx="12968892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Link Name:https://www.mdpi.com/1424-8220/22/3/1280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﻿Brief Description:Soubervielle-Montalvo, Carlos et al. – Explores a hybrid system using FPGA and a bio-inspired algorithm to optimize energy use in real-time tracking.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7077993"/>
            <a:ext cx="16230600" cy="2950310"/>
            <a:chOff x="0" y="0"/>
            <a:chExt cx="4274726" cy="77703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74726" cy="777036"/>
            </a:xfrm>
            <a:custGeom>
              <a:avLst/>
              <a:gdLst/>
              <a:ahLst/>
              <a:cxnLst/>
              <a:rect r="r" b="b" t="t" l="l"/>
              <a:pathLst>
                <a:path h="777036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752710"/>
                  </a:lnTo>
                  <a:cubicBezTo>
                    <a:pt x="4274726" y="759161"/>
                    <a:pt x="4272163" y="765349"/>
                    <a:pt x="4267601" y="769911"/>
                  </a:cubicBezTo>
                  <a:cubicBezTo>
                    <a:pt x="4263039" y="774473"/>
                    <a:pt x="4256851" y="777036"/>
                    <a:pt x="4250399" y="777036"/>
                  </a:cubicBezTo>
                  <a:lnTo>
                    <a:pt x="24327" y="777036"/>
                  </a:lnTo>
                  <a:cubicBezTo>
                    <a:pt x="10891" y="777036"/>
                    <a:pt x="0" y="766145"/>
                    <a:pt x="0" y="75271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274726" cy="815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714724" y="7020843"/>
            <a:ext cx="12968892" cy="2277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Link Name:https://www.mdpi.com/1424-8220/23/5/2560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﻿Brief Description:Saeid, Shahrzad et al. - Demonstrates the use of low-power techniques in health-based IoT embedded applications.</a:t>
            </a: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GitHub Repo Link : https://github.com/saif01234567/CA-Sem-Project.git</a:t>
            </a:r>
          </a:p>
        </p:txBody>
      </p:sp>
      <p:sp>
        <p:nvSpPr>
          <p:cNvPr name="Freeform 15" id="15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54150" y="3832722"/>
            <a:ext cx="12779699" cy="1791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b="true" sz="15544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43940" y="5955758"/>
            <a:ext cx="9800119" cy="79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6"/>
              </a:lnSpc>
            </a:pPr>
            <a:r>
              <a:rPr lang="en-US" sz="5926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For your attention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6974593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3969" y="8304597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7582856" y="118636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2517066" y="-114300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60009" y="3429683"/>
            <a:ext cx="13967983" cy="5828617"/>
            <a:chOff x="0" y="0"/>
            <a:chExt cx="3678810" cy="15351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78810" cy="1535109"/>
            </a:xfrm>
            <a:custGeom>
              <a:avLst/>
              <a:gdLst/>
              <a:ahLst/>
              <a:cxnLst/>
              <a:rect r="r" b="b" t="t" l="l"/>
              <a:pathLst>
                <a:path h="1535109" w="3678810">
                  <a:moveTo>
                    <a:pt x="28267" y="0"/>
                  </a:moveTo>
                  <a:lnTo>
                    <a:pt x="3650543" y="0"/>
                  </a:lnTo>
                  <a:cubicBezTo>
                    <a:pt x="3666155" y="0"/>
                    <a:pt x="3678810" y="12656"/>
                    <a:pt x="3678810" y="28267"/>
                  </a:cubicBezTo>
                  <a:lnTo>
                    <a:pt x="3678810" y="1506842"/>
                  </a:lnTo>
                  <a:cubicBezTo>
                    <a:pt x="3678810" y="1522453"/>
                    <a:pt x="3666155" y="1535109"/>
                    <a:pt x="3650543" y="1535109"/>
                  </a:cubicBezTo>
                  <a:lnTo>
                    <a:pt x="28267" y="1535109"/>
                  </a:lnTo>
                  <a:cubicBezTo>
                    <a:pt x="20770" y="1535109"/>
                    <a:pt x="13580" y="1532131"/>
                    <a:pt x="8279" y="1526830"/>
                  </a:cubicBezTo>
                  <a:cubicBezTo>
                    <a:pt x="2978" y="1521529"/>
                    <a:pt x="0" y="1514339"/>
                    <a:pt x="0" y="1506842"/>
                  </a:cubicBezTo>
                  <a:lnTo>
                    <a:pt x="0" y="28267"/>
                  </a:lnTo>
                  <a:cubicBezTo>
                    <a:pt x="0" y="12656"/>
                    <a:pt x="12656" y="0"/>
                    <a:pt x="28267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78810" cy="15732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07324" y="3960171"/>
            <a:ext cx="12669539" cy="5120809"/>
            <a:chOff x="0" y="0"/>
            <a:chExt cx="16892719" cy="682774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304800"/>
              <a:ext cx="16892719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Abstract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246541"/>
              <a:ext cx="16892719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Past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797883"/>
              <a:ext cx="16892719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Present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349224"/>
              <a:ext cx="16892719" cy="24785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Future</a:t>
              </a:r>
            </a:p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Summary &amp; Conclusion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995148" y="1860291"/>
            <a:ext cx="8297704" cy="84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1"/>
              </a:lnSpc>
            </a:pPr>
            <a:r>
              <a:rPr lang="en-US" b="true" sz="730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OVERVIEW</a:t>
            </a:r>
          </a:p>
        </p:txBody>
      </p:sp>
      <p:sp>
        <p:nvSpPr>
          <p:cNvPr name="Freeform 11" id="11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19875" y="3895725"/>
            <a:ext cx="16499584" cy="3181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4408" indent="-487204" lvl="1">
              <a:lnSpc>
                <a:spcPts val="6318"/>
              </a:lnSpc>
              <a:buFont typeface="Arial"/>
              <a:buChar char="•"/>
            </a:pPr>
            <a:r>
              <a:rPr lang="en-US" sz="4513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Ha</a:t>
            </a:r>
            <a:r>
              <a:rPr lang="en-US" sz="4513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rdware-focused, close to the metal</a:t>
            </a:r>
          </a:p>
          <a:p>
            <a:pPr algn="just" marL="974408" indent="-487204" lvl="1">
              <a:lnSpc>
                <a:spcPts val="6318"/>
              </a:lnSpc>
              <a:buFont typeface="Arial"/>
              <a:buChar char="•"/>
            </a:pPr>
            <a:r>
              <a:rPr lang="en-US" sz="4513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Use microcontrollers, sensors, minimal OS</a:t>
            </a:r>
          </a:p>
          <a:p>
            <a:pPr algn="just" marL="974408" indent="-487204" lvl="1">
              <a:lnSpc>
                <a:spcPts val="6318"/>
              </a:lnSpc>
              <a:buFont typeface="Arial"/>
              <a:buChar char="•"/>
            </a:pPr>
            <a:r>
              <a:rPr lang="en-US" sz="4513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Found in IoT, wearables, medical devices</a:t>
            </a:r>
          </a:p>
          <a:p>
            <a:pPr algn="just">
              <a:lnSpc>
                <a:spcPts val="6318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4037008" y="1559725"/>
            <a:ext cx="9095826" cy="2371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9"/>
              </a:lnSpc>
            </a:pPr>
            <a:r>
              <a:rPr lang="en-US" b="true" sz="8999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ABSTRACT</a:t>
            </a:r>
          </a:p>
          <a:p>
            <a:pPr algn="ctr">
              <a:lnSpc>
                <a:spcPts val="1599"/>
              </a:lnSpc>
            </a:pPr>
          </a:p>
          <a:p>
            <a:pPr algn="ctr">
              <a:lnSpc>
                <a:spcPts val="4800"/>
              </a:lnSpc>
            </a:pPr>
            <a:r>
              <a:rPr lang="en-US" b="true" sz="6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WHAT ARE  LOW LEVEL EMBEDDED SYSTEMS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83378" y="745309"/>
            <a:ext cx="13921244" cy="6891016"/>
          </a:xfrm>
          <a:custGeom>
            <a:avLst/>
            <a:gdLst/>
            <a:ahLst/>
            <a:cxnLst/>
            <a:rect r="r" b="b" t="t" l="l"/>
            <a:pathLst>
              <a:path h="6891016" w="13921244">
                <a:moveTo>
                  <a:pt x="0" y="0"/>
                </a:moveTo>
                <a:lnTo>
                  <a:pt x="13921244" y="0"/>
                </a:lnTo>
                <a:lnTo>
                  <a:pt x="13921244" y="6891016"/>
                </a:lnTo>
                <a:lnTo>
                  <a:pt x="0" y="68910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7937549"/>
            <a:ext cx="17859578" cy="1989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2"/>
              </a:lnSpc>
            </a:pPr>
            <a:r>
              <a:rPr lang="en-US" sz="37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Block </a:t>
            </a:r>
            <a:r>
              <a:rPr lang="en-US" sz="37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diagram of an embedded system showing basic functional components</a:t>
            </a:r>
          </a:p>
          <a:p>
            <a:pPr algn="ctr">
              <a:lnSpc>
                <a:spcPts val="5312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95361" y="4219402"/>
            <a:ext cx="13297277" cy="5059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19"/>
              </a:lnSpc>
            </a:pPr>
            <a:r>
              <a:rPr lang="en-US" sz="4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</a:t>
            </a:r>
            <a:r>
              <a:rPr lang="en-US" sz="4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itle: Past: The Early Days</a:t>
            </a:r>
          </a:p>
          <a:p>
            <a:pPr algn="just" marL="1036312" indent="-518156" lvl="1">
              <a:lnSpc>
                <a:spcPts val="6719"/>
              </a:lnSpc>
              <a:buFont typeface="Arial"/>
              <a:buChar char="•"/>
            </a:pPr>
            <a:r>
              <a:rPr lang="en-US" sz="4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1980s–90s: Rise of microcontrollers (8051, PIC)</a:t>
            </a:r>
          </a:p>
          <a:p>
            <a:pPr algn="just" marL="1036312" indent="-518156" lvl="1">
              <a:lnSpc>
                <a:spcPts val="6719"/>
              </a:lnSpc>
              <a:buFont typeface="Arial"/>
              <a:buChar char="•"/>
            </a:pPr>
            <a:r>
              <a:rPr lang="en-US" sz="4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Basic control systems, analog sensors</a:t>
            </a:r>
          </a:p>
          <a:p>
            <a:pPr algn="just" marL="1036312" indent="-518156" lvl="1">
              <a:lnSpc>
                <a:spcPts val="6719"/>
              </a:lnSpc>
              <a:buFont typeface="Arial"/>
              <a:buChar char="•"/>
            </a:pPr>
            <a:r>
              <a:rPr lang="en-US" sz="4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No real-time AI, limited memory/power</a:t>
            </a:r>
          </a:p>
          <a:p>
            <a:pPr algn="just">
              <a:lnSpc>
                <a:spcPts val="671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999625" y="2124004"/>
            <a:ext cx="12288749" cy="2054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99"/>
              </a:lnSpc>
            </a:pPr>
            <a:r>
              <a:rPr lang="en-US" b="true" sz="94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PAS</a:t>
            </a:r>
            <a:r>
              <a:rPr lang="en-US" b="true" sz="94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 – THE EVOLUTION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31311" y="1122426"/>
            <a:ext cx="12863318" cy="7171300"/>
          </a:xfrm>
          <a:custGeom>
            <a:avLst/>
            <a:gdLst/>
            <a:ahLst/>
            <a:cxnLst/>
            <a:rect r="r" b="b" t="t" l="l"/>
            <a:pathLst>
              <a:path h="7171300" w="12863318">
                <a:moveTo>
                  <a:pt x="0" y="0"/>
                </a:moveTo>
                <a:lnTo>
                  <a:pt x="12863318" y="0"/>
                </a:lnTo>
                <a:lnTo>
                  <a:pt x="12863318" y="7171300"/>
                </a:lnTo>
                <a:lnTo>
                  <a:pt x="0" y="7171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80006" y="8227051"/>
            <a:ext cx="1376592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embedded system on a plug-in card with processor, memory, power supply, and external interfaces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95361" y="4219402"/>
            <a:ext cx="13297277" cy="4735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579"/>
              </a:lnSpc>
            </a:pPr>
            <a:r>
              <a:rPr lang="en-US" sz="46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</a:t>
            </a:r>
            <a:r>
              <a:rPr lang="en-US" sz="46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itle: Present: Smarter and More Efficient</a:t>
            </a:r>
          </a:p>
          <a:p>
            <a:pPr algn="just" marL="1014722" indent="-507361" lvl="1">
              <a:lnSpc>
                <a:spcPts val="6579"/>
              </a:lnSpc>
              <a:buFont typeface="Arial"/>
              <a:buChar char="•"/>
            </a:pPr>
            <a:r>
              <a:rPr lang="en-US" sz="46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Use of ARM Cortex, RISC-V MCUs</a:t>
            </a:r>
          </a:p>
          <a:p>
            <a:pPr algn="just" marL="1014722" indent="-507361" lvl="1">
              <a:lnSpc>
                <a:spcPts val="6579"/>
              </a:lnSpc>
              <a:buFont typeface="Arial"/>
              <a:buChar char="•"/>
            </a:pPr>
            <a:r>
              <a:rPr lang="en-US" sz="46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Power-saving modes, TinyML, real-time OS</a:t>
            </a:r>
          </a:p>
          <a:p>
            <a:pPr algn="just" marL="1014722" indent="-507361" lvl="1">
              <a:lnSpc>
                <a:spcPts val="6579"/>
              </a:lnSpc>
              <a:buFont typeface="Arial"/>
              <a:buChar char="•"/>
            </a:pPr>
            <a:r>
              <a:rPr lang="en-US" sz="46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Found in smartwatches, drones, automation systems</a:t>
            </a:r>
          </a:p>
          <a:p>
            <a:pPr algn="just">
              <a:lnSpc>
                <a:spcPts val="475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999625" y="2124004"/>
            <a:ext cx="12288749" cy="2054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99"/>
              </a:lnSpc>
            </a:pPr>
            <a:r>
              <a:rPr lang="en-US" b="true" sz="94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PRESE</a:t>
            </a:r>
            <a:r>
              <a:rPr lang="en-US" b="true" sz="94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NT – TODAY’S EMBEDDED SYSTEMS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63953" y="-341087"/>
            <a:ext cx="11509415" cy="7678424"/>
          </a:xfrm>
          <a:custGeom>
            <a:avLst/>
            <a:gdLst/>
            <a:ahLst/>
            <a:cxnLst/>
            <a:rect r="r" b="b" t="t" l="l"/>
            <a:pathLst>
              <a:path h="7678424" w="11509415">
                <a:moveTo>
                  <a:pt x="0" y="0"/>
                </a:moveTo>
                <a:lnTo>
                  <a:pt x="11509415" y="0"/>
                </a:lnTo>
                <a:lnTo>
                  <a:pt x="11509415" y="7678425"/>
                </a:lnTo>
                <a:lnTo>
                  <a:pt x="0" y="7678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60285" y="7745880"/>
            <a:ext cx="12367431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illustrations of modern embe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dded devices like smartwatches, fitness trackers, and smart home appliances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12135" y="1965796"/>
            <a:ext cx="13289006" cy="1180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15"/>
              </a:lnSpc>
            </a:pPr>
            <a:r>
              <a:rPr lang="en-US" b="true" sz="10269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</a:t>
            </a:r>
            <a:r>
              <a:rPr lang="en-US" b="true" sz="10269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ESEARCH INSIGHTS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17945" y="3886200"/>
            <a:ext cx="12052111" cy="564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93133" indent="-496566" lvl="1">
              <a:lnSpc>
                <a:spcPts val="6439"/>
              </a:lnSpc>
              <a:buFont typeface="Arial"/>
              <a:buChar char="•"/>
            </a:pPr>
            <a:r>
              <a:rPr lang="en-US" sz="45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Titl</a:t>
            </a:r>
            <a:r>
              <a:rPr lang="en-US" sz="45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e: Current Research Highlights</a:t>
            </a:r>
          </a:p>
          <a:p>
            <a:pPr algn="just">
              <a:lnSpc>
                <a:spcPts val="6439"/>
              </a:lnSpc>
            </a:pPr>
          </a:p>
          <a:p>
            <a:pPr algn="just" marL="993133" indent="-496566" lvl="1">
              <a:lnSpc>
                <a:spcPts val="6439"/>
              </a:lnSpc>
              <a:buFont typeface="Arial"/>
              <a:buChar char="•"/>
            </a:pPr>
            <a:r>
              <a:rPr lang="en-US" sz="45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Design Guidelines for Low Power Systems (Swami, 2023)</a:t>
            </a:r>
          </a:p>
          <a:p>
            <a:pPr algn="just" marL="993133" indent="-496566" lvl="1">
              <a:lnSpc>
                <a:spcPts val="6439"/>
              </a:lnSpc>
              <a:buFont typeface="Arial"/>
              <a:buChar char="•"/>
            </a:pPr>
            <a:r>
              <a:rPr lang="en-US" sz="45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TinyML: AI on Microcontrollers</a:t>
            </a:r>
          </a:p>
          <a:p>
            <a:pPr algn="just" marL="993133" indent="-496566" lvl="1">
              <a:lnSpc>
                <a:spcPts val="6439"/>
              </a:lnSpc>
              <a:buFont typeface="Arial"/>
              <a:buChar char="•"/>
            </a:pPr>
            <a:r>
              <a:rPr lang="en-US" sz="45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Efficient power use + smart computation</a:t>
            </a:r>
          </a:p>
          <a:p>
            <a:pPr algn="just">
              <a:lnSpc>
                <a:spcPts val="643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DAGonG_xUWA</dc:identifier>
  <dcterms:modified xsi:type="dcterms:W3CDTF">2011-08-01T06:04:30Z</dcterms:modified>
  <cp:revision>1</cp:revision>
  <dc:title>Presented by Saif Khan</dc:title>
</cp:coreProperties>
</file>