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70" r:id="rId4"/>
    <p:sldId id="272" r:id="rId5"/>
    <p:sldId id="273" r:id="rId6"/>
    <p:sldId id="274" r:id="rId7"/>
    <p:sldId id="268" r:id="rId8"/>
    <p:sldId id="276" r:id="rId9"/>
    <p:sldId id="269" r:id="rId10"/>
    <p:sldId id="277" r:id="rId11"/>
    <p:sldId id="265" r:id="rId12"/>
    <p:sldId id="258" r:id="rId13"/>
    <p:sldId id="257" r:id="rId14"/>
    <p:sldId id="260" r:id="rId15"/>
    <p:sldId id="259" r:id="rId16"/>
    <p:sldId id="261" r:id="rId17"/>
    <p:sldId id="262" r:id="rId18"/>
    <p:sldId id="266" r:id="rId19"/>
    <p:sldId id="267" r:id="rId20"/>
    <p:sldId id="264" r:id="rId21"/>
    <p:sldId id="275"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F0E697-D454-8AB2-477B-114C9E91B154}" v="17" dt="2019-11-17T19:32:53.769"/>
    <p1510:client id="{855890F1-1E41-382C-2306-F201175988C8}" v="3174" dt="2019-11-17T19:15:52.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5" d="100"/>
          <a:sy n="85"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570D1-D353-45DB-98D8-30DBF746710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15B9D4B-E22A-49F9-ADB5-88C11F17E816}">
      <dgm:prSet/>
      <dgm:spPr/>
      <dgm:t>
        <a:bodyPr/>
        <a:lstStyle/>
        <a:p>
          <a:r>
            <a:rPr lang="en-US" b="0" i="0"/>
            <a:t>Prediction of future cases </a:t>
          </a:r>
          <a:endParaRPr lang="en-US"/>
        </a:p>
      </dgm:t>
    </dgm:pt>
    <dgm:pt modelId="{852AD59F-4030-46E2-B7AC-5C19ED6F701B}" type="parTrans" cxnId="{64876D2E-DF91-4D43-90DB-DE3D4DF8089A}">
      <dgm:prSet/>
      <dgm:spPr/>
      <dgm:t>
        <a:bodyPr/>
        <a:lstStyle/>
        <a:p>
          <a:endParaRPr lang="en-US"/>
        </a:p>
      </dgm:t>
    </dgm:pt>
    <dgm:pt modelId="{AFE5F076-1BCE-47C1-B424-934448CACB64}" type="sibTrans" cxnId="{64876D2E-DF91-4D43-90DB-DE3D4DF8089A}">
      <dgm:prSet/>
      <dgm:spPr/>
      <dgm:t>
        <a:bodyPr/>
        <a:lstStyle/>
        <a:p>
          <a:endParaRPr lang="en-US"/>
        </a:p>
      </dgm:t>
    </dgm:pt>
    <dgm:pt modelId="{80A4BEA5-805C-4F85-ACDC-888FF83713FE}">
      <dgm:prSet/>
      <dgm:spPr/>
      <dgm:t>
        <a:bodyPr/>
        <a:lstStyle/>
        <a:p>
          <a:r>
            <a:rPr lang="en-US" b="0" i="0"/>
            <a:t>Knowledge Extraction </a:t>
          </a:r>
          <a:endParaRPr lang="en-US"/>
        </a:p>
      </dgm:t>
    </dgm:pt>
    <dgm:pt modelId="{91E11042-320A-4D44-A7C4-62951FD2C070}" type="parTrans" cxnId="{04C4D522-201F-4638-9973-0B75C0B021C0}">
      <dgm:prSet/>
      <dgm:spPr/>
      <dgm:t>
        <a:bodyPr/>
        <a:lstStyle/>
        <a:p>
          <a:endParaRPr lang="en-US"/>
        </a:p>
      </dgm:t>
    </dgm:pt>
    <dgm:pt modelId="{EEBD0572-E9F7-459C-A432-37E6F31E08EF}" type="sibTrans" cxnId="{04C4D522-201F-4638-9973-0B75C0B021C0}">
      <dgm:prSet/>
      <dgm:spPr/>
      <dgm:t>
        <a:bodyPr/>
        <a:lstStyle/>
        <a:p>
          <a:endParaRPr lang="en-US"/>
        </a:p>
      </dgm:t>
    </dgm:pt>
    <dgm:pt modelId="{558E632B-DF4A-4F5A-BA00-8A157FC8A7B9}">
      <dgm:prSet/>
      <dgm:spPr/>
      <dgm:t>
        <a:bodyPr/>
        <a:lstStyle/>
        <a:p>
          <a:r>
            <a:rPr lang="en-US" b="0" i="0"/>
            <a:t>Compression </a:t>
          </a:r>
          <a:endParaRPr lang="en-US"/>
        </a:p>
      </dgm:t>
    </dgm:pt>
    <dgm:pt modelId="{3E89FF76-CF7C-4D26-AF90-60F027C76C26}" type="parTrans" cxnId="{C01D6D9E-0726-4ABA-B0C8-12097D67CB46}">
      <dgm:prSet/>
      <dgm:spPr/>
      <dgm:t>
        <a:bodyPr/>
        <a:lstStyle/>
        <a:p>
          <a:endParaRPr lang="en-US"/>
        </a:p>
      </dgm:t>
    </dgm:pt>
    <dgm:pt modelId="{471DE367-648C-48DC-9F4D-C4858BF324F0}" type="sibTrans" cxnId="{C01D6D9E-0726-4ABA-B0C8-12097D67CB46}">
      <dgm:prSet/>
      <dgm:spPr/>
      <dgm:t>
        <a:bodyPr/>
        <a:lstStyle/>
        <a:p>
          <a:endParaRPr lang="en-US"/>
        </a:p>
      </dgm:t>
    </dgm:pt>
    <dgm:pt modelId="{D26EB774-701A-4BD0-8A51-495263C19B9D}">
      <dgm:prSet/>
      <dgm:spPr/>
      <dgm:t>
        <a:bodyPr/>
        <a:lstStyle/>
        <a:p>
          <a:r>
            <a:rPr lang="en-US" b="0" i="0"/>
            <a:t>Outlier Detection</a:t>
          </a:r>
          <a:endParaRPr lang="en-US"/>
        </a:p>
      </dgm:t>
    </dgm:pt>
    <dgm:pt modelId="{AC7FE622-CA64-448C-A8EA-C79B4F13FE2A}" type="parTrans" cxnId="{37257734-5E0B-43FC-83A6-47D36E9EC57C}">
      <dgm:prSet/>
      <dgm:spPr/>
      <dgm:t>
        <a:bodyPr/>
        <a:lstStyle/>
        <a:p>
          <a:endParaRPr lang="en-US"/>
        </a:p>
      </dgm:t>
    </dgm:pt>
    <dgm:pt modelId="{69066076-FC79-4548-9962-5D7E06D63935}" type="sibTrans" cxnId="{37257734-5E0B-43FC-83A6-47D36E9EC57C}">
      <dgm:prSet/>
      <dgm:spPr/>
      <dgm:t>
        <a:bodyPr/>
        <a:lstStyle/>
        <a:p>
          <a:endParaRPr lang="en-US"/>
        </a:p>
      </dgm:t>
    </dgm:pt>
    <dgm:pt modelId="{E6906A44-315E-463E-A8E8-B975270A11E0}" type="pres">
      <dgm:prSet presAssocID="{C8C570D1-D353-45DB-98D8-30DBF7467104}" presName="hierChild1" presStyleCnt="0">
        <dgm:presLayoutVars>
          <dgm:chPref val="1"/>
          <dgm:dir/>
          <dgm:animOne val="branch"/>
          <dgm:animLvl val="lvl"/>
          <dgm:resizeHandles/>
        </dgm:presLayoutVars>
      </dgm:prSet>
      <dgm:spPr/>
    </dgm:pt>
    <dgm:pt modelId="{DCE2CD43-E20F-4665-900F-2BCCB70FB71A}" type="pres">
      <dgm:prSet presAssocID="{A15B9D4B-E22A-49F9-ADB5-88C11F17E816}" presName="hierRoot1" presStyleCnt="0"/>
      <dgm:spPr/>
    </dgm:pt>
    <dgm:pt modelId="{395F36A6-B413-466E-8B43-EDB7348669FC}" type="pres">
      <dgm:prSet presAssocID="{A15B9D4B-E22A-49F9-ADB5-88C11F17E816}" presName="composite" presStyleCnt="0"/>
      <dgm:spPr/>
    </dgm:pt>
    <dgm:pt modelId="{CAF62466-69E4-4F4A-BF8F-B33B74FEBCD5}" type="pres">
      <dgm:prSet presAssocID="{A15B9D4B-E22A-49F9-ADB5-88C11F17E816}" presName="background" presStyleLbl="node0" presStyleIdx="0" presStyleCnt="4"/>
      <dgm:spPr/>
    </dgm:pt>
    <dgm:pt modelId="{79703E9A-7C85-41D8-BA7E-A645E9DD856A}" type="pres">
      <dgm:prSet presAssocID="{A15B9D4B-E22A-49F9-ADB5-88C11F17E816}" presName="text" presStyleLbl="fgAcc0" presStyleIdx="0" presStyleCnt="4">
        <dgm:presLayoutVars>
          <dgm:chPref val="3"/>
        </dgm:presLayoutVars>
      </dgm:prSet>
      <dgm:spPr/>
    </dgm:pt>
    <dgm:pt modelId="{2790D233-5490-4001-9A48-56BCBFAD02E0}" type="pres">
      <dgm:prSet presAssocID="{A15B9D4B-E22A-49F9-ADB5-88C11F17E816}" presName="hierChild2" presStyleCnt="0"/>
      <dgm:spPr/>
    </dgm:pt>
    <dgm:pt modelId="{B15435F9-0DE7-4296-AC94-73BE929246B4}" type="pres">
      <dgm:prSet presAssocID="{80A4BEA5-805C-4F85-ACDC-888FF83713FE}" presName="hierRoot1" presStyleCnt="0"/>
      <dgm:spPr/>
    </dgm:pt>
    <dgm:pt modelId="{5DA4AC9E-DA91-4B90-BEDA-62786E0E0A8D}" type="pres">
      <dgm:prSet presAssocID="{80A4BEA5-805C-4F85-ACDC-888FF83713FE}" presName="composite" presStyleCnt="0"/>
      <dgm:spPr/>
    </dgm:pt>
    <dgm:pt modelId="{06B78162-ABB5-49D9-936A-EA76887ED34F}" type="pres">
      <dgm:prSet presAssocID="{80A4BEA5-805C-4F85-ACDC-888FF83713FE}" presName="background" presStyleLbl="node0" presStyleIdx="1" presStyleCnt="4"/>
      <dgm:spPr/>
    </dgm:pt>
    <dgm:pt modelId="{AD25128C-92AD-4DD5-B5AA-A5FEC64ED835}" type="pres">
      <dgm:prSet presAssocID="{80A4BEA5-805C-4F85-ACDC-888FF83713FE}" presName="text" presStyleLbl="fgAcc0" presStyleIdx="1" presStyleCnt="4">
        <dgm:presLayoutVars>
          <dgm:chPref val="3"/>
        </dgm:presLayoutVars>
      </dgm:prSet>
      <dgm:spPr/>
    </dgm:pt>
    <dgm:pt modelId="{06AA0E52-143B-4CAE-A2D2-5FA7930B8F58}" type="pres">
      <dgm:prSet presAssocID="{80A4BEA5-805C-4F85-ACDC-888FF83713FE}" presName="hierChild2" presStyleCnt="0"/>
      <dgm:spPr/>
    </dgm:pt>
    <dgm:pt modelId="{2A4D5F11-AFCE-48B9-9464-4AA53777EEEA}" type="pres">
      <dgm:prSet presAssocID="{558E632B-DF4A-4F5A-BA00-8A157FC8A7B9}" presName="hierRoot1" presStyleCnt="0"/>
      <dgm:spPr/>
    </dgm:pt>
    <dgm:pt modelId="{06C47C48-A90A-4F63-A076-10162DA28AD4}" type="pres">
      <dgm:prSet presAssocID="{558E632B-DF4A-4F5A-BA00-8A157FC8A7B9}" presName="composite" presStyleCnt="0"/>
      <dgm:spPr/>
    </dgm:pt>
    <dgm:pt modelId="{0E1B0BC1-70F3-400E-8A63-02233387F065}" type="pres">
      <dgm:prSet presAssocID="{558E632B-DF4A-4F5A-BA00-8A157FC8A7B9}" presName="background" presStyleLbl="node0" presStyleIdx="2" presStyleCnt="4"/>
      <dgm:spPr/>
    </dgm:pt>
    <dgm:pt modelId="{4D6F7FE0-67D6-4066-9CFE-38CE5824815D}" type="pres">
      <dgm:prSet presAssocID="{558E632B-DF4A-4F5A-BA00-8A157FC8A7B9}" presName="text" presStyleLbl="fgAcc0" presStyleIdx="2" presStyleCnt="4">
        <dgm:presLayoutVars>
          <dgm:chPref val="3"/>
        </dgm:presLayoutVars>
      </dgm:prSet>
      <dgm:spPr/>
    </dgm:pt>
    <dgm:pt modelId="{01221DD8-A79D-4408-9B32-2AE826CFB3CE}" type="pres">
      <dgm:prSet presAssocID="{558E632B-DF4A-4F5A-BA00-8A157FC8A7B9}" presName="hierChild2" presStyleCnt="0"/>
      <dgm:spPr/>
    </dgm:pt>
    <dgm:pt modelId="{47DDF286-9BB2-4D73-97B8-FB3E26BBA608}" type="pres">
      <dgm:prSet presAssocID="{D26EB774-701A-4BD0-8A51-495263C19B9D}" presName="hierRoot1" presStyleCnt="0"/>
      <dgm:spPr/>
    </dgm:pt>
    <dgm:pt modelId="{66EE816D-48FD-4EC0-9A0A-7FA93FE70D44}" type="pres">
      <dgm:prSet presAssocID="{D26EB774-701A-4BD0-8A51-495263C19B9D}" presName="composite" presStyleCnt="0"/>
      <dgm:spPr/>
    </dgm:pt>
    <dgm:pt modelId="{05347579-79A4-4455-8C26-F4CC939C7564}" type="pres">
      <dgm:prSet presAssocID="{D26EB774-701A-4BD0-8A51-495263C19B9D}" presName="background" presStyleLbl="node0" presStyleIdx="3" presStyleCnt="4"/>
      <dgm:spPr/>
    </dgm:pt>
    <dgm:pt modelId="{6D841A71-B631-4C0A-9726-0DF3EC089FF9}" type="pres">
      <dgm:prSet presAssocID="{D26EB774-701A-4BD0-8A51-495263C19B9D}" presName="text" presStyleLbl="fgAcc0" presStyleIdx="3" presStyleCnt="4">
        <dgm:presLayoutVars>
          <dgm:chPref val="3"/>
        </dgm:presLayoutVars>
      </dgm:prSet>
      <dgm:spPr/>
    </dgm:pt>
    <dgm:pt modelId="{FBDF5407-2F15-4F60-BA2B-F8041D08A0F8}" type="pres">
      <dgm:prSet presAssocID="{D26EB774-701A-4BD0-8A51-495263C19B9D}" presName="hierChild2" presStyleCnt="0"/>
      <dgm:spPr/>
    </dgm:pt>
  </dgm:ptLst>
  <dgm:cxnLst>
    <dgm:cxn modelId="{067F1E12-0632-4513-9512-C084DA8543E6}" type="presOf" srcId="{C8C570D1-D353-45DB-98D8-30DBF7467104}" destId="{E6906A44-315E-463E-A8E8-B975270A11E0}" srcOrd="0" destOrd="0" presId="urn:microsoft.com/office/officeart/2005/8/layout/hierarchy1"/>
    <dgm:cxn modelId="{0B48F718-A5A8-4468-9C2C-6F0BBB9A5F0F}" type="presOf" srcId="{D26EB774-701A-4BD0-8A51-495263C19B9D}" destId="{6D841A71-B631-4C0A-9726-0DF3EC089FF9}" srcOrd="0" destOrd="0" presId="urn:microsoft.com/office/officeart/2005/8/layout/hierarchy1"/>
    <dgm:cxn modelId="{04C4D522-201F-4638-9973-0B75C0B021C0}" srcId="{C8C570D1-D353-45DB-98D8-30DBF7467104}" destId="{80A4BEA5-805C-4F85-ACDC-888FF83713FE}" srcOrd="1" destOrd="0" parTransId="{91E11042-320A-4D44-A7C4-62951FD2C070}" sibTransId="{EEBD0572-E9F7-459C-A432-37E6F31E08EF}"/>
    <dgm:cxn modelId="{BD958826-8370-4047-B137-68EF7075AFFD}" type="presOf" srcId="{A15B9D4B-E22A-49F9-ADB5-88C11F17E816}" destId="{79703E9A-7C85-41D8-BA7E-A645E9DD856A}" srcOrd="0" destOrd="0" presId="urn:microsoft.com/office/officeart/2005/8/layout/hierarchy1"/>
    <dgm:cxn modelId="{64876D2E-DF91-4D43-90DB-DE3D4DF8089A}" srcId="{C8C570D1-D353-45DB-98D8-30DBF7467104}" destId="{A15B9D4B-E22A-49F9-ADB5-88C11F17E816}" srcOrd="0" destOrd="0" parTransId="{852AD59F-4030-46E2-B7AC-5C19ED6F701B}" sibTransId="{AFE5F076-1BCE-47C1-B424-934448CACB64}"/>
    <dgm:cxn modelId="{37257734-5E0B-43FC-83A6-47D36E9EC57C}" srcId="{C8C570D1-D353-45DB-98D8-30DBF7467104}" destId="{D26EB774-701A-4BD0-8A51-495263C19B9D}" srcOrd="3" destOrd="0" parTransId="{AC7FE622-CA64-448C-A8EA-C79B4F13FE2A}" sibTransId="{69066076-FC79-4548-9962-5D7E06D63935}"/>
    <dgm:cxn modelId="{E6063591-96D7-4181-973D-53CB31202BC5}" type="presOf" srcId="{80A4BEA5-805C-4F85-ACDC-888FF83713FE}" destId="{AD25128C-92AD-4DD5-B5AA-A5FEC64ED835}" srcOrd="0" destOrd="0" presId="urn:microsoft.com/office/officeart/2005/8/layout/hierarchy1"/>
    <dgm:cxn modelId="{C01D6D9E-0726-4ABA-B0C8-12097D67CB46}" srcId="{C8C570D1-D353-45DB-98D8-30DBF7467104}" destId="{558E632B-DF4A-4F5A-BA00-8A157FC8A7B9}" srcOrd="2" destOrd="0" parTransId="{3E89FF76-CF7C-4D26-AF90-60F027C76C26}" sibTransId="{471DE367-648C-48DC-9F4D-C4858BF324F0}"/>
    <dgm:cxn modelId="{10EA91CE-6482-4461-A75D-FB1FB0672906}" type="presOf" srcId="{558E632B-DF4A-4F5A-BA00-8A157FC8A7B9}" destId="{4D6F7FE0-67D6-4066-9CFE-38CE5824815D}" srcOrd="0" destOrd="0" presId="urn:microsoft.com/office/officeart/2005/8/layout/hierarchy1"/>
    <dgm:cxn modelId="{A2321234-BFF2-4D4C-B18D-D24092828EED}" type="presParOf" srcId="{E6906A44-315E-463E-A8E8-B975270A11E0}" destId="{DCE2CD43-E20F-4665-900F-2BCCB70FB71A}" srcOrd="0" destOrd="0" presId="urn:microsoft.com/office/officeart/2005/8/layout/hierarchy1"/>
    <dgm:cxn modelId="{6FFD8BB3-258C-4C35-AD0B-B3335B0C310B}" type="presParOf" srcId="{DCE2CD43-E20F-4665-900F-2BCCB70FB71A}" destId="{395F36A6-B413-466E-8B43-EDB7348669FC}" srcOrd="0" destOrd="0" presId="urn:microsoft.com/office/officeart/2005/8/layout/hierarchy1"/>
    <dgm:cxn modelId="{C8E47C45-CBF1-4530-B97D-4B9E43D88042}" type="presParOf" srcId="{395F36A6-B413-466E-8B43-EDB7348669FC}" destId="{CAF62466-69E4-4F4A-BF8F-B33B74FEBCD5}" srcOrd="0" destOrd="0" presId="urn:microsoft.com/office/officeart/2005/8/layout/hierarchy1"/>
    <dgm:cxn modelId="{B30BFD18-56F4-4513-B566-B978BAE4AD3D}" type="presParOf" srcId="{395F36A6-B413-466E-8B43-EDB7348669FC}" destId="{79703E9A-7C85-41D8-BA7E-A645E9DD856A}" srcOrd="1" destOrd="0" presId="urn:microsoft.com/office/officeart/2005/8/layout/hierarchy1"/>
    <dgm:cxn modelId="{F1AB088B-346D-42C8-8258-6CF57E60CBA3}" type="presParOf" srcId="{DCE2CD43-E20F-4665-900F-2BCCB70FB71A}" destId="{2790D233-5490-4001-9A48-56BCBFAD02E0}" srcOrd="1" destOrd="0" presId="urn:microsoft.com/office/officeart/2005/8/layout/hierarchy1"/>
    <dgm:cxn modelId="{976ABE1D-BCDD-4B2C-A54F-8F00F5165628}" type="presParOf" srcId="{E6906A44-315E-463E-A8E8-B975270A11E0}" destId="{B15435F9-0DE7-4296-AC94-73BE929246B4}" srcOrd="1" destOrd="0" presId="urn:microsoft.com/office/officeart/2005/8/layout/hierarchy1"/>
    <dgm:cxn modelId="{F307B2F2-75A1-4215-B49F-049AD0C65C3C}" type="presParOf" srcId="{B15435F9-0DE7-4296-AC94-73BE929246B4}" destId="{5DA4AC9E-DA91-4B90-BEDA-62786E0E0A8D}" srcOrd="0" destOrd="0" presId="urn:microsoft.com/office/officeart/2005/8/layout/hierarchy1"/>
    <dgm:cxn modelId="{920B2EF5-8B44-4C4D-A9F5-098A375FE4C4}" type="presParOf" srcId="{5DA4AC9E-DA91-4B90-BEDA-62786E0E0A8D}" destId="{06B78162-ABB5-49D9-936A-EA76887ED34F}" srcOrd="0" destOrd="0" presId="urn:microsoft.com/office/officeart/2005/8/layout/hierarchy1"/>
    <dgm:cxn modelId="{935B8B92-9C3A-4B2E-9FC2-B4B7603EE2E9}" type="presParOf" srcId="{5DA4AC9E-DA91-4B90-BEDA-62786E0E0A8D}" destId="{AD25128C-92AD-4DD5-B5AA-A5FEC64ED835}" srcOrd="1" destOrd="0" presId="urn:microsoft.com/office/officeart/2005/8/layout/hierarchy1"/>
    <dgm:cxn modelId="{F15893E3-29DC-414D-B2B8-1920088D85F8}" type="presParOf" srcId="{B15435F9-0DE7-4296-AC94-73BE929246B4}" destId="{06AA0E52-143B-4CAE-A2D2-5FA7930B8F58}" srcOrd="1" destOrd="0" presId="urn:microsoft.com/office/officeart/2005/8/layout/hierarchy1"/>
    <dgm:cxn modelId="{92604662-3B73-4047-A2B3-F0CB590DE263}" type="presParOf" srcId="{E6906A44-315E-463E-A8E8-B975270A11E0}" destId="{2A4D5F11-AFCE-48B9-9464-4AA53777EEEA}" srcOrd="2" destOrd="0" presId="urn:microsoft.com/office/officeart/2005/8/layout/hierarchy1"/>
    <dgm:cxn modelId="{F754D624-2559-4CE7-BA48-BA5C7269ED54}" type="presParOf" srcId="{2A4D5F11-AFCE-48B9-9464-4AA53777EEEA}" destId="{06C47C48-A90A-4F63-A076-10162DA28AD4}" srcOrd="0" destOrd="0" presId="urn:microsoft.com/office/officeart/2005/8/layout/hierarchy1"/>
    <dgm:cxn modelId="{56AC5B83-CE5F-42B5-B9D4-942D4FA8CF0D}" type="presParOf" srcId="{06C47C48-A90A-4F63-A076-10162DA28AD4}" destId="{0E1B0BC1-70F3-400E-8A63-02233387F065}" srcOrd="0" destOrd="0" presId="urn:microsoft.com/office/officeart/2005/8/layout/hierarchy1"/>
    <dgm:cxn modelId="{966B6865-44D0-4081-AB1D-C735992BDF08}" type="presParOf" srcId="{06C47C48-A90A-4F63-A076-10162DA28AD4}" destId="{4D6F7FE0-67D6-4066-9CFE-38CE5824815D}" srcOrd="1" destOrd="0" presId="urn:microsoft.com/office/officeart/2005/8/layout/hierarchy1"/>
    <dgm:cxn modelId="{331F3707-11C3-43C3-ADA7-919AD7E5D23F}" type="presParOf" srcId="{2A4D5F11-AFCE-48B9-9464-4AA53777EEEA}" destId="{01221DD8-A79D-4408-9B32-2AE826CFB3CE}" srcOrd="1" destOrd="0" presId="urn:microsoft.com/office/officeart/2005/8/layout/hierarchy1"/>
    <dgm:cxn modelId="{E84200FD-B4E1-465D-A85B-D6F29B51F8F2}" type="presParOf" srcId="{E6906A44-315E-463E-A8E8-B975270A11E0}" destId="{47DDF286-9BB2-4D73-97B8-FB3E26BBA608}" srcOrd="3" destOrd="0" presId="urn:microsoft.com/office/officeart/2005/8/layout/hierarchy1"/>
    <dgm:cxn modelId="{C9EA1253-3F8D-421D-876D-1592FCE567B6}" type="presParOf" srcId="{47DDF286-9BB2-4D73-97B8-FB3E26BBA608}" destId="{66EE816D-48FD-4EC0-9A0A-7FA93FE70D44}" srcOrd="0" destOrd="0" presId="urn:microsoft.com/office/officeart/2005/8/layout/hierarchy1"/>
    <dgm:cxn modelId="{9E5CB089-4C1F-446D-849E-4DA1627D48FA}" type="presParOf" srcId="{66EE816D-48FD-4EC0-9A0A-7FA93FE70D44}" destId="{05347579-79A4-4455-8C26-F4CC939C7564}" srcOrd="0" destOrd="0" presId="urn:microsoft.com/office/officeart/2005/8/layout/hierarchy1"/>
    <dgm:cxn modelId="{92581E38-F323-471F-BCD6-24A7DB67F812}" type="presParOf" srcId="{66EE816D-48FD-4EC0-9A0A-7FA93FE70D44}" destId="{6D841A71-B631-4C0A-9726-0DF3EC089FF9}" srcOrd="1" destOrd="0" presId="urn:microsoft.com/office/officeart/2005/8/layout/hierarchy1"/>
    <dgm:cxn modelId="{B8CC09DF-0DBF-4AC3-8BF7-7A43F24CF23E}" type="presParOf" srcId="{47DDF286-9BB2-4D73-97B8-FB3E26BBA608}" destId="{FBDF5407-2F15-4F60-BA2B-F8041D08A0F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FB7FF-90AB-488F-9C5D-BA39195A71F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7CEBFAE-E7F4-4C7A-A531-8EA79F91AB80}">
      <dgm:prSet/>
      <dgm:spPr/>
      <dgm:t>
        <a:bodyPr/>
        <a:lstStyle/>
        <a:p>
          <a:r>
            <a:rPr lang="en-US" b="0" i="0"/>
            <a:t>Rescale Data </a:t>
          </a:r>
          <a:endParaRPr lang="en-US"/>
        </a:p>
      </dgm:t>
    </dgm:pt>
    <dgm:pt modelId="{5CFB4758-575F-4F76-83CE-DD7007489D79}" type="parTrans" cxnId="{BC34B90F-09E4-4C49-9F30-20377AAEF37A}">
      <dgm:prSet/>
      <dgm:spPr/>
      <dgm:t>
        <a:bodyPr/>
        <a:lstStyle/>
        <a:p>
          <a:endParaRPr lang="en-US"/>
        </a:p>
      </dgm:t>
    </dgm:pt>
    <dgm:pt modelId="{566CCC5C-494B-42E0-A48E-9A27F421ECC8}" type="sibTrans" cxnId="{BC34B90F-09E4-4C49-9F30-20377AAEF37A}">
      <dgm:prSet/>
      <dgm:spPr/>
      <dgm:t>
        <a:bodyPr/>
        <a:lstStyle/>
        <a:p>
          <a:endParaRPr lang="en-US"/>
        </a:p>
      </dgm:t>
    </dgm:pt>
    <dgm:pt modelId="{5C69D264-EDA6-4F0A-BD05-D187CBA685FC}">
      <dgm:prSet/>
      <dgm:spPr/>
      <dgm:t>
        <a:bodyPr/>
        <a:lstStyle/>
        <a:p>
          <a:r>
            <a:rPr lang="en-US" b="0" i="0"/>
            <a:t>Binarize Data</a:t>
          </a:r>
          <a:endParaRPr lang="en-US"/>
        </a:p>
      </dgm:t>
    </dgm:pt>
    <dgm:pt modelId="{1A8B4179-4347-4D87-84DD-EF2DB6E53462}" type="parTrans" cxnId="{3424ECB9-C13C-498F-AAFC-7D76C05FBB3D}">
      <dgm:prSet/>
      <dgm:spPr/>
      <dgm:t>
        <a:bodyPr/>
        <a:lstStyle/>
        <a:p>
          <a:endParaRPr lang="en-US"/>
        </a:p>
      </dgm:t>
    </dgm:pt>
    <dgm:pt modelId="{BB83B8F0-29F0-4A07-BE3B-88F57274DCC3}" type="sibTrans" cxnId="{3424ECB9-C13C-498F-AAFC-7D76C05FBB3D}">
      <dgm:prSet/>
      <dgm:spPr/>
      <dgm:t>
        <a:bodyPr/>
        <a:lstStyle/>
        <a:p>
          <a:endParaRPr lang="en-US"/>
        </a:p>
      </dgm:t>
    </dgm:pt>
    <dgm:pt modelId="{559E7A53-CB60-4141-98B2-080C852E626E}">
      <dgm:prSet/>
      <dgm:spPr/>
      <dgm:t>
        <a:bodyPr/>
        <a:lstStyle/>
        <a:p>
          <a:r>
            <a:rPr lang="en-US" b="0" i="0"/>
            <a:t>Standardize Data</a:t>
          </a:r>
          <a:endParaRPr lang="en-US"/>
        </a:p>
      </dgm:t>
    </dgm:pt>
    <dgm:pt modelId="{0D820C0C-3820-4EF6-9BEB-5506690F70A8}" type="parTrans" cxnId="{69FB68C0-7286-41C4-A27B-468DA73D1564}">
      <dgm:prSet/>
      <dgm:spPr/>
      <dgm:t>
        <a:bodyPr/>
        <a:lstStyle/>
        <a:p>
          <a:endParaRPr lang="en-US"/>
        </a:p>
      </dgm:t>
    </dgm:pt>
    <dgm:pt modelId="{85B074EA-AAB3-4AF3-9417-6531878AA7F7}" type="sibTrans" cxnId="{69FB68C0-7286-41C4-A27B-468DA73D1564}">
      <dgm:prSet/>
      <dgm:spPr/>
      <dgm:t>
        <a:bodyPr/>
        <a:lstStyle/>
        <a:p>
          <a:endParaRPr lang="en-US"/>
        </a:p>
      </dgm:t>
    </dgm:pt>
    <dgm:pt modelId="{5AF332AA-F383-45C7-A41C-562F9D155C8A}" type="pres">
      <dgm:prSet presAssocID="{C7AFB7FF-90AB-488F-9C5D-BA39195A71F2}" presName="hierChild1" presStyleCnt="0">
        <dgm:presLayoutVars>
          <dgm:chPref val="1"/>
          <dgm:dir/>
          <dgm:animOne val="branch"/>
          <dgm:animLvl val="lvl"/>
          <dgm:resizeHandles/>
        </dgm:presLayoutVars>
      </dgm:prSet>
      <dgm:spPr/>
    </dgm:pt>
    <dgm:pt modelId="{8830709B-08E5-4BA5-8D25-167F569D30D6}" type="pres">
      <dgm:prSet presAssocID="{A7CEBFAE-E7F4-4C7A-A531-8EA79F91AB80}" presName="hierRoot1" presStyleCnt="0"/>
      <dgm:spPr/>
    </dgm:pt>
    <dgm:pt modelId="{4F45ED03-475B-48B4-8E06-9045F8C3869A}" type="pres">
      <dgm:prSet presAssocID="{A7CEBFAE-E7F4-4C7A-A531-8EA79F91AB80}" presName="composite" presStyleCnt="0"/>
      <dgm:spPr/>
    </dgm:pt>
    <dgm:pt modelId="{9E39FB7F-795C-4A97-93A1-E283A182252A}" type="pres">
      <dgm:prSet presAssocID="{A7CEBFAE-E7F4-4C7A-A531-8EA79F91AB80}" presName="background" presStyleLbl="node0" presStyleIdx="0" presStyleCnt="3"/>
      <dgm:spPr/>
    </dgm:pt>
    <dgm:pt modelId="{22740654-E192-4DA7-8FF5-4C2600B98558}" type="pres">
      <dgm:prSet presAssocID="{A7CEBFAE-E7F4-4C7A-A531-8EA79F91AB80}" presName="text" presStyleLbl="fgAcc0" presStyleIdx="0" presStyleCnt="3">
        <dgm:presLayoutVars>
          <dgm:chPref val="3"/>
        </dgm:presLayoutVars>
      </dgm:prSet>
      <dgm:spPr/>
    </dgm:pt>
    <dgm:pt modelId="{540645C1-17E3-4548-B82F-CD2C20BFE8C4}" type="pres">
      <dgm:prSet presAssocID="{A7CEBFAE-E7F4-4C7A-A531-8EA79F91AB80}" presName="hierChild2" presStyleCnt="0"/>
      <dgm:spPr/>
    </dgm:pt>
    <dgm:pt modelId="{D6F0E287-ABE7-4673-AFC7-E83D7806DD2A}" type="pres">
      <dgm:prSet presAssocID="{5C69D264-EDA6-4F0A-BD05-D187CBA685FC}" presName="hierRoot1" presStyleCnt="0"/>
      <dgm:spPr/>
    </dgm:pt>
    <dgm:pt modelId="{BF62ED40-8529-4E43-8522-7C0DE0C3BED2}" type="pres">
      <dgm:prSet presAssocID="{5C69D264-EDA6-4F0A-BD05-D187CBA685FC}" presName="composite" presStyleCnt="0"/>
      <dgm:spPr/>
    </dgm:pt>
    <dgm:pt modelId="{4C895B7B-4E38-4B3D-BC8C-8F27B60C6476}" type="pres">
      <dgm:prSet presAssocID="{5C69D264-EDA6-4F0A-BD05-D187CBA685FC}" presName="background" presStyleLbl="node0" presStyleIdx="1" presStyleCnt="3"/>
      <dgm:spPr/>
    </dgm:pt>
    <dgm:pt modelId="{82EADE4E-D38D-41FD-8C62-92C5D0094543}" type="pres">
      <dgm:prSet presAssocID="{5C69D264-EDA6-4F0A-BD05-D187CBA685FC}" presName="text" presStyleLbl="fgAcc0" presStyleIdx="1" presStyleCnt="3">
        <dgm:presLayoutVars>
          <dgm:chPref val="3"/>
        </dgm:presLayoutVars>
      </dgm:prSet>
      <dgm:spPr/>
    </dgm:pt>
    <dgm:pt modelId="{29B5E7A9-01AC-4D8A-A9C9-0E18B16EBF89}" type="pres">
      <dgm:prSet presAssocID="{5C69D264-EDA6-4F0A-BD05-D187CBA685FC}" presName="hierChild2" presStyleCnt="0"/>
      <dgm:spPr/>
    </dgm:pt>
    <dgm:pt modelId="{BEB2E91E-3805-45E0-AD77-E8965CAB92F6}" type="pres">
      <dgm:prSet presAssocID="{559E7A53-CB60-4141-98B2-080C852E626E}" presName="hierRoot1" presStyleCnt="0"/>
      <dgm:spPr/>
    </dgm:pt>
    <dgm:pt modelId="{EB3DE899-43FE-4C63-9CE1-B821396991B8}" type="pres">
      <dgm:prSet presAssocID="{559E7A53-CB60-4141-98B2-080C852E626E}" presName="composite" presStyleCnt="0"/>
      <dgm:spPr/>
    </dgm:pt>
    <dgm:pt modelId="{F99B7875-6285-4B98-9336-0B6CE2E0DECD}" type="pres">
      <dgm:prSet presAssocID="{559E7A53-CB60-4141-98B2-080C852E626E}" presName="background" presStyleLbl="node0" presStyleIdx="2" presStyleCnt="3"/>
      <dgm:spPr/>
    </dgm:pt>
    <dgm:pt modelId="{980F2BB8-DFDC-43AF-A8AD-3045B527B998}" type="pres">
      <dgm:prSet presAssocID="{559E7A53-CB60-4141-98B2-080C852E626E}" presName="text" presStyleLbl="fgAcc0" presStyleIdx="2" presStyleCnt="3">
        <dgm:presLayoutVars>
          <dgm:chPref val="3"/>
        </dgm:presLayoutVars>
      </dgm:prSet>
      <dgm:spPr/>
    </dgm:pt>
    <dgm:pt modelId="{F86BCAC6-C665-4EC1-873E-5B654311880A}" type="pres">
      <dgm:prSet presAssocID="{559E7A53-CB60-4141-98B2-080C852E626E}" presName="hierChild2" presStyleCnt="0"/>
      <dgm:spPr/>
    </dgm:pt>
  </dgm:ptLst>
  <dgm:cxnLst>
    <dgm:cxn modelId="{93B3740B-7241-446E-BF4B-FF8581C1A384}" type="presOf" srcId="{C7AFB7FF-90AB-488F-9C5D-BA39195A71F2}" destId="{5AF332AA-F383-45C7-A41C-562F9D155C8A}" srcOrd="0" destOrd="0" presId="urn:microsoft.com/office/officeart/2005/8/layout/hierarchy1"/>
    <dgm:cxn modelId="{BC34B90F-09E4-4C49-9F30-20377AAEF37A}" srcId="{C7AFB7FF-90AB-488F-9C5D-BA39195A71F2}" destId="{A7CEBFAE-E7F4-4C7A-A531-8EA79F91AB80}" srcOrd="0" destOrd="0" parTransId="{5CFB4758-575F-4F76-83CE-DD7007489D79}" sibTransId="{566CCC5C-494B-42E0-A48E-9A27F421ECC8}"/>
    <dgm:cxn modelId="{1EBD2365-4DFC-4141-B6E5-DE05A4352603}" type="presOf" srcId="{A7CEBFAE-E7F4-4C7A-A531-8EA79F91AB80}" destId="{22740654-E192-4DA7-8FF5-4C2600B98558}" srcOrd="0" destOrd="0" presId="urn:microsoft.com/office/officeart/2005/8/layout/hierarchy1"/>
    <dgm:cxn modelId="{555C8D6D-3254-4AE0-951B-50BDC51F04AD}" type="presOf" srcId="{5C69D264-EDA6-4F0A-BD05-D187CBA685FC}" destId="{82EADE4E-D38D-41FD-8C62-92C5D0094543}" srcOrd="0" destOrd="0" presId="urn:microsoft.com/office/officeart/2005/8/layout/hierarchy1"/>
    <dgm:cxn modelId="{3424ECB9-C13C-498F-AAFC-7D76C05FBB3D}" srcId="{C7AFB7FF-90AB-488F-9C5D-BA39195A71F2}" destId="{5C69D264-EDA6-4F0A-BD05-D187CBA685FC}" srcOrd="1" destOrd="0" parTransId="{1A8B4179-4347-4D87-84DD-EF2DB6E53462}" sibTransId="{BB83B8F0-29F0-4A07-BE3B-88F57274DCC3}"/>
    <dgm:cxn modelId="{69FB68C0-7286-41C4-A27B-468DA73D1564}" srcId="{C7AFB7FF-90AB-488F-9C5D-BA39195A71F2}" destId="{559E7A53-CB60-4141-98B2-080C852E626E}" srcOrd="2" destOrd="0" parTransId="{0D820C0C-3820-4EF6-9BEB-5506690F70A8}" sibTransId="{85B074EA-AAB3-4AF3-9417-6531878AA7F7}"/>
    <dgm:cxn modelId="{517794FC-F739-473A-B4D8-3FD92F5F1395}" type="presOf" srcId="{559E7A53-CB60-4141-98B2-080C852E626E}" destId="{980F2BB8-DFDC-43AF-A8AD-3045B527B998}" srcOrd="0" destOrd="0" presId="urn:microsoft.com/office/officeart/2005/8/layout/hierarchy1"/>
    <dgm:cxn modelId="{7B547607-678A-4CEC-9952-4964FA2C95BB}" type="presParOf" srcId="{5AF332AA-F383-45C7-A41C-562F9D155C8A}" destId="{8830709B-08E5-4BA5-8D25-167F569D30D6}" srcOrd="0" destOrd="0" presId="urn:microsoft.com/office/officeart/2005/8/layout/hierarchy1"/>
    <dgm:cxn modelId="{2558E65D-D9F9-437D-A282-D134348777D9}" type="presParOf" srcId="{8830709B-08E5-4BA5-8D25-167F569D30D6}" destId="{4F45ED03-475B-48B4-8E06-9045F8C3869A}" srcOrd="0" destOrd="0" presId="urn:microsoft.com/office/officeart/2005/8/layout/hierarchy1"/>
    <dgm:cxn modelId="{41440B83-E802-407C-BD43-F95FF8E67352}" type="presParOf" srcId="{4F45ED03-475B-48B4-8E06-9045F8C3869A}" destId="{9E39FB7F-795C-4A97-93A1-E283A182252A}" srcOrd="0" destOrd="0" presId="urn:microsoft.com/office/officeart/2005/8/layout/hierarchy1"/>
    <dgm:cxn modelId="{30BEE73A-9E66-450B-98F1-E2DFAF4F2CF6}" type="presParOf" srcId="{4F45ED03-475B-48B4-8E06-9045F8C3869A}" destId="{22740654-E192-4DA7-8FF5-4C2600B98558}" srcOrd="1" destOrd="0" presId="urn:microsoft.com/office/officeart/2005/8/layout/hierarchy1"/>
    <dgm:cxn modelId="{67BBD373-B53D-4924-998A-40FA23624495}" type="presParOf" srcId="{8830709B-08E5-4BA5-8D25-167F569D30D6}" destId="{540645C1-17E3-4548-B82F-CD2C20BFE8C4}" srcOrd="1" destOrd="0" presId="urn:microsoft.com/office/officeart/2005/8/layout/hierarchy1"/>
    <dgm:cxn modelId="{969307D5-F269-426E-B3A3-0A1D4CE26DB3}" type="presParOf" srcId="{5AF332AA-F383-45C7-A41C-562F9D155C8A}" destId="{D6F0E287-ABE7-4673-AFC7-E83D7806DD2A}" srcOrd="1" destOrd="0" presId="urn:microsoft.com/office/officeart/2005/8/layout/hierarchy1"/>
    <dgm:cxn modelId="{7A5CB589-805F-4981-827A-58096A49CAAA}" type="presParOf" srcId="{D6F0E287-ABE7-4673-AFC7-E83D7806DD2A}" destId="{BF62ED40-8529-4E43-8522-7C0DE0C3BED2}" srcOrd="0" destOrd="0" presId="urn:microsoft.com/office/officeart/2005/8/layout/hierarchy1"/>
    <dgm:cxn modelId="{EF39B758-B11B-4BF3-AE39-BD3023907AD9}" type="presParOf" srcId="{BF62ED40-8529-4E43-8522-7C0DE0C3BED2}" destId="{4C895B7B-4E38-4B3D-BC8C-8F27B60C6476}" srcOrd="0" destOrd="0" presId="urn:microsoft.com/office/officeart/2005/8/layout/hierarchy1"/>
    <dgm:cxn modelId="{EB384A6F-2931-4A64-B54C-E8979482896F}" type="presParOf" srcId="{BF62ED40-8529-4E43-8522-7C0DE0C3BED2}" destId="{82EADE4E-D38D-41FD-8C62-92C5D0094543}" srcOrd="1" destOrd="0" presId="urn:microsoft.com/office/officeart/2005/8/layout/hierarchy1"/>
    <dgm:cxn modelId="{DC0A5D95-F282-4839-8E72-2E901E2F6419}" type="presParOf" srcId="{D6F0E287-ABE7-4673-AFC7-E83D7806DD2A}" destId="{29B5E7A9-01AC-4D8A-A9C9-0E18B16EBF89}" srcOrd="1" destOrd="0" presId="urn:microsoft.com/office/officeart/2005/8/layout/hierarchy1"/>
    <dgm:cxn modelId="{FEE39FB2-DD90-4876-B47E-79F4A22BDD49}" type="presParOf" srcId="{5AF332AA-F383-45C7-A41C-562F9D155C8A}" destId="{BEB2E91E-3805-45E0-AD77-E8965CAB92F6}" srcOrd="2" destOrd="0" presId="urn:microsoft.com/office/officeart/2005/8/layout/hierarchy1"/>
    <dgm:cxn modelId="{F78FC784-EF1B-44DE-834D-AE4C6C83C8A7}" type="presParOf" srcId="{BEB2E91E-3805-45E0-AD77-E8965CAB92F6}" destId="{EB3DE899-43FE-4C63-9CE1-B821396991B8}" srcOrd="0" destOrd="0" presId="urn:microsoft.com/office/officeart/2005/8/layout/hierarchy1"/>
    <dgm:cxn modelId="{CA8E51DA-51A1-4264-B275-9144D1ED8081}" type="presParOf" srcId="{EB3DE899-43FE-4C63-9CE1-B821396991B8}" destId="{F99B7875-6285-4B98-9336-0B6CE2E0DECD}" srcOrd="0" destOrd="0" presId="urn:microsoft.com/office/officeart/2005/8/layout/hierarchy1"/>
    <dgm:cxn modelId="{680AB7B8-20F2-4949-A92F-92D8138D116A}" type="presParOf" srcId="{EB3DE899-43FE-4C63-9CE1-B821396991B8}" destId="{980F2BB8-DFDC-43AF-A8AD-3045B527B998}" srcOrd="1" destOrd="0" presId="urn:microsoft.com/office/officeart/2005/8/layout/hierarchy1"/>
    <dgm:cxn modelId="{F48F152D-925E-423C-B679-B463EE0DB2BF}" type="presParOf" srcId="{BEB2E91E-3805-45E0-AD77-E8965CAB92F6}" destId="{F86BCAC6-C665-4EC1-873E-5B654311880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F62466-69E4-4F4A-BF8F-B33B74FEBCD5}">
      <dsp:nvSpPr>
        <dsp:cNvPr id="0" name=""/>
        <dsp:cNvSpPr/>
      </dsp:nvSpPr>
      <dsp:spPr>
        <a:xfrm>
          <a:off x="3116"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03E9A-7C85-41D8-BA7E-A645E9DD856A}">
      <dsp:nvSpPr>
        <dsp:cNvPr id="0" name=""/>
        <dsp:cNvSpPr/>
      </dsp:nvSpPr>
      <dsp:spPr>
        <a:xfrm>
          <a:off x="250321"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Prediction of future cases </a:t>
          </a:r>
          <a:endParaRPr lang="en-US" sz="2300" kern="1200"/>
        </a:p>
      </dsp:txBody>
      <dsp:txXfrm>
        <a:off x="291700" y="1872066"/>
        <a:ext cx="2142093" cy="1330022"/>
      </dsp:txXfrm>
    </dsp:sp>
    <dsp:sp modelId="{06B78162-ABB5-49D9-936A-EA76887ED34F}">
      <dsp:nvSpPr>
        <dsp:cNvPr id="0" name=""/>
        <dsp:cNvSpPr/>
      </dsp:nvSpPr>
      <dsp:spPr>
        <a:xfrm>
          <a:off x="2722378"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5128C-92AD-4DD5-B5AA-A5FEC64ED835}">
      <dsp:nvSpPr>
        <dsp:cNvPr id="0" name=""/>
        <dsp:cNvSpPr/>
      </dsp:nvSpPr>
      <dsp:spPr>
        <a:xfrm>
          <a:off x="2969584"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Knowledge Extraction </a:t>
          </a:r>
          <a:endParaRPr lang="en-US" sz="2300" kern="1200"/>
        </a:p>
      </dsp:txBody>
      <dsp:txXfrm>
        <a:off x="3010963" y="1872066"/>
        <a:ext cx="2142093" cy="1330022"/>
      </dsp:txXfrm>
    </dsp:sp>
    <dsp:sp modelId="{0E1B0BC1-70F3-400E-8A63-02233387F065}">
      <dsp:nvSpPr>
        <dsp:cNvPr id="0" name=""/>
        <dsp:cNvSpPr/>
      </dsp:nvSpPr>
      <dsp:spPr>
        <a:xfrm>
          <a:off x="5441641"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F7FE0-67D6-4066-9CFE-38CE5824815D}">
      <dsp:nvSpPr>
        <dsp:cNvPr id="0" name=""/>
        <dsp:cNvSpPr/>
      </dsp:nvSpPr>
      <dsp:spPr>
        <a:xfrm>
          <a:off x="5688847"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Compression </a:t>
          </a:r>
          <a:endParaRPr lang="en-US" sz="2300" kern="1200"/>
        </a:p>
      </dsp:txBody>
      <dsp:txXfrm>
        <a:off x="5730226" y="1872066"/>
        <a:ext cx="2142093" cy="1330022"/>
      </dsp:txXfrm>
    </dsp:sp>
    <dsp:sp modelId="{05347579-79A4-4455-8C26-F4CC939C7564}">
      <dsp:nvSpPr>
        <dsp:cNvPr id="0" name=""/>
        <dsp:cNvSpPr/>
      </dsp:nvSpPr>
      <dsp:spPr>
        <a:xfrm>
          <a:off x="8160904" y="1595841"/>
          <a:ext cx="2224851" cy="141278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41A71-B631-4C0A-9726-0DF3EC089FF9}">
      <dsp:nvSpPr>
        <dsp:cNvPr id="0" name=""/>
        <dsp:cNvSpPr/>
      </dsp:nvSpPr>
      <dsp:spPr>
        <a:xfrm>
          <a:off x="8408110" y="1830687"/>
          <a:ext cx="2224851" cy="141278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Outlier Detection</a:t>
          </a:r>
          <a:endParaRPr lang="en-US" sz="2300" kern="1200"/>
        </a:p>
      </dsp:txBody>
      <dsp:txXfrm>
        <a:off x="8449489" y="1872066"/>
        <a:ext cx="2142093" cy="1330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39FB7F-795C-4A97-93A1-E283A182252A}">
      <dsp:nvSpPr>
        <dsp:cNvPr id="0" name=""/>
        <dsp:cNvSpPr/>
      </dsp:nvSpPr>
      <dsp:spPr>
        <a:xfrm>
          <a:off x="0"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0654-E192-4DA7-8FF5-4C2600B98558}">
      <dsp:nvSpPr>
        <dsp:cNvPr id="0" name=""/>
        <dsp:cNvSpPr/>
      </dsp:nvSpPr>
      <dsp:spPr>
        <a:xfrm>
          <a:off x="293885"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Rescale Data </a:t>
          </a:r>
          <a:endParaRPr lang="en-US" sz="3100" kern="1200"/>
        </a:p>
      </dsp:txBody>
      <dsp:txXfrm>
        <a:off x="343078" y="1377226"/>
        <a:ext cx="2546588" cy="1581172"/>
      </dsp:txXfrm>
    </dsp:sp>
    <dsp:sp modelId="{4C895B7B-4E38-4B3D-BC8C-8F27B60C6476}">
      <dsp:nvSpPr>
        <dsp:cNvPr id="0" name=""/>
        <dsp:cNvSpPr/>
      </dsp:nvSpPr>
      <dsp:spPr>
        <a:xfrm>
          <a:off x="3232745"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EADE4E-D38D-41FD-8C62-92C5D0094543}">
      <dsp:nvSpPr>
        <dsp:cNvPr id="0" name=""/>
        <dsp:cNvSpPr/>
      </dsp:nvSpPr>
      <dsp:spPr>
        <a:xfrm>
          <a:off x="3526631"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Binarize Data</a:t>
          </a:r>
          <a:endParaRPr lang="en-US" sz="3100" kern="1200"/>
        </a:p>
      </dsp:txBody>
      <dsp:txXfrm>
        <a:off x="3575824" y="1377226"/>
        <a:ext cx="2546588" cy="1581172"/>
      </dsp:txXfrm>
    </dsp:sp>
    <dsp:sp modelId="{F99B7875-6285-4B98-9336-0B6CE2E0DECD}">
      <dsp:nvSpPr>
        <dsp:cNvPr id="0" name=""/>
        <dsp:cNvSpPr/>
      </dsp:nvSpPr>
      <dsp:spPr>
        <a:xfrm>
          <a:off x="6465492" y="1048841"/>
          <a:ext cx="2644974" cy="167955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F2BB8-DFDC-43AF-A8AD-3045B527B998}">
      <dsp:nvSpPr>
        <dsp:cNvPr id="0" name=""/>
        <dsp:cNvSpPr/>
      </dsp:nvSpPr>
      <dsp:spPr>
        <a:xfrm>
          <a:off x="6759378" y="1328033"/>
          <a:ext cx="2644974" cy="167955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a:t>Standardize Data</a:t>
          </a:r>
          <a:endParaRPr lang="en-US" sz="3100" kern="1200"/>
        </a:p>
      </dsp:txBody>
      <dsp:txXfrm>
        <a:off x="6808571" y="1377226"/>
        <a:ext cx="2546588" cy="1581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11/20/2019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11/20/2019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2177056"/>
          </a:xfrm>
        </p:spPr>
        <p:txBody>
          <a:bodyPr/>
          <a:lstStyle/>
          <a:p>
            <a:r>
              <a:rPr lang="en-US" dirty="0"/>
              <a:t>    </a:t>
            </a:r>
            <a:r>
              <a:rPr lang="en-US" b="1" dirty="0"/>
              <a:t>Big Data Project</a:t>
            </a:r>
            <a:br>
              <a:rPr lang="en-US" b="1" dirty="0"/>
            </a:br>
            <a:r>
              <a:rPr lang="en-US" b="1" dirty="0"/>
              <a:t>					Team-16</a:t>
            </a:r>
          </a:p>
        </p:txBody>
      </p:sp>
      <p:sp>
        <p:nvSpPr>
          <p:cNvPr id="3" name="Subtitle 2"/>
          <p:cNvSpPr>
            <a:spLocks noGrp="1"/>
          </p:cNvSpPr>
          <p:nvPr>
            <p:ph type="subTitle" idx="1"/>
          </p:nvPr>
        </p:nvSpPr>
        <p:spPr>
          <a:xfrm>
            <a:off x="7384305" y="4405905"/>
            <a:ext cx="4720383" cy="2423520"/>
          </a:xfrm>
        </p:spPr>
        <p:txBody>
          <a:bodyPr>
            <a:normAutofit/>
          </a:bodyPr>
          <a:lstStyle/>
          <a:p>
            <a:r>
              <a:rPr lang="en-US" b="1" dirty="0"/>
              <a:t>Team Members</a:t>
            </a:r>
          </a:p>
          <a:p>
            <a:r>
              <a:rPr lang="en-US" dirty="0"/>
              <a:t>Gaurav</a:t>
            </a:r>
          </a:p>
          <a:p>
            <a:r>
              <a:rPr lang="en-US" dirty="0" err="1"/>
              <a:t>Saif</a:t>
            </a:r>
            <a:endParaRPr lang="en-US"/>
          </a:p>
          <a:p>
            <a:r>
              <a:rPr lang="en-US" dirty="0"/>
              <a:t>Sharmistha</a:t>
            </a:r>
          </a:p>
          <a:p>
            <a:r>
              <a:rPr lang="en-US" dirty="0"/>
              <a:t>Shashank</a:t>
            </a:r>
          </a:p>
          <a:p>
            <a:endParaRPr lang="en-US" dirty="0"/>
          </a:p>
        </p:txBody>
      </p:sp>
    </p:spTree>
    <p:extLst>
      <p:ext uri="{BB962C8B-B14F-4D97-AF65-F5344CB8AC3E}">
        <p14:creationId xmlns:p14="http://schemas.microsoft.com/office/powerpoint/2010/main" val="221916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A568-0F69-41E4-BB01-EC264C8442F0}"/>
              </a:ext>
            </a:extLst>
          </p:cNvPr>
          <p:cNvSpPr>
            <a:spLocks noGrp="1"/>
          </p:cNvSpPr>
          <p:nvPr>
            <p:ph type="title"/>
          </p:nvPr>
        </p:nvSpPr>
        <p:spPr/>
        <p:txBody>
          <a:bodyPr/>
          <a:lstStyle/>
          <a:p>
            <a:r>
              <a:rPr lang="en-US" dirty="0"/>
              <a:t>	Leaderboard as of 11/</a:t>
            </a:r>
          </a:p>
        </p:txBody>
      </p:sp>
      <p:pic>
        <p:nvPicPr>
          <p:cNvPr id="4" name="Content Placeholder 3">
            <a:extLst>
              <a:ext uri="{FF2B5EF4-FFF2-40B4-BE49-F238E27FC236}">
                <a16:creationId xmlns:a16="http://schemas.microsoft.com/office/drawing/2014/main" id="{0F6EA5E6-AB88-44A9-8B89-08F765907474}"/>
              </a:ext>
            </a:extLst>
          </p:cNvPr>
          <p:cNvPicPr>
            <a:picLocks noGrp="1" noChangeAspect="1"/>
          </p:cNvPicPr>
          <p:nvPr>
            <p:ph idx="1"/>
          </p:nvPr>
        </p:nvPicPr>
        <p:blipFill>
          <a:blip r:embed="rId2"/>
          <a:stretch>
            <a:fillRect/>
          </a:stretch>
        </p:blipFill>
        <p:spPr>
          <a:xfrm>
            <a:off x="1160315" y="2115671"/>
            <a:ext cx="9871369" cy="3704892"/>
          </a:xfrm>
          <a:prstGeom prst="rect">
            <a:avLst/>
          </a:prstGeom>
        </p:spPr>
      </p:pic>
    </p:spTree>
    <p:extLst>
      <p:ext uri="{BB962C8B-B14F-4D97-AF65-F5344CB8AC3E}">
        <p14:creationId xmlns:p14="http://schemas.microsoft.com/office/powerpoint/2010/main" val="251439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343A-28CA-476C-AC25-FF541371B38B}"/>
              </a:ext>
            </a:extLst>
          </p:cNvPr>
          <p:cNvSpPr>
            <a:spLocks noGrp="1"/>
          </p:cNvSpPr>
          <p:nvPr>
            <p:ph type="title"/>
          </p:nvPr>
        </p:nvSpPr>
        <p:spPr>
          <a:xfrm>
            <a:off x="646111" y="452718"/>
            <a:ext cx="9404723" cy="1400530"/>
          </a:xfrm>
        </p:spPr>
        <p:txBody>
          <a:bodyPr>
            <a:normAutofit/>
          </a:bodyPr>
          <a:lstStyle/>
          <a:p>
            <a:r>
              <a:rPr lang="en-US"/>
              <a:t>Supervised Learning</a:t>
            </a:r>
          </a:p>
        </p:txBody>
      </p:sp>
      <p:graphicFrame>
        <p:nvGraphicFramePr>
          <p:cNvPr id="6" name="Content Placeholder 2">
            <a:extLst>
              <a:ext uri="{FF2B5EF4-FFF2-40B4-BE49-F238E27FC236}">
                <a16:creationId xmlns:a16="http://schemas.microsoft.com/office/drawing/2014/main" id="{8ED1397A-6057-4CE2-AEAC-187345C125D7}"/>
              </a:ext>
            </a:extLst>
          </p:cNvPr>
          <p:cNvGraphicFramePr>
            <a:graphicFrameLocks noGrp="1"/>
          </p:cNvGraphicFramePr>
          <p:nvPr>
            <p:ph idx="1"/>
            <p:extLst>
              <p:ext uri="{D42A27DB-BD31-4B8C-83A1-F6EECF244321}">
                <p14:modId xmlns:p14="http://schemas.microsoft.com/office/powerpoint/2010/main" val="3278735229"/>
              </p:ext>
            </p:extLst>
          </p:nvPr>
        </p:nvGraphicFramePr>
        <p:xfrm>
          <a:off x="646111" y="1357209"/>
          <a:ext cx="10636078" cy="48393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9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F2B25FC0-6561-4A3C-8AD6-4423CDE54316}"/>
              </a:ext>
            </a:extLst>
          </p:cNvPr>
          <p:cNvSpPr>
            <a:spLocks noGrp="1"/>
          </p:cNvSpPr>
          <p:nvPr>
            <p:ph type="title"/>
          </p:nvPr>
        </p:nvSpPr>
        <p:spPr>
          <a:xfrm>
            <a:off x="806195" y="804672"/>
            <a:ext cx="3521359" cy="5248656"/>
          </a:xfrm>
        </p:spPr>
        <p:txBody>
          <a:bodyPr anchor="ctr">
            <a:normAutofit/>
          </a:bodyPr>
          <a:lstStyle/>
          <a:p>
            <a:pPr algn="ctr"/>
            <a:r>
              <a:rPr lang="en-US" dirty="0"/>
              <a:t>Data Structuring </a:t>
            </a:r>
            <a:endParaRPr lang="en-US"/>
          </a:p>
        </p:txBody>
      </p:sp>
      <p:sp>
        <p:nvSpPr>
          <p:cNvPr id="3" name="Content Placeholder 2">
            <a:extLst>
              <a:ext uri="{FF2B5EF4-FFF2-40B4-BE49-F238E27FC236}">
                <a16:creationId xmlns:a16="http://schemas.microsoft.com/office/drawing/2014/main" id="{7AC1FEC6-D0F6-4651-8C77-EBF0CFE99E49}"/>
              </a:ext>
            </a:extLst>
          </p:cNvPr>
          <p:cNvSpPr>
            <a:spLocks noGrp="1"/>
          </p:cNvSpPr>
          <p:nvPr>
            <p:ph idx="1"/>
          </p:nvPr>
        </p:nvSpPr>
        <p:spPr>
          <a:xfrm>
            <a:off x="4975861" y="491520"/>
            <a:ext cx="6399930" cy="6041972"/>
          </a:xfrm>
        </p:spPr>
        <p:txBody>
          <a:bodyPr vert="horz" lIns="91440" tIns="45720" rIns="91440" bIns="45720" rtlCol="0" anchor="ctr">
            <a:normAutofit lnSpcReduction="10000"/>
          </a:bodyPr>
          <a:lstStyle/>
          <a:p>
            <a:endParaRPr lang="en-US"/>
          </a:p>
          <a:p>
            <a:endParaRPr lang="en-US" dirty="0"/>
          </a:p>
          <a:p>
            <a:endParaRPr lang="en-US"/>
          </a:p>
          <a:p>
            <a:endParaRPr lang="en-US" dirty="0"/>
          </a:p>
          <a:p>
            <a:endParaRPr lang="en-US" dirty="0"/>
          </a:p>
          <a:p>
            <a:r>
              <a:rPr lang="en-US" dirty="0">
                <a:ea typeface="+mj-lt"/>
                <a:cs typeface="+mj-lt"/>
              </a:rPr>
              <a:t>Data structuring deals with analyzing the nature of data and its importance in the larger scheme of things. </a:t>
            </a:r>
            <a:endParaRPr lang="en-US" dirty="0"/>
          </a:p>
          <a:p>
            <a:r>
              <a:rPr lang="en-US" dirty="0"/>
              <a:t>Breakdown data into further sub-categories to better suit our strategy. </a:t>
            </a:r>
            <a:endParaRPr lang="en-US"/>
          </a:p>
          <a:p>
            <a:r>
              <a:rPr lang="en-US" dirty="0"/>
              <a:t>The data which are not significant are discarded.</a:t>
            </a:r>
          </a:p>
          <a:p>
            <a:r>
              <a:rPr lang="en-US" dirty="0"/>
              <a:t>Convert the categorical variables into 0's and 1's using One Hot Encoding.</a:t>
            </a:r>
          </a:p>
          <a:p>
            <a:r>
              <a:rPr lang="en-US" dirty="0"/>
              <a:t>Create training samples from the structured data </a:t>
            </a:r>
          </a:p>
          <a:p>
            <a:endParaRPr lang="en-US" dirty="0"/>
          </a:p>
          <a:p>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04321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187-A6DF-4C39-AD95-4F7BA1897AC2}"/>
              </a:ext>
            </a:extLst>
          </p:cNvPr>
          <p:cNvSpPr>
            <a:spLocks noGrp="1"/>
          </p:cNvSpPr>
          <p:nvPr>
            <p:ph type="title"/>
          </p:nvPr>
        </p:nvSpPr>
        <p:spPr>
          <a:xfrm>
            <a:off x="646111" y="452718"/>
            <a:ext cx="9404723" cy="1400530"/>
          </a:xfrm>
        </p:spPr>
        <p:txBody>
          <a:bodyPr>
            <a:normAutofit/>
          </a:bodyPr>
          <a:lstStyle/>
          <a:p>
            <a:r>
              <a:rPr lang="en-US" dirty="0"/>
              <a:t>Data Preprocessing</a:t>
            </a:r>
          </a:p>
        </p:txBody>
      </p:sp>
      <p:graphicFrame>
        <p:nvGraphicFramePr>
          <p:cNvPr id="5" name="Content Placeholder 2">
            <a:extLst>
              <a:ext uri="{FF2B5EF4-FFF2-40B4-BE49-F238E27FC236}">
                <a16:creationId xmlns:a16="http://schemas.microsoft.com/office/drawing/2014/main" id="{F4F614E5-9881-4482-ADB9-EBAFC18AD6BB}"/>
              </a:ext>
            </a:extLst>
          </p:cNvPr>
          <p:cNvGraphicFramePr>
            <a:graphicFrameLocks noGrp="1"/>
          </p:cNvGraphicFramePr>
          <p:nvPr>
            <p:ph idx="1"/>
            <p:extLst>
              <p:ext uri="{D42A27DB-BD31-4B8C-83A1-F6EECF244321}">
                <p14:modId xmlns:p14="http://schemas.microsoft.com/office/powerpoint/2010/main" val="1648618504"/>
              </p:ext>
            </p:extLst>
          </p:nvPr>
        </p:nvGraphicFramePr>
        <p:xfrm>
          <a:off x="1397673" y="1920880"/>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541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312E-EAF0-485B-A855-85CA26DF29E4}"/>
              </a:ext>
            </a:extLst>
          </p:cNvPr>
          <p:cNvSpPr>
            <a:spLocks noGrp="1"/>
          </p:cNvSpPr>
          <p:nvPr>
            <p:ph type="title"/>
          </p:nvPr>
        </p:nvSpPr>
        <p:spPr>
          <a:xfrm>
            <a:off x="648930" y="629266"/>
            <a:ext cx="3322912" cy="1641987"/>
          </a:xfrm>
        </p:spPr>
        <p:txBody>
          <a:bodyPr>
            <a:normAutofit/>
          </a:bodyPr>
          <a:lstStyle/>
          <a:p>
            <a:r>
              <a:rPr lang="en-US"/>
              <a:t>Correlation     Matrix</a:t>
            </a:r>
          </a:p>
        </p:txBody>
      </p:sp>
      <p:pic>
        <p:nvPicPr>
          <p:cNvPr id="4" name="Picture 4" descr="A screenshot of a cell phone&#10;&#10;Description generated with very high confidence">
            <a:extLst>
              <a:ext uri="{FF2B5EF4-FFF2-40B4-BE49-F238E27FC236}">
                <a16:creationId xmlns:a16="http://schemas.microsoft.com/office/drawing/2014/main" id="{285B3B77-CADB-44F2-BF14-3046F813909E}"/>
              </a:ext>
            </a:extLst>
          </p:cNvPr>
          <p:cNvPicPr>
            <a:picLocks noChangeAspect="1"/>
          </p:cNvPicPr>
          <p:nvPr/>
        </p:nvPicPr>
        <p:blipFill rotWithShape="1">
          <a:blip r:embed="rId3"/>
          <a:srcRect l="5133" r="3" b="3"/>
          <a:stretch/>
        </p:blipFill>
        <p:spPr>
          <a:xfrm>
            <a:off x="4755243" y="1006258"/>
            <a:ext cx="6924756" cy="5638797"/>
          </a:xfrm>
          <a:prstGeom prst="rect">
            <a:avLst/>
          </a:prstGeom>
          <a:effectLst>
            <a:outerShdw blurRad="50800" dist="38100" dir="5400000" algn="t" rotWithShape="0">
              <a:prstClr val="black">
                <a:alpha val="43000"/>
              </a:prstClr>
            </a:outerShdw>
          </a:effectLst>
        </p:spPr>
      </p:pic>
      <p:sp>
        <p:nvSpPr>
          <p:cNvPr id="11" name="Rectangle 10">
            <a:extLst>
              <a:ext uri="{FF2B5EF4-FFF2-40B4-BE49-F238E27FC236}">
                <a16:creationId xmlns:a16="http://schemas.microsoft.com/office/drawing/2014/main" id="{8B552A8E-DEF9-4254-BD69-E4D91C6A1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E08A0852-47F8-4CAF-A8B8-6E63E2A73655}"/>
              </a:ext>
            </a:extLst>
          </p:cNvPr>
          <p:cNvSpPr>
            <a:spLocks noGrp="1"/>
          </p:cNvSpPr>
          <p:nvPr>
            <p:ph idx="1"/>
          </p:nvPr>
        </p:nvSpPr>
        <p:spPr>
          <a:xfrm>
            <a:off x="647701" y="2273645"/>
            <a:ext cx="3684546" cy="3974754"/>
          </a:xfrm>
        </p:spPr>
        <p:txBody>
          <a:bodyPr vert="horz" lIns="91440" tIns="45720" rIns="91440" bIns="45720" rtlCol="0" anchor="t">
            <a:normAutofit/>
          </a:bodyPr>
          <a:lstStyle/>
          <a:p>
            <a:r>
              <a:rPr lang="en-US"/>
              <a:t>The correlation matrix displays the top ten features selected after structuring our data. </a:t>
            </a:r>
          </a:p>
          <a:p>
            <a:pPr marL="0" indent="0">
              <a:buNone/>
            </a:pPr>
            <a:endParaRPr lang="en-US" dirty="0"/>
          </a:p>
          <a:p>
            <a:r>
              <a:rPr lang="en-US"/>
              <a:t>The correlation matrix shows correlation coefficients between two variables which is used to summarize data.</a:t>
            </a:r>
            <a:endParaRPr lang="en-US" dirty="0"/>
          </a:p>
        </p:txBody>
      </p:sp>
    </p:spTree>
    <p:extLst>
      <p:ext uri="{BB962C8B-B14F-4D97-AF65-F5344CB8AC3E}">
        <p14:creationId xmlns:p14="http://schemas.microsoft.com/office/powerpoint/2010/main" val="65227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28E9-1485-4FC9-93F7-ABAC47F6145A}"/>
              </a:ext>
            </a:extLst>
          </p:cNvPr>
          <p:cNvSpPr>
            <a:spLocks noGrp="1"/>
          </p:cNvSpPr>
          <p:nvPr>
            <p:ph type="title"/>
          </p:nvPr>
        </p:nvSpPr>
        <p:spPr/>
        <p:txBody>
          <a:bodyPr/>
          <a:lstStyle/>
          <a:p>
            <a:r>
              <a:rPr lang="en-US"/>
              <a:t>Training Samples</a:t>
            </a:r>
          </a:p>
        </p:txBody>
      </p:sp>
      <p:sp>
        <p:nvSpPr>
          <p:cNvPr id="7" name="Content Placeholder 6">
            <a:extLst>
              <a:ext uri="{FF2B5EF4-FFF2-40B4-BE49-F238E27FC236}">
                <a16:creationId xmlns:a16="http://schemas.microsoft.com/office/drawing/2014/main" id="{EE5DE321-87E2-4D07-B0A1-6B9BDC0886AC}"/>
              </a:ext>
            </a:extLst>
          </p:cNvPr>
          <p:cNvSpPr>
            <a:spLocks noGrp="1"/>
          </p:cNvSpPr>
          <p:nvPr>
            <p:ph idx="1"/>
          </p:nvPr>
        </p:nvSpPr>
        <p:spPr>
          <a:xfrm>
            <a:off x="1103312" y="1599837"/>
            <a:ext cx="8946541" cy="4648562"/>
          </a:xfrm>
        </p:spPr>
        <p:txBody>
          <a:bodyPr vert="horz" lIns="91440" tIns="45720" rIns="91440" bIns="45720" rtlCol="0" anchor="t">
            <a:normAutofit/>
          </a:bodyPr>
          <a:lstStyle/>
          <a:p>
            <a:endParaRPr lang="en-US" dirty="0"/>
          </a:p>
          <a:p>
            <a:r>
              <a:rPr lang="en-US">
                <a:ea typeface="+mj-lt"/>
                <a:cs typeface="+mj-lt"/>
              </a:rPr>
              <a:t>The training dataset is used initially to the fit and tune the models. </a:t>
            </a:r>
          </a:p>
          <a:p>
            <a:r>
              <a:rPr lang="en-US">
                <a:ea typeface="+mj-lt"/>
                <a:cs typeface="+mj-lt"/>
              </a:rPr>
              <a:t>The training dataset is the actual dataset that is used to train the model and check its performance for different modelling techniques. </a:t>
            </a:r>
            <a:endParaRPr lang="en-US"/>
          </a:p>
          <a:p>
            <a:r>
              <a:rPr lang="en-US"/>
              <a:t>Divide the data into chunks of 500, 1000 and 3000 rows, including loss ratios varying from 1% to 10 % and 20% for all the chunks of data.</a:t>
            </a:r>
            <a:r>
              <a:rPr lang="en-US" dirty="0"/>
              <a:t> </a:t>
            </a:r>
          </a:p>
          <a:p>
            <a:r>
              <a:rPr lang="en-US"/>
              <a:t>Compress the values of these </a:t>
            </a:r>
            <a:r>
              <a:rPr lang="en-US">
                <a:ea typeface="+mj-lt"/>
                <a:cs typeface="+mj-lt"/>
              </a:rPr>
              <a:t>partitioned </a:t>
            </a:r>
            <a:r>
              <a:rPr lang="en-US"/>
              <a:t>data into a single column. </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95797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B8F7-0EB6-4395-B1DF-76F8E71B1428}"/>
              </a:ext>
            </a:extLst>
          </p:cNvPr>
          <p:cNvSpPr>
            <a:spLocks noGrp="1"/>
          </p:cNvSpPr>
          <p:nvPr>
            <p:ph type="title"/>
          </p:nvPr>
        </p:nvSpPr>
        <p:spPr/>
        <p:txBody>
          <a:bodyPr/>
          <a:lstStyle/>
          <a:p>
            <a:r>
              <a:rPr lang="en-US"/>
              <a:t>Calculating the Loss Ratio</a:t>
            </a:r>
          </a:p>
        </p:txBody>
      </p:sp>
      <p:sp>
        <p:nvSpPr>
          <p:cNvPr id="3" name="Content Placeholder 2">
            <a:extLst>
              <a:ext uri="{FF2B5EF4-FFF2-40B4-BE49-F238E27FC236}">
                <a16:creationId xmlns:a16="http://schemas.microsoft.com/office/drawing/2014/main" id="{12C810CD-8337-4233-9A4B-7B9CC27E030F}"/>
              </a:ext>
            </a:extLst>
          </p:cNvPr>
          <p:cNvSpPr>
            <a:spLocks noGrp="1"/>
          </p:cNvSpPr>
          <p:nvPr>
            <p:ph idx="1"/>
          </p:nvPr>
        </p:nvSpPr>
        <p:spPr/>
        <p:txBody>
          <a:bodyPr vert="horz" lIns="91440" tIns="45720" rIns="91440" bIns="45720" rtlCol="0" anchor="t">
            <a:normAutofit/>
          </a:bodyPr>
          <a:lstStyle/>
          <a:p>
            <a:r>
              <a:rPr lang="en-US"/>
              <a:t>The Loss ratio in terms of auto insurance industry is defined as the ratio of the total losses paid out by an insurance company on claims received divided by the total premiums earned by the insurance company. </a:t>
            </a:r>
            <a:endParaRPr lang="en-US" dirty="0"/>
          </a:p>
          <a:p>
            <a:endParaRPr lang="en-US" dirty="0"/>
          </a:p>
          <a:p>
            <a:r>
              <a:rPr lang="en-US"/>
              <a:t>The target value of the project is "natural log of portfolio loss ratio", which is calculated using the formula </a:t>
            </a:r>
          </a:p>
          <a:p>
            <a:pPr marL="0" indent="0">
              <a:buNone/>
            </a:pPr>
            <a:r>
              <a:rPr lang="en-US" dirty="0"/>
              <a:t>                        </a:t>
            </a:r>
            <a:r>
              <a:rPr lang="en-US" b="1" dirty="0"/>
              <a:t>  IN_LR = ln(TOTAL</a:t>
            </a:r>
            <a:r>
              <a:rPr lang="en-US" sz="1400" b="1"/>
              <a:t>Losses /  </a:t>
            </a:r>
            <a:r>
              <a:rPr lang="en-US" b="1">
                <a:ea typeface="+mj-lt"/>
                <a:cs typeface="+mj-lt"/>
              </a:rPr>
              <a:t>TOTAL</a:t>
            </a:r>
            <a:r>
              <a:rPr lang="en-US" sz="1400" b="1">
                <a:ea typeface="+mj-lt"/>
                <a:cs typeface="+mj-lt"/>
              </a:rPr>
              <a:t>Premium)</a:t>
            </a:r>
          </a:p>
          <a:p>
            <a:pPr marL="285750" indent="-285750"/>
            <a:endParaRPr lang="en-US" sz="1400" b="1" dirty="0">
              <a:ea typeface="+mj-lt"/>
              <a:cs typeface="+mj-lt"/>
            </a:endParaRPr>
          </a:p>
          <a:p>
            <a:pPr marL="285750" indent="-285750"/>
            <a:r>
              <a:rPr lang="en-US">
                <a:ea typeface="+mj-lt"/>
                <a:cs typeface="+mj-lt"/>
              </a:rPr>
              <a:t>The expected loss ratio can be used to determine the estimated losses for each individual policies.</a:t>
            </a:r>
            <a:endParaRPr lang="en-US" b="1" dirty="0">
              <a:ea typeface="+mj-lt"/>
              <a:cs typeface="+mj-lt"/>
            </a:endParaRPr>
          </a:p>
          <a:p>
            <a:pPr marL="285750" indent="-285750"/>
            <a:endParaRPr lang="en-US" dirty="0">
              <a:ea typeface="+mj-lt"/>
              <a:cs typeface="+mj-lt"/>
            </a:endParaRPr>
          </a:p>
          <a:p>
            <a:pPr marL="285750" indent="-285750"/>
            <a:endParaRPr lang="en-US" dirty="0">
              <a:ea typeface="+mj-lt"/>
              <a:cs typeface="+mj-lt"/>
            </a:endParaRPr>
          </a:p>
          <a:p>
            <a:pPr marL="0" indent="0">
              <a:buNone/>
            </a:pPr>
            <a:endParaRPr lang="en-US" sz="1400" b="1" dirty="0">
              <a:ea typeface="+mj-lt"/>
              <a:cs typeface="+mj-lt"/>
            </a:endParaRPr>
          </a:p>
          <a:p>
            <a:pPr marL="0" indent="0">
              <a:buNone/>
            </a:pPr>
            <a:endParaRPr lang="en-US" sz="1400" b="1" dirty="0">
              <a:ea typeface="+mj-lt"/>
              <a:cs typeface="+mj-lt"/>
            </a:endParaRPr>
          </a:p>
        </p:txBody>
      </p:sp>
    </p:spTree>
    <p:extLst>
      <p:ext uri="{BB962C8B-B14F-4D97-AF65-F5344CB8AC3E}">
        <p14:creationId xmlns:p14="http://schemas.microsoft.com/office/powerpoint/2010/main" val="275873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2C02-147E-450B-9C88-583459405C13}"/>
              </a:ext>
            </a:extLst>
          </p:cNvPr>
          <p:cNvSpPr>
            <a:spLocks noGrp="1"/>
          </p:cNvSpPr>
          <p:nvPr>
            <p:ph type="title"/>
          </p:nvPr>
        </p:nvSpPr>
        <p:spPr/>
        <p:txBody>
          <a:bodyPr/>
          <a:lstStyle/>
          <a:p>
            <a:r>
              <a:rPr lang="en-US"/>
              <a:t>Modelling Techniques </a:t>
            </a:r>
          </a:p>
        </p:txBody>
      </p:sp>
      <p:sp>
        <p:nvSpPr>
          <p:cNvPr id="3" name="Content Placeholder 2">
            <a:extLst>
              <a:ext uri="{FF2B5EF4-FFF2-40B4-BE49-F238E27FC236}">
                <a16:creationId xmlns:a16="http://schemas.microsoft.com/office/drawing/2014/main" id="{4631B9F9-FD84-4CBB-B04B-B615EDFF7D29}"/>
              </a:ext>
            </a:extLst>
          </p:cNvPr>
          <p:cNvSpPr>
            <a:spLocks noGrp="1"/>
          </p:cNvSpPr>
          <p:nvPr>
            <p:ph idx="1"/>
          </p:nvPr>
        </p:nvSpPr>
        <p:spPr/>
        <p:txBody>
          <a:bodyPr vert="horz" lIns="91440" tIns="45720" rIns="91440" bIns="45720" rtlCol="0" anchor="t">
            <a:normAutofit/>
          </a:bodyPr>
          <a:lstStyle/>
          <a:p>
            <a:r>
              <a:rPr lang="en-US"/>
              <a:t>It is always a good practice to test out  different models to find the best fit for the data we are working with. </a:t>
            </a:r>
            <a:endParaRPr lang="en-US" dirty="0"/>
          </a:p>
          <a:p>
            <a:r>
              <a:rPr lang="en-US"/>
              <a:t>Multiple modeling techniques are used to train the data. We check the performance of all the techniques, compare their output and take average of the results. </a:t>
            </a:r>
          </a:p>
          <a:p>
            <a:r>
              <a:rPr lang="en-US"/>
              <a:t>We have used seven modelling techniques namely Linear Regression, Lasso Regression (L1), Ridge Regression (L2), XG Boost, ElasticNetCV, LightGBM and GridSearchCV. </a:t>
            </a:r>
            <a:endParaRPr lang="en-US" dirty="0"/>
          </a:p>
          <a:p>
            <a:r>
              <a:rPr lang="en-US"/>
              <a:t>Use the test data set to check the unbiased performance of the final model fit on the training data set.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31299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E8D-74D5-4493-817F-F2D479F54D66}"/>
              </a:ext>
            </a:extLst>
          </p:cNvPr>
          <p:cNvSpPr>
            <a:spLocks noGrp="1"/>
          </p:cNvSpPr>
          <p:nvPr>
            <p:ph type="title"/>
          </p:nvPr>
        </p:nvSpPr>
        <p:spPr>
          <a:xfrm flipH="1">
            <a:off x="2184400" y="452718"/>
            <a:ext cx="50800" cy="45719"/>
          </a:xfrm>
        </p:spPr>
        <p:txBody>
          <a:bodyPr/>
          <a:lstStyle/>
          <a:p>
            <a:endParaRPr lang="en-US" dirty="0"/>
          </a:p>
        </p:txBody>
      </p:sp>
      <p:pic>
        <p:nvPicPr>
          <p:cNvPr id="4" name="Content Placeholder 3">
            <a:extLst>
              <a:ext uri="{FF2B5EF4-FFF2-40B4-BE49-F238E27FC236}">
                <a16:creationId xmlns:a16="http://schemas.microsoft.com/office/drawing/2014/main" id="{7BCEA42F-0655-428E-BFCD-FEDCF86BBE93}"/>
              </a:ext>
            </a:extLst>
          </p:cNvPr>
          <p:cNvPicPr>
            <a:picLocks noGrp="1" noChangeAspect="1"/>
          </p:cNvPicPr>
          <p:nvPr>
            <p:ph idx="1"/>
          </p:nvPr>
        </p:nvPicPr>
        <p:blipFill>
          <a:blip r:embed="rId2"/>
          <a:stretch>
            <a:fillRect/>
          </a:stretch>
        </p:blipFill>
        <p:spPr>
          <a:xfrm>
            <a:off x="722352" y="452718"/>
            <a:ext cx="9620527" cy="6212242"/>
          </a:xfrm>
          <a:prstGeom prst="rect">
            <a:avLst/>
          </a:prstGeom>
        </p:spPr>
      </p:pic>
    </p:spTree>
    <p:extLst>
      <p:ext uri="{BB962C8B-B14F-4D97-AF65-F5344CB8AC3E}">
        <p14:creationId xmlns:p14="http://schemas.microsoft.com/office/powerpoint/2010/main" val="3286648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B5EA24A-FDCD-4247-BA6D-5A3129581FF5}"/>
              </a:ext>
            </a:extLst>
          </p:cNvPr>
          <p:cNvSpPr>
            <a:spLocks noGrp="1"/>
          </p:cNvSpPr>
          <p:nvPr>
            <p:ph type="title"/>
          </p:nvPr>
        </p:nvSpPr>
        <p:spPr>
          <a:xfrm>
            <a:off x="806195" y="804672"/>
            <a:ext cx="3521359" cy="5248656"/>
          </a:xfrm>
        </p:spPr>
        <p:txBody>
          <a:bodyPr anchor="ctr">
            <a:normAutofit/>
          </a:bodyPr>
          <a:lstStyle/>
          <a:p>
            <a:pPr algn="ctr"/>
            <a:r>
              <a:rPr lang="en-US" dirty="0"/>
              <a:t>Important features for Predicting Loss ratio</a:t>
            </a:r>
          </a:p>
        </p:txBody>
      </p:sp>
      <p:sp>
        <p:nvSpPr>
          <p:cNvPr id="3" name="Content Placeholder 2">
            <a:extLst>
              <a:ext uri="{FF2B5EF4-FFF2-40B4-BE49-F238E27FC236}">
                <a16:creationId xmlns:a16="http://schemas.microsoft.com/office/drawing/2014/main" id="{B809C30B-E077-40FB-8450-1BBFD705CAC4}"/>
              </a:ext>
            </a:extLst>
          </p:cNvPr>
          <p:cNvSpPr>
            <a:spLocks noGrp="1"/>
          </p:cNvSpPr>
          <p:nvPr>
            <p:ph idx="1"/>
          </p:nvPr>
        </p:nvSpPr>
        <p:spPr>
          <a:xfrm>
            <a:off x="4975861" y="804671"/>
            <a:ext cx="6399930" cy="5248657"/>
          </a:xfrm>
        </p:spPr>
        <p:txBody>
          <a:bodyPr anchor="ctr">
            <a:normAutofit/>
          </a:bodyPr>
          <a:lstStyle/>
          <a:p>
            <a:r>
              <a:rPr lang="en-US" dirty="0"/>
              <a:t>Annual Premium </a:t>
            </a:r>
          </a:p>
          <a:p>
            <a:r>
              <a:rPr lang="en-US" dirty="0"/>
              <a:t>Vehicle make year </a:t>
            </a:r>
          </a:p>
          <a:p>
            <a:r>
              <a:rPr lang="en-US" dirty="0"/>
              <a:t>Vehicle usage</a:t>
            </a:r>
          </a:p>
          <a:p>
            <a:r>
              <a:rPr lang="en-US" dirty="0"/>
              <a:t>Vehicle symbol</a:t>
            </a:r>
          </a:p>
          <a:p>
            <a:r>
              <a:rPr lang="en-US" dirty="0"/>
              <a:t>Number of drivers</a:t>
            </a:r>
          </a:p>
          <a:p>
            <a:r>
              <a:rPr lang="en-US" dirty="0"/>
              <a:t>Vehicle performance</a:t>
            </a:r>
          </a:p>
          <a:p>
            <a:r>
              <a:rPr lang="en-US" dirty="0"/>
              <a:t>Miles to work </a:t>
            </a:r>
          </a:p>
          <a:p>
            <a:r>
              <a:rPr lang="en-US" dirty="0"/>
              <a:t>Vehicle Age </a:t>
            </a:r>
          </a:p>
          <a:p>
            <a:r>
              <a:rPr lang="en-US" dirty="0"/>
              <a:t>Total drivers</a:t>
            </a:r>
          </a:p>
          <a:p>
            <a:r>
              <a:rPr lang="en-US" dirty="0"/>
              <a:t>Drivers Age</a:t>
            </a:r>
          </a:p>
        </p:txBody>
      </p:sp>
    </p:spTree>
    <p:extLst>
      <p:ext uri="{BB962C8B-B14F-4D97-AF65-F5344CB8AC3E}">
        <p14:creationId xmlns:p14="http://schemas.microsoft.com/office/powerpoint/2010/main" val="113459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A6D1-8F3D-49CE-BD8D-242D0672A7E4}"/>
              </a:ext>
            </a:extLst>
          </p:cNvPr>
          <p:cNvSpPr>
            <a:spLocks noGrp="1"/>
          </p:cNvSpPr>
          <p:nvPr>
            <p:ph type="title"/>
          </p:nvPr>
        </p:nvSpPr>
        <p:spPr>
          <a:xfrm>
            <a:off x="648930" y="629266"/>
            <a:ext cx="9252154" cy="1223983"/>
          </a:xfrm>
        </p:spPr>
        <p:txBody>
          <a:bodyPr>
            <a:normAutofit fontScale="90000"/>
          </a:bodyPr>
          <a:lstStyle/>
          <a:p>
            <a:pPr>
              <a:lnSpc>
                <a:spcPct val="90000"/>
              </a:lnSpc>
            </a:pPr>
            <a:r>
              <a:rPr lang="en-US" sz="3900" dirty="0"/>
              <a:t>								</a:t>
            </a:r>
            <a:r>
              <a:rPr lang="en-US" sz="4800" b="1" dirty="0"/>
              <a:t>Goal</a:t>
            </a:r>
            <a:r>
              <a:rPr lang="en-US" sz="3900" b="1" dirty="0"/>
              <a:t> </a:t>
            </a:r>
            <a:r>
              <a:rPr lang="en-US" sz="3900" dirty="0"/>
              <a:t>	</a:t>
            </a:r>
            <a:br>
              <a:rPr lang="en-US" sz="3900" dirty="0"/>
            </a:br>
            <a:endParaRPr lang="en-US" sz="3900" dirty="0"/>
          </a:p>
        </p:txBody>
      </p:sp>
      <p:sp>
        <p:nvSpPr>
          <p:cNvPr id="3" name="Content Placeholder 2">
            <a:extLst>
              <a:ext uri="{FF2B5EF4-FFF2-40B4-BE49-F238E27FC236}">
                <a16:creationId xmlns:a16="http://schemas.microsoft.com/office/drawing/2014/main" id="{2AEF9DC4-DEC9-4C9F-A73B-F08C444583DF}"/>
              </a:ext>
            </a:extLst>
          </p:cNvPr>
          <p:cNvSpPr>
            <a:spLocks noGrp="1"/>
          </p:cNvSpPr>
          <p:nvPr>
            <p:ph idx="1"/>
          </p:nvPr>
        </p:nvSpPr>
        <p:spPr>
          <a:xfrm>
            <a:off x="1103311" y="2052214"/>
            <a:ext cx="4338409" cy="4196185"/>
          </a:xfrm>
        </p:spPr>
        <p:txBody>
          <a:bodyPr>
            <a:normAutofit/>
          </a:bodyPr>
          <a:lstStyle/>
          <a:p>
            <a:r>
              <a:rPr lang="en-US" dirty="0"/>
              <a:t>Multiple factors affect the pricing of auto insurance policies. </a:t>
            </a:r>
            <a:endParaRPr lang="en-US"/>
          </a:p>
          <a:p>
            <a:endParaRPr lang="en-US"/>
          </a:p>
          <a:p>
            <a:r>
              <a:rPr lang="en-US" dirty="0"/>
              <a:t>To reduce the loss of an auto insurance company via an analysis of natural logarithmic of loss ratio using predictive modeling. </a:t>
            </a:r>
          </a:p>
        </p:txBody>
      </p:sp>
      <p:pic>
        <p:nvPicPr>
          <p:cNvPr id="4" name="Picture 3">
            <a:extLst>
              <a:ext uri="{FF2B5EF4-FFF2-40B4-BE49-F238E27FC236}">
                <a16:creationId xmlns:a16="http://schemas.microsoft.com/office/drawing/2014/main" id="{81666A68-FC2C-4AD5-A2D9-DFF1529911E7}"/>
              </a:ext>
            </a:extLst>
          </p:cNvPr>
          <p:cNvPicPr>
            <a:picLocks noChangeAspect="1"/>
          </p:cNvPicPr>
          <p:nvPr/>
        </p:nvPicPr>
        <p:blipFill rotWithShape="1">
          <a:blip r:embed="rId3"/>
          <a:srcRect l="2429" r="25468" b="1"/>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78863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4E35F3C-2D1E-47B1-83D8-48BEDDCFAA65}"/>
              </a:ext>
            </a:extLst>
          </p:cNvPr>
          <p:cNvSpPr>
            <a:spLocks noGrp="1"/>
          </p:cNvSpPr>
          <p:nvPr>
            <p:ph type="title"/>
          </p:nvPr>
        </p:nvSpPr>
        <p:spPr>
          <a:xfrm>
            <a:off x="806195" y="804672"/>
            <a:ext cx="3521359" cy="5248656"/>
          </a:xfrm>
        </p:spPr>
        <p:txBody>
          <a:bodyPr anchor="ctr">
            <a:normAutofit/>
          </a:bodyPr>
          <a:lstStyle/>
          <a:p>
            <a:pPr algn="ctr"/>
            <a:r>
              <a:rPr lang="en-US"/>
              <a:t>Business Process and Features on Predictive modeling </a:t>
            </a:r>
          </a:p>
        </p:txBody>
      </p:sp>
      <p:sp>
        <p:nvSpPr>
          <p:cNvPr id="3" name="Content Placeholder 2">
            <a:extLst>
              <a:ext uri="{FF2B5EF4-FFF2-40B4-BE49-F238E27FC236}">
                <a16:creationId xmlns:a16="http://schemas.microsoft.com/office/drawing/2014/main" id="{BFC5C34E-A18A-48CE-99F8-9B78EBFD51C6}"/>
              </a:ext>
            </a:extLst>
          </p:cNvPr>
          <p:cNvSpPr>
            <a:spLocks noGrp="1"/>
          </p:cNvSpPr>
          <p:nvPr>
            <p:ph idx="1"/>
          </p:nvPr>
        </p:nvSpPr>
        <p:spPr>
          <a:xfrm>
            <a:off x="4975861" y="804671"/>
            <a:ext cx="6399930" cy="5248657"/>
          </a:xfrm>
        </p:spPr>
        <p:txBody>
          <a:bodyPr vert="horz" lIns="91440" tIns="45720" rIns="91440" bIns="45720" rtlCol="0" anchor="ctr">
            <a:normAutofit/>
          </a:bodyPr>
          <a:lstStyle/>
          <a:p>
            <a:endParaRPr lang="en-US" dirty="0"/>
          </a:p>
          <a:p>
            <a:r>
              <a:rPr lang="en-US" b="1" dirty="0"/>
              <a:t>Business Process and Feature Modeling:</a:t>
            </a:r>
          </a:p>
          <a:p>
            <a:pPr lvl="1"/>
            <a:r>
              <a:rPr lang="en-US" dirty="0"/>
              <a:t>Creating the model</a:t>
            </a:r>
          </a:p>
          <a:p>
            <a:pPr lvl="1"/>
            <a:r>
              <a:rPr lang="en-US" dirty="0"/>
              <a:t>Testing the model </a:t>
            </a:r>
          </a:p>
          <a:p>
            <a:pPr lvl="1"/>
            <a:r>
              <a:rPr lang="en-US" dirty="0"/>
              <a:t>Validating the model </a:t>
            </a:r>
          </a:p>
          <a:p>
            <a:pPr lvl="1"/>
            <a:r>
              <a:rPr lang="en-US" dirty="0"/>
              <a:t>Evaluating the model</a:t>
            </a:r>
          </a:p>
          <a:p>
            <a:pPr lvl="1"/>
            <a:r>
              <a:rPr lang="en-US" dirty="0"/>
              <a:t>Statistics</a:t>
            </a:r>
          </a:p>
          <a:p>
            <a:pPr lvl="1"/>
            <a:r>
              <a:rPr lang="en-US" dirty="0"/>
              <a:t>Data Analysis and manipulation </a:t>
            </a:r>
          </a:p>
          <a:p>
            <a:pPr lvl="1"/>
            <a:r>
              <a:rPr lang="en-US" dirty="0"/>
              <a:t>Visualization</a:t>
            </a:r>
          </a:p>
        </p:txBody>
      </p:sp>
    </p:spTree>
    <p:extLst>
      <p:ext uri="{BB962C8B-B14F-4D97-AF65-F5344CB8AC3E}">
        <p14:creationId xmlns:p14="http://schemas.microsoft.com/office/powerpoint/2010/main" val="713172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78C05-479F-48B3-9F12-7E6A01B11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47D52F-F88F-47BC-AF10-F06E9B4721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5877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7EEA-F45F-4C26-8FE8-9296637905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D35797-E55F-46DC-B670-863F7DE7C89F}"/>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95C51206-8748-4F35-A8DC-A28D1FF99211}"/>
              </a:ext>
            </a:extLst>
          </p:cNvPr>
          <p:cNvSpPr/>
          <p:nvPr/>
        </p:nvSpPr>
        <p:spPr>
          <a:xfrm>
            <a:off x="3048000" y="2690336"/>
            <a:ext cx="6096000" cy="3139321"/>
          </a:xfrm>
          <a:prstGeom prst="rect">
            <a:avLst/>
          </a:prstGeom>
        </p:spPr>
        <p:txBody>
          <a:bodyPr>
            <a:spAutoFit/>
          </a:bodyPr>
          <a:lstStyle/>
          <a:p>
            <a:r>
              <a:rPr lang="en-US" dirty="0"/>
              <a:t>Sampling</a:t>
            </a:r>
          </a:p>
          <a:p>
            <a:endParaRPr lang="en-US" dirty="0"/>
          </a:p>
          <a:p>
            <a:r>
              <a:rPr lang="en-US" dirty="0"/>
              <a:t>Policy installment term and vehicle symbol – min max</a:t>
            </a:r>
          </a:p>
          <a:p>
            <a:r>
              <a:rPr lang="en-US" dirty="0"/>
              <a:t>Loss amount (sum)</a:t>
            </a:r>
          </a:p>
          <a:p>
            <a:r>
              <a:rPr lang="en-US" dirty="0"/>
              <a:t>Installment policy (mean)</a:t>
            </a:r>
          </a:p>
          <a:p>
            <a:endParaRPr lang="en-US" dirty="0"/>
          </a:p>
          <a:p>
            <a:r>
              <a:rPr lang="en-US" dirty="0"/>
              <a:t>For continuous variables we have created buckets and labeled them. Where each values will fit into a particular bucket</a:t>
            </a:r>
          </a:p>
          <a:p>
            <a:endParaRPr lang="en-US" dirty="0"/>
          </a:p>
          <a:p>
            <a:r>
              <a:rPr lang="en-US" dirty="0"/>
              <a:t>Cross Validation in L1 and L2</a:t>
            </a:r>
          </a:p>
        </p:txBody>
      </p:sp>
    </p:spTree>
    <p:extLst>
      <p:ext uri="{BB962C8B-B14F-4D97-AF65-F5344CB8AC3E}">
        <p14:creationId xmlns:p14="http://schemas.microsoft.com/office/powerpoint/2010/main" val="6702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D2AC-3A5A-4D54-AADE-033F3EEC9B58}"/>
              </a:ext>
            </a:extLst>
          </p:cNvPr>
          <p:cNvSpPr>
            <a:spLocks noGrp="1"/>
          </p:cNvSpPr>
          <p:nvPr>
            <p:ph type="title"/>
          </p:nvPr>
        </p:nvSpPr>
        <p:spPr>
          <a:xfrm>
            <a:off x="648930" y="629266"/>
            <a:ext cx="9252154" cy="1223983"/>
          </a:xfrm>
        </p:spPr>
        <p:txBody>
          <a:bodyPr>
            <a:normAutofit/>
          </a:bodyPr>
          <a:lstStyle/>
          <a:p>
            <a:r>
              <a:rPr lang="en-US" dirty="0"/>
              <a:t>					</a:t>
            </a:r>
            <a:r>
              <a:rPr lang="en-US" b="1" dirty="0"/>
              <a:t>Data Preparation</a:t>
            </a:r>
          </a:p>
        </p:txBody>
      </p:sp>
      <p:sp>
        <p:nvSpPr>
          <p:cNvPr id="3" name="Content Placeholder 2">
            <a:extLst>
              <a:ext uri="{FF2B5EF4-FFF2-40B4-BE49-F238E27FC236}">
                <a16:creationId xmlns:a16="http://schemas.microsoft.com/office/drawing/2014/main" id="{B0ACF112-C604-4EAE-AB53-3CF3A1A1E332}"/>
              </a:ext>
            </a:extLst>
          </p:cNvPr>
          <p:cNvSpPr>
            <a:spLocks noGrp="1"/>
          </p:cNvSpPr>
          <p:nvPr>
            <p:ph idx="1"/>
          </p:nvPr>
        </p:nvSpPr>
        <p:spPr>
          <a:xfrm>
            <a:off x="382955" y="2052214"/>
            <a:ext cx="4892052" cy="4196185"/>
          </a:xfrm>
        </p:spPr>
        <p:txBody>
          <a:bodyPr>
            <a:normAutofit/>
          </a:bodyPr>
          <a:lstStyle/>
          <a:p>
            <a:r>
              <a:rPr lang="en-US" b="1" dirty="0"/>
              <a:t>One Hot Encoding: </a:t>
            </a:r>
            <a:r>
              <a:rPr lang="en-US" dirty="0"/>
              <a:t>Convert Categorical variables into numerical values. </a:t>
            </a:r>
          </a:p>
          <a:p>
            <a:r>
              <a:rPr lang="en-US" b="1" dirty="0"/>
              <a:t>Correlation Analysis: </a:t>
            </a:r>
            <a:r>
              <a:rPr lang="en-US" dirty="0"/>
              <a:t>Statistical technique to show relationship between variables.</a:t>
            </a:r>
          </a:p>
          <a:p>
            <a:r>
              <a:rPr lang="en-US" b="1" dirty="0"/>
              <a:t>Missing Values and Outliers: </a:t>
            </a:r>
            <a:r>
              <a:rPr lang="en-US" dirty="0"/>
              <a:t>Used nearest neighbor method for similar features and scale down the outliers. </a:t>
            </a:r>
            <a:endParaRPr lang="en-US" b="1" dirty="0"/>
          </a:p>
          <a:p>
            <a:endParaRPr lang="en-US" dirty="0"/>
          </a:p>
          <a:p>
            <a:endParaRPr lang="en-US"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pic>
        <p:nvPicPr>
          <p:cNvPr id="4" name="Picture 4" descr="A screenshot of a cell phone&#10;&#10;Description generated with very high confidence">
            <a:extLst>
              <a:ext uri="{FF2B5EF4-FFF2-40B4-BE49-F238E27FC236}">
                <a16:creationId xmlns:a16="http://schemas.microsoft.com/office/drawing/2014/main" id="{2DE82DCE-4711-4E27-98BB-F3FE22143CD1}"/>
              </a:ext>
            </a:extLst>
          </p:cNvPr>
          <p:cNvPicPr>
            <a:picLocks noChangeAspect="1"/>
          </p:cNvPicPr>
          <p:nvPr/>
        </p:nvPicPr>
        <p:blipFill rotWithShape="1">
          <a:blip r:embed="rId3"/>
          <a:srcRect b="360"/>
          <a:stretch/>
        </p:blipFill>
        <p:spPr>
          <a:xfrm>
            <a:off x="5714277" y="1680530"/>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209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530B-7F02-4286-911E-C9E99521CA65}"/>
              </a:ext>
            </a:extLst>
          </p:cNvPr>
          <p:cNvSpPr>
            <a:spLocks noGrp="1"/>
          </p:cNvSpPr>
          <p:nvPr>
            <p:ph type="title"/>
          </p:nvPr>
        </p:nvSpPr>
        <p:spPr>
          <a:xfrm>
            <a:off x="643855" y="1016001"/>
            <a:ext cx="3108626" cy="867508"/>
          </a:xfrm>
        </p:spPr>
        <p:txBody>
          <a:bodyPr anchor="b">
            <a:normAutofit fontScale="90000"/>
          </a:bodyPr>
          <a:lstStyle/>
          <a:p>
            <a:r>
              <a:rPr lang="en-US" sz="3200" dirty="0"/>
              <a:t>							</a:t>
            </a:r>
            <a:r>
              <a:rPr lang="en-US" sz="4400" b="1" dirty="0"/>
              <a:t>Sampling</a:t>
            </a:r>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1C33825F-8ABA-450E-97BA-A20A1BD8728B}"/>
              </a:ext>
            </a:extLst>
          </p:cNvPr>
          <p:cNvSpPr>
            <a:spLocks noGrp="1"/>
          </p:cNvSpPr>
          <p:nvPr>
            <p:ph idx="1"/>
          </p:nvPr>
        </p:nvSpPr>
        <p:spPr>
          <a:xfrm>
            <a:off x="643855" y="2203939"/>
            <a:ext cx="3108057" cy="3815862"/>
          </a:xfrm>
        </p:spPr>
        <p:txBody>
          <a:bodyPr>
            <a:normAutofit/>
          </a:bodyPr>
          <a:lstStyle/>
          <a:p>
            <a:r>
              <a:rPr lang="en-US" sz="1800" dirty="0"/>
              <a:t>We have taken min and max for attributes, Policy installment term and  vehicle symbol.</a:t>
            </a:r>
          </a:p>
          <a:p>
            <a:r>
              <a:rPr lang="en-US" sz="1800" dirty="0"/>
              <a:t>Used sum function for the loss amount attribute.</a:t>
            </a:r>
          </a:p>
          <a:p>
            <a:r>
              <a:rPr lang="en-US" sz="1800" dirty="0"/>
              <a:t>Calculate the mean for Installment Policy column. </a:t>
            </a:r>
          </a:p>
          <a:p>
            <a:endParaRPr lang="en-US" sz="1800" dirty="0"/>
          </a:p>
          <a:p>
            <a:endParaRPr lang="en-US" sz="1800" dirty="0"/>
          </a:p>
        </p:txBody>
      </p:sp>
      <p:pic>
        <p:nvPicPr>
          <p:cNvPr id="4" name="Content Placeholder 3">
            <a:extLst>
              <a:ext uri="{FF2B5EF4-FFF2-40B4-BE49-F238E27FC236}">
                <a16:creationId xmlns:a16="http://schemas.microsoft.com/office/drawing/2014/main" id="{02BDB2D1-C3F1-45AC-8D75-2B04096AA608}"/>
              </a:ext>
            </a:extLst>
          </p:cNvPr>
          <p:cNvPicPr>
            <a:picLocks noChangeAspect="1"/>
          </p:cNvPicPr>
          <p:nvPr/>
        </p:nvPicPr>
        <p:blipFill>
          <a:blip r:embed="rId3"/>
          <a:stretch>
            <a:fillRect/>
          </a:stretch>
        </p:blipFill>
        <p:spPr>
          <a:xfrm>
            <a:off x="4399774" y="1016002"/>
            <a:ext cx="7236414" cy="4822092"/>
          </a:xfrm>
          <a:prstGeom prst="rect">
            <a:avLst/>
          </a:prstGeom>
          <a:effectLst/>
        </p:spPr>
      </p:pic>
    </p:spTree>
    <p:extLst>
      <p:ext uri="{BB962C8B-B14F-4D97-AF65-F5344CB8AC3E}">
        <p14:creationId xmlns:p14="http://schemas.microsoft.com/office/powerpoint/2010/main" val="392291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A104-41F3-4D37-8CF4-B13763867E07}"/>
              </a:ext>
            </a:extLst>
          </p:cNvPr>
          <p:cNvSpPr>
            <a:spLocks noGrp="1"/>
          </p:cNvSpPr>
          <p:nvPr>
            <p:ph type="title"/>
          </p:nvPr>
        </p:nvSpPr>
        <p:spPr>
          <a:xfrm>
            <a:off x="546847" y="510989"/>
            <a:ext cx="3855681" cy="1550894"/>
          </a:xfrm>
        </p:spPr>
        <p:txBody>
          <a:bodyPr>
            <a:normAutofit/>
          </a:bodyPr>
          <a:lstStyle/>
          <a:p>
            <a:pPr>
              <a:lnSpc>
                <a:spcPct val="90000"/>
              </a:lnSpc>
            </a:pPr>
            <a:r>
              <a:rPr lang="en-US" sz="3100" b="1" dirty="0"/>
              <a:t>	Training Split </a:t>
            </a:r>
            <a:br>
              <a:rPr lang="en-US" sz="3100" b="1" dirty="0"/>
            </a:br>
            <a:r>
              <a:rPr lang="en-US" sz="3100" b="1" dirty="0"/>
              <a:t>		   and 	</a:t>
            </a:r>
            <a:br>
              <a:rPr lang="en-US" sz="3100" b="1" dirty="0"/>
            </a:br>
            <a:r>
              <a:rPr lang="en-US" sz="3100" b="1" dirty="0"/>
              <a:t>  </a:t>
            </a:r>
            <a:r>
              <a:rPr lang="en-US" sz="3200" b="1" dirty="0"/>
              <a:t>Model Selection</a:t>
            </a:r>
          </a:p>
        </p:txBody>
      </p:sp>
      <p:sp>
        <p:nvSpPr>
          <p:cNvPr id="16" name="Content Placeholder 15">
            <a:extLst>
              <a:ext uri="{FF2B5EF4-FFF2-40B4-BE49-F238E27FC236}">
                <a16:creationId xmlns:a16="http://schemas.microsoft.com/office/drawing/2014/main" id="{1F0A3A36-07C3-4C1E-976B-D9C8DAEEE963}"/>
              </a:ext>
            </a:extLst>
          </p:cNvPr>
          <p:cNvSpPr>
            <a:spLocks noGrp="1"/>
          </p:cNvSpPr>
          <p:nvPr>
            <p:ph idx="1"/>
          </p:nvPr>
        </p:nvSpPr>
        <p:spPr>
          <a:xfrm>
            <a:off x="647700" y="2205319"/>
            <a:ext cx="3754987" cy="3814481"/>
          </a:xfrm>
        </p:spPr>
        <p:txBody>
          <a:bodyPr>
            <a:normAutofit/>
          </a:bodyPr>
          <a:lstStyle/>
          <a:p>
            <a:r>
              <a:rPr lang="en-US" dirty="0"/>
              <a:t>Aggregated 330 portfolios into 330 columns. </a:t>
            </a:r>
          </a:p>
          <a:p>
            <a:r>
              <a:rPr lang="en-US" dirty="0"/>
              <a:t>Initially we selected seven models, but after evaluation we dropped three models.</a:t>
            </a:r>
          </a:p>
          <a:p>
            <a:r>
              <a:rPr lang="en-US" dirty="0"/>
              <a:t>Cross Validation has been applied on all four models while training. </a:t>
            </a:r>
          </a:p>
          <a:p>
            <a:pPr marL="0" indent="0">
              <a:buNone/>
            </a:pPr>
            <a:endParaRPr lang="en-US" dirty="0"/>
          </a:p>
          <a:p>
            <a:endParaRPr lang="en-US" dirty="0"/>
          </a:p>
          <a:p>
            <a:endParaRPr lang="en-US" dirty="0"/>
          </a:p>
        </p:txBody>
      </p:sp>
      <p:pic>
        <p:nvPicPr>
          <p:cNvPr id="13" name="Picture 12">
            <a:extLst>
              <a:ext uri="{FF2B5EF4-FFF2-40B4-BE49-F238E27FC236}">
                <a16:creationId xmlns:a16="http://schemas.microsoft.com/office/drawing/2014/main" id="{2925AD5A-8DFC-4A99-9ED5-F70D449AB014}"/>
              </a:ext>
            </a:extLst>
          </p:cNvPr>
          <p:cNvPicPr>
            <a:picLocks noChangeAspect="1"/>
          </p:cNvPicPr>
          <p:nvPr/>
        </p:nvPicPr>
        <p:blipFill>
          <a:blip r:embed="rId3"/>
          <a:stretch>
            <a:fillRect/>
          </a:stretch>
        </p:blipFill>
        <p:spPr>
          <a:xfrm>
            <a:off x="4770965" y="1208955"/>
            <a:ext cx="7253423" cy="5155986"/>
          </a:xfrm>
          <a:prstGeom prst="rect">
            <a:avLst/>
          </a:prstGeom>
        </p:spPr>
      </p:pic>
    </p:spTree>
    <p:extLst>
      <p:ext uri="{BB962C8B-B14F-4D97-AF65-F5344CB8AC3E}">
        <p14:creationId xmlns:p14="http://schemas.microsoft.com/office/powerpoint/2010/main" val="54233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D810-7559-4531-9AED-3012C3850290}"/>
              </a:ext>
            </a:extLst>
          </p:cNvPr>
          <p:cNvSpPr>
            <a:spLocks noGrp="1"/>
          </p:cNvSpPr>
          <p:nvPr>
            <p:ph type="title"/>
          </p:nvPr>
        </p:nvSpPr>
        <p:spPr>
          <a:xfrm>
            <a:off x="643855" y="471056"/>
            <a:ext cx="3304254" cy="997526"/>
          </a:xfrm>
        </p:spPr>
        <p:txBody>
          <a:bodyPr anchor="b">
            <a:normAutofit fontScale="90000"/>
          </a:bodyPr>
          <a:lstStyle/>
          <a:p>
            <a:r>
              <a:rPr lang="en-US" sz="3200" b="1"/>
              <a:t>	</a:t>
            </a:r>
            <a:r>
              <a:rPr lang="en-US" sz="4000" b="1"/>
              <a:t>Prediction 	Modeling</a:t>
            </a:r>
            <a:endParaRPr lang="en-US" sz="4000" b="1" dirty="0"/>
          </a:p>
        </p:txBody>
      </p:sp>
      <p:sp>
        <p:nvSpPr>
          <p:cNvPr id="11"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Rectangle 12">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7" name="Rectangle 16">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500542B5-A487-43AD-B7EC-D692658B696E}"/>
              </a:ext>
            </a:extLst>
          </p:cNvPr>
          <p:cNvSpPr>
            <a:spLocks noGrp="1"/>
          </p:cNvSpPr>
          <p:nvPr>
            <p:ph idx="1"/>
          </p:nvPr>
        </p:nvSpPr>
        <p:spPr>
          <a:xfrm>
            <a:off x="643855" y="2576945"/>
            <a:ext cx="3108057" cy="3442855"/>
          </a:xfrm>
        </p:spPr>
        <p:txBody>
          <a:bodyPr>
            <a:normAutofit/>
          </a:bodyPr>
          <a:lstStyle/>
          <a:p>
            <a:r>
              <a:rPr lang="en-US" sz="1800" dirty="0"/>
              <a:t>We used gradient algorithms and regression algorithms based on the conditions</a:t>
            </a:r>
          </a:p>
          <a:p>
            <a:r>
              <a:rPr lang="en-US" sz="1800" dirty="0"/>
              <a:t>We took the average from all the results, respectively. </a:t>
            </a:r>
          </a:p>
          <a:p>
            <a:r>
              <a:rPr lang="en-US" sz="1800" dirty="0"/>
              <a:t>Automated all the procedures before getting predictions </a:t>
            </a:r>
          </a:p>
          <a:p>
            <a:endParaRPr lang="en-US" sz="1800" dirty="0"/>
          </a:p>
          <a:p>
            <a:endParaRPr lang="en-US" sz="1400" dirty="0"/>
          </a:p>
        </p:txBody>
      </p:sp>
      <p:pic>
        <p:nvPicPr>
          <p:cNvPr id="5" name="Picture 4">
            <a:extLst>
              <a:ext uri="{FF2B5EF4-FFF2-40B4-BE49-F238E27FC236}">
                <a16:creationId xmlns:a16="http://schemas.microsoft.com/office/drawing/2014/main" id="{542B61E3-A1EE-4914-9226-80A2E9C90439}"/>
              </a:ext>
            </a:extLst>
          </p:cNvPr>
          <p:cNvPicPr>
            <a:picLocks noChangeAspect="1"/>
          </p:cNvPicPr>
          <p:nvPr/>
        </p:nvPicPr>
        <p:blipFill>
          <a:blip r:embed="rId3"/>
          <a:stretch>
            <a:fillRect/>
          </a:stretch>
        </p:blipFill>
        <p:spPr>
          <a:xfrm>
            <a:off x="4507581" y="1361761"/>
            <a:ext cx="7365573" cy="4658039"/>
          </a:xfrm>
          <a:prstGeom prst="rect">
            <a:avLst/>
          </a:prstGeom>
        </p:spPr>
      </p:pic>
    </p:spTree>
    <p:extLst>
      <p:ext uri="{BB962C8B-B14F-4D97-AF65-F5344CB8AC3E}">
        <p14:creationId xmlns:p14="http://schemas.microsoft.com/office/powerpoint/2010/main" val="3160962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1" name="Picture 52">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54">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7" name="Oval 56">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9" name="Picture 5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60">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3" name="Rectangle 62">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D6FEFE4-F569-47BD-B799-FDE5F7D83DB4}"/>
              </a:ext>
            </a:extLst>
          </p:cNvPr>
          <p:cNvSpPr>
            <a:spLocks noGrp="1"/>
          </p:cNvSpPr>
          <p:nvPr>
            <p:ph type="title"/>
          </p:nvPr>
        </p:nvSpPr>
        <p:spPr>
          <a:xfrm>
            <a:off x="8191925" y="1325881"/>
            <a:ext cx="3352375" cy="2565400"/>
          </a:xfrm>
        </p:spPr>
        <p:txBody>
          <a:bodyPr vert="horz" lIns="91440" tIns="45720" rIns="91440" bIns="45720" rtlCol="0" anchor="b">
            <a:normAutofit/>
          </a:bodyPr>
          <a:lstStyle/>
          <a:p>
            <a:r>
              <a:rPr lang="en-US" sz="4400" dirty="0"/>
              <a:t>Predictive Modeling</a:t>
            </a:r>
          </a:p>
        </p:txBody>
      </p:sp>
      <p:sp>
        <p:nvSpPr>
          <p:cNvPr id="74" name="Rectangle 64">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F694C33A-4699-4599-8654-AA060C1FA62B}"/>
              </a:ext>
            </a:extLst>
          </p:cNvPr>
          <p:cNvPicPr>
            <a:picLocks noGrp="1" noChangeAspect="1"/>
          </p:cNvPicPr>
          <p:nvPr>
            <p:ph idx="1"/>
          </p:nvPr>
        </p:nvPicPr>
        <p:blipFill rotWithShape="1">
          <a:blip r:embed="rId7"/>
          <a:srcRect l="13009" r="1831" b="-1"/>
          <a:stretch/>
        </p:blipFill>
        <p:spPr>
          <a:xfrm>
            <a:off x="713379" y="647698"/>
            <a:ext cx="6131612" cy="5562139"/>
          </a:xfrm>
          <a:prstGeom prst="rect">
            <a:avLst/>
          </a:prstGeom>
          <a:effectLst/>
        </p:spPr>
      </p:pic>
      <p:pic>
        <p:nvPicPr>
          <p:cNvPr id="7" name="Picture 6">
            <a:extLst>
              <a:ext uri="{FF2B5EF4-FFF2-40B4-BE49-F238E27FC236}">
                <a16:creationId xmlns:a16="http://schemas.microsoft.com/office/drawing/2014/main" id="{E3359DB0-4412-4F7D-A0E7-769A362A729D}"/>
              </a:ext>
            </a:extLst>
          </p:cNvPr>
          <p:cNvPicPr>
            <a:picLocks noChangeAspect="1"/>
          </p:cNvPicPr>
          <p:nvPr/>
        </p:nvPicPr>
        <p:blipFill>
          <a:blip r:embed="rId8"/>
          <a:stretch>
            <a:fillRect/>
          </a:stretch>
        </p:blipFill>
        <p:spPr>
          <a:xfrm>
            <a:off x="0" y="15240"/>
            <a:ext cx="7539095" cy="6911118"/>
          </a:xfrm>
          <a:prstGeom prst="rect">
            <a:avLst/>
          </a:prstGeom>
        </p:spPr>
      </p:pic>
    </p:spTree>
    <p:extLst>
      <p:ext uri="{BB962C8B-B14F-4D97-AF65-F5344CB8AC3E}">
        <p14:creationId xmlns:p14="http://schemas.microsoft.com/office/powerpoint/2010/main" val="42002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3287-6DE6-44F0-BA1B-09DA536393E7}"/>
              </a:ext>
            </a:extLst>
          </p:cNvPr>
          <p:cNvSpPr>
            <a:spLocks noGrp="1"/>
          </p:cNvSpPr>
          <p:nvPr>
            <p:ph type="title"/>
          </p:nvPr>
        </p:nvSpPr>
        <p:spPr>
          <a:xfrm>
            <a:off x="646111" y="452718"/>
            <a:ext cx="10541842" cy="5974976"/>
          </a:xfrm>
        </p:spPr>
        <p:txBody>
          <a:bodyPr/>
          <a:lstStyle/>
          <a:p>
            <a:r>
              <a:rPr lang="en-US" sz="8800" dirty="0"/>
              <a:t>					</a:t>
            </a:r>
            <a:br>
              <a:rPr lang="en-US" sz="8800" dirty="0"/>
            </a:br>
            <a:r>
              <a:rPr lang="en-US" sz="8800" dirty="0"/>
              <a:t>					</a:t>
            </a:r>
            <a:r>
              <a:rPr lang="en-US" sz="8800" b="1" dirty="0"/>
              <a:t>Thank You</a:t>
            </a:r>
          </a:p>
        </p:txBody>
      </p:sp>
    </p:spTree>
    <p:extLst>
      <p:ext uri="{BB962C8B-B14F-4D97-AF65-F5344CB8AC3E}">
        <p14:creationId xmlns:p14="http://schemas.microsoft.com/office/powerpoint/2010/main" val="26427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BFFD-281B-4E81-9D41-810A4ED5EA23}"/>
              </a:ext>
            </a:extLst>
          </p:cNvPr>
          <p:cNvSpPr>
            <a:spLocks noGrp="1"/>
          </p:cNvSpPr>
          <p:nvPr>
            <p:ph type="title"/>
          </p:nvPr>
        </p:nvSpPr>
        <p:spPr>
          <a:xfrm>
            <a:off x="646111" y="853440"/>
            <a:ext cx="9404723" cy="999808"/>
          </a:xfrm>
        </p:spPr>
        <p:txBody>
          <a:bodyPr/>
          <a:lstStyle/>
          <a:p>
            <a:r>
              <a:rPr lang="en-US" dirty="0"/>
              <a:t>		</a:t>
            </a:r>
            <a:r>
              <a:rPr lang="en-US" sz="4800" dirty="0"/>
              <a:t>The Problem we are solving</a:t>
            </a:r>
          </a:p>
        </p:txBody>
      </p:sp>
      <p:sp>
        <p:nvSpPr>
          <p:cNvPr id="3" name="Content Placeholder 2">
            <a:extLst>
              <a:ext uri="{FF2B5EF4-FFF2-40B4-BE49-F238E27FC236}">
                <a16:creationId xmlns:a16="http://schemas.microsoft.com/office/drawing/2014/main" id="{65AA2D5A-494A-436C-876D-982AC538524B}"/>
              </a:ext>
            </a:extLst>
          </p:cNvPr>
          <p:cNvSpPr>
            <a:spLocks noGrp="1"/>
          </p:cNvSpPr>
          <p:nvPr>
            <p:ph idx="1"/>
          </p:nvPr>
        </p:nvSpPr>
        <p:spPr/>
        <p:txBody>
          <a:bodyPr>
            <a:normAutofit/>
          </a:bodyPr>
          <a:lstStyle/>
          <a:p>
            <a:pPr marL="0" indent="0">
              <a:buNone/>
            </a:pPr>
            <a:r>
              <a:rPr lang="en-US" sz="4000" dirty="0"/>
              <a:t>				</a:t>
            </a:r>
          </a:p>
          <a:p>
            <a:pPr marL="0" indent="0">
              <a:buNone/>
            </a:pPr>
            <a:r>
              <a:rPr lang="en-US" sz="4000" dirty="0"/>
              <a:t>					The data provided</a:t>
            </a:r>
          </a:p>
        </p:txBody>
      </p:sp>
    </p:spTree>
    <p:extLst>
      <p:ext uri="{BB962C8B-B14F-4D97-AF65-F5344CB8AC3E}">
        <p14:creationId xmlns:p14="http://schemas.microsoft.com/office/powerpoint/2010/main" val="29068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25</TotalTime>
  <Words>793</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    Big Data Project      Team-16</vt:lpstr>
      <vt:lpstr>        Goal   </vt:lpstr>
      <vt:lpstr>     Data Preparation</vt:lpstr>
      <vt:lpstr>       Sampling</vt:lpstr>
      <vt:lpstr> Training Split       and     Model Selection</vt:lpstr>
      <vt:lpstr> Prediction  Modeling</vt:lpstr>
      <vt:lpstr>Predictive Modeling</vt:lpstr>
      <vt:lpstr>           Thank You</vt:lpstr>
      <vt:lpstr>  The Problem we are solving</vt:lpstr>
      <vt:lpstr> Leaderboard as of 11/</vt:lpstr>
      <vt:lpstr>Supervised Learning</vt:lpstr>
      <vt:lpstr>Data Structuring </vt:lpstr>
      <vt:lpstr>Data Preprocessing</vt:lpstr>
      <vt:lpstr>Correlation     Matrix</vt:lpstr>
      <vt:lpstr>Training Samples</vt:lpstr>
      <vt:lpstr>Calculating the Loss Ratio</vt:lpstr>
      <vt:lpstr>Modelling Techniques </vt:lpstr>
      <vt:lpstr>PowerPoint Presentation</vt:lpstr>
      <vt:lpstr>Important features for Predicting Loss ratio</vt:lpstr>
      <vt:lpstr>Business Process and Features on Predictive modeling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Big Data Project      Team-16</dc:title>
  <dc:creator>Shashank C</dc:creator>
  <cp:lastModifiedBy>Shashank C</cp:lastModifiedBy>
  <cp:revision>4</cp:revision>
  <dcterms:created xsi:type="dcterms:W3CDTF">2019-11-21T00:39:05Z</dcterms:created>
  <dcterms:modified xsi:type="dcterms:W3CDTF">2019-11-21T01:04:41Z</dcterms:modified>
</cp:coreProperties>
</file>