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8" r:id="rId11"/>
    <p:sldId id="266" r:id="rId12"/>
    <p:sldId id="269" r:id="rId13"/>
    <p:sldId id="271" r:id="rId14"/>
    <p:sldId id="279" r:id="rId15"/>
    <p:sldId id="275" r:id="rId16"/>
    <p:sldId id="276" r:id="rId17"/>
    <p:sldId id="277" r:id="rId18"/>
    <p:sldId id="273" r:id="rId19"/>
    <p:sldId id="274" r:id="rId2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B0CE9-CD40-4B30-8BE6-1A96D8861BF9}" v="23" dt="2021-09-27T18:37:19.939"/>
    <p1510:client id="{B0D09B48-33F1-4345-BE17-94E8A16A5131}" v="1318" dt="2021-09-28T09:33:35.623"/>
    <p1510:client id="{FFAC704A-FCA1-456C-BF07-058C8D495080}" v="16" dt="2021-09-28T10:00:56.681"/>
  </p1510:revLst>
</p1510:revInfo>
</file>

<file path=ppt/tableStyles.xml><?xml version="1.0" encoding="utf-8"?>
<a:tblStyleLst xmlns:a="http://schemas.openxmlformats.org/drawingml/2006/main" def="{830C34AC-740A-474C-89EE-B5C2D5E4C73B}">
  <a:tblStyle styleId="{830C34AC-740A-474C-89EE-B5C2D5E4C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A_618573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43A54-BE3B-4FBE-8BB9-674C3447C45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7B36F-9AC5-48FD-8140-A29AE638B9B7}">
      <dgm:prSet phldr="0"/>
      <dgm:spPr/>
      <dgm:t>
        <a:bodyPr/>
        <a:lstStyle/>
        <a:p>
          <a:pPr rtl="0"/>
          <a:r>
            <a:rPr lang="en-US" dirty="0"/>
            <a:t>I</a:t>
          </a:r>
          <a:r>
            <a:rPr lang="en-US" b="1" dirty="0">
              <a:latin typeface="Cambria"/>
              <a:ea typeface="Cambria"/>
            </a:rPr>
            <a:t>mplementation of Naive Bayes Machine Learning Algorithm and others Machine learning Model</a:t>
          </a:r>
        </a:p>
      </dgm:t>
    </dgm:pt>
    <dgm:pt modelId="{101A98DF-07FB-464B-AF1D-3874821C3779}" type="parTrans" cxnId="{AFDBF46D-2444-4A62-A43F-30F6CE427C1F}">
      <dgm:prSet/>
      <dgm:spPr/>
    </dgm:pt>
    <dgm:pt modelId="{5A5F70A2-575E-459E-8A81-776FE8AFAE6C}" type="sibTrans" cxnId="{AFDBF46D-2444-4A62-A43F-30F6CE427C1F}">
      <dgm:prSet/>
      <dgm:spPr/>
    </dgm:pt>
    <dgm:pt modelId="{ACD9095F-67D4-4F9F-B333-641CB7358343}">
      <dgm:prSet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Data preprocessing with CountVectorizer</a:t>
          </a:r>
        </a:p>
      </dgm:t>
    </dgm:pt>
    <dgm:pt modelId="{5F8249CA-486F-4AFA-93EE-79C8A424C408}" type="parTrans" cxnId="{280362DD-D70B-4749-9618-3DA8791C0BDF}">
      <dgm:prSet/>
      <dgm:spPr/>
    </dgm:pt>
    <dgm:pt modelId="{97082947-84E4-48EB-AD65-21CF8BC26351}" type="sibTrans" cxnId="{280362DD-D70B-4749-9618-3DA8791C0BDF}">
      <dgm:prSet/>
      <dgm:spPr/>
    </dgm:pt>
    <dgm:pt modelId="{B9315BA6-4177-4AC8-82C0-FDEDFB8EDB9A}">
      <dgm:prSet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Implementation of Bag of Words Approach</a:t>
          </a:r>
          <a:endParaRPr lang="en-US" dirty="0">
            <a:latin typeface="Cambria"/>
            <a:ea typeface="Cambria"/>
          </a:endParaRPr>
        </a:p>
      </dgm:t>
    </dgm:pt>
    <dgm:pt modelId="{A79A0BA3-C74F-4F4F-996E-FC2616061FD1}" type="parTrans" cxnId="{70ED0949-077F-420E-9DBB-BDB4EE754A2D}">
      <dgm:prSet/>
      <dgm:spPr/>
    </dgm:pt>
    <dgm:pt modelId="{D8023A35-A9A8-411F-A389-9371F87B3F96}" type="sibTrans" cxnId="{70ED0949-077F-420E-9DBB-BDB4EE754A2D}">
      <dgm:prSet/>
      <dgm:spPr/>
    </dgm:pt>
    <dgm:pt modelId="{FCB436C4-EFE5-4A69-8A81-F40ADFAF4062}" type="pres">
      <dgm:prSet presAssocID="{A0143A54-BE3B-4FBE-8BB9-674C3447C45A}" presName="Name0" presStyleCnt="0">
        <dgm:presLayoutVars>
          <dgm:dir/>
          <dgm:animLvl val="lvl"/>
          <dgm:resizeHandles val="exact"/>
        </dgm:presLayoutVars>
      </dgm:prSet>
      <dgm:spPr/>
    </dgm:pt>
    <dgm:pt modelId="{60CD640B-0E14-4F26-8EF9-1C28A14D1196}" type="pres">
      <dgm:prSet presAssocID="{1CC7B36F-9AC5-48FD-8140-A29AE638B9B7}" presName="boxAndChildren" presStyleCnt="0"/>
      <dgm:spPr/>
    </dgm:pt>
    <dgm:pt modelId="{40845863-ADFE-4144-B2D3-F206C8A5B9EC}" type="pres">
      <dgm:prSet presAssocID="{1CC7B36F-9AC5-48FD-8140-A29AE638B9B7}" presName="parentTextBox" presStyleLbl="node1" presStyleIdx="0" presStyleCnt="3"/>
      <dgm:spPr/>
    </dgm:pt>
    <dgm:pt modelId="{C662E884-51AF-4887-94AF-AB6EEBDC2466}" type="pres">
      <dgm:prSet presAssocID="{97082947-84E4-48EB-AD65-21CF8BC26351}" presName="sp" presStyleCnt="0"/>
      <dgm:spPr/>
    </dgm:pt>
    <dgm:pt modelId="{4D107A13-5110-4E3E-BBBD-4FA3B2A1008B}" type="pres">
      <dgm:prSet presAssocID="{ACD9095F-67D4-4F9F-B333-641CB7358343}" presName="arrowAndChildren" presStyleCnt="0"/>
      <dgm:spPr/>
    </dgm:pt>
    <dgm:pt modelId="{1F8FA62A-D592-4DEB-8D31-F206833A2B85}" type="pres">
      <dgm:prSet presAssocID="{ACD9095F-67D4-4F9F-B333-641CB7358343}" presName="parentTextArrow" presStyleLbl="node1" presStyleIdx="1" presStyleCnt="3"/>
      <dgm:spPr/>
    </dgm:pt>
    <dgm:pt modelId="{603EC350-E8E0-4C19-A19B-9658A4814B44}" type="pres">
      <dgm:prSet presAssocID="{D8023A35-A9A8-411F-A389-9371F87B3F96}" presName="sp" presStyleCnt="0"/>
      <dgm:spPr/>
    </dgm:pt>
    <dgm:pt modelId="{73157A0D-FB11-4332-AF7B-1C67F7743A47}" type="pres">
      <dgm:prSet presAssocID="{B9315BA6-4177-4AC8-82C0-FDEDFB8EDB9A}" presName="arrowAndChildren" presStyleCnt="0"/>
      <dgm:spPr/>
    </dgm:pt>
    <dgm:pt modelId="{BEE29B56-B508-4F20-8097-403C07426A6D}" type="pres">
      <dgm:prSet presAssocID="{B9315BA6-4177-4AC8-82C0-FDEDFB8EDB9A}" presName="parentTextArrow" presStyleLbl="node1" presStyleIdx="2" presStyleCnt="3"/>
      <dgm:spPr/>
    </dgm:pt>
  </dgm:ptLst>
  <dgm:cxnLst>
    <dgm:cxn modelId="{70ED0949-077F-420E-9DBB-BDB4EE754A2D}" srcId="{A0143A54-BE3B-4FBE-8BB9-674C3447C45A}" destId="{B9315BA6-4177-4AC8-82C0-FDEDFB8EDB9A}" srcOrd="0" destOrd="0" parTransId="{A79A0BA3-C74F-4F4F-996E-FC2616061FD1}" sibTransId="{D8023A35-A9A8-411F-A389-9371F87B3F96}"/>
    <dgm:cxn modelId="{AFDBF46D-2444-4A62-A43F-30F6CE427C1F}" srcId="{A0143A54-BE3B-4FBE-8BB9-674C3447C45A}" destId="{1CC7B36F-9AC5-48FD-8140-A29AE638B9B7}" srcOrd="2" destOrd="0" parTransId="{101A98DF-07FB-464B-AF1D-3874821C3779}" sibTransId="{5A5F70A2-575E-459E-8A81-776FE8AFAE6C}"/>
    <dgm:cxn modelId="{BB073AB9-C569-478E-A32C-8DF21DD83FC5}" type="presOf" srcId="{ACD9095F-67D4-4F9F-B333-641CB7358343}" destId="{1F8FA62A-D592-4DEB-8D31-F206833A2B85}" srcOrd="0" destOrd="0" presId="urn:microsoft.com/office/officeart/2005/8/layout/process4"/>
    <dgm:cxn modelId="{49E244BE-C9CA-4F62-ADF2-5490D2BF1450}" type="presOf" srcId="{B9315BA6-4177-4AC8-82C0-FDEDFB8EDB9A}" destId="{BEE29B56-B508-4F20-8097-403C07426A6D}" srcOrd="0" destOrd="0" presId="urn:microsoft.com/office/officeart/2005/8/layout/process4"/>
    <dgm:cxn modelId="{191E62DB-4BFE-45DE-AB14-D0C51AA65E10}" type="presOf" srcId="{A0143A54-BE3B-4FBE-8BB9-674C3447C45A}" destId="{FCB436C4-EFE5-4A69-8A81-F40ADFAF4062}" srcOrd="0" destOrd="0" presId="urn:microsoft.com/office/officeart/2005/8/layout/process4"/>
    <dgm:cxn modelId="{280362DD-D70B-4749-9618-3DA8791C0BDF}" srcId="{A0143A54-BE3B-4FBE-8BB9-674C3447C45A}" destId="{ACD9095F-67D4-4F9F-B333-641CB7358343}" srcOrd="1" destOrd="0" parTransId="{5F8249CA-486F-4AFA-93EE-79C8A424C408}" sibTransId="{97082947-84E4-48EB-AD65-21CF8BC26351}"/>
    <dgm:cxn modelId="{3D2F25F6-EDAD-45D5-9F58-94C9BA96DC9C}" type="presOf" srcId="{1CC7B36F-9AC5-48FD-8140-A29AE638B9B7}" destId="{40845863-ADFE-4144-B2D3-F206C8A5B9EC}" srcOrd="0" destOrd="0" presId="urn:microsoft.com/office/officeart/2005/8/layout/process4"/>
    <dgm:cxn modelId="{0D4136D5-01BA-4E44-B529-970D39240733}" type="presParOf" srcId="{FCB436C4-EFE5-4A69-8A81-F40ADFAF4062}" destId="{60CD640B-0E14-4F26-8EF9-1C28A14D1196}" srcOrd="0" destOrd="0" presId="urn:microsoft.com/office/officeart/2005/8/layout/process4"/>
    <dgm:cxn modelId="{C364D329-78F6-455C-84C5-41DA011A4674}" type="presParOf" srcId="{60CD640B-0E14-4F26-8EF9-1C28A14D1196}" destId="{40845863-ADFE-4144-B2D3-F206C8A5B9EC}" srcOrd="0" destOrd="0" presId="urn:microsoft.com/office/officeart/2005/8/layout/process4"/>
    <dgm:cxn modelId="{AD74E29D-0198-41D0-B4E2-A86FC3CB5EC8}" type="presParOf" srcId="{FCB436C4-EFE5-4A69-8A81-F40ADFAF4062}" destId="{C662E884-51AF-4887-94AF-AB6EEBDC2466}" srcOrd="1" destOrd="0" presId="urn:microsoft.com/office/officeart/2005/8/layout/process4"/>
    <dgm:cxn modelId="{71440597-C099-4188-BC14-E2E10165B486}" type="presParOf" srcId="{FCB436C4-EFE5-4A69-8A81-F40ADFAF4062}" destId="{4D107A13-5110-4E3E-BBBD-4FA3B2A1008B}" srcOrd="2" destOrd="0" presId="urn:microsoft.com/office/officeart/2005/8/layout/process4"/>
    <dgm:cxn modelId="{EA81E2AA-D122-4090-B2BA-D630132EC504}" type="presParOf" srcId="{4D107A13-5110-4E3E-BBBD-4FA3B2A1008B}" destId="{1F8FA62A-D592-4DEB-8D31-F206833A2B85}" srcOrd="0" destOrd="0" presId="urn:microsoft.com/office/officeart/2005/8/layout/process4"/>
    <dgm:cxn modelId="{FE7A8E74-F5C1-4D24-8A06-532D0D489080}" type="presParOf" srcId="{FCB436C4-EFE5-4A69-8A81-F40ADFAF4062}" destId="{603EC350-E8E0-4C19-A19B-9658A4814B44}" srcOrd="3" destOrd="0" presId="urn:microsoft.com/office/officeart/2005/8/layout/process4"/>
    <dgm:cxn modelId="{4B13095B-5CB1-4A5A-83DF-67A62EB53EEB}" type="presParOf" srcId="{FCB436C4-EFE5-4A69-8A81-F40ADFAF4062}" destId="{73157A0D-FB11-4332-AF7B-1C67F7743A47}" srcOrd="4" destOrd="0" presId="urn:microsoft.com/office/officeart/2005/8/layout/process4"/>
    <dgm:cxn modelId="{1D571678-017D-4C03-929B-48768D9BA2CC}" type="presParOf" srcId="{73157A0D-FB11-4332-AF7B-1C67F7743A47}" destId="{BEE29B56-B508-4F20-8097-403C07426A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5863-ADFE-4144-B2D3-F206C8A5B9EC}">
      <dsp:nvSpPr>
        <dsp:cNvPr id="0" name=""/>
        <dsp:cNvSpPr/>
      </dsp:nvSpPr>
      <dsp:spPr>
        <a:xfrm>
          <a:off x="0" y="2753269"/>
          <a:ext cx="4572000" cy="903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</a:t>
          </a:r>
          <a:r>
            <a:rPr lang="en-US" sz="1600" b="1" kern="1200" dirty="0">
              <a:latin typeface="Cambria"/>
              <a:ea typeface="Cambria"/>
            </a:rPr>
            <a:t>mplementation of Naive Bayes Machine Learning Algorithm and others Machine learning Model</a:t>
          </a:r>
        </a:p>
      </dsp:txBody>
      <dsp:txXfrm>
        <a:off x="0" y="2753269"/>
        <a:ext cx="4572000" cy="903684"/>
      </dsp:txXfrm>
    </dsp:sp>
    <dsp:sp modelId="{1F8FA62A-D592-4DEB-8D31-F206833A2B85}">
      <dsp:nvSpPr>
        <dsp:cNvPr id="0" name=""/>
        <dsp:cNvSpPr/>
      </dsp:nvSpPr>
      <dsp:spPr>
        <a:xfrm rot="10800000">
          <a:off x="0" y="1376957"/>
          <a:ext cx="4572000" cy="13898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mbria"/>
              <a:ea typeface="Cambria"/>
            </a:rPr>
            <a:t>Data preprocessing with CountVectorizer</a:t>
          </a:r>
        </a:p>
      </dsp:txBody>
      <dsp:txXfrm rot="10800000">
        <a:off x="0" y="1376957"/>
        <a:ext cx="4572000" cy="903093"/>
      </dsp:txXfrm>
    </dsp:sp>
    <dsp:sp modelId="{BEE29B56-B508-4F20-8097-403C07426A6D}">
      <dsp:nvSpPr>
        <dsp:cNvPr id="0" name=""/>
        <dsp:cNvSpPr/>
      </dsp:nvSpPr>
      <dsp:spPr>
        <a:xfrm rot="10800000">
          <a:off x="0" y="646"/>
          <a:ext cx="4572000" cy="13898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mbria"/>
              <a:ea typeface="Cambria"/>
            </a:rPr>
            <a:t>Implementation of Bag of Words Approach</a:t>
          </a:r>
          <a:endParaRPr lang="en-US" sz="1600" kern="1200" dirty="0">
            <a:latin typeface="Cambria"/>
            <a:ea typeface="Cambria"/>
          </a:endParaRPr>
        </a:p>
      </dsp:txBody>
      <dsp:txXfrm rot="10800000">
        <a:off x="0" y="646"/>
        <a:ext cx="4572000" cy="903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DBEC292-A92E-494A-B3CB-A2011CC6E74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772400" cy="330517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25077015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25077015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25077015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25077015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fa074dc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fa074dc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fa074dcd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fa074dcd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fa074dcde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fa074dcde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2597796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2597796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252c48c5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252c48c5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25977960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25977960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25077015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25077015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2507701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2507701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25077015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25077015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2507701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25077015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2507701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2507701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7890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751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667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8330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2322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6029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9122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6317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30408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9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633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0184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9299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85148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943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6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548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3469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57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" y="24725"/>
            <a:ext cx="955571" cy="11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824000" y="1433225"/>
            <a:ext cx="75945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SPAM SMS Detection Using Naïve Bayes </a:t>
            </a:r>
            <a:endParaRPr sz="2600" dirty="0"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824000" y="2758550"/>
            <a:ext cx="42555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 Arfayet Alam       - 160204019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Saiful Islam               - 170104146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Mushfiqul alam      - 170104120</a:t>
            </a:r>
            <a:endParaRPr dirty="0"/>
          </a:p>
        </p:txBody>
      </p:sp>
      <p:sp>
        <p:nvSpPr>
          <p:cNvPr id="280" name="Google Shape;280;p13"/>
          <p:cNvSpPr txBox="1"/>
          <p:nvPr/>
        </p:nvSpPr>
        <p:spPr>
          <a:xfrm>
            <a:off x="1175375" y="261200"/>
            <a:ext cx="7243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Ahsanullah University of Science and Technology </a:t>
            </a:r>
            <a:endParaRPr sz="21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 Department</a:t>
            </a:r>
            <a:endParaRPr sz="17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5183675" y="2758550"/>
            <a:ext cx="356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Submitted To-</a:t>
            </a:r>
            <a:endParaRPr sz="1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FAISAL M SHAH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Md. Tanvir Rouf Shawon</a:t>
            </a:r>
            <a:endParaRPr sz="1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ABC8-7745-485D-A2D4-2C7527F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Preprocessing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E2F0935-9CEA-426F-94E5-1B827C8594C1}"/>
              </a:ext>
            </a:extLst>
          </p:cNvPr>
          <p:cNvSpPr/>
          <p:nvPr/>
        </p:nvSpPr>
        <p:spPr>
          <a:xfrm>
            <a:off x="1257300" y="2660280"/>
            <a:ext cx="1330036" cy="820881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AFBEC-DBB0-4CDC-B615-8AC23334CCFB}"/>
              </a:ext>
            </a:extLst>
          </p:cNvPr>
          <p:cNvSpPr/>
          <p:nvPr/>
        </p:nvSpPr>
        <p:spPr>
          <a:xfrm>
            <a:off x="4122593" y="1332634"/>
            <a:ext cx="2285999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>
                <a:ea typeface="+mn-lt"/>
                <a:cs typeface="+mn-lt"/>
              </a:rPr>
              <a:t>Drop unnecessary colums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8491B-732E-4A49-8E38-CDA28596F52D}"/>
              </a:ext>
            </a:extLst>
          </p:cNvPr>
          <p:cNvSpPr/>
          <p:nvPr/>
        </p:nvSpPr>
        <p:spPr>
          <a:xfrm>
            <a:off x="4122592" y="2569151"/>
            <a:ext cx="2285999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>
                <a:ea typeface="+mn-lt"/>
                <a:cs typeface="+mn-lt"/>
              </a:rPr>
              <a:t>Getting data </a:t>
            </a:r>
            <a:r>
              <a:rPr lang="en-US">
                <a:ea typeface="+mn-lt"/>
                <a:cs typeface="+mn-lt"/>
              </a:rPr>
              <a:t>length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8F830-9316-4C92-8214-6464DCFB12A3}"/>
              </a:ext>
            </a:extLst>
          </p:cNvPr>
          <p:cNvSpPr/>
          <p:nvPr/>
        </p:nvSpPr>
        <p:spPr>
          <a:xfrm>
            <a:off x="4122593" y="3836842"/>
            <a:ext cx="2285999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Sorting by Frequency</a:t>
            </a:r>
            <a:endParaRPr lang="en-US"/>
          </a:p>
        </p:txBody>
      </p:sp>
      <p:pic>
        <p:nvPicPr>
          <p:cNvPr id="9" name="Graphic 9" descr="Back with solid fill">
            <a:extLst>
              <a:ext uri="{FF2B5EF4-FFF2-40B4-BE49-F238E27FC236}">
                <a16:creationId xmlns:a16="http://schemas.microsoft.com/office/drawing/2014/main" id="{499B62E6-9594-40C5-BD29-7E65E64F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1260000">
            <a:off x="2416796" y="1815215"/>
            <a:ext cx="1652155" cy="592283"/>
          </a:xfrm>
          <a:prstGeom prst="rect">
            <a:avLst/>
          </a:prstGeom>
        </p:spPr>
      </p:pic>
      <p:pic>
        <p:nvPicPr>
          <p:cNvPr id="10" name="Graphic 10" descr="Back with solid fill">
            <a:extLst>
              <a:ext uri="{FF2B5EF4-FFF2-40B4-BE49-F238E27FC236}">
                <a16:creationId xmlns:a16="http://schemas.microsoft.com/office/drawing/2014/main" id="{118DDB15-CACD-4F40-A2DC-10FC24FD8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0000" flipV="1">
            <a:off x="2495972" y="3631083"/>
            <a:ext cx="1662545" cy="571500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20C1D90A-A323-40AC-BB4B-4A954853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40000" flipV="1">
            <a:off x="2675194" y="2868667"/>
            <a:ext cx="1309254" cy="4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5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body" idx="1"/>
          </p:nvPr>
        </p:nvSpPr>
        <p:spPr>
          <a:xfrm>
            <a:off x="1382250" y="1547025"/>
            <a:ext cx="7030500" cy="3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700" dirty="0"/>
          </a:p>
          <a:p>
            <a:pPr marL="1206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en" sz="17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1950414A-688E-4D54-A324-0B110520573A}"/>
              </a:ext>
            </a:extLst>
          </p:cNvPr>
          <p:cNvSpPr/>
          <p:nvPr/>
        </p:nvSpPr>
        <p:spPr>
          <a:xfrm>
            <a:off x="1257612" y="1685925"/>
            <a:ext cx="1028699" cy="1143000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490D13E-BCBA-4975-BB65-558A495A4CAD}"/>
              </a:ext>
            </a:extLst>
          </p:cNvPr>
          <p:cNvSpPr/>
          <p:nvPr/>
        </p:nvSpPr>
        <p:spPr>
          <a:xfrm>
            <a:off x="1462832" y="1974273"/>
            <a:ext cx="1028699" cy="1143000"/>
          </a:xfrm>
          <a:prstGeom prst="verticalScroll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90EAA7DE-7D49-41C2-B07B-A432CF014FB0}"/>
              </a:ext>
            </a:extLst>
          </p:cNvPr>
          <p:cNvSpPr/>
          <p:nvPr/>
        </p:nvSpPr>
        <p:spPr>
          <a:xfrm>
            <a:off x="1688834" y="2345748"/>
            <a:ext cx="1028699" cy="11430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521852-524B-4ACE-806D-2168486A2960}"/>
              </a:ext>
            </a:extLst>
          </p:cNvPr>
          <p:cNvSpPr/>
          <p:nvPr/>
        </p:nvSpPr>
        <p:spPr>
          <a:xfrm>
            <a:off x="2835886" y="2381389"/>
            <a:ext cx="706582" cy="48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561EEA24-8AD4-442A-B8CD-FA1B535DD34B}"/>
              </a:ext>
            </a:extLst>
          </p:cNvPr>
          <p:cNvSpPr/>
          <p:nvPr/>
        </p:nvSpPr>
        <p:spPr>
          <a:xfrm>
            <a:off x="4309630" y="1384587"/>
            <a:ext cx="2649680" cy="872839"/>
          </a:xfrm>
          <a:prstGeom prst="teardrop">
            <a:avLst/>
          </a:prstGeom>
          <a:ln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649680"/>
                      <a:gd name="connsiteY0" fmla="*/ 436420 h 872839"/>
                      <a:gd name="connsiteX1" fmla="*/ 1324840 w 2649680"/>
                      <a:gd name="connsiteY1" fmla="*/ 0 h 872839"/>
                      <a:gd name="connsiteX2" fmla="*/ 2649680 w 2649680"/>
                      <a:gd name="connsiteY2" fmla="*/ 0 h 872839"/>
                      <a:gd name="connsiteX3" fmla="*/ 2649680 w 2649680"/>
                      <a:gd name="connsiteY3" fmla="*/ 436420 h 872839"/>
                      <a:gd name="connsiteX4" fmla="*/ 1324840 w 2649680"/>
                      <a:gd name="connsiteY4" fmla="*/ 872840 h 872839"/>
                      <a:gd name="connsiteX5" fmla="*/ 0 w 2649680"/>
                      <a:gd name="connsiteY5" fmla="*/ 436420 h 872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49680" h="872839" fill="none" extrusionOk="0">
                        <a:moveTo>
                          <a:pt x="0" y="436420"/>
                        </a:moveTo>
                        <a:cubicBezTo>
                          <a:pt x="29457" y="161784"/>
                          <a:pt x="598973" y="6436"/>
                          <a:pt x="1324840" y="0"/>
                        </a:cubicBezTo>
                        <a:cubicBezTo>
                          <a:pt x="1467669" y="-32960"/>
                          <a:pt x="2297616" y="59545"/>
                          <a:pt x="2649680" y="0"/>
                        </a:cubicBezTo>
                        <a:cubicBezTo>
                          <a:pt x="2644572" y="85960"/>
                          <a:pt x="2610676" y="228946"/>
                          <a:pt x="2649680" y="436420"/>
                        </a:cubicBezTo>
                        <a:cubicBezTo>
                          <a:pt x="2562047" y="652006"/>
                          <a:pt x="2151238" y="916934"/>
                          <a:pt x="1324840" y="872840"/>
                        </a:cubicBezTo>
                        <a:cubicBezTo>
                          <a:pt x="610047" y="885008"/>
                          <a:pt x="22683" y="701615"/>
                          <a:pt x="0" y="436420"/>
                        </a:cubicBezTo>
                        <a:close/>
                      </a:path>
                      <a:path w="2649680" h="872839" stroke="0" extrusionOk="0">
                        <a:moveTo>
                          <a:pt x="0" y="436420"/>
                        </a:moveTo>
                        <a:cubicBezTo>
                          <a:pt x="-2428" y="187771"/>
                          <a:pt x="555314" y="3258"/>
                          <a:pt x="1324840" y="0"/>
                        </a:cubicBezTo>
                        <a:cubicBezTo>
                          <a:pt x="1803704" y="-112135"/>
                          <a:pt x="2380393" y="76383"/>
                          <a:pt x="2649680" y="0"/>
                        </a:cubicBezTo>
                        <a:cubicBezTo>
                          <a:pt x="2646582" y="155876"/>
                          <a:pt x="2663968" y="238522"/>
                          <a:pt x="2649680" y="436420"/>
                        </a:cubicBezTo>
                        <a:cubicBezTo>
                          <a:pt x="2590145" y="718770"/>
                          <a:pt x="1965255" y="790712"/>
                          <a:pt x="1324840" y="872840"/>
                        </a:cubicBezTo>
                        <a:cubicBezTo>
                          <a:pt x="588934" y="867420"/>
                          <a:pt x="-15457" y="663603"/>
                          <a:pt x="0" y="43642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A3933F2-02D8-4EA3-9A1B-51960298FE5A}"/>
              </a:ext>
            </a:extLst>
          </p:cNvPr>
          <p:cNvSpPr/>
          <p:nvPr/>
        </p:nvSpPr>
        <p:spPr>
          <a:xfrm>
            <a:off x="4410940" y="3522518"/>
            <a:ext cx="2566556" cy="904010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5459184D-1892-43B6-BE52-756D2CA8F6DE}"/>
              </a:ext>
            </a:extLst>
          </p:cNvPr>
          <p:cNvSpPr/>
          <p:nvPr/>
        </p:nvSpPr>
        <p:spPr>
          <a:xfrm>
            <a:off x="4431722" y="2379518"/>
            <a:ext cx="2514602" cy="914401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Vectorization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6939116" cy="9179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 Classification Models</a:t>
            </a:r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77686" y="2570973"/>
            <a:ext cx="4088720" cy="10835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71" name="Google Shape;371;p26"/>
          <p:cNvSpPr txBox="1">
            <a:spLocks noGrp="1"/>
          </p:cNvSpPr>
          <p:nvPr>
            <p:ph type="body" idx="1"/>
          </p:nvPr>
        </p:nvSpPr>
        <p:spPr>
          <a:xfrm>
            <a:off x="4931796" y="1539160"/>
            <a:ext cx="3311470" cy="31471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270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Multinomial Naive Bayes Classifier</a:t>
            </a:r>
          </a:p>
          <a:p>
            <a:pPr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Dense Model</a:t>
            </a:r>
          </a:p>
          <a:p>
            <a:pPr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LSTM Model</a:t>
            </a:r>
          </a:p>
          <a:p>
            <a:pPr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Bi-Lstm MOdel</a:t>
            </a:r>
          </a:p>
          <a:p>
            <a:pPr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</a:t>
            </a:r>
            <a:endParaRPr/>
          </a:p>
        </p:txBody>
      </p:sp>
      <p:graphicFrame>
        <p:nvGraphicFramePr>
          <p:cNvPr id="384" name="Google Shape;384;p28"/>
          <p:cNvGraphicFramePr/>
          <p:nvPr>
            <p:extLst>
              <p:ext uri="{D42A27DB-BD31-4B8C-83A1-F6EECF244321}">
                <p14:modId xmlns:p14="http://schemas.microsoft.com/office/powerpoint/2010/main" val="377688007"/>
              </p:ext>
            </p:extLst>
          </p:nvPr>
        </p:nvGraphicFramePr>
        <p:xfrm>
          <a:off x="1140250" y="1702250"/>
          <a:ext cx="7239000" cy="2171550"/>
        </p:xfrm>
        <a:graphic>
          <a:graphicData uri="http://schemas.openxmlformats.org/drawingml/2006/table">
            <a:tbl>
              <a:tblPr>
                <a:noFill/>
                <a:tableStyleId>{830C34AC-740A-474C-89EE-B5C2D5E4C73B}</a:tableStyleId>
              </a:tblPr>
              <a:tblGrid>
                <a:gridCol w="15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Model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Accuracy(%)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Precision(%)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Recall(%)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F1-score(%)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Multinomial Naive Bayes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98.47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94.20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93.52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93.86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Dense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98.41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 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 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559796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LSTM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96.08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72392155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BiLSTM 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97.30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 -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         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8998833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B034-3986-4FA1-8B6A-7D80415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1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13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Perfomance:Multinomial</a:t>
            </a:r>
            <a:r>
              <a:rPr lang="en-US" sz="1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Naïve Bayes</a:t>
            </a:r>
            <a:br>
              <a:rPr lang="en-US" sz="1300" b="0" i="0" kern="1200" dirty="0"/>
            </a:br>
            <a:r>
              <a:rPr lang="en-US" sz="1300" b="0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Accuracy:98.47</a:t>
            </a:r>
            <a:br>
              <a:rPr lang="en-US" sz="1300" b="0" i="0" kern="1200" dirty="0"/>
            </a:br>
            <a:endParaRPr lang="en-US" sz="13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CF6B523-334D-474D-AB39-DE9D4D9FD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52" y="485773"/>
            <a:ext cx="3978473" cy="4171604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023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DB84C1F-FCE8-4882-B9C6-BA64BF72E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241" y="477062"/>
            <a:ext cx="3477299" cy="2468883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BC431-FBBD-4198-A240-ACA546D4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3640758"/>
            <a:ext cx="7008866" cy="6463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</a:pPr>
            <a:r>
              <a:rPr lang="en-US" sz="2000" dirty="0"/>
              <a:t>Model </a:t>
            </a:r>
            <a:r>
              <a:rPr lang="en-US" sz="2000" dirty="0" err="1"/>
              <a:t>perfomance:DENSE</a:t>
            </a:r>
            <a:r>
              <a:rPr lang="en-US" sz="2000" dirty="0"/>
              <a:t> model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Accuracy:98.41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63F3B1E-7D76-461B-AD7D-BC53C206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92" y="1082058"/>
            <a:ext cx="2625193" cy="1863887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0787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5E408-54CC-4C7D-8A87-608ABBCE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388" y="1085850"/>
            <a:ext cx="3107836" cy="2322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</a:pPr>
            <a:r>
              <a:rPr lang="en-US" sz="2300" dirty="0"/>
              <a:t>Model </a:t>
            </a:r>
            <a:r>
              <a:rPr lang="en-US" sz="2300" dirty="0" err="1"/>
              <a:t>perfomence</a:t>
            </a:r>
            <a:r>
              <a:rPr lang="en-US" sz="2300" dirty="0"/>
              <a:t>:</a:t>
            </a:r>
            <a:br>
              <a:rPr lang="en-US" sz="2300" dirty="0"/>
            </a:br>
            <a:r>
              <a:rPr lang="en-US" sz="2300" dirty="0"/>
              <a:t>BI-LSTM Model</a:t>
            </a:r>
            <a:br>
              <a:rPr lang="en-US" sz="2300" dirty="0"/>
            </a:br>
            <a:r>
              <a:rPr lang="en-US" sz="2300" dirty="0"/>
              <a:t>Accuracy:</a:t>
            </a:r>
            <a:r>
              <a:rPr lang="en-US" sz="2300" dirty="0">
                <a:solidFill>
                  <a:srgbClr val="FF0000"/>
                </a:solidFill>
              </a:rPr>
              <a:t>97.03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46939" cy="51435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F50A5FC-64E2-4E2D-8A70-9D05DBCD0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85" y="485773"/>
            <a:ext cx="3008014" cy="2045450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96CE35E-DF4E-406F-A441-6476B09B5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567" y="2611581"/>
            <a:ext cx="2986563" cy="2045796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01B3A149-D29B-4C77-AB5D-FA8744D161EA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9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C752F5-C1CB-4319-9A6E-B98C8EBB0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277" y="1029388"/>
            <a:ext cx="2625421" cy="1916557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F0441-D272-4784-870D-3694E053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3640758"/>
            <a:ext cx="7008866" cy="6463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Model perfomance:LSTM Model</a:t>
            </a:r>
            <a:br>
              <a:rPr lang="en-US" sz="2000"/>
            </a:br>
            <a:r>
              <a:rPr lang="en-US" sz="2000"/>
              <a:t>Accuracy:96.08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5AF38C4-C09A-4EAE-8051-03D4FDA65B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91" y="477062"/>
            <a:ext cx="3465099" cy="2468883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3017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body" idx="1"/>
          </p:nvPr>
        </p:nvSpPr>
        <p:spPr>
          <a:xfrm>
            <a:off x="1359850" y="1446200"/>
            <a:ext cx="7030500" cy="2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dataset 1, imbalancing problem affect  the model and lowers the accuracy which is 57% in SVM model. </a:t>
            </a:r>
            <a:endParaRPr sz="160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balanced dataset 2, the same SVM model performed really well giving an accuracy a little over 90%. </a:t>
            </a:r>
            <a:endParaRPr sz="160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Difference in accuracy because of a dataset is in balanced and imbalanced. In near future, we hope to research more on this topic.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body" idx="1"/>
          </p:nvPr>
        </p:nvSpPr>
        <p:spPr>
          <a:xfrm>
            <a:off x="900375" y="1564225"/>
            <a:ext cx="7030500" cy="23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highlight>
                  <a:schemeClr val="lt1"/>
                </a:highlight>
              </a:rPr>
              <a:t>      </a:t>
            </a:r>
            <a:r>
              <a:rPr lang="en" sz="5300" b="1">
                <a:solidFill>
                  <a:srgbClr val="FF0000"/>
                </a:solidFill>
                <a:highlight>
                  <a:schemeClr val="lt1"/>
                </a:highlight>
              </a:rPr>
              <a:t> Thank You...</a:t>
            </a:r>
            <a:endParaRPr sz="53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300" b="1">
                <a:solidFill>
                  <a:srgbClr val="FF0000"/>
                </a:solidFill>
                <a:highlight>
                  <a:schemeClr val="lt1"/>
                </a:highlight>
              </a:rPr>
              <a:t>			Any Questions?</a:t>
            </a:r>
            <a:endParaRPr sz="5300" b="1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1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7" name="Picture 1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18" name="Oval 1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9" name="Picture 1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20" name="Picture 1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21" name="Rectangle 1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2" name="Rectangle 12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486697" y="471949"/>
            <a:ext cx="4212163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2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24" name="Freeform: Shape 13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99048" y="498234"/>
            <a:ext cx="51435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9C83D67-F478-462F-9CAB-F2D2E41B3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806" y="1370244"/>
            <a:ext cx="2985104" cy="2403008"/>
          </a:xfrm>
          <a:prstGeom prst="rect">
            <a:avLst/>
          </a:prstGeom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25" name="Rectangle 13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2" name="Google Shape;302;p16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421216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3843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2117775" y="4629150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039200" y="1773713"/>
            <a:ext cx="72951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modern times with the increased amount of mobile subscribers the ratio of spam to ham sms is very high.</a:t>
            </a:r>
            <a:endParaRPr sz="4800" b="1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88" name="Google Shape;288;p14"/>
          <p:cNvSpPr/>
          <p:nvPr/>
        </p:nvSpPr>
        <p:spPr>
          <a:xfrm>
            <a:off x="1346150" y="2898450"/>
            <a:ext cx="2630100" cy="99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A7D6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4572000" y="2571750"/>
            <a:ext cx="3988200" cy="259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50000"/>
              </a:lnSpc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Human are easily manipulated through </a:t>
            </a:r>
            <a:r>
              <a:rPr lang="en" sz="1600" dirty="0" err="1">
                <a:latin typeface="Nunito"/>
                <a:ea typeface="Nunito"/>
                <a:cs typeface="Nunito"/>
                <a:sym typeface="Nunito"/>
              </a:rPr>
              <a:t>sms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sz="1600" dirty="0" err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Prediction of SPAM </a:t>
            </a:r>
            <a:r>
              <a:rPr lang="en" sz="1600" dirty="0" err="1">
                <a:latin typeface="Nunito"/>
                <a:ea typeface="Nunito"/>
                <a:cs typeface="Nunito"/>
                <a:sym typeface="Nunito"/>
              </a:rPr>
              <a:t>sms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We will be able to easily block the spammers .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1031075" y="1434975"/>
            <a:ext cx="5647800" cy="31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5"/>
              <a:buNone/>
            </a:pPr>
            <a:endParaRPr lang="en" sz="1600" dirty="0"/>
          </a:p>
          <a:p>
            <a:pPr indent="-330200">
              <a:buClr>
                <a:srgbClr val="8AD0D6"/>
              </a:buClr>
              <a:buSzPts val="1605"/>
            </a:pPr>
            <a:endParaRPr lang="en" sz="1600" dirty="0"/>
          </a:p>
          <a:p>
            <a:pPr indent="-330200">
              <a:buClr>
                <a:srgbClr val="8AD0D6"/>
              </a:buClr>
              <a:buSzPts val="1605"/>
            </a:pPr>
            <a:endParaRPr lang="en" sz="16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4" b="1" dirty="0"/>
              <a:t>			</a:t>
            </a:r>
            <a:endParaRPr sz="1404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CE58355-1D8A-40CC-9FBE-98C5E4B0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0" y="1514265"/>
            <a:ext cx="3485147" cy="1871288"/>
          </a:xfrm>
          <a:prstGeom prst="rect">
            <a:avLst/>
          </a:prstGeom>
        </p:spPr>
      </p:pic>
      <p:graphicFrame>
        <p:nvGraphicFramePr>
          <p:cNvPr id="1004" name="Diagram 1004">
            <a:extLst>
              <a:ext uri="{FF2B5EF4-FFF2-40B4-BE49-F238E27FC236}">
                <a16:creationId xmlns:a16="http://schemas.microsoft.com/office/drawing/2014/main" id="{F18E5955-FFC9-4700-A7DC-B8836C5B5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405140"/>
              </p:ext>
            </p:extLst>
          </p:nvPr>
        </p:nvGraphicFramePr>
        <p:xfrm>
          <a:off x="4421605" y="99360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3" name="Rectangle 3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51435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371600"/>
            <a:ext cx="0" cy="24003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" name="Picture 3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671060"/>
            <a:ext cx="745301" cy="571500"/>
          </a:xfrm>
          <a:prstGeom prst="rect">
            <a:avLst/>
          </a:prstGeom>
        </p:spPr>
      </p:pic>
      <p:sp>
        <p:nvSpPr>
          <p:cNvPr id="3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604646" y="603504"/>
            <a:ext cx="2641019" cy="39364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Study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body" idx="1"/>
          </p:nvPr>
        </p:nvSpPr>
        <p:spPr>
          <a:xfrm>
            <a:off x="3731895" y="603503"/>
            <a:ext cx="4799948" cy="39364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Text preprocessing libraries</a:t>
            </a:r>
          </a:p>
          <a:p>
            <a:pPr marL="457200" lvl="0"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Word embedding techniques</a:t>
            </a:r>
          </a:p>
          <a:p>
            <a:pPr marL="457200" lvl="0"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Machine learning algorithms</a:t>
            </a:r>
          </a:p>
          <a:p>
            <a:pPr marL="457200" lvl="0"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Classification metrics</a:t>
            </a:r>
          </a:p>
          <a:p>
            <a:pPr marL="457200" lvl="0"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Confusion matrix</a:t>
            </a:r>
          </a:p>
          <a:p>
            <a:pPr marL="457200" lvl="0" indent="-3302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Vectorizaion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1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19" name="Picture 1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20" name="Oval 1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1" name="Picture 1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22" name="Picture 1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23" name="Rectangle 1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4" name="Rectangle 14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sp>
        <p:nvSpPr>
          <p:cNvPr id="325" name="Rectangle 14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51490E-AC8D-4FF6-8A75-67ACBF2A5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239" y="1808929"/>
            <a:ext cx="4211126" cy="1410726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7" name="Rectangle 14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2629120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1275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We have collected dataset from Kaggle</a:t>
            </a:r>
          </a:p>
          <a:p>
            <a:pPr marL="412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We used a DATA set with over 5000 SPAM and Ham 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9143771" cy="5143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40293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228" y="3049185"/>
            <a:ext cx="9143772" cy="210185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458889" y="3664004"/>
            <a:ext cx="8226221" cy="927815"/>
          </a:xfrm>
        </p:spPr>
        <p:txBody>
          <a:bodyPr spcFirstLastPara="1" lIns="91425" tIns="91425" rIns="91425" bIns="91425" anchorCtr="0">
            <a:normAutofit/>
          </a:bodyPr>
          <a:lstStyle/>
          <a:p>
            <a:pPr lvl="0"/>
            <a:r>
              <a:rPr lang="en-US">
                <a:solidFill>
                  <a:srgbClr val="EBEBEB"/>
                </a:solidFill>
              </a:rPr>
              <a:t>Data Statistics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C31D5D-C22A-4A0A-9C79-253E30B6E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05258"/>
              </p:ext>
            </p:extLst>
          </p:nvPr>
        </p:nvGraphicFramePr>
        <p:xfrm>
          <a:off x="484584" y="445040"/>
          <a:ext cx="8176022" cy="2537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85D3A-D1E0-4DF5-A92F-4AED0CF3C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93" y="510133"/>
            <a:ext cx="6863105" cy="1750091"/>
          </a:xfrm>
          <a:prstGeom prst="rect">
            <a:avLst/>
          </a:prstGeom>
          <a:effectLst/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477686" y="2946737"/>
            <a:ext cx="6887209" cy="1345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Statistics(Vectorization of word)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Methodologies</a:t>
            </a:r>
          </a:p>
        </p:txBody>
      </p:sp>
      <p:sp>
        <p:nvSpPr>
          <p:cNvPr id="9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Freeform: Shape 9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142AE1E-7012-42C0-B701-B4347CE07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494" y="1606096"/>
            <a:ext cx="4087416" cy="1931304"/>
          </a:xfrm>
          <a:prstGeom prst="rect">
            <a:avLst/>
          </a:prstGeom>
          <a:effectLst/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4" name="Google Shape;334;p21"/>
          <p:cNvSpPr txBox="1">
            <a:spLocks noGrp="1"/>
          </p:cNvSpPr>
          <p:nvPr>
            <p:ph type="body" idx="1"/>
          </p:nvPr>
        </p:nvSpPr>
        <p:spPr>
          <a:xfrm>
            <a:off x="486698" y="1828800"/>
            <a:ext cx="3124882" cy="28390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270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EBEBEB"/>
              </a:solidFill>
            </a:endParaRPr>
          </a:p>
          <a:p>
            <a:pPr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432</Words>
  <Application>Microsoft Office PowerPoint</Application>
  <PresentationFormat>On-screen Show (16:9)</PresentationFormat>
  <Paragraphs>146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SPAM SMS Detection Using Naïve Bayes </vt:lpstr>
      <vt:lpstr>Introduction</vt:lpstr>
      <vt:lpstr>Motivation</vt:lpstr>
      <vt:lpstr>Objectives</vt:lpstr>
      <vt:lpstr>Background Study</vt:lpstr>
      <vt:lpstr>Data Acquisition</vt:lpstr>
      <vt:lpstr>Data Statistics</vt:lpstr>
      <vt:lpstr>Data Statistics(Vectorization of word) </vt:lpstr>
      <vt:lpstr>Methodologies</vt:lpstr>
      <vt:lpstr>Dataset Preprocessing</vt:lpstr>
      <vt:lpstr>Text Preprocessing</vt:lpstr>
      <vt:lpstr>Text Classification Models</vt:lpstr>
      <vt:lpstr>Result Analysis </vt:lpstr>
      <vt:lpstr>Model Perfomance:Multinomial Naïve Bayes Accuracy:98.47 </vt:lpstr>
      <vt:lpstr>Model perfomance:DENSE model Accuracy:98.41</vt:lpstr>
      <vt:lpstr>Model perfomence: BI-LSTM Model Accuracy:97.03</vt:lpstr>
      <vt:lpstr>Model perfomance:LSTM Model Accuracy:96.08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Different Models Based on Sentiment Analysis</dc:title>
  <cp:lastModifiedBy>M arfayet alam provat</cp:lastModifiedBy>
  <cp:revision>494</cp:revision>
  <dcterms:modified xsi:type="dcterms:W3CDTF">2021-09-28T10:06:01Z</dcterms:modified>
</cp:coreProperties>
</file>