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7"/>
  </p:notesMasterIdLst>
  <p:sldIdLst>
    <p:sldId id="317" r:id="rId2"/>
    <p:sldId id="318" r:id="rId3"/>
    <p:sldId id="258" r:id="rId4"/>
    <p:sldId id="259" r:id="rId5"/>
    <p:sldId id="320" r:id="rId6"/>
    <p:sldId id="292" r:id="rId7"/>
    <p:sldId id="293" r:id="rId8"/>
    <p:sldId id="307" r:id="rId9"/>
    <p:sldId id="325" r:id="rId10"/>
    <p:sldId id="321" r:id="rId11"/>
    <p:sldId id="324" r:id="rId12"/>
    <p:sldId id="308" r:id="rId13"/>
    <p:sldId id="289" r:id="rId14"/>
    <p:sldId id="291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>
      <p:cViewPr varScale="1">
        <p:scale>
          <a:sx n="83" d="100"/>
          <a:sy n="83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B0BDC-5978-40D9-B288-5F02DB16BF01}" type="datetimeFigureOut">
              <a:rPr lang="en-US" smtClean="0"/>
              <a:pPr/>
              <a:t>06/26/18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09E8E-772E-47BA-A6CF-DA5D847FC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D09E8E-772E-47BA-A6CF-DA5D847FCD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ED27-8508-4C4A-9BA2-97B315317E91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E1EE-1819-432A-AFE5-1E0F55644B08}" type="datetime1">
              <a:rPr lang="en-US" smtClean="0"/>
              <a:t>06/26/18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26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E1EE-1819-432A-AFE5-1E0F55644B08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27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E1EE-1819-432A-AFE5-1E0F55644B08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2153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E1EE-1819-432A-AFE5-1E0F55644B08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370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E1EE-1819-432A-AFE5-1E0F55644B08}" type="datetime1">
              <a:rPr lang="en-US" smtClean="0"/>
              <a:t>06/26/18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5831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E1EE-1819-432A-AFE5-1E0F55644B08}" type="datetime1">
              <a:rPr lang="en-US" smtClean="0"/>
              <a:t>06/26/18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021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8BC7-D3A7-42B4-B6D4-45A8FA4404E4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6DE-B8F3-4C1D-9BF2-FF80EA164AD4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BC6C-22D8-48BB-AAFC-CDAA876DCE97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0EA6-11A7-4745-ADBB-F94907D96CBF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6E01-E41E-4BD5-BD82-30325E14407C}" type="datetime1">
              <a:rPr lang="en-US" smtClean="0"/>
              <a:t>06/26/18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891B-5A59-427C-8C24-55481D170A01}" type="datetime1">
              <a:rPr lang="en-US" smtClean="0"/>
              <a:t>06/26/18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A1AB-09FD-4E2D-9F69-CA86C8D66CC1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2B69-5F32-4ACD-9BFE-6D8FBC07CE96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C655-D1FA-4701-B325-C5C786167966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4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D3A-1E2F-4BF6-96F3-AF49A470397C}" type="datetime1">
              <a:rPr lang="en-US" smtClean="0"/>
              <a:t>06/26/18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4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E0E1EE-1819-432A-AFE5-1E0F55644B08}" type="datetime1">
              <a:rPr lang="en-US" smtClean="0"/>
              <a:t>06/26/18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5F5A-5A10-491E-A5A4-5DB04C5C6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92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san-global.com/EN/TECHNOLOGY/OVERVIEW/dpcc.html" TargetMode="External"/><Relationship Id="rId7" Type="http://schemas.openxmlformats.org/officeDocument/2006/relationships/hyperlink" Target="https://www.youtube.com/watch?v=jqwqY_1xkAc" TargetMode="External"/><Relationship Id="rId2" Type="http://schemas.openxmlformats.org/officeDocument/2006/relationships/hyperlink" Target="https://www.alcoholproblemsandsolutions.org/drinking-and-driv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9BFdGtvo9JE" TargetMode="External"/><Relationship Id="rId5" Type="http://schemas.openxmlformats.org/officeDocument/2006/relationships/hyperlink" Target="https://www.youtube.com/watch?v=BgEp4NbusrQ" TargetMode="External"/><Relationship Id="rId4" Type="http://schemas.openxmlformats.org/officeDocument/2006/relationships/hyperlink" Target="https://www.youtube.com/watch?v=yykyT4YRw4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F0D220-04A2-4114-84B9-B43965C0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" y="190796"/>
            <a:ext cx="7696200" cy="1302724"/>
          </a:xfrm>
          <a:effectLst>
            <a:glow rad="63500">
              <a:schemeClr val="bg2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Self-starting Safety Check Procedure of Autonomous Car Using Sensor Technology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573115"/>
            <a:ext cx="9144000" cy="5284885"/>
          </a:xfrm>
          <a:blipFill>
            <a:blip r:embed="rId3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buNone/>
            </a:pPr>
            <a:endParaRPr lang="en-US" sz="2000" b="1" i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2000" b="1" i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91200" y="2590800"/>
            <a:ext cx="3163888" cy="3200400"/>
          </a:xfrm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>
              <a:buNone/>
            </a:pPr>
            <a:endParaRPr lang="en-US" sz="1800" b="1" i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1800" b="1" i="1" dirty="0">
              <a:solidFill>
                <a:srgbClr val="0000FF"/>
              </a:solidFill>
            </a:endParaRPr>
          </a:p>
          <a:p>
            <a:pPr algn="r">
              <a:buNone/>
            </a:pPr>
            <a:endParaRPr lang="en-US" sz="1400" b="1" dirty="0"/>
          </a:p>
          <a:p>
            <a:pPr algn="r">
              <a:buNone/>
            </a:pPr>
            <a:endParaRPr lang="en-US" sz="1400" b="1" dirty="0"/>
          </a:p>
          <a:p>
            <a:pPr>
              <a:buNone/>
            </a:pPr>
            <a:endParaRPr lang="en-US" sz="2400" b="1" i="1" dirty="0">
              <a:latin typeface="Monotype Corsiva" pitchFamily="66" charset="0"/>
            </a:endParaRPr>
          </a:p>
          <a:p>
            <a:pPr>
              <a:buNone/>
            </a:pP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6894" y="4525692"/>
            <a:ext cx="4743706" cy="193899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  <a:outerShdw blurRad="1270000" dist="38100" dir="2700000" algn="tl" rotWithShape="0">
                    <a:prstClr val="black">
                      <a:alpha val="21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Supervised by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  <a:outerShdw blurRad="1270000" dist="38100" dir="2700000" algn="tl" rotWithShape="0">
                    <a:prstClr val="black">
                      <a:alpha val="21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 Mohamed El-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  <a:outerShdw blurRad="1270000" dist="38100" dir="2700000" algn="tl" rotWithShape="0">
                    <a:prstClr val="black">
                      <a:alpha val="21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Sharkawy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prstClr val="black"/>
                </a:glow>
                <a:outerShdw blurRad="1270000" dist="38100" dir="2700000" algn="tl" rotWithShape="0">
                  <a:prstClr val="black">
                    <a:alpha val="21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  <a:outerShdw blurRad="1270000" dist="38100" dir="2700000" algn="tl" rotWithShape="0">
                    <a:prstClr val="black">
                      <a:alpha val="21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Professor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  <a:outerShdw blurRad="1270000" dist="38100" dir="2700000" algn="tl" rotWithShape="0">
                    <a:prstClr val="black">
                      <a:alpha val="21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Dept. of ECE, IUPUI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  <a:outerShdw blurRad="1270000" dist="38100" dir="2700000" algn="tl" rotWithShape="0">
                    <a:prstClr val="black">
                      <a:alpha val="21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 : 28 </a:t>
            </a:r>
            <a:r>
              <a:rPr lang="en-US" sz="2400" dirty="0">
                <a:solidFill>
                  <a:prstClr val="white"/>
                </a:solidFill>
                <a:effectLst>
                  <a:glow rad="127000">
                    <a:prstClr val="black"/>
                  </a:glow>
                  <a:outerShdw blurRad="1270000" dist="38100" dir="2700000" algn="tl" rotWithShape="0">
                    <a:prstClr val="black">
                      <a:alpha val="21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  <a:outerShdw blurRad="1270000" dist="38100" dir="2700000" algn="tl" rotWithShape="0">
                    <a:prstClr val="black">
                      <a:alpha val="21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4540932"/>
            <a:ext cx="3352800" cy="156966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schemeClr val="bg2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Presented  by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Md Saiful Islam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Raj </a:t>
            </a:r>
            <a:r>
              <a:rPr lang="en-US" sz="2400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Abir </a:t>
            </a:r>
            <a:r>
              <a:rPr lang="en-US" sz="2400" dirty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aha</a:t>
            </a:r>
          </a:p>
        </p:txBody>
      </p:sp>
    </p:spTree>
    <p:extLst>
      <p:ext uri="{BB962C8B-B14F-4D97-AF65-F5344CB8AC3E}">
        <p14:creationId xmlns:p14="http://schemas.microsoft.com/office/powerpoint/2010/main" val="380160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9796">
        <p:split orient="vert"/>
      </p:transition>
    </mc:Choice>
    <mc:Fallback xmlns="">
      <p:transition spd="slow" advTm="29796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CD96-29C9-4EF6-9DB8-5B4C4EE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76A23F9-1C03-43B1-8251-DC384C9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Evaluation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43D5D6E-2DA5-420C-B911-427928BBEBFC}"/>
              </a:ext>
            </a:extLst>
          </p:cNvPr>
          <p:cNvSpPr txBox="1">
            <a:spLocks/>
          </p:cNvSpPr>
          <p:nvPr/>
        </p:nvSpPr>
        <p:spPr>
          <a:xfrm>
            <a:off x="152400" y="1477094"/>
            <a:ext cx="8839199" cy="5085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1a :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1b :</a:t>
            </a:r>
          </a:p>
          <a:p>
            <a:endParaRPr lang="en-US" sz="1700" dirty="0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441BEEDF-45E4-4C34-9343-8FE84E8AA0DA}"/>
              </a:ext>
            </a:extLst>
          </p:cNvPr>
          <p:cNvSpPr/>
          <p:nvPr/>
        </p:nvSpPr>
        <p:spPr>
          <a:xfrm>
            <a:off x="2819400" y="2514600"/>
            <a:ext cx="716943" cy="8064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CA7884-9A6B-4E0D-9AB2-358E4C91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47373"/>
            <a:ext cx="1981447" cy="991427"/>
          </a:xfrm>
          <a:prstGeom prst="rect">
            <a:avLst/>
          </a:prstGeom>
        </p:spPr>
      </p:pic>
      <p:sp>
        <p:nvSpPr>
          <p:cNvPr id="28" name="Plus Sign 27">
            <a:extLst>
              <a:ext uri="{FF2B5EF4-FFF2-40B4-BE49-F238E27FC236}">
                <a16:creationId xmlns:a16="http://schemas.microsoft.com/office/drawing/2014/main" id="{04BAAA5B-DDCA-4D48-82D0-36A7BD8ECA67}"/>
              </a:ext>
            </a:extLst>
          </p:cNvPr>
          <p:cNvSpPr/>
          <p:nvPr/>
        </p:nvSpPr>
        <p:spPr>
          <a:xfrm>
            <a:off x="2895600" y="4756150"/>
            <a:ext cx="716943" cy="8064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F6E8B0-E651-44CE-B835-B967D4C00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362200"/>
            <a:ext cx="1981447" cy="9679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20D014-2B43-4158-ABDB-EEDB39573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4596586"/>
            <a:ext cx="1727970" cy="991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B15A7E-C3FC-4079-8025-5068157CE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430" y="2362200"/>
            <a:ext cx="1727970" cy="991427"/>
          </a:xfrm>
          <a:prstGeom prst="rect">
            <a:avLst/>
          </a:prstGeom>
        </p:spPr>
      </p:pic>
      <p:sp>
        <p:nvSpPr>
          <p:cNvPr id="32" name="Not Equal 31">
            <a:extLst>
              <a:ext uri="{FF2B5EF4-FFF2-40B4-BE49-F238E27FC236}">
                <a16:creationId xmlns:a16="http://schemas.microsoft.com/office/drawing/2014/main" id="{2C7C2C18-587B-4D83-A7E5-4BF70300AB7A}"/>
              </a:ext>
            </a:extLst>
          </p:cNvPr>
          <p:cNvSpPr/>
          <p:nvPr/>
        </p:nvSpPr>
        <p:spPr>
          <a:xfrm>
            <a:off x="5874614" y="2667000"/>
            <a:ext cx="814072" cy="48511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Not Equal 32">
            <a:extLst>
              <a:ext uri="{FF2B5EF4-FFF2-40B4-BE49-F238E27FC236}">
                <a16:creationId xmlns:a16="http://schemas.microsoft.com/office/drawing/2014/main" id="{C7CC011F-B980-44FF-B90C-FEF64A32BF36}"/>
              </a:ext>
            </a:extLst>
          </p:cNvPr>
          <p:cNvSpPr/>
          <p:nvPr/>
        </p:nvSpPr>
        <p:spPr>
          <a:xfrm>
            <a:off x="5739128" y="4889588"/>
            <a:ext cx="814072" cy="48511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BD5BC8F-043F-4DE5-BFFE-AB1032688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630" y="4596586"/>
            <a:ext cx="1727970" cy="9914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4AA214-244B-4193-8C50-B8D84461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1727970" cy="9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06706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8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D7B0-A213-4EF4-86A1-54FD5973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9587"/>
            <a:ext cx="8839200" cy="52098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2a 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2b 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DEB6-ED77-46FB-AD5E-17031FCD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85E70-6206-4A63-ABF7-5BCE6115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308638"/>
            <a:ext cx="1462088" cy="967962"/>
          </a:xfrm>
          <a:prstGeom prst="rect">
            <a:avLst/>
          </a:prstGeom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C560EDB3-533E-405F-86A1-D9BADE7FF746}"/>
              </a:ext>
            </a:extLst>
          </p:cNvPr>
          <p:cNvSpPr/>
          <p:nvPr/>
        </p:nvSpPr>
        <p:spPr>
          <a:xfrm>
            <a:off x="2639900" y="2438400"/>
            <a:ext cx="560500" cy="7084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41CC2-F90C-40B6-A17D-A138D3D8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26" y="2286000"/>
            <a:ext cx="1919574" cy="967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0D6516-7062-4649-9B7D-91D85613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627562"/>
            <a:ext cx="1462088" cy="967961"/>
          </a:xfrm>
          <a:prstGeom prst="rect">
            <a:avLst/>
          </a:prstGeom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B78A66CA-49CB-4005-BED2-18C586292949}"/>
              </a:ext>
            </a:extLst>
          </p:cNvPr>
          <p:cNvSpPr/>
          <p:nvPr/>
        </p:nvSpPr>
        <p:spPr>
          <a:xfrm>
            <a:off x="2716041" y="4730011"/>
            <a:ext cx="560559" cy="708403"/>
          </a:xfrm>
          <a:prstGeom prst="mathPlus">
            <a:avLst>
              <a:gd name="adj1" fmla="val 26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99199-368A-4462-918C-2DBD8CD9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627563"/>
            <a:ext cx="1918309" cy="967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ADF6F2-73A4-4DF9-926C-96E463318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830" y="2286000"/>
            <a:ext cx="1727970" cy="967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97CEB1-FD5E-49CB-8397-9636A6CD3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4708145"/>
            <a:ext cx="1727970" cy="887377"/>
          </a:xfrm>
          <a:prstGeom prst="rect">
            <a:avLst/>
          </a:prstGeom>
        </p:spPr>
      </p:pic>
      <p:sp>
        <p:nvSpPr>
          <p:cNvPr id="13" name="Equals 12">
            <a:extLst>
              <a:ext uri="{FF2B5EF4-FFF2-40B4-BE49-F238E27FC236}">
                <a16:creationId xmlns:a16="http://schemas.microsoft.com/office/drawing/2014/main" id="{8C893B05-9301-4510-8455-41FF3BCFE882}"/>
              </a:ext>
            </a:extLst>
          </p:cNvPr>
          <p:cNvSpPr/>
          <p:nvPr/>
        </p:nvSpPr>
        <p:spPr>
          <a:xfrm>
            <a:off x="5752288" y="4879379"/>
            <a:ext cx="648512" cy="54490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Not Equal 13">
            <a:extLst>
              <a:ext uri="{FF2B5EF4-FFF2-40B4-BE49-F238E27FC236}">
                <a16:creationId xmlns:a16="http://schemas.microsoft.com/office/drawing/2014/main" id="{16BCA7D2-F3D5-420C-BD5C-29345D1E818C}"/>
              </a:ext>
            </a:extLst>
          </p:cNvPr>
          <p:cNvSpPr/>
          <p:nvPr/>
        </p:nvSpPr>
        <p:spPr>
          <a:xfrm>
            <a:off x="5586728" y="2639083"/>
            <a:ext cx="814072" cy="48511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E02A19-08D0-4DEC-9411-86519A31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Evaluation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8EFD2-3016-42E3-806E-62CBEB62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56" y="1981200"/>
            <a:ext cx="8650288" cy="3886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Interfacing Sensors with S32k144 EVB.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Sensitivity of sensors.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 level coding for S32k144 using Embedded C.</a:t>
            </a:r>
          </a:p>
          <a:p>
            <a:pPr marL="0" lvl="0" indent="0">
              <a:buNone/>
            </a:pPr>
            <a:endParaRPr lang="en-US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CD96-29C9-4EF6-9DB8-5B4C4EE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3213D34-2AFC-4604-8DF8-0DAC50C5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4119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8EFD2-3016-42E3-806E-62CBEB62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77094"/>
            <a:ext cx="8610600" cy="538090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idea: Design a working prototype of self starting safety system required to make an automotive system autonomous.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Lots of scopes of improvements for self starting autonomous car: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more safety sensors ( tire pressure, fuel level, AC, Heater, wiper, doors lock).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driver through infotainment system for travelling (google maps).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 through motor control.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0" indent="0" algn="just">
              <a:buNone/>
            </a:pPr>
            <a:endParaRPr lang="en-US" sz="24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CD96-29C9-4EF6-9DB8-5B4C4EE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BCA8AC0-F992-449C-9DE6-3C5AAEA2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scopes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95262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8EFD2-3016-42E3-806E-62CBEB62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https://www.alcoholproblemsandsolutions.org/drinking-and-driving/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https://www.nissan-global.com/EN/TECHNOLOGY/OVERVIEW/dpcc.html</a:t>
            </a:r>
            <a:endParaRPr lang="en-US" sz="24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https://www.youtube.com/watch?v=yykyT4YRw4A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https://www.youtube.com/watch?v=BgEp4NbusrQ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https://www.youtube.com/watch?v=9BFdGtvo9JE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https://www.youtube.com/watch?v=jqwqY_1xkAc</a:t>
            </a:r>
            <a:endParaRPr lang="en-US" sz="24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https://community.nxp.com/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NXP S32K14x Reference Manual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ECE595-Autonomous Embedded System Lab Manual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CD96-29C9-4EF6-9DB8-5B4C4EE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7F6B476-0FB2-4019-9BBB-EA39F021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References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99398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8EFD2-3016-42E3-806E-62CBEB62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2819400"/>
          </a:xfrm>
        </p:spPr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patience.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CD96-29C9-4EF6-9DB8-5B4C4EE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144D7E4-581A-45CF-ABC6-CA2291C1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Q/A session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98599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 of Presentation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4FB44A-4B8F-4B32-B9AE-1ADF73F5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345488" cy="4608513"/>
          </a:xfrm>
          <a:effectLst>
            <a:glow rad="127000">
              <a:schemeClr val="bg2"/>
            </a:glow>
          </a:effectLst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Functioning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References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Q/A session</a:t>
            </a:r>
          </a:p>
          <a:p>
            <a:pPr marL="0" indent="0">
              <a:buSzPct val="80000"/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5B47-6516-4C09-B90D-D1063571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45F5A-5A10-491E-A5A4-5DB04C5C6A1E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75144"/>
      </p:ext>
    </p:extLst>
  </p:cSld>
  <p:clrMapOvr>
    <a:masterClrMapping/>
  </p:clrMapOvr>
  <p:transition advTm="14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4FB44A-4B8F-4B32-B9AE-1ADF73F5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  <a:effectLst>
            <a:glow rad="127000">
              <a:schemeClr val="bg2"/>
            </a:glow>
          </a:effectLst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research by AAA Foundation for Traffic Safety (2016-2017), 87% (or  more) of drivers do not take driving seriously.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Unsafe behaviors: driving while drunk, distracted, impaired, drowsy, speeding, running red lights or not wearing a seat belt.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 of the solutions: vehicle immobilization using technology that locks the ignition or prevents ANY person from operating the vehicle.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Alcohol sensors are incorporated into driver’s seat to detect the presence of alcohol in the air inside vehicle.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the event of a crash, safety belts reduce the risk of fatal injury by 45% by Luxembourg based company, IEE.</a:t>
            </a:r>
          </a:p>
          <a:p>
            <a:pPr>
              <a:buSzPct val="80000"/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5B47-6516-4C09-B90D-D1063571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3A60E3-CD4C-4BCD-A9B2-D1C857C2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4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76400"/>
            <a:ext cx="8686800" cy="4267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Getting data about the driver’s seat-belt and alcohol drunk conditions through sensors.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code using NXP S32 Design Studio to perform motor controlling i.e. turning car ON provided the required condition is satisfied. </a:t>
            </a:r>
          </a:p>
          <a:p>
            <a:pPr marL="0" indent="0">
              <a:buSzPct val="80000"/>
              <a:buNone/>
            </a:pPr>
            <a:endParaRPr lang="en-US" sz="1800" dirty="0">
              <a:effectLst>
                <a:glow rad="127000">
                  <a:schemeClr val="bg2"/>
                </a:glo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89E18-2132-4A28-9E4C-F6E2202B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7CEC69-9350-4D7E-8584-00AE99AE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257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45F5A-5A10-491E-A5A4-5DB04C5C6A1E}" type="slidenum"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CACFF-6FDC-4270-97DE-4212690F0FD7}"/>
              </a:ext>
            </a:extLst>
          </p:cNvPr>
          <p:cNvSpPr txBox="1"/>
          <p:nvPr/>
        </p:nvSpPr>
        <p:spPr>
          <a:xfrm>
            <a:off x="7543800" y="2743200"/>
            <a:ext cx="10668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AEFBD27-B8BD-472D-B6D3-0A131C41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circuit board&#10;&#10;Description generated with very high confidence">
            <a:extLst>
              <a:ext uri="{FF2B5EF4-FFF2-40B4-BE49-F238E27FC236}">
                <a16:creationId xmlns:a16="http://schemas.microsoft.com/office/drawing/2014/main" id="{031960D2-D259-427C-80D6-9465E8BBB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" y="1253082"/>
            <a:ext cx="2489200" cy="1657352"/>
          </a:xfrm>
          <a:prstGeom prst="rect">
            <a:avLst/>
          </a:prstGeom>
        </p:spPr>
      </p:pic>
      <p:pic>
        <p:nvPicPr>
          <p:cNvPr id="12" name="Picture 11" descr="A circuit board&#10;&#10;Description generated with very high confidence">
            <a:extLst>
              <a:ext uri="{FF2B5EF4-FFF2-40B4-BE49-F238E27FC236}">
                <a16:creationId xmlns:a16="http://schemas.microsoft.com/office/drawing/2014/main" id="{C4CCE34E-C1E2-4080-AC40-ED6327F78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" y="3200400"/>
            <a:ext cx="2489199" cy="1657351"/>
          </a:xfrm>
          <a:prstGeom prst="rect">
            <a:avLst/>
          </a:prstGeom>
        </p:spPr>
      </p:pic>
      <p:pic>
        <p:nvPicPr>
          <p:cNvPr id="20" name="Picture 19" descr="A circuit board&#10;&#10;Description generated with very high confidence">
            <a:extLst>
              <a:ext uri="{FF2B5EF4-FFF2-40B4-BE49-F238E27FC236}">
                <a16:creationId xmlns:a16="http://schemas.microsoft.com/office/drawing/2014/main" id="{0FCE3853-F73A-432D-82AE-11411D864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35" y="2001307"/>
            <a:ext cx="2489199" cy="1657351"/>
          </a:xfrm>
          <a:prstGeom prst="rect">
            <a:avLst/>
          </a:prstGeom>
        </p:spPr>
      </p:pic>
      <p:pic>
        <p:nvPicPr>
          <p:cNvPr id="22" name="Picture 21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70BCF6D-B2D1-4741-8A6B-5518A98CBF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10543"/>
            <a:ext cx="2286000" cy="1552575"/>
          </a:xfrm>
          <a:prstGeom prst="rect">
            <a:avLst/>
          </a:prstGeom>
        </p:spPr>
      </p:pic>
      <p:pic>
        <p:nvPicPr>
          <p:cNvPr id="25" name="Picture 2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21E9DB5F-2D7D-4AE8-A793-3787E808D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31" y="5114574"/>
            <a:ext cx="2286000" cy="1628028"/>
          </a:xfrm>
          <a:prstGeom prst="rect">
            <a:avLst/>
          </a:prstGeom>
        </p:spPr>
      </p:pic>
      <p:pic>
        <p:nvPicPr>
          <p:cNvPr id="29" name="Picture 2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A4850F2-DA91-4CD2-8FD2-781680DC8F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147717"/>
            <a:ext cx="3200400" cy="1551455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E291E810-FC6B-4D55-BD82-B7F2F1A2489E}"/>
              </a:ext>
            </a:extLst>
          </p:cNvPr>
          <p:cNvSpPr/>
          <p:nvPr/>
        </p:nvSpPr>
        <p:spPr>
          <a:xfrm>
            <a:off x="5410200" y="5867400"/>
            <a:ext cx="121323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A35163C-9B37-43E1-A609-CDDC86266D16}"/>
              </a:ext>
            </a:extLst>
          </p:cNvPr>
          <p:cNvSpPr/>
          <p:nvPr/>
        </p:nvSpPr>
        <p:spPr>
          <a:xfrm>
            <a:off x="5816599" y="2590800"/>
            <a:ext cx="736601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04E83DC-38F4-4A18-80A4-0212A97C0204}"/>
              </a:ext>
            </a:extLst>
          </p:cNvPr>
          <p:cNvSpPr/>
          <p:nvPr/>
        </p:nvSpPr>
        <p:spPr>
          <a:xfrm>
            <a:off x="4555833" y="3699426"/>
            <a:ext cx="182421" cy="1408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35E483EE-DF4A-4744-BDE3-457A82ACD670}"/>
              </a:ext>
            </a:extLst>
          </p:cNvPr>
          <p:cNvSpPr/>
          <p:nvPr/>
        </p:nvSpPr>
        <p:spPr>
          <a:xfrm>
            <a:off x="2710652" y="3703797"/>
            <a:ext cx="1604818" cy="4233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38D6F9BE-EA39-482E-9B50-4D3056ACD76E}"/>
              </a:ext>
            </a:extLst>
          </p:cNvPr>
          <p:cNvSpPr/>
          <p:nvPr/>
        </p:nvSpPr>
        <p:spPr>
          <a:xfrm rot="5400000">
            <a:off x="3384750" y="840892"/>
            <a:ext cx="406514" cy="18327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 animBg="1"/>
      <p:bldP spid="35" grpId="0" animBg="1"/>
      <p:bldP spid="36" grpId="0" animBg="1"/>
      <p:bldP spid="37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8EFD2-3016-42E3-806E-62CBEB62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29140"/>
            <a:ext cx="8763000" cy="5378597"/>
          </a:xfrm>
          <a:effectLst>
            <a:glow rad="127000">
              <a:schemeClr val="bg2"/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Electrical Assembly: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NXP S32K144EVB Evaluation Board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MQ-3 Alcohol Gas Sensor Module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Hall Effect KY-003 Magnetic Sensor Module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3V~6V DC Motor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BJT - BC547B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Diode – 1N4007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Laptop and Cables</a:t>
            </a:r>
          </a:p>
          <a:p>
            <a:pPr marL="0" indent="0">
              <a:buNone/>
            </a:pPr>
            <a:r>
              <a:rPr lang="en-US" sz="28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tools: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S32 Design Studio for ARM v.1.3</a:t>
            </a:r>
          </a:p>
          <a:p>
            <a:pPr marL="0" indent="0">
              <a:buNone/>
            </a:pPr>
            <a:endParaRPr lang="en-US" sz="28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CD96-29C9-4EF6-9DB8-5B4C4EE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40B5D5-308E-4792-A557-57A72A61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82747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481486"/>
            <a:ext cx="8305800" cy="4876800"/>
          </a:xfrm>
        </p:spPr>
        <p:txBody>
          <a:bodyPr>
            <a:normAutofit/>
          </a:bodyPr>
          <a:lstStyle/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ctr">
              <a:buSzPct val="80000"/>
              <a:buNone/>
            </a:pPr>
            <a:endParaRPr lang="en-US" sz="2400" dirty="0"/>
          </a:p>
          <a:p>
            <a:pPr marL="0" indent="0">
              <a:buSzPct val="80000"/>
              <a:buNone/>
            </a:pPr>
            <a:endParaRPr lang="en-US" sz="24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SzPct val="80000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89E18-2132-4A28-9E4C-F6E2202B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40351D-75BB-4F00-B293-D576025D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358858-88FF-41CE-B22F-2BD30E1D2412}"/>
              </a:ext>
            </a:extLst>
          </p:cNvPr>
          <p:cNvSpPr/>
          <p:nvPr/>
        </p:nvSpPr>
        <p:spPr>
          <a:xfrm>
            <a:off x="810644" y="1910158"/>
            <a:ext cx="1600200" cy="762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Alcohol Gas Sensor Module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7823AC-4376-412E-BFD2-1EAE39E0BB89}"/>
              </a:ext>
            </a:extLst>
          </p:cNvPr>
          <p:cNvSpPr/>
          <p:nvPr/>
        </p:nvSpPr>
        <p:spPr>
          <a:xfrm>
            <a:off x="789486" y="3588760"/>
            <a:ext cx="1632205" cy="832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 Effect Sensor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213893-5C6B-405F-8D17-83A3568EA9F5}"/>
              </a:ext>
            </a:extLst>
          </p:cNvPr>
          <p:cNvSpPr/>
          <p:nvPr/>
        </p:nvSpPr>
        <p:spPr>
          <a:xfrm>
            <a:off x="3248304" y="2750149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NXP S32K144 EVB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BB5948-6F3B-486F-90E6-5B10A671B6A6}"/>
              </a:ext>
            </a:extLst>
          </p:cNvPr>
          <p:cNvSpPr/>
          <p:nvPr/>
        </p:nvSpPr>
        <p:spPr>
          <a:xfrm>
            <a:off x="6286094" y="2822571"/>
            <a:ext cx="1402674" cy="80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S32 DS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6F5DF1-C84A-45F6-8878-DA88790FCFFA}"/>
              </a:ext>
            </a:extLst>
          </p:cNvPr>
          <p:cNvSpPr/>
          <p:nvPr/>
        </p:nvSpPr>
        <p:spPr>
          <a:xfrm>
            <a:off x="6492131" y="5143186"/>
            <a:ext cx="990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Motor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F9A89-EBB7-4CE8-A28E-0FD7E9300FCB}"/>
              </a:ext>
            </a:extLst>
          </p:cNvPr>
          <p:cNvSpPr/>
          <p:nvPr/>
        </p:nvSpPr>
        <p:spPr>
          <a:xfrm>
            <a:off x="2780007" y="5152224"/>
            <a:ext cx="18327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Control</a:t>
            </a:r>
          </a:p>
          <a:p>
            <a:pPr algn="ctr"/>
            <a:r>
              <a:rPr lang="en-US" dirty="0"/>
              <a:t>Circuit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7825991-2127-4F70-8905-1C684CB9D6C9}"/>
              </a:ext>
            </a:extLst>
          </p:cNvPr>
          <p:cNvSpPr/>
          <p:nvPr/>
        </p:nvSpPr>
        <p:spPr>
          <a:xfrm>
            <a:off x="4638569" y="5486086"/>
            <a:ext cx="183278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6F889FE5-E2CF-421B-868A-96DD161DBF53}"/>
              </a:ext>
            </a:extLst>
          </p:cNvPr>
          <p:cNvSpPr/>
          <p:nvPr/>
        </p:nvSpPr>
        <p:spPr>
          <a:xfrm rot="5400000">
            <a:off x="3134823" y="1580194"/>
            <a:ext cx="406514" cy="18327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13B03477-70EE-4D98-B949-F1E0C9D97CB5}"/>
              </a:ext>
            </a:extLst>
          </p:cNvPr>
          <p:cNvSpPr/>
          <p:nvPr/>
        </p:nvSpPr>
        <p:spPr>
          <a:xfrm>
            <a:off x="2421690" y="3690891"/>
            <a:ext cx="1540710" cy="41751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29DB9AD-ACF0-495B-A2C1-62BB8B4812B6}"/>
              </a:ext>
            </a:extLst>
          </p:cNvPr>
          <p:cNvSpPr/>
          <p:nvPr/>
        </p:nvSpPr>
        <p:spPr>
          <a:xfrm>
            <a:off x="4906231" y="3102943"/>
            <a:ext cx="1379863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EC9B1C4-5882-4B8A-8EC1-ED24B434491B}"/>
              </a:ext>
            </a:extLst>
          </p:cNvPr>
          <p:cNvSpPr/>
          <p:nvPr/>
        </p:nvSpPr>
        <p:spPr>
          <a:xfrm rot="5400000">
            <a:off x="3345955" y="4295485"/>
            <a:ext cx="1467073" cy="24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5761"/>
      </p:ext>
    </p:extLst>
  </p:cSld>
  <p:clrMapOvr>
    <a:masterClrMapping/>
  </p:clrMapOvr>
  <p:transition advTm="257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8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8EFD2-3016-42E3-806E-62CBEB62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359"/>
            <a:ext cx="9067800" cy="5600441"/>
          </a:xfrm>
          <a:effectLst>
            <a:glow rad="101600">
              <a:schemeClr val="bg1">
                <a:alpha val="60000"/>
              </a:schemeClr>
            </a:glow>
          </a:effectLst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8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 Unit: </a:t>
            </a:r>
            <a:endParaRPr lang="en-US" sz="24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MQ-3 Alcohol sensor uses SnO2 to detect alcohol gas concentration.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takes breathing of driver as input and accordingly gives output voltage.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Hall Effect Magnetic sensor goes to on state when the magnetic flux passing through the Hall sensor exceeds a pre-set value.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24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Unit: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Take sensor data &amp; logical instructions from S32 DS as input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input S32K144 Microcontroller gives output command to turn on/off motor.</a:t>
            </a:r>
          </a:p>
          <a:p>
            <a:pPr marL="0" lvl="0" indent="0" algn="just">
              <a:buNone/>
            </a:pPr>
            <a:endParaRPr lang="en-US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endParaRPr lang="en-US" sz="2400" dirty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CD96-29C9-4EF6-9DB8-5B4C4EE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76A23F9-1C03-43B1-8251-DC384C9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Functioning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0255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8EFD2-3016-42E3-806E-62CBEB62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02688" cy="5181600"/>
          </a:xfrm>
          <a:effectLst>
            <a:glow rad="101600">
              <a:schemeClr val="bg1">
                <a:alpha val="60000"/>
              </a:schemeClr>
            </a:glow>
          </a:effectLst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8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Motor control Unit: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Switching the motor based on the output from S32k144 output pin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Darlington pair circuit with two N-P-N BJT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Diode for reverse current protection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sz="28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Motor Unit: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Motor control circuit and S32k144 EVB for running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glow rad="127000">
                    <a:schemeClr val="bg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DC motor running @ (3-6) V and (1000-2000) rpm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dirty="0">
              <a:effectLst>
                <a:glow rad="127000">
                  <a:schemeClr val="bg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endParaRPr lang="en-US" sz="2400" dirty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CD96-29C9-4EF6-9DB8-5B4C4EE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5F5A-5A10-491E-A5A4-5DB04C5C6A1E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76A23F9-1C03-43B1-8251-DC384C9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736"/>
            <a:ext cx="9144000" cy="8856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Functioning</a:t>
            </a:r>
            <a:endParaRPr lang="en-US" sz="32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7119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3985</TotalTime>
  <Words>661</Words>
  <Application>Microsoft Office PowerPoint</Application>
  <PresentationFormat>On-screen Show (4:3)</PresentationFormat>
  <Paragraphs>158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Monotype Corsiva</vt:lpstr>
      <vt:lpstr>Times New Roman</vt:lpstr>
      <vt:lpstr>Wingdings</vt:lpstr>
      <vt:lpstr>Wingdings 3</vt:lpstr>
      <vt:lpstr>Ion</vt:lpstr>
      <vt:lpstr>Self-starting Safety Check Procedure of Autonomous Car Using Sensor Technology </vt:lpstr>
      <vt:lpstr>Outlines of Presentation</vt:lpstr>
      <vt:lpstr>Literature Review</vt:lpstr>
      <vt:lpstr>Project Overview</vt:lpstr>
      <vt:lpstr>Project Overview</vt:lpstr>
      <vt:lpstr>System Implementation</vt:lpstr>
      <vt:lpstr>System Implementation</vt:lpstr>
      <vt:lpstr>System Functioning</vt:lpstr>
      <vt:lpstr>System Functioning</vt:lpstr>
      <vt:lpstr>Result Evaluation</vt:lpstr>
      <vt:lpstr>Result Evaluation</vt:lpstr>
      <vt:lpstr>Challenges Faced</vt:lpstr>
      <vt:lpstr>Conclusion &amp; Future scopes</vt:lpstr>
      <vt:lpstr>Motivation &amp; References</vt:lpstr>
      <vt:lpstr>Q/A session</vt:lpstr>
    </vt:vector>
  </TitlesOfParts>
  <Company>Kuet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Maruf</dc:creator>
  <cp:lastModifiedBy>Islam, Md Saiful</cp:lastModifiedBy>
  <cp:revision>1045</cp:revision>
  <dcterms:created xsi:type="dcterms:W3CDTF">2010-03-31T17:39:43Z</dcterms:created>
  <dcterms:modified xsi:type="dcterms:W3CDTF">2018-06-26T06:43:34Z</dcterms:modified>
</cp:coreProperties>
</file>