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3"/>
    <p:sldId id="281" r:id="rId4"/>
    <p:sldId id="262" r:id="rId5"/>
    <p:sldId id="257" r:id="rId6"/>
    <p:sldId id="285" r:id="rId7"/>
    <p:sldId id="282" r:id="rId8"/>
    <p:sldId id="279" r:id="rId9"/>
    <p:sldId id="286" r:id="rId10"/>
    <p:sldId id="259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1" userDrawn="1">
          <p15:clr>
            <a:srgbClr val="A4A3A4"/>
          </p15:clr>
        </p15:guide>
        <p15:guide id="2" pos="2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26" y="468"/>
      </p:cViewPr>
      <p:guideLst>
        <p:guide orient="horz" pos="1631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Phishing Awareness </a:t>
            </a:r>
            <a:br>
              <a:rPr lang="en-US" sz="3200" b="1"/>
            </a:br>
            <a:r>
              <a:rPr lang="en-US" sz="3200" b="1"/>
              <a:t>Training</a:t>
            </a:r>
            <a:endParaRPr lang="en-US" sz="3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 Saif Ullah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Recognizing Phishing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Emails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Unusual Sender Email: Slight variations in email addresses.</a:t>
            </a:r>
            <a:endParaRPr lang="en-US"/>
          </a:p>
          <a:p>
            <a:r>
              <a:rPr lang="en-US"/>
              <a:t>Urgent or Threatening Language: "Act now!" or "Your account will be suspended!"</a:t>
            </a:r>
            <a:endParaRPr lang="en-US"/>
          </a:p>
          <a:p>
            <a:r>
              <a:rPr lang="en-US"/>
              <a:t>Suspicious Links: Hover over links without clicking to check for unusual URLs.</a:t>
            </a:r>
            <a:endParaRPr lang="en-US"/>
          </a:p>
          <a:p>
            <a:r>
              <a:rPr lang="en-US"/>
              <a:t>Unexpected Attachments: Never open attachments from unknown sources.</a:t>
            </a:r>
            <a:endParaRPr lang="en-US"/>
          </a:p>
          <a:p>
            <a:r>
              <a:rPr lang="en-US"/>
              <a:t>Grammar and Spelling Errors: Poorly written messages often indicate phishing.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Phishing Websites</a:t>
            </a:r>
            <a:endParaRPr lang="en-US"/>
          </a:p>
        </p:txBody>
      </p:sp>
      <p:pic>
        <p:nvPicPr>
          <p:cNvPr id="6" name="Content Placeholder 5" descr="scamwebs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1686560"/>
            <a:ext cx="6191250" cy="314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Lookalike Websites: </a:t>
            </a:r>
            <a:endParaRPr lang="en-US"/>
          </a:p>
        </p:txBody>
      </p:sp>
      <p:pic>
        <p:nvPicPr>
          <p:cNvPr id="4" name="Content Placeholder 3" descr="Not-Secure-Mockup_20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5040" y="1814830"/>
            <a:ext cx="5332095" cy="2859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5910" y="1814830"/>
            <a:ext cx="3048000" cy="2447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Attackers create fake websites that look like real ones (e.g., fake bank websites).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Spot Them: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Check for HTTPS: Secure sites have HTTPS in the URL.</a:t>
            </a:r>
            <a:endParaRPr lang="en-US"/>
          </a:p>
          <a:p>
            <a:r>
              <a:rPr lang="en-US"/>
              <a:t>Look for Misspellings: Minor differences in domain names (e.g., g00gle.com).</a:t>
            </a:r>
            <a:endParaRPr lang="en-US"/>
          </a:p>
          <a:p>
            <a:r>
              <a:rPr lang="en-US"/>
              <a:t>Unusual Pop-Ups: Legitimate sites rarely use excessive pop-ups asking for personal data.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Social Engineering</a:t>
            </a:r>
            <a:br>
              <a:rPr lang="en-US"/>
            </a:br>
            <a:r>
              <a:rPr lang="en-US"/>
              <a:t> Tactics</a:t>
            </a:r>
            <a:endParaRPr lang="en-US"/>
          </a:p>
        </p:txBody>
      </p:sp>
      <p:pic>
        <p:nvPicPr>
          <p:cNvPr id="5" name="Content Placeholder 4" descr="colorful-technical-support-customer-service-icons_1284-414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5270" y="1655445"/>
            <a:ext cx="3375660" cy="3375660"/>
          </a:xfrm>
          <a:prstGeom prst="rect">
            <a:avLst/>
          </a:prstGeom>
        </p:spPr>
      </p:pic>
      <p:pic>
        <p:nvPicPr>
          <p:cNvPr id="6" name="Content Placeholder 4" descr="C:\Users\Administrate\Desktop\Phishing Awareness\Social-Engineering (1).jpgSocial-Engineering (1)"/>
          <p:cNvPicPr>
            <a:picLocks noChangeAspect="1"/>
          </p:cNvPicPr>
          <p:nvPr/>
        </p:nvPicPr>
        <p:blipFill>
          <a:blip r:embed="rId2"/>
          <a:srcRect l="4372" t="3965" r="4335" b="12605"/>
          <a:stretch>
            <a:fillRect/>
          </a:stretch>
        </p:blipFill>
        <p:spPr>
          <a:xfrm>
            <a:off x="143510" y="1659890"/>
            <a:ext cx="5076190" cy="337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What is Social </a:t>
            </a:r>
            <a:br>
              <a:rPr lang="en-US"/>
            </a:br>
            <a:r>
              <a:rPr lang="en-US"/>
              <a:t>Engineering?</a:t>
            </a:r>
            <a:endParaRPr lang="en-US"/>
          </a:p>
        </p:txBody>
      </p:sp>
      <p:pic>
        <p:nvPicPr>
          <p:cNvPr id="4" name="Content Placeholder 3" descr="Social-Engineer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1130" y="1655445"/>
            <a:ext cx="481139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2880" y="1661795"/>
            <a:ext cx="3466465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/>
              <a:t>Manipulating individuals into divulging confidential information.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Tactics:</a:t>
            </a:r>
            <a:endParaRPr lang="en-US"/>
          </a:p>
        </p:txBody>
      </p:sp>
      <p:pic>
        <p:nvPicPr>
          <p:cNvPr id="4" name="Content Placeholder 3" descr="what-is-social-engineering-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" y="1814830"/>
            <a:ext cx="4324350" cy="3190875"/>
          </a:xfrm>
          <a:prstGeom prst="rect">
            <a:avLst/>
          </a:prstGeom>
        </p:spPr>
      </p:pic>
      <p:pic>
        <p:nvPicPr>
          <p:cNvPr id="5" name="Content Placeholder 3" descr="C:\Users\Administrate\Desktop\Phishing Awareness\social_engineering_icons_phone_call_suspicious_person_etc.jpegsocial_engineering_icons_phone_call_suspicious_person_etc"/>
          <p:cNvPicPr>
            <a:picLocks noChangeAspect="1"/>
          </p:cNvPicPr>
          <p:nvPr/>
        </p:nvPicPr>
        <p:blipFill>
          <a:blip r:embed="rId2"/>
          <a:srcRect t="11419" b="11419"/>
          <a:stretch>
            <a:fillRect/>
          </a:stretch>
        </p:blipFill>
        <p:spPr>
          <a:xfrm>
            <a:off x="4564380" y="1808480"/>
            <a:ext cx="4142740" cy="319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Tactics: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Pretexting: Pretending to be someone you know (e.g., IT department or a boss).</a:t>
            </a:r>
            <a:endParaRPr lang="en-US"/>
          </a:p>
          <a:p>
            <a:r>
              <a:rPr lang="en-US"/>
              <a:t>Baiting: Offering something tempting (e.g., a free download) to get you to share information.</a:t>
            </a:r>
            <a:endParaRPr lang="en-US"/>
          </a:p>
          <a:p>
            <a:r>
              <a:rPr lang="en-US"/>
              <a:t>Tailgating: Physical intrusion by following someone into restricted areas.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What to Do if You </a:t>
            </a:r>
            <a:br>
              <a:rPr lang="en-US"/>
            </a:br>
            <a:r>
              <a:rPr lang="en-US"/>
              <a:t>Suspect Phishing</a:t>
            </a:r>
            <a:endParaRPr lang="en-US"/>
          </a:p>
        </p:txBody>
      </p:sp>
      <p:pic>
        <p:nvPicPr>
          <p:cNvPr id="4" name="Content Placeholder 3" descr="phishing-account-concept_23-21485341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1647190"/>
            <a:ext cx="4131945" cy="3382010"/>
          </a:xfrm>
          <a:prstGeom prst="rect">
            <a:avLst/>
          </a:prstGeom>
        </p:spPr>
      </p:pic>
      <p:pic>
        <p:nvPicPr>
          <p:cNvPr id="5" name="Content Placeholder 3" descr="C:\Users\Administrate\Desktop\Phishing Awareness\phishing-account-concept_23-2148527029.jpgphishing-account-concept_23-2148527029"/>
          <p:cNvPicPr>
            <a:picLocks noChangeAspect="1"/>
          </p:cNvPicPr>
          <p:nvPr/>
        </p:nvPicPr>
        <p:blipFill>
          <a:blip r:embed="rId2"/>
          <a:srcRect t="7802" b="7802"/>
          <a:stretch>
            <a:fillRect/>
          </a:stretch>
        </p:blipFill>
        <p:spPr>
          <a:xfrm>
            <a:off x="4724400" y="1655445"/>
            <a:ext cx="4122420" cy="3374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Steps to Take: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Don’t click on links or download attachments.</a:t>
            </a:r>
            <a:endParaRPr lang="en-US"/>
          </a:p>
          <a:p>
            <a:r>
              <a:rPr lang="en-US"/>
              <a:t>Report the email to your IT or cybersecurity team.</a:t>
            </a:r>
            <a:endParaRPr lang="en-US"/>
          </a:p>
          <a:p>
            <a:r>
              <a:rPr lang="en-US"/>
              <a:t>Verify the request by contacting the sender directly through known channels.</a:t>
            </a:r>
            <a:endParaRPr lang="en-US"/>
          </a:p>
          <a:p>
            <a:r>
              <a:rPr lang="en-US"/>
              <a:t>Use anti-phishing tools and keep software up to date.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Phishing Awareness Training</a:t>
            </a:r>
            <a:endParaRPr lang="en-US"/>
          </a:p>
        </p:txBody>
      </p:sp>
      <p:pic>
        <p:nvPicPr>
          <p:cNvPr id="4" name="Content Placeholder 3" descr="C:\Users\Administrate\Desktop\Phishing Awareness\Blog_Phishing-Awareness.jpgBlog_Phishing-Awareness"/>
          <p:cNvPicPr>
            <a:picLocks noChangeAspect="1"/>
          </p:cNvPicPr>
          <p:nvPr>
            <p:ph idx="1"/>
          </p:nvPr>
        </p:nvPicPr>
        <p:blipFill>
          <a:blip r:embed="rId1"/>
          <a:srcRect l="1673" r="1673"/>
          <a:stretch>
            <a:fillRect/>
          </a:stretch>
        </p:blipFill>
        <p:spPr>
          <a:xfrm>
            <a:off x="2486025" y="1256030"/>
            <a:ext cx="6200775" cy="360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Best Practices for Phishing Prevention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Stay Alert: Always be cautious with unexpected emails or messages.</a:t>
            </a:r>
            <a:endParaRPr lang="en-US"/>
          </a:p>
          <a:p>
            <a:r>
              <a:rPr lang="en-US"/>
              <a:t>Use Strong Passwords: Use unique and complex passwords for different accounts.</a:t>
            </a:r>
            <a:endParaRPr lang="en-US"/>
          </a:p>
          <a:p>
            <a:r>
              <a:rPr lang="en-US"/>
              <a:t>Enable Two-Factor Authentication (2FA): Adds an extra layer of security.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Regularly Update Software: Security patches prevent vulnerabilities.</a:t>
            </a:r>
            <a:endParaRPr lang="en-US" sz="3600"/>
          </a:p>
          <a:p>
            <a:r>
              <a:rPr lang="en-US" sz="3600"/>
              <a:t>Educate Others: Share what you know to create awareness.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Points: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200"/>
              <a:t>Phishing is a growing threat.</a:t>
            </a:r>
            <a:endParaRPr lang="en-US" sz="3200"/>
          </a:p>
          <a:p>
            <a:r>
              <a:rPr lang="en-US" sz="3200"/>
              <a:t>Stay vigilant and educate yourself on recognizing scams.</a:t>
            </a:r>
            <a:endParaRPr lang="en-US" sz="3200"/>
          </a:p>
          <a:p>
            <a:r>
              <a:rPr lang="en-US" sz="3200"/>
              <a:t>Always verify before clicking, sharing, or downloading.</a:t>
            </a:r>
            <a:endParaRPr lang="en-US" sz="3200"/>
          </a:p>
          <a:p>
            <a:r>
              <a:rPr lang="en-US" sz="3200"/>
              <a:t>Report suspicious activity immediately.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/>
          <a:p>
            <a:r>
              <a:rPr lang="en-US"/>
              <a:t>Thank You!</a:t>
            </a:r>
            <a:endParaRPr lang="en-US"/>
          </a:p>
        </p:txBody>
      </p:sp>
      <p:pic>
        <p:nvPicPr>
          <p:cNvPr id="4" name="Content Placeholder 3" descr="smishing_as_a_type_of_phishing_attack_training_ppt_slide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250" y="1655445"/>
            <a:ext cx="6130290" cy="338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Introduction</a:t>
            </a:r>
            <a:endParaRPr lang="en-US" b="1"/>
          </a:p>
        </p:txBody>
      </p:sp>
      <p:pic>
        <p:nvPicPr>
          <p:cNvPr id="4" name="Content Placeholder 3" descr="C:\Users\Administrate\Desktop\Phishing Awareness\64e7ab97911e97b25374917b_64e7ab7d87c0186eff197dad_what-happens-if-you-open-a-phishing-email-lead-image.jpg64e7ab97911e97b25374917b_64e7ab7d87c0186eff197dad_what-happens-if-you-open-a-phishing-email-lead-image"/>
          <p:cNvPicPr>
            <a:picLocks noChangeAspect="1"/>
          </p:cNvPicPr>
          <p:nvPr>
            <p:ph idx="1"/>
          </p:nvPr>
        </p:nvPicPr>
        <p:blipFill>
          <a:blip r:embed="rId1"/>
          <a:srcRect l="18970" r="18970"/>
          <a:stretch>
            <a:fillRect/>
          </a:stretch>
        </p:blipFill>
        <p:spPr>
          <a:xfrm>
            <a:off x="4571365" y="1655445"/>
            <a:ext cx="413194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3510" y="1808480"/>
            <a:ext cx="4152900" cy="288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/>
              <a:t>Protect Yourself from Cyber Threats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Phishing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6460" y="1835150"/>
            <a:ext cx="4074160" cy="3152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5415" y="1960880"/>
            <a:ext cx="5051425" cy="288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7" name="Content Placeholder 3" descr="C:\Users\Administrate\Desktop\Phishing Awareness\phishing2.jpgphishing2"/>
          <p:cNvPicPr>
            <a:picLocks noChangeAspect="1"/>
          </p:cNvPicPr>
          <p:nvPr/>
        </p:nvPicPr>
        <p:blipFill>
          <a:blip r:embed="rId2"/>
          <a:srcRect l="18922" r="18922"/>
          <a:stretch>
            <a:fillRect/>
          </a:stretch>
        </p:blipFill>
        <p:spPr>
          <a:xfrm>
            <a:off x="143510" y="1835150"/>
            <a:ext cx="4293235" cy="318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What is Phishing?</a:t>
            </a:r>
            <a:endParaRPr lang="en-US"/>
          </a:p>
        </p:txBody>
      </p:sp>
      <p:pic>
        <p:nvPicPr>
          <p:cNvPr id="4" name="Content Placeholder 3" descr="C:\Users\Administrate\Desktop\Phishing Awareness\what-is-phishing.jpgwhat-is-phishing"/>
          <p:cNvPicPr>
            <a:picLocks noChangeAspect="1"/>
          </p:cNvPicPr>
          <p:nvPr>
            <p:ph idx="1"/>
          </p:nvPr>
        </p:nvPicPr>
        <p:blipFill>
          <a:blip r:embed="rId1"/>
          <a:srcRect l="2723" t="19478" r="3428"/>
          <a:stretch>
            <a:fillRect/>
          </a:stretch>
        </p:blipFill>
        <p:spPr>
          <a:xfrm>
            <a:off x="1976120" y="1339215"/>
            <a:ext cx="7024370" cy="338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What is Phishing?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Phishing is a cyberattack that uses disguised emails, websites, or messages to trick you into revealing personal information, like passwords, credit card numbers, or account details.</a:t>
            </a:r>
            <a:endParaRPr lang="en-US"/>
          </a:p>
          <a:p>
            <a:r>
              <a:rPr lang="en-US"/>
              <a:t>Goal of Phishing: To steal sensitive data or install malicious software.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 Phishing Attack</a:t>
            </a:r>
            <a:endParaRPr lang="en-US"/>
          </a:p>
        </p:txBody>
      </p:sp>
      <p:pic>
        <p:nvPicPr>
          <p:cNvPr id="6" name="Content Placeholder 4" descr="C:\Users\Administrate\Desktop\Phishing Awareness\article-phishing-prevention-best-practices_Img0-1024x709-1.jpgarticle-phishing-prevention-best-practices_Img0-1024x709-1"/>
          <p:cNvPicPr>
            <a:picLocks noChangeAspect="1"/>
          </p:cNvPicPr>
          <p:nvPr/>
        </p:nvPicPr>
        <p:blipFill>
          <a:blip r:embed="rId1"/>
          <a:srcRect l="-9599" t="-4505" r="-2882"/>
          <a:stretch>
            <a:fillRect/>
          </a:stretch>
        </p:blipFill>
        <p:spPr>
          <a:xfrm>
            <a:off x="-467360" y="1503045"/>
            <a:ext cx="9277985" cy="360045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Real Phishing Attack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Story: In 2016, a phishing email led to a major breach of sensitive data at XYZ Corporation, causing financial loss and reputational damage.</a:t>
            </a:r>
            <a:endParaRPr lang="en-US"/>
          </a:p>
          <a:p>
            <a:r>
              <a:rPr lang="en-US"/>
              <a:t>What Went Wrong?: An employee clicked a malicious link disguised as an internal message.</a:t>
            </a:r>
            <a:endParaRPr lang="en-US"/>
          </a:p>
          <a:p>
            <a:r>
              <a:rPr lang="en-US"/>
              <a:t>Lesson Learned: Training and awareness could have prevented the breach.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Phishing Techniques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/>
              <a:t>Email Phishing: Fake emails from trusted sources asking you to click a link or download an attachment.</a:t>
            </a:r>
            <a:endParaRPr lang="en-US" sz="2300"/>
          </a:p>
          <a:p>
            <a:r>
              <a:rPr lang="en-US" sz="2300"/>
              <a:t>Spear Phishing: Personalized emails targeting specific individuals or organizations.</a:t>
            </a:r>
            <a:endParaRPr lang="en-US" sz="2300"/>
          </a:p>
          <a:p>
            <a:r>
              <a:rPr lang="en-US" sz="2300"/>
              <a:t> Smishing: Phishing via SMS or messaging apps.</a:t>
            </a:r>
            <a:endParaRPr lang="en-US" sz="2300"/>
          </a:p>
          <a:p>
            <a:r>
              <a:rPr lang="en-US" sz="2300"/>
              <a:t> Vishing: Voice-based phishing attempts.</a:t>
            </a:r>
            <a:endParaRPr lang="en-US" sz="2300"/>
          </a:p>
          <a:p>
            <a:r>
              <a:rPr lang="en-US" sz="2300"/>
              <a:t> Clone Phishing: Duplicating legitimate emails and changing the attachments or links.</a:t>
            </a:r>
            <a:endParaRPr 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WPS Presentation</Application>
  <PresentationFormat>On-screen Show (16:9)</PresentationFormat>
  <Paragraphs>98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Phishing Awareness  Training</vt:lpstr>
      <vt:lpstr>Phishing Awareness Training</vt:lpstr>
      <vt:lpstr>Introduction</vt:lpstr>
      <vt:lpstr> Phishing</vt:lpstr>
      <vt:lpstr>What is Phishing?</vt:lpstr>
      <vt:lpstr>What is Phishing?</vt:lpstr>
      <vt:lpstr>Real Phishing Attack</vt:lpstr>
      <vt:lpstr>Real Phishing Attack</vt:lpstr>
      <vt:lpstr>Common Phishing Techniques</vt:lpstr>
      <vt:lpstr>Recognizing Phishing  Emails  </vt:lpstr>
      <vt:lpstr>Phishing Websites</vt:lpstr>
      <vt:lpstr>Lookalike Websites: </vt:lpstr>
      <vt:lpstr>How to Spot Them:</vt:lpstr>
      <vt:lpstr>Social Engineering  Tactics</vt:lpstr>
      <vt:lpstr>What is Social  Engineering?</vt:lpstr>
      <vt:lpstr>Tactics:</vt:lpstr>
      <vt:lpstr>Tactics:</vt:lpstr>
      <vt:lpstr>What to Do if You  Suspect Phishing</vt:lpstr>
      <vt:lpstr>Steps to Take:</vt:lpstr>
      <vt:lpstr>Best Practices for Phishing Prevention</vt:lpstr>
      <vt:lpstr>Cont....</vt:lpstr>
      <vt:lpstr>Key Points: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Students</cp:lastModifiedBy>
  <cp:revision>9</cp:revision>
  <dcterms:created xsi:type="dcterms:W3CDTF">2017-08-01T15:40:00Z</dcterms:created>
  <dcterms:modified xsi:type="dcterms:W3CDTF">2024-10-10T07:15:07Z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D2BC5BB44B864727994B7F6A67789472_13</vt:lpwstr>
  </property>
  <property fmtid="{D5CDD505-2E9C-101B-9397-08002B2CF9AE}" pid="3" name="KSOProductBuildVer">
    <vt:lpwstr>1033-12.2.0.18545</vt:lpwstr>
  </property>
</Properties>
</file>