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ABBB373-6B54-4AF7-8157-E53241643260}">
  <a:tblStyle styleId="{8ABBB373-6B54-4AF7-8157-E53241643260}"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11" Type="http://schemas.openxmlformats.org/officeDocument/2006/relationships/slide" Target="slides/slide5.xml"/><Relationship Id="rId22" Type="http://schemas.openxmlformats.org/officeDocument/2006/relationships/slide" Target="slides/slide16.xml"/><Relationship Id="rId10" Type="http://schemas.openxmlformats.org/officeDocument/2006/relationships/slide" Target="slides/slide4.xml"/><Relationship Id="rId21" Type="http://schemas.openxmlformats.org/officeDocument/2006/relationships/slide" Target="slides/slide15.xml"/><Relationship Id="rId13" Type="http://schemas.openxmlformats.org/officeDocument/2006/relationships/slide" Target="slides/slide7.xml"/><Relationship Id="rId12" Type="http://schemas.openxmlformats.org/officeDocument/2006/relationships/slide" Target="slides/slide6.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484fee049c_3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484fee049c_3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484fee049c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2484fee049c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484fee049c_0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2484fee049c_0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484fee049c_0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2484fee049c_0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2484fee049c_0_1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2484fee049c_0_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2484fee049c_0_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2484fee049c_0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485a27418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2485a27418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24859ac580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24859ac580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484fee049c_2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484fee049c_2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2484fee049c_2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2484fee049c_2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484fee049c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484fee049c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484fee049c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484fee049c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484fee049c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484fee049c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484fee049c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484fee049c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484fee049c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484fee049c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484fee049c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484fee049c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6.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5.png"/><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1584450"/>
            <a:ext cx="8520600" cy="987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4500">
                <a:latin typeface="Times New Roman"/>
                <a:ea typeface="Times New Roman"/>
                <a:cs typeface="Times New Roman"/>
                <a:sym typeface="Times New Roman"/>
              </a:rPr>
              <a:t>Bank Management System</a:t>
            </a:r>
            <a:endParaRPr sz="4500">
              <a:latin typeface="Times New Roman"/>
              <a:ea typeface="Times New Roman"/>
              <a:cs typeface="Times New Roman"/>
              <a:sym typeface="Times New Roman"/>
            </a:endParaRPr>
          </a:p>
        </p:txBody>
      </p:sp>
      <p:sp>
        <p:nvSpPr>
          <p:cNvPr id="55" name="Google Shape;55;p13"/>
          <p:cNvSpPr txBox="1"/>
          <p:nvPr>
            <p:ph idx="1" type="subTitle"/>
          </p:nvPr>
        </p:nvSpPr>
        <p:spPr>
          <a:xfrm>
            <a:off x="397175" y="29249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2700">
                <a:solidFill>
                  <a:schemeClr val="dk1"/>
                </a:solidFill>
                <a:latin typeface="Times New Roman"/>
                <a:ea typeface="Times New Roman"/>
                <a:cs typeface="Times New Roman"/>
                <a:sym typeface="Times New Roman"/>
              </a:rPr>
              <a:t>Software Quality Assurance</a:t>
            </a:r>
            <a:endParaRPr sz="2700">
              <a:solidFill>
                <a:schemeClr val="dk1"/>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990"/>
              <a:buFont typeface="Arial"/>
              <a:buNone/>
            </a:pPr>
            <a:r>
              <a:rPr lang="en" sz="2720">
                <a:latin typeface="Times New Roman"/>
                <a:ea typeface="Times New Roman"/>
                <a:cs typeface="Times New Roman"/>
                <a:sym typeface="Times New Roman"/>
              </a:rPr>
              <a:t>Test Case Design (cont.)</a:t>
            </a:r>
            <a:endParaRPr sz="2720">
              <a:latin typeface="Times New Roman"/>
              <a:ea typeface="Times New Roman"/>
              <a:cs typeface="Times New Roman"/>
              <a:sym typeface="Times New Roman"/>
            </a:endParaRPr>
          </a:p>
        </p:txBody>
      </p:sp>
      <p:sp>
        <p:nvSpPr>
          <p:cNvPr id="110" name="Google Shape;110;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 sz="1500">
                <a:solidFill>
                  <a:schemeClr val="dk1"/>
                </a:solidFill>
                <a:latin typeface="Times New Roman"/>
                <a:ea typeface="Times New Roman"/>
                <a:cs typeface="Times New Roman"/>
                <a:sym typeface="Times New Roman"/>
              </a:rPr>
              <a:t>Example: “Sign-Up” function: The selected variables of </a:t>
            </a:r>
            <a:r>
              <a:rPr lang="en" sz="1500">
                <a:solidFill>
                  <a:schemeClr val="dk1"/>
                </a:solidFill>
                <a:latin typeface="Times New Roman"/>
                <a:ea typeface="Times New Roman"/>
                <a:cs typeface="Times New Roman"/>
                <a:sym typeface="Times New Roman"/>
              </a:rPr>
              <a:t>this test case for BVC calculation are: “username”, “phone”, “password” and “NID”. The number of total test cases will be 4n + 1 = 17. First 2 of the total 17 test cases are given below.</a:t>
            </a:r>
            <a:endParaRPr sz="1500">
              <a:solidFill>
                <a:schemeClr val="dk1"/>
              </a:solidFill>
              <a:latin typeface="Times New Roman"/>
              <a:ea typeface="Times New Roman"/>
              <a:cs typeface="Times New Roman"/>
              <a:sym typeface="Times New Roman"/>
            </a:endParaRPr>
          </a:p>
          <a:p>
            <a:pPr indent="0" lvl="0" marL="0" rtl="0" algn="l">
              <a:spcBef>
                <a:spcPts val="1200"/>
              </a:spcBef>
              <a:spcAft>
                <a:spcPts val="0"/>
              </a:spcAft>
              <a:buNone/>
            </a:pPr>
            <a:r>
              <a:rPr lang="en" sz="1400">
                <a:solidFill>
                  <a:schemeClr val="dk1"/>
                </a:solidFill>
              </a:rPr>
              <a:t>                                                                                  </a:t>
            </a:r>
            <a:endParaRPr sz="1400">
              <a:solidFill>
                <a:schemeClr val="dk1"/>
              </a:solidFill>
            </a:endParaRPr>
          </a:p>
          <a:p>
            <a:pPr indent="0" lvl="0" marL="0" rtl="0" algn="l">
              <a:spcBef>
                <a:spcPts val="1200"/>
              </a:spcBef>
              <a:spcAft>
                <a:spcPts val="1200"/>
              </a:spcAft>
              <a:buNone/>
            </a:pPr>
            <a:r>
              <a:t/>
            </a:r>
            <a:endParaRPr/>
          </a:p>
        </p:txBody>
      </p:sp>
      <p:pic>
        <p:nvPicPr>
          <p:cNvPr id="111" name="Google Shape;111;p22"/>
          <p:cNvPicPr preferRelativeResize="0"/>
          <p:nvPr/>
        </p:nvPicPr>
        <p:blipFill>
          <a:blip r:embed="rId3">
            <a:alphaModFix/>
          </a:blip>
          <a:stretch>
            <a:fillRect/>
          </a:stretch>
        </p:blipFill>
        <p:spPr>
          <a:xfrm>
            <a:off x="2919650" y="1851525"/>
            <a:ext cx="3155175" cy="1641525"/>
          </a:xfrm>
          <a:prstGeom prst="rect">
            <a:avLst/>
          </a:prstGeom>
          <a:noFill/>
          <a:ln>
            <a:noFill/>
          </a:ln>
        </p:spPr>
      </p:pic>
      <p:pic>
        <p:nvPicPr>
          <p:cNvPr id="112" name="Google Shape;112;p22"/>
          <p:cNvPicPr preferRelativeResize="0"/>
          <p:nvPr/>
        </p:nvPicPr>
        <p:blipFill rotWithShape="1">
          <a:blip r:embed="rId4">
            <a:alphaModFix/>
          </a:blip>
          <a:srcRect b="44803" l="0" r="0" t="0"/>
          <a:stretch/>
        </p:blipFill>
        <p:spPr>
          <a:xfrm>
            <a:off x="2319875" y="3493050"/>
            <a:ext cx="4248926" cy="9307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2720">
                <a:latin typeface="Times New Roman"/>
                <a:ea typeface="Times New Roman"/>
                <a:cs typeface="Times New Roman"/>
                <a:sym typeface="Times New Roman"/>
              </a:rPr>
              <a:t>Execution and Evaluation of the Result</a:t>
            </a:r>
            <a:endParaRPr sz="2720">
              <a:latin typeface="Times New Roman"/>
              <a:ea typeface="Times New Roman"/>
              <a:cs typeface="Times New Roman"/>
              <a:sym typeface="Times New Roman"/>
            </a:endParaRPr>
          </a:p>
        </p:txBody>
      </p:sp>
      <p:sp>
        <p:nvSpPr>
          <p:cNvPr id="118" name="Google Shape;118;p23"/>
          <p:cNvSpPr txBox="1"/>
          <p:nvPr>
            <p:ph idx="1" type="body"/>
          </p:nvPr>
        </p:nvSpPr>
        <p:spPr>
          <a:xfrm>
            <a:off x="311700" y="1123475"/>
            <a:ext cx="8520600" cy="34164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
                <a:solidFill>
                  <a:schemeClr val="dk1"/>
                </a:solidFill>
                <a:latin typeface="Times New Roman"/>
                <a:ea typeface="Times New Roman"/>
                <a:cs typeface="Times New Roman"/>
                <a:sym typeface="Times New Roman"/>
              </a:rPr>
              <a:t>We have used Test Incident Report Identifier and Test Incident Summary Identifier to execute and evaluate the result. Execution and Evaluation of the result </a:t>
            </a:r>
            <a:r>
              <a:rPr lang="en">
                <a:solidFill>
                  <a:schemeClr val="dk1"/>
                </a:solidFill>
                <a:latin typeface="Times New Roman"/>
                <a:ea typeface="Times New Roman"/>
                <a:cs typeface="Times New Roman"/>
                <a:sym typeface="Times New Roman"/>
              </a:rPr>
              <a:t>consists</a:t>
            </a:r>
            <a:r>
              <a:rPr lang="en">
                <a:solidFill>
                  <a:schemeClr val="dk1"/>
                </a:solidFill>
                <a:latin typeface="Times New Roman"/>
                <a:ea typeface="Times New Roman"/>
                <a:cs typeface="Times New Roman"/>
                <a:sym typeface="Times New Roman"/>
              </a:rPr>
              <a:t> of:</a:t>
            </a:r>
            <a:endParaRPr>
              <a:solidFill>
                <a:schemeClr val="dk1"/>
              </a:solidFill>
              <a:latin typeface="Times New Roman"/>
              <a:ea typeface="Times New Roman"/>
              <a:cs typeface="Times New Roman"/>
              <a:sym typeface="Times New Roman"/>
            </a:endParaRPr>
          </a:p>
          <a:p>
            <a:pPr indent="-342900" lvl="0" marL="457200" rtl="0" algn="just">
              <a:spcBef>
                <a:spcPts val="120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E</a:t>
            </a:r>
            <a:r>
              <a:rPr lang="en">
                <a:solidFill>
                  <a:schemeClr val="dk1"/>
                </a:solidFill>
                <a:latin typeface="Times New Roman"/>
                <a:ea typeface="Times New Roman"/>
                <a:cs typeface="Times New Roman"/>
                <a:sym typeface="Times New Roman"/>
              </a:rPr>
              <a:t>xecution of each functions</a:t>
            </a:r>
            <a:endParaRPr>
              <a:solidFill>
                <a:schemeClr val="dk1"/>
              </a:solidFill>
              <a:latin typeface="Times New Roman"/>
              <a:ea typeface="Times New Roman"/>
              <a:cs typeface="Times New Roman"/>
              <a:sym typeface="Times New Roman"/>
            </a:endParaRPr>
          </a:p>
          <a:p>
            <a:pPr indent="-342900" lvl="0" marL="457200" rtl="0" algn="just">
              <a:spcBef>
                <a:spcPts val="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Detecting Anomalies </a:t>
            </a:r>
            <a:endParaRPr>
              <a:solidFill>
                <a:schemeClr val="dk1"/>
              </a:solidFill>
              <a:latin typeface="Times New Roman"/>
              <a:ea typeface="Times New Roman"/>
              <a:cs typeface="Times New Roman"/>
              <a:sym typeface="Times New Roman"/>
            </a:endParaRPr>
          </a:p>
          <a:p>
            <a:pPr indent="-342900" lvl="0" marL="457200" rtl="0" algn="just">
              <a:spcBef>
                <a:spcPts val="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Identifying the status of a function after execution</a:t>
            </a:r>
            <a:endParaRPr>
              <a:solidFill>
                <a:schemeClr val="dk1"/>
              </a:solidFill>
              <a:latin typeface="Times New Roman"/>
              <a:ea typeface="Times New Roman"/>
              <a:cs typeface="Times New Roman"/>
              <a:sym typeface="Times New Roman"/>
            </a:endParaRPr>
          </a:p>
          <a:p>
            <a:pPr indent="-342900" lvl="0" marL="457200" rtl="0" algn="just">
              <a:spcBef>
                <a:spcPts val="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Evaluating the state of a function</a:t>
            </a:r>
            <a:endParaRPr>
              <a:solidFill>
                <a:schemeClr val="dk1"/>
              </a:solidFill>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2720">
                <a:latin typeface="Times New Roman"/>
                <a:ea typeface="Times New Roman"/>
                <a:cs typeface="Times New Roman"/>
                <a:sym typeface="Times New Roman"/>
              </a:rPr>
              <a:t>Test Incident Report Identifier</a:t>
            </a:r>
            <a:endParaRPr sz="2720">
              <a:latin typeface="Times New Roman"/>
              <a:ea typeface="Times New Roman"/>
              <a:cs typeface="Times New Roman"/>
              <a:sym typeface="Times New Roman"/>
            </a:endParaRPr>
          </a:p>
        </p:txBody>
      </p:sp>
      <p:sp>
        <p:nvSpPr>
          <p:cNvPr id="124" name="Google Shape;124;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It takes valid and invalid inputs from a function and shows expected outputs, actual outputs and detected anomalies.</a:t>
            </a:r>
            <a:endParaRPr>
              <a:solidFill>
                <a:schemeClr val="dk1"/>
              </a:solidFill>
              <a:latin typeface="Times New Roman"/>
              <a:ea typeface="Times New Roman"/>
              <a:cs typeface="Times New Roman"/>
              <a:sym typeface="Times New Roman"/>
            </a:endParaRPr>
          </a:p>
          <a:p>
            <a:pPr indent="-342900" lvl="0" marL="457200" rtl="0" algn="l">
              <a:spcBef>
                <a:spcPts val="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If the expected output matches with the actual output it shows no anomalies.</a:t>
            </a:r>
            <a:endParaRPr>
              <a:solidFill>
                <a:schemeClr val="dk1"/>
              </a:solidFill>
              <a:latin typeface="Times New Roman"/>
              <a:ea typeface="Times New Roman"/>
              <a:cs typeface="Times New Roman"/>
              <a:sym typeface="Times New Roman"/>
            </a:endParaRPr>
          </a:p>
          <a:p>
            <a:pPr indent="-342900" lvl="0" marL="457200" rtl="0" algn="l">
              <a:spcBef>
                <a:spcPts val="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Anomalies are detected when the expected output does not match with the actual output.</a:t>
            </a:r>
            <a:endParaRPr>
              <a:solidFill>
                <a:schemeClr val="dk1"/>
              </a:solidFill>
              <a:latin typeface="Times New Roman"/>
              <a:ea typeface="Times New Roman"/>
              <a:cs typeface="Times New Roman"/>
              <a:sym typeface="Times New Roman"/>
            </a:endParaRPr>
          </a:p>
          <a:p>
            <a:pPr indent="-342900" lvl="0" marL="457200" rtl="0" algn="l">
              <a:spcBef>
                <a:spcPts val="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Each incident can be attempted to repeat multiple times. </a:t>
            </a:r>
            <a:endParaRPr>
              <a:solidFill>
                <a:schemeClr val="dk1"/>
              </a:solidFill>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990"/>
              <a:buFont typeface="Arial"/>
              <a:buNone/>
            </a:pPr>
            <a:r>
              <a:rPr lang="en" sz="2720">
                <a:latin typeface="Times New Roman"/>
                <a:ea typeface="Times New Roman"/>
                <a:cs typeface="Times New Roman"/>
                <a:sym typeface="Times New Roman"/>
              </a:rPr>
              <a:t>Test Incident Report Identifier (Cont.)</a:t>
            </a:r>
            <a:endParaRPr sz="2720">
              <a:latin typeface="Times New Roman"/>
              <a:ea typeface="Times New Roman"/>
              <a:cs typeface="Times New Roman"/>
              <a:sym typeface="Times New Roman"/>
            </a:endParaRPr>
          </a:p>
        </p:txBody>
      </p:sp>
      <p:sp>
        <p:nvSpPr>
          <p:cNvPr id="130" name="Google Shape;130;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700">
                <a:solidFill>
                  <a:schemeClr val="dk1"/>
                </a:solidFill>
              </a:rPr>
              <a:t>Example: TIR 02</a:t>
            </a:r>
            <a:endParaRPr sz="1700">
              <a:solidFill>
                <a:schemeClr val="dk1"/>
              </a:solidFill>
            </a:endParaRPr>
          </a:p>
          <a:p>
            <a:pPr indent="0" lvl="0" marL="0" rtl="0" algn="l">
              <a:spcBef>
                <a:spcPts val="1200"/>
              </a:spcBef>
              <a:spcAft>
                <a:spcPts val="0"/>
              </a:spcAft>
              <a:buNone/>
            </a:pPr>
            <a:r>
              <a:t/>
            </a:r>
            <a:endParaRPr sz="1700">
              <a:solidFill>
                <a:schemeClr val="dk1"/>
              </a:solidFill>
            </a:endParaRPr>
          </a:p>
          <a:p>
            <a:pPr indent="0" lvl="0" marL="0" rtl="0" algn="l">
              <a:spcBef>
                <a:spcPts val="1200"/>
              </a:spcBef>
              <a:spcAft>
                <a:spcPts val="1200"/>
              </a:spcAft>
              <a:buNone/>
            </a:pPr>
            <a:r>
              <a:t/>
            </a:r>
            <a:endParaRPr/>
          </a:p>
        </p:txBody>
      </p:sp>
      <p:pic>
        <p:nvPicPr>
          <p:cNvPr id="131" name="Google Shape;131;p25"/>
          <p:cNvPicPr preferRelativeResize="0"/>
          <p:nvPr/>
        </p:nvPicPr>
        <p:blipFill>
          <a:blip r:embed="rId3">
            <a:alphaModFix/>
          </a:blip>
          <a:stretch>
            <a:fillRect/>
          </a:stretch>
        </p:blipFill>
        <p:spPr>
          <a:xfrm>
            <a:off x="1521600" y="1815375"/>
            <a:ext cx="5656050" cy="27535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Clr>
                <a:schemeClr val="dk1"/>
              </a:buClr>
              <a:buSzPct val="36397"/>
              <a:buFont typeface="Arial"/>
              <a:buNone/>
            </a:pPr>
            <a:r>
              <a:rPr lang="en" sz="3022">
                <a:solidFill>
                  <a:srgbClr val="000000"/>
                </a:solidFill>
                <a:latin typeface="Times New Roman"/>
                <a:ea typeface="Times New Roman"/>
                <a:cs typeface="Times New Roman"/>
                <a:sym typeface="Times New Roman"/>
              </a:rPr>
              <a:t>Test Incident Report Identifier (Cont.)</a:t>
            </a:r>
            <a:endParaRPr sz="3022">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
        <p:nvSpPr>
          <p:cNvPr id="137" name="Google Shape;137;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700">
                <a:solidFill>
                  <a:schemeClr val="dk1"/>
                </a:solidFill>
              </a:rPr>
              <a:t>Example: TIR 04</a:t>
            </a:r>
            <a:endParaRPr sz="1700">
              <a:solidFill>
                <a:schemeClr val="dk1"/>
              </a:solidFill>
            </a:endParaRPr>
          </a:p>
        </p:txBody>
      </p:sp>
      <p:pic>
        <p:nvPicPr>
          <p:cNvPr id="138" name="Google Shape;138;p26"/>
          <p:cNvPicPr preferRelativeResize="0"/>
          <p:nvPr/>
        </p:nvPicPr>
        <p:blipFill>
          <a:blip r:embed="rId3">
            <a:alphaModFix/>
          </a:blip>
          <a:stretch>
            <a:fillRect/>
          </a:stretch>
        </p:blipFill>
        <p:spPr>
          <a:xfrm>
            <a:off x="1926100" y="1639875"/>
            <a:ext cx="5661574" cy="30492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2720">
                <a:latin typeface="Times New Roman"/>
                <a:ea typeface="Times New Roman"/>
                <a:cs typeface="Times New Roman"/>
                <a:sym typeface="Times New Roman"/>
              </a:rPr>
              <a:t>Test S</a:t>
            </a:r>
            <a:r>
              <a:rPr lang="en" sz="2720">
                <a:latin typeface="Times New Roman"/>
                <a:ea typeface="Times New Roman"/>
                <a:cs typeface="Times New Roman"/>
                <a:sym typeface="Times New Roman"/>
              </a:rPr>
              <a:t>ummary</a:t>
            </a:r>
            <a:r>
              <a:rPr lang="en" sz="2720">
                <a:latin typeface="Times New Roman"/>
                <a:ea typeface="Times New Roman"/>
                <a:cs typeface="Times New Roman"/>
                <a:sym typeface="Times New Roman"/>
              </a:rPr>
              <a:t> Report Identifier</a:t>
            </a:r>
            <a:endParaRPr sz="2720">
              <a:latin typeface="Times New Roman"/>
              <a:ea typeface="Times New Roman"/>
              <a:cs typeface="Times New Roman"/>
              <a:sym typeface="Times New Roman"/>
            </a:endParaRPr>
          </a:p>
        </p:txBody>
      </p:sp>
      <p:sp>
        <p:nvSpPr>
          <p:cNvPr id="144" name="Google Shape;144;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1"/>
                </a:solidFill>
                <a:latin typeface="Times New Roman"/>
                <a:ea typeface="Times New Roman"/>
                <a:cs typeface="Times New Roman"/>
                <a:sym typeface="Times New Roman"/>
              </a:rPr>
              <a:t>In Test Summary Report Identifier summary of the each test incident is identified.   </a:t>
            </a:r>
            <a:endParaRPr>
              <a:solidFill>
                <a:schemeClr val="dk1"/>
              </a:solidFill>
              <a:latin typeface="Times New Roman"/>
              <a:ea typeface="Times New Roman"/>
              <a:cs typeface="Times New Roman"/>
              <a:sym typeface="Times New Roman"/>
            </a:endParaRPr>
          </a:p>
          <a:p>
            <a:pPr indent="0" lvl="0" marL="0" rtl="0" algn="l">
              <a:spcBef>
                <a:spcPts val="1200"/>
              </a:spcBef>
              <a:spcAft>
                <a:spcPts val="0"/>
              </a:spcAft>
              <a:buNone/>
            </a:pPr>
            <a:r>
              <a:rPr lang="en">
                <a:solidFill>
                  <a:schemeClr val="dk1"/>
                </a:solidFill>
                <a:latin typeface="Times New Roman"/>
                <a:ea typeface="Times New Roman"/>
                <a:cs typeface="Times New Roman"/>
                <a:sym typeface="Times New Roman"/>
              </a:rPr>
              <a:t>Example:</a:t>
            </a:r>
            <a:endParaRPr>
              <a:solidFill>
                <a:schemeClr val="dk1"/>
              </a:solidFill>
              <a:latin typeface="Times New Roman"/>
              <a:ea typeface="Times New Roman"/>
              <a:cs typeface="Times New Roman"/>
              <a:sym typeface="Times New Roman"/>
            </a:endParaRPr>
          </a:p>
          <a:p>
            <a:pPr indent="457200" lvl="0" marL="0" rtl="0" algn="l">
              <a:spcBef>
                <a:spcPts val="1200"/>
              </a:spcBef>
              <a:spcAft>
                <a:spcPts val="0"/>
              </a:spcAft>
              <a:buNone/>
            </a:pPr>
            <a:r>
              <a:rPr lang="en">
                <a:solidFill>
                  <a:schemeClr val="dk1"/>
                </a:solidFill>
                <a:latin typeface="Times New Roman"/>
                <a:ea typeface="Times New Roman"/>
                <a:cs typeface="Times New Roman"/>
                <a:sym typeface="Times New Roman"/>
              </a:rPr>
              <a:t>TS2</a:t>
            </a:r>
            <a:endParaRPr>
              <a:solidFill>
                <a:schemeClr val="dk1"/>
              </a:solidFill>
              <a:latin typeface="Times New Roman"/>
              <a:ea typeface="Times New Roman"/>
              <a:cs typeface="Times New Roman"/>
              <a:sym typeface="Times New Roman"/>
            </a:endParaRPr>
          </a:p>
          <a:p>
            <a:pPr indent="0" lvl="0" marL="0" rtl="0" algn="l">
              <a:spcBef>
                <a:spcPts val="1200"/>
              </a:spcBef>
              <a:spcAft>
                <a:spcPts val="0"/>
              </a:spcAft>
              <a:buNone/>
            </a:pPr>
            <a:r>
              <a:t/>
            </a:r>
            <a:endParaRPr/>
          </a:p>
          <a:p>
            <a:pPr indent="457200" lvl="0" marL="0" rtl="0" algn="l">
              <a:spcBef>
                <a:spcPts val="1200"/>
              </a:spcBef>
              <a:spcAft>
                <a:spcPts val="1200"/>
              </a:spcAft>
              <a:buNone/>
            </a:pPr>
            <a:r>
              <a:rPr lang="en">
                <a:solidFill>
                  <a:schemeClr val="dk1"/>
                </a:solidFill>
                <a:latin typeface="Times New Roman"/>
                <a:ea typeface="Times New Roman"/>
                <a:cs typeface="Times New Roman"/>
                <a:sym typeface="Times New Roman"/>
              </a:rPr>
              <a:t>TS4</a:t>
            </a:r>
            <a:endParaRPr>
              <a:solidFill>
                <a:schemeClr val="dk1"/>
              </a:solidFill>
              <a:latin typeface="Times New Roman"/>
              <a:ea typeface="Times New Roman"/>
              <a:cs typeface="Times New Roman"/>
              <a:sym typeface="Times New Roman"/>
            </a:endParaRPr>
          </a:p>
        </p:txBody>
      </p:sp>
      <p:pic>
        <p:nvPicPr>
          <p:cNvPr id="145" name="Google Shape;145;p27"/>
          <p:cNvPicPr preferRelativeResize="0"/>
          <p:nvPr/>
        </p:nvPicPr>
        <p:blipFill>
          <a:blip r:embed="rId3">
            <a:alphaModFix/>
          </a:blip>
          <a:stretch>
            <a:fillRect/>
          </a:stretch>
        </p:blipFill>
        <p:spPr>
          <a:xfrm>
            <a:off x="1884600" y="3078188"/>
            <a:ext cx="6143625" cy="1133475"/>
          </a:xfrm>
          <a:prstGeom prst="rect">
            <a:avLst/>
          </a:prstGeom>
          <a:noFill/>
          <a:ln>
            <a:noFill/>
          </a:ln>
        </p:spPr>
      </p:pic>
      <p:pic>
        <p:nvPicPr>
          <p:cNvPr id="146" name="Google Shape;146;p27"/>
          <p:cNvPicPr preferRelativeResize="0"/>
          <p:nvPr/>
        </p:nvPicPr>
        <p:blipFill>
          <a:blip r:embed="rId4">
            <a:alphaModFix/>
          </a:blip>
          <a:stretch>
            <a:fillRect/>
          </a:stretch>
        </p:blipFill>
        <p:spPr>
          <a:xfrm>
            <a:off x="1889363" y="2105025"/>
            <a:ext cx="6134100" cy="9334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2720">
                <a:latin typeface="Times New Roman"/>
                <a:ea typeface="Times New Roman"/>
                <a:cs typeface="Times New Roman"/>
                <a:sym typeface="Times New Roman"/>
              </a:rPr>
              <a:t>Conclusion</a:t>
            </a:r>
            <a:endParaRPr sz="2720">
              <a:latin typeface="Times New Roman"/>
              <a:ea typeface="Times New Roman"/>
              <a:cs typeface="Times New Roman"/>
              <a:sym typeface="Times New Roman"/>
            </a:endParaRPr>
          </a:p>
        </p:txBody>
      </p:sp>
      <p:sp>
        <p:nvSpPr>
          <p:cNvPr id="152" name="Google Shape;152;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solidFill>
                  <a:schemeClr val="dk1"/>
                </a:solidFill>
              </a:rPr>
              <a:t>We have analyzed the test cases for a web based software, Bank Management System. Where we have created test cases based on the pass/fail criteria of each features of the software. We have designed the test cases using Boundary Value Method of Black Box testing. We have executed and evaluated the results using Test Incident Report Identifier and Test Summary Report Identifier. We have found some bugs in that process. In </a:t>
            </a:r>
            <a:r>
              <a:rPr lang="en">
                <a:solidFill>
                  <a:schemeClr val="dk1"/>
                </a:solidFill>
              </a:rPr>
              <a:t>future test case analysis our goal will be to reduce those bugs, so that we can have a efficient and effective software.</a:t>
            </a:r>
            <a:endParaRPr>
              <a:solidFill>
                <a:schemeClr val="dk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9"/>
          <p:cNvSpPr txBox="1"/>
          <p:nvPr>
            <p:ph type="title"/>
          </p:nvPr>
        </p:nvSpPr>
        <p:spPr>
          <a:xfrm>
            <a:off x="3588725" y="2203675"/>
            <a:ext cx="4010100" cy="1667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THANK YOU</a:t>
            </a:r>
            <a:endParaRPr sz="3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idx="1" type="subTitle"/>
          </p:nvPr>
        </p:nvSpPr>
        <p:spPr>
          <a:xfrm>
            <a:off x="408375" y="966825"/>
            <a:ext cx="8520600" cy="37512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SzPts val="990"/>
              <a:buNone/>
            </a:pPr>
            <a:r>
              <a:t/>
            </a:r>
            <a:endParaRPr sz="2200">
              <a:solidFill>
                <a:schemeClr val="dk1"/>
              </a:solidFill>
              <a:latin typeface="Times New Roman"/>
              <a:ea typeface="Times New Roman"/>
              <a:cs typeface="Times New Roman"/>
              <a:sym typeface="Times New Roman"/>
            </a:endParaRPr>
          </a:p>
          <a:p>
            <a:pPr indent="0" lvl="0" marL="0" rtl="0" algn="ctr">
              <a:spcBef>
                <a:spcPts val="0"/>
              </a:spcBef>
              <a:spcAft>
                <a:spcPts val="0"/>
              </a:spcAft>
              <a:buClr>
                <a:schemeClr val="dk1"/>
              </a:buClr>
              <a:buSzPts val="990"/>
              <a:buFont typeface="Arial"/>
              <a:buNone/>
            </a:pPr>
            <a:r>
              <a:rPr lang="en" sz="2200">
                <a:solidFill>
                  <a:schemeClr val="dk1"/>
                </a:solidFill>
                <a:latin typeface="Times New Roman"/>
                <a:ea typeface="Times New Roman"/>
                <a:cs typeface="Times New Roman"/>
                <a:sym typeface="Times New Roman"/>
              </a:rPr>
              <a:t>Course Code: CSE 435</a:t>
            </a:r>
            <a:endParaRPr sz="2200">
              <a:solidFill>
                <a:schemeClr val="dk1"/>
              </a:solidFill>
              <a:latin typeface="Times New Roman"/>
              <a:ea typeface="Times New Roman"/>
              <a:cs typeface="Times New Roman"/>
              <a:sym typeface="Times New Roman"/>
            </a:endParaRPr>
          </a:p>
          <a:p>
            <a:pPr indent="0" lvl="0" marL="0" rtl="0" algn="ctr">
              <a:spcBef>
                <a:spcPts val="0"/>
              </a:spcBef>
              <a:spcAft>
                <a:spcPts val="0"/>
              </a:spcAft>
              <a:buSzPts val="990"/>
              <a:buNone/>
            </a:pPr>
            <a:r>
              <a:rPr lang="en" sz="2200">
                <a:solidFill>
                  <a:schemeClr val="dk1"/>
                </a:solidFill>
                <a:latin typeface="Times New Roman"/>
                <a:ea typeface="Times New Roman"/>
                <a:cs typeface="Times New Roman"/>
                <a:sym typeface="Times New Roman"/>
              </a:rPr>
              <a:t>Course Title: Software Quality Assurance</a:t>
            </a:r>
            <a:endParaRPr sz="2200">
              <a:solidFill>
                <a:schemeClr val="dk1"/>
              </a:solidFill>
              <a:latin typeface="Times New Roman"/>
              <a:ea typeface="Times New Roman"/>
              <a:cs typeface="Times New Roman"/>
              <a:sym typeface="Times New Roman"/>
            </a:endParaRPr>
          </a:p>
          <a:p>
            <a:pPr indent="0" lvl="0" marL="0" rtl="0" algn="ctr">
              <a:spcBef>
                <a:spcPts val="0"/>
              </a:spcBef>
              <a:spcAft>
                <a:spcPts val="0"/>
              </a:spcAft>
              <a:buClr>
                <a:schemeClr val="dk1"/>
              </a:buClr>
              <a:buSzPts val="990"/>
              <a:buFont typeface="Arial"/>
              <a:buNone/>
            </a:pPr>
            <a:r>
              <a:t/>
            </a:r>
            <a:endParaRPr sz="2200">
              <a:solidFill>
                <a:schemeClr val="dk1"/>
              </a:solidFill>
              <a:latin typeface="Times New Roman"/>
              <a:ea typeface="Times New Roman"/>
              <a:cs typeface="Times New Roman"/>
              <a:sym typeface="Times New Roman"/>
            </a:endParaRPr>
          </a:p>
          <a:p>
            <a:pPr indent="0" lvl="0" marL="0" rtl="0" algn="ctr">
              <a:lnSpc>
                <a:spcPct val="80000"/>
              </a:lnSpc>
              <a:spcBef>
                <a:spcPts val="0"/>
              </a:spcBef>
              <a:spcAft>
                <a:spcPts val="0"/>
              </a:spcAft>
              <a:buSzPts val="770"/>
              <a:buNone/>
            </a:pPr>
            <a:r>
              <a:t/>
            </a:r>
            <a:endParaRPr sz="2200">
              <a:solidFill>
                <a:schemeClr val="dk1"/>
              </a:solidFill>
              <a:latin typeface="Times New Roman"/>
              <a:ea typeface="Times New Roman"/>
              <a:cs typeface="Times New Roman"/>
              <a:sym typeface="Times New Roman"/>
            </a:endParaRPr>
          </a:p>
          <a:p>
            <a:pPr indent="0" lvl="0" marL="0" rtl="0" algn="ctr">
              <a:lnSpc>
                <a:spcPct val="80000"/>
              </a:lnSpc>
              <a:spcBef>
                <a:spcPts val="0"/>
              </a:spcBef>
              <a:spcAft>
                <a:spcPts val="0"/>
              </a:spcAft>
              <a:buSzPts val="770"/>
              <a:buNone/>
            </a:pPr>
            <a:r>
              <a:rPr lang="en" sz="2200">
                <a:solidFill>
                  <a:schemeClr val="dk1"/>
                </a:solidFill>
                <a:latin typeface="Times New Roman"/>
                <a:ea typeface="Times New Roman"/>
                <a:cs typeface="Times New Roman"/>
                <a:sym typeface="Times New Roman"/>
              </a:rPr>
              <a:t>Submitted to</a:t>
            </a:r>
            <a:endParaRPr sz="2200">
              <a:solidFill>
                <a:schemeClr val="dk1"/>
              </a:solidFill>
              <a:latin typeface="Times New Roman"/>
              <a:ea typeface="Times New Roman"/>
              <a:cs typeface="Times New Roman"/>
              <a:sym typeface="Times New Roman"/>
            </a:endParaRPr>
          </a:p>
          <a:p>
            <a:pPr indent="0" lvl="0" marL="0" rtl="0" algn="ctr">
              <a:lnSpc>
                <a:spcPct val="80000"/>
              </a:lnSpc>
              <a:spcBef>
                <a:spcPts val="0"/>
              </a:spcBef>
              <a:spcAft>
                <a:spcPts val="0"/>
              </a:spcAft>
              <a:buSzPts val="770"/>
              <a:buNone/>
            </a:pPr>
            <a:r>
              <a:rPr lang="en" sz="2200">
                <a:solidFill>
                  <a:schemeClr val="dk1"/>
                </a:solidFill>
                <a:latin typeface="Times New Roman"/>
                <a:ea typeface="Times New Roman"/>
                <a:cs typeface="Times New Roman"/>
                <a:sym typeface="Times New Roman"/>
              </a:rPr>
              <a:t>Toukir Ahammed </a:t>
            </a:r>
            <a:endParaRPr sz="2200">
              <a:solidFill>
                <a:schemeClr val="dk1"/>
              </a:solidFill>
              <a:latin typeface="Times New Roman"/>
              <a:ea typeface="Times New Roman"/>
              <a:cs typeface="Times New Roman"/>
              <a:sym typeface="Times New Roman"/>
            </a:endParaRPr>
          </a:p>
          <a:p>
            <a:pPr indent="0" lvl="0" marL="0" rtl="0" algn="ctr">
              <a:lnSpc>
                <a:spcPct val="80000"/>
              </a:lnSpc>
              <a:spcBef>
                <a:spcPts val="0"/>
              </a:spcBef>
              <a:spcAft>
                <a:spcPts val="0"/>
              </a:spcAft>
              <a:buSzPts val="770"/>
              <a:buNone/>
            </a:pPr>
            <a:r>
              <a:rPr lang="en" sz="2200">
                <a:solidFill>
                  <a:schemeClr val="dk1"/>
                </a:solidFill>
                <a:latin typeface="Times New Roman"/>
                <a:ea typeface="Times New Roman"/>
                <a:cs typeface="Times New Roman"/>
                <a:sym typeface="Times New Roman"/>
              </a:rPr>
              <a:t>Lecturer,</a:t>
            </a:r>
            <a:endParaRPr sz="2200">
              <a:solidFill>
                <a:schemeClr val="dk1"/>
              </a:solidFill>
              <a:latin typeface="Times New Roman"/>
              <a:ea typeface="Times New Roman"/>
              <a:cs typeface="Times New Roman"/>
              <a:sym typeface="Times New Roman"/>
            </a:endParaRPr>
          </a:p>
          <a:p>
            <a:pPr indent="0" lvl="0" marL="0" rtl="0" algn="ctr">
              <a:lnSpc>
                <a:spcPct val="80000"/>
              </a:lnSpc>
              <a:spcBef>
                <a:spcPts val="0"/>
              </a:spcBef>
              <a:spcAft>
                <a:spcPts val="0"/>
              </a:spcAft>
              <a:buSzPts val="770"/>
              <a:buNone/>
            </a:pPr>
            <a:r>
              <a:rPr lang="en" sz="2200">
                <a:solidFill>
                  <a:schemeClr val="dk1"/>
                </a:solidFill>
                <a:latin typeface="Times New Roman"/>
                <a:ea typeface="Times New Roman"/>
                <a:cs typeface="Times New Roman"/>
                <a:sym typeface="Times New Roman"/>
              </a:rPr>
              <a:t>Dept. of CSE</a:t>
            </a:r>
            <a:endParaRPr sz="2200">
              <a:solidFill>
                <a:schemeClr val="dk1"/>
              </a:solidFill>
              <a:latin typeface="Times New Roman"/>
              <a:ea typeface="Times New Roman"/>
              <a:cs typeface="Times New Roman"/>
              <a:sym typeface="Times New Roman"/>
            </a:endParaRPr>
          </a:p>
          <a:p>
            <a:pPr indent="0" lvl="0" marL="0" rtl="0" algn="ctr">
              <a:lnSpc>
                <a:spcPct val="80000"/>
              </a:lnSpc>
              <a:spcBef>
                <a:spcPts val="0"/>
              </a:spcBef>
              <a:spcAft>
                <a:spcPts val="0"/>
              </a:spcAft>
              <a:buSzPts val="770"/>
              <a:buNone/>
            </a:pPr>
            <a:r>
              <a:rPr lang="en" sz="2200">
                <a:solidFill>
                  <a:schemeClr val="dk1"/>
                </a:solidFill>
                <a:latin typeface="Times New Roman"/>
                <a:ea typeface="Times New Roman"/>
                <a:cs typeface="Times New Roman"/>
                <a:sym typeface="Times New Roman"/>
              </a:rPr>
              <a:t>East West Universit</a:t>
            </a:r>
            <a:r>
              <a:rPr lang="en" sz="2200">
                <a:solidFill>
                  <a:schemeClr val="dk1"/>
                </a:solidFill>
                <a:latin typeface="Times New Roman"/>
                <a:ea typeface="Times New Roman"/>
                <a:cs typeface="Times New Roman"/>
                <a:sym typeface="Times New Roman"/>
              </a:rPr>
              <a:t>y</a:t>
            </a:r>
            <a:endParaRPr sz="2200">
              <a:solidFill>
                <a:schemeClr val="dk1"/>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latin typeface="Times New Roman"/>
                <a:ea typeface="Times New Roman"/>
                <a:cs typeface="Times New Roman"/>
                <a:sym typeface="Times New Roman"/>
              </a:rPr>
              <a:t>Group Members</a:t>
            </a:r>
            <a:endParaRPr>
              <a:latin typeface="Times New Roman"/>
              <a:ea typeface="Times New Roman"/>
              <a:cs typeface="Times New Roman"/>
              <a:sym typeface="Times New Roman"/>
            </a:endParaRPr>
          </a:p>
        </p:txBody>
      </p:sp>
      <p:sp>
        <p:nvSpPr>
          <p:cNvPr id="66" name="Google Shape;66;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graphicFrame>
        <p:nvGraphicFramePr>
          <p:cNvPr id="67" name="Google Shape;67;p15"/>
          <p:cNvGraphicFramePr/>
          <p:nvPr/>
        </p:nvGraphicFramePr>
        <p:xfrm>
          <a:off x="952500" y="1809750"/>
          <a:ext cx="3000000" cy="3000000"/>
        </p:xfrm>
        <a:graphic>
          <a:graphicData uri="http://schemas.openxmlformats.org/drawingml/2006/table">
            <a:tbl>
              <a:tblPr>
                <a:noFill/>
                <a:tableStyleId>{8ABBB373-6B54-4AF7-8157-E53241643260}</a:tableStyleId>
              </a:tblPr>
              <a:tblGrid>
                <a:gridCol w="3619500"/>
                <a:gridCol w="3619500"/>
              </a:tblGrid>
              <a:tr h="381000">
                <a:tc>
                  <a:txBody>
                    <a:bodyPr/>
                    <a:lstStyle/>
                    <a:p>
                      <a:pPr indent="0" lvl="0" marL="0" rtl="0" algn="ctr">
                        <a:spcBef>
                          <a:spcPts val="0"/>
                        </a:spcBef>
                        <a:spcAft>
                          <a:spcPts val="0"/>
                        </a:spcAft>
                        <a:buNone/>
                      </a:pPr>
                      <a:r>
                        <a:rPr b="1" lang="en">
                          <a:latin typeface="Times New Roman"/>
                          <a:ea typeface="Times New Roman"/>
                          <a:cs typeface="Times New Roman"/>
                          <a:sym typeface="Times New Roman"/>
                        </a:rPr>
                        <a:t>Name</a:t>
                      </a:r>
                      <a:endParaRPr b="1">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rPr b="1" lang="en">
                          <a:latin typeface="Times New Roman"/>
                          <a:ea typeface="Times New Roman"/>
                          <a:cs typeface="Times New Roman"/>
                          <a:sym typeface="Times New Roman"/>
                        </a:rPr>
                        <a:t>ID</a:t>
                      </a:r>
                      <a:endParaRPr b="1">
                        <a:latin typeface="Times New Roman"/>
                        <a:ea typeface="Times New Roman"/>
                        <a:cs typeface="Times New Roman"/>
                        <a:sym typeface="Times New Roman"/>
                      </a:endParaRPr>
                    </a:p>
                  </a:txBody>
                  <a:tcPr marT="91425" marB="91425" marR="91425" marL="91425"/>
                </a:tc>
              </a:tr>
              <a:tr h="381000">
                <a:tc>
                  <a:txBody>
                    <a:bodyPr/>
                    <a:lstStyle/>
                    <a:p>
                      <a:pPr indent="0" lvl="0" marL="0" rtl="0" algn="ctr">
                        <a:spcBef>
                          <a:spcPts val="0"/>
                        </a:spcBef>
                        <a:spcAft>
                          <a:spcPts val="0"/>
                        </a:spcAft>
                        <a:buNone/>
                      </a:pPr>
                      <a:r>
                        <a:rPr lang="en" sz="1500">
                          <a:latin typeface="Times New Roman"/>
                          <a:ea typeface="Times New Roman"/>
                          <a:cs typeface="Times New Roman"/>
                          <a:sym typeface="Times New Roman"/>
                        </a:rPr>
                        <a:t>Adnan Saif</a:t>
                      </a:r>
                      <a:endParaRPr sz="1500">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rPr lang="en" sz="1500">
                          <a:latin typeface="Times New Roman"/>
                          <a:ea typeface="Times New Roman"/>
                          <a:cs typeface="Times New Roman"/>
                          <a:sym typeface="Times New Roman"/>
                        </a:rPr>
                        <a:t>2018-1-60-157</a:t>
                      </a:r>
                      <a:endParaRPr sz="1500">
                        <a:latin typeface="Times New Roman"/>
                        <a:ea typeface="Times New Roman"/>
                        <a:cs typeface="Times New Roman"/>
                        <a:sym typeface="Times New Roman"/>
                      </a:endParaRPr>
                    </a:p>
                  </a:txBody>
                  <a:tcPr marT="91425" marB="91425" marR="91425" marL="91425"/>
                </a:tc>
              </a:tr>
              <a:tr h="381000">
                <a:tc>
                  <a:txBody>
                    <a:bodyPr/>
                    <a:lstStyle/>
                    <a:p>
                      <a:pPr indent="0" lvl="0" marL="0" rtl="0" algn="ctr">
                        <a:spcBef>
                          <a:spcPts val="0"/>
                        </a:spcBef>
                        <a:spcAft>
                          <a:spcPts val="0"/>
                        </a:spcAft>
                        <a:buNone/>
                      </a:pPr>
                      <a:r>
                        <a:rPr lang="en" sz="1500">
                          <a:latin typeface="Times New Roman"/>
                          <a:ea typeface="Times New Roman"/>
                          <a:cs typeface="Times New Roman"/>
                          <a:sym typeface="Times New Roman"/>
                        </a:rPr>
                        <a:t>Md. Mahmudur Rahman Limon</a:t>
                      </a:r>
                      <a:endParaRPr sz="1500">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rPr lang="en" sz="1500">
                          <a:solidFill>
                            <a:schemeClr val="dk1"/>
                          </a:solidFill>
                          <a:latin typeface="Times New Roman"/>
                          <a:ea typeface="Times New Roman"/>
                          <a:cs typeface="Times New Roman"/>
                          <a:sym typeface="Times New Roman"/>
                        </a:rPr>
                        <a:t>2018-1-60-253</a:t>
                      </a:r>
                      <a:endParaRPr sz="1500">
                        <a:latin typeface="Times New Roman"/>
                        <a:ea typeface="Times New Roman"/>
                        <a:cs typeface="Times New Roman"/>
                        <a:sym typeface="Times New Roman"/>
                      </a:endParaRPr>
                    </a:p>
                  </a:txBody>
                  <a:tcPr marT="91425" marB="91425" marR="91425" marL="91425"/>
                </a:tc>
              </a:tr>
              <a:tr h="381000">
                <a:tc>
                  <a:txBody>
                    <a:bodyPr/>
                    <a:lstStyle/>
                    <a:p>
                      <a:pPr indent="0" lvl="0" marL="0" rtl="0" algn="ctr">
                        <a:spcBef>
                          <a:spcPts val="0"/>
                        </a:spcBef>
                        <a:spcAft>
                          <a:spcPts val="0"/>
                        </a:spcAft>
                        <a:buNone/>
                      </a:pPr>
                      <a:r>
                        <a:rPr lang="en" sz="1500">
                          <a:latin typeface="Times New Roman"/>
                          <a:ea typeface="Times New Roman"/>
                          <a:cs typeface="Times New Roman"/>
                          <a:sym typeface="Times New Roman"/>
                        </a:rPr>
                        <a:t>Fatima Tanjum Tuba</a:t>
                      </a:r>
                      <a:endParaRPr sz="1500">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rPr lang="en" sz="1500">
                          <a:solidFill>
                            <a:schemeClr val="dk1"/>
                          </a:solidFill>
                          <a:latin typeface="Times New Roman"/>
                          <a:ea typeface="Times New Roman"/>
                          <a:cs typeface="Times New Roman"/>
                          <a:sym typeface="Times New Roman"/>
                        </a:rPr>
                        <a:t>2018-1-60-049</a:t>
                      </a:r>
                      <a:endParaRPr sz="1500">
                        <a:latin typeface="Times New Roman"/>
                        <a:ea typeface="Times New Roman"/>
                        <a:cs typeface="Times New Roman"/>
                        <a:sym typeface="Times New Roman"/>
                      </a:endParaRPr>
                    </a:p>
                  </a:txBody>
                  <a:tcPr marT="91425" marB="91425" marR="91425" marL="91425"/>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2720">
                <a:latin typeface="Times New Roman"/>
                <a:ea typeface="Times New Roman"/>
                <a:cs typeface="Times New Roman"/>
                <a:sym typeface="Times New Roman"/>
              </a:rPr>
              <a:t>Introduction	</a:t>
            </a:r>
            <a:endParaRPr sz="2720">
              <a:latin typeface="Times New Roman"/>
              <a:ea typeface="Times New Roman"/>
              <a:cs typeface="Times New Roman"/>
              <a:sym typeface="Times New Roman"/>
            </a:endParaRPr>
          </a:p>
          <a:p>
            <a:pPr indent="0" lvl="0" marL="0" rtl="0" algn="l">
              <a:spcBef>
                <a:spcPts val="0"/>
              </a:spcBef>
              <a:spcAft>
                <a:spcPts val="0"/>
              </a:spcAft>
              <a:buSzPts val="990"/>
              <a:buNone/>
            </a:pPr>
            <a:r>
              <a:t/>
            </a:r>
            <a:endParaRPr sz="2520"/>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0" lvl="0" marL="0" rtl="0" algn="just">
              <a:spcBef>
                <a:spcPts val="0"/>
              </a:spcBef>
              <a:spcAft>
                <a:spcPts val="0"/>
              </a:spcAft>
              <a:buNone/>
            </a:pPr>
            <a:r>
              <a:rPr lang="en">
                <a:solidFill>
                  <a:schemeClr val="dk1"/>
                </a:solidFill>
                <a:latin typeface="Times New Roman"/>
                <a:ea typeface="Times New Roman"/>
                <a:cs typeface="Times New Roman"/>
                <a:sym typeface="Times New Roman"/>
              </a:rPr>
              <a:t>Bank Management System:</a:t>
            </a:r>
            <a:endParaRPr>
              <a:solidFill>
                <a:schemeClr val="dk1"/>
              </a:solidFill>
              <a:latin typeface="Times New Roman"/>
              <a:ea typeface="Times New Roman"/>
              <a:cs typeface="Times New Roman"/>
              <a:sym typeface="Times New Roman"/>
            </a:endParaRPr>
          </a:p>
          <a:p>
            <a:pPr indent="0" lvl="0" marL="0" rtl="0" algn="just">
              <a:spcBef>
                <a:spcPts val="1200"/>
              </a:spcBef>
              <a:spcAft>
                <a:spcPts val="0"/>
              </a:spcAft>
              <a:buNone/>
            </a:pPr>
            <a:r>
              <a:rPr lang="en">
                <a:solidFill>
                  <a:schemeClr val="dk1"/>
                </a:solidFill>
                <a:latin typeface="Times New Roman"/>
                <a:ea typeface="Times New Roman"/>
                <a:cs typeface="Times New Roman"/>
                <a:sym typeface="Times New Roman"/>
              </a:rPr>
              <a:t>This is a web based system, created for managing the internal activities of the bank. For that, several functionalities were introduced, such as:</a:t>
            </a:r>
            <a:endParaRPr>
              <a:solidFill>
                <a:schemeClr val="dk1"/>
              </a:solidFill>
              <a:latin typeface="Times New Roman"/>
              <a:ea typeface="Times New Roman"/>
              <a:cs typeface="Times New Roman"/>
              <a:sym typeface="Times New Roman"/>
            </a:endParaRPr>
          </a:p>
          <a:p>
            <a:pPr indent="-334327" lvl="0" marL="457200" rtl="0" algn="just">
              <a:spcBef>
                <a:spcPts val="1200"/>
              </a:spcBef>
              <a:spcAft>
                <a:spcPts val="0"/>
              </a:spcAft>
              <a:buClr>
                <a:schemeClr val="dk1"/>
              </a:buClr>
              <a:buSzPct val="100000"/>
              <a:buFont typeface="Times New Roman"/>
              <a:buChar char="●"/>
            </a:pPr>
            <a:r>
              <a:rPr lang="en">
                <a:solidFill>
                  <a:schemeClr val="dk1"/>
                </a:solidFill>
                <a:latin typeface="Times New Roman"/>
                <a:ea typeface="Times New Roman"/>
                <a:cs typeface="Times New Roman"/>
                <a:sym typeface="Times New Roman"/>
              </a:rPr>
              <a:t>Creating Profiles for </a:t>
            </a:r>
            <a:r>
              <a:rPr lang="en">
                <a:solidFill>
                  <a:schemeClr val="dk1"/>
                </a:solidFill>
                <a:latin typeface="Times New Roman"/>
                <a:ea typeface="Times New Roman"/>
                <a:cs typeface="Times New Roman"/>
                <a:sym typeface="Times New Roman"/>
              </a:rPr>
              <a:t>Manager, Employee and Customer</a:t>
            </a:r>
            <a:endParaRPr>
              <a:solidFill>
                <a:schemeClr val="dk1"/>
              </a:solidFill>
              <a:latin typeface="Times New Roman"/>
              <a:ea typeface="Times New Roman"/>
              <a:cs typeface="Times New Roman"/>
              <a:sym typeface="Times New Roman"/>
            </a:endParaRPr>
          </a:p>
          <a:p>
            <a:pPr indent="-334327" lvl="0" marL="457200" rtl="0" algn="just">
              <a:spcBef>
                <a:spcPts val="0"/>
              </a:spcBef>
              <a:spcAft>
                <a:spcPts val="0"/>
              </a:spcAft>
              <a:buClr>
                <a:schemeClr val="dk1"/>
              </a:buClr>
              <a:buSzPct val="100000"/>
              <a:buFont typeface="Times New Roman"/>
              <a:buChar char="●"/>
            </a:pPr>
            <a:r>
              <a:rPr lang="en">
                <a:solidFill>
                  <a:schemeClr val="dk1"/>
                </a:solidFill>
                <a:latin typeface="Times New Roman"/>
                <a:ea typeface="Times New Roman"/>
                <a:cs typeface="Times New Roman"/>
                <a:sym typeface="Times New Roman"/>
              </a:rPr>
              <a:t>Updating Such Profiles</a:t>
            </a:r>
            <a:endParaRPr>
              <a:solidFill>
                <a:schemeClr val="dk1"/>
              </a:solidFill>
              <a:latin typeface="Times New Roman"/>
              <a:ea typeface="Times New Roman"/>
              <a:cs typeface="Times New Roman"/>
              <a:sym typeface="Times New Roman"/>
            </a:endParaRPr>
          </a:p>
          <a:p>
            <a:pPr indent="-334327" lvl="0" marL="457200" rtl="0" algn="just">
              <a:spcBef>
                <a:spcPts val="0"/>
              </a:spcBef>
              <a:spcAft>
                <a:spcPts val="0"/>
              </a:spcAft>
              <a:buClr>
                <a:schemeClr val="dk1"/>
              </a:buClr>
              <a:buSzPct val="100000"/>
              <a:buFont typeface="Times New Roman"/>
              <a:buChar char="●"/>
            </a:pPr>
            <a:r>
              <a:rPr lang="en">
                <a:solidFill>
                  <a:schemeClr val="dk1"/>
                </a:solidFill>
                <a:latin typeface="Times New Roman"/>
                <a:ea typeface="Times New Roman"/>
                <a:cs typeface="Times New Roman"/>
                <a:sym typeface="Times New Roman"/>
              </a:rPr>
              <a:t>Removing Profiles</a:t>
            </a:r>
            <a:endParaRPr>
              <a:solidFill>
                <a:schemeClr val="dk1"/>
              </a:solidFill>
              <a:latin typeface="Times New Roman"/>
              <a:ea typeface="Times New Roman"/>
              <a:cs typeface="Times New Roman"/>
              <a:sym typeface="Times New Roman"/>
            </a:endParaRPr>
          </a:p>
          <a:p>
            <a:pPr indent="-334327" lvl="0" marL="457200" rtl="0" algn="just">
              <a:spcBef>
                <a:spcPts val="0"/>
              </a:spcBef>
              <a:spcAft>
                <a:spcPts val="0"/>
              </a:spcAft>
              <a:buClr>
                <a:schemeClr val="dk1"/>
              </a:buClr>
              <a:buSzPct val="100000"/>
              <a:buFont typeface="Times New Roman"/>
              <a:buChar char="●"/>
            </a:pPr>
            <a:r>
              <a:rPr lang="en">
                <a:solidFill>
                  <a:schemeClr val="dk1"/>
                </a:solidFill>
                <a:latin typeface="Times New Roman"/>
                <a:ea typeface="Times New Roman"/>
                <a:cs typeface="Times New Roman"/>
                <a:sym typeface="Times New Roman"/>
              </a:rPr>
              <a:t>Handling transactions and more.</a:t>
            </a:r>
            <a:endParaRPr>
              <a:solidFill>
                <a:schemeClr val="dk1"/>
              </a:solidFill>
              <a:latin typeface="Times New Roman"/>
              <a:ea typeface="Times New Roman"/>
              <a:cs typeface="Times New Roman"/>
              <a:sym typeface="Times New Roman"/>
            </a:endParaRPr>
          </a:p>
          <a:p>
            <a:pPr indent="0" lvl="0" marL="0" rtl="0" algn="just">
              <a:spcBef>
                <a:spcPts val="1200"/>
              </a:spcBef>
              <a:spcAft>
                <a:spcPts val="0"/>
              </a:spcAft>
              <a:buNone/>
            </a:pPr>
            <a:r>
              <a:rPr lang="en">
                <a:solidFill>
                  <a:schemeClr val="dk1"/>
                </a:solidFill>
                <a:latin typeface="Times New Roman"/>
                <a:ea typeface="Times New Roman"/>
                <a:cs typeface="Times New Roman"/>
                <a:sym typeface="Times New Roman"/>
              </a:rPr>
              <a:t>Here we will analyse the test cases of those </a:t>
            </a:r>
            <a:r>
              <a:rPr lang="en">
                <a:solidFill>
                  <a:schemeClr val="dk1"/>
                </a:solidFill>
                <a:latin typeface="Times New Roman"/>
                <a:ea typeface="Times New Roman"/>
                <a:cs typeface="Times New Roman"/>
                <a:sym typeface="Times New Roman"/>
              </a:rPr>
              <a:t>functions</a:t>
            </a:r>
            <a:r>
              <a:rPr lang="en">
                <a:solidFill>
                  <a:schemeClr val="dk1"/>
                </a:solidFill>
                <a:latin typeface="Times New Roman"/>
                <a:ea typeface="Times New Roman"/>
                <a:cs typeface="Times New Roman"/>
                <a:sym typeface="Times New Roman"/>
              </a:rPr>
              <a:t>.</a:t>
            </a:r>
            <a:endParaRPr>
              <a:solidFill>
                <a:schemeClr val="dk1"/>
              </a:solidFill>
              <a:latin typeface="Times New Roman"/>
              <a:ea typeface="Times New Roman"/>
              <a:cs typeface="Times New Roman"/>
              <a:sym typeface="Times New Roman"/>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700">
                <a:latin typeface="Times New Roman"/>
                <a:ea typeface="Times New Roman"/>
                <a:cs typeface="Times New Roman"/>
                <a:sym typeface="Times New Roman"/>
              </a:rPr>
              <a:t>Test Planning</a:t>
            </a:r>
            <a:endParaRPr sz="2700">
              <a:latin typeface="Times New Roman"/>
              <a:ea typeface="Times New Roman"/>
              <a:cs typeface="Times New Roman"/>
              <a:sym typeface="Times New Roman"/>
            </a:endParaRPr>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150">
                <a:solidFill>
                  <a:schemeClr val="dk1"/>
                </a:solidFill>
                <a:latin typeface="Times New Roman"/>
                <a:ea typeface="Times New Roman"/>
                <a:cs typeface="Times New Roman"/>
                <a:sym typeface="Times New Roman"/>
              </a:rPr>
              <a:t>The goal is to test the features of the software to determine the efficiency, correctness, and effectiveness. </a:t>
            </a:r>
            <a:r>
              <a:rPr lang="en" sz="1150">
                <a:latin typeface="Times New Roman"/>
                <a:ea typeface="Times New Roman"/>
                <a:cs typeface="Times New Roman"/>
                <a:sym typeface="Times New Roman"/>
              </a:rPr>
              <a:t>For that, we have designed test cases. </a:t>
            </a:r>
            <a:r>
              <a:rPr lang="en" sz="1150">
                <a:solidFill>
                  <a:schemeClr val="dk1"/>
                </a:solidFill>
                <a:latin typeface="Times New Roman"/>
                <a:ea typeface="Times New Roman"/>
                <a:cs typeface="Times New Roman"/>
                <a:sym typeface="Times New Roman"/>
              </a:rPr>
              <a:t>we have mainly focused testing plans and procedures of the requirement specification of the system. But we did not conduct testing procedures on design specification, database, and security of the software as it was out first time testing the software. The features that we have tested are:</a:t>
            </a:r>
            <a:endParaRPr sz="1150">
              <a:solidFill>
                <a:schemeClr val="dk1"/>
              </a:solidFill>
              <a:latin typeface="Times New Roman"/>
              <a:ea typeface="Times New Roman"/>
              <a:cs typeface="Times New Roman"/>
              <a:sym typeface="Times New Roman"/>
            </a:endParaRPr>
          </a:p>
          <a:p>
            <a:pPr indent="-301625" lvl="0" marL="457200" rtl="0" algn="just">
              <a:lnSpc>
                <a:spcPct val="115000"/>
              </a:lnSpc>
              <a:spcBef>
                <a:spcPts val="1200"/>
              </a:spcBef>
              <a:spcAft>
                <a:spcPts val="0"/>
              </a:spcAft>
              <a:buClr>
                <a:schemeClr val="dk1"/>
              </a:buClr>
              <a:buSzPts val="1150"/>
              <a:buFont typeface="Times New Roman"/>
              <a:buAutoNum type="arabicPeriod"/>
            </a:pPr>
            <a:r>
              <a:rPr lang="en" sz="1150">
                <a:solidFill>
                  <a:schemeClr val="dk1"/>
                </a:solidFill>
                <a:latin typeface="Times New Roman"/>
                <a:ea typeface="Times New Roman"/>
                <a:cs typeface="Times New Roman"/>
                <a:sym typeface="Times New Roman"/>
              </a:rPr>
              <a:t>Sign Up</a:t>
            </a:r>
            <a:endParaRPr sz="1150">
              <a:solidFill>
                <a:schemeClr val="dk1"/>
              </a:solidFill>
              <a:latin typeface="Times New Roman"/>
              <a:ea typeface="Times New Roman"/>
              <a:cs typeface="Times New Roman"/>
              <a:sym typeface="Times New Roman"/>
            </a:endParaRPr>
          </a:p>
          <a:p>
            <a:pPr indent="-301625" lvl="0" marL="457200" rtl="0" algn="just">
              <a:lnSpc>
                <a:spcPct val="115000"/>
              </a:lnSpc>
              <a:spcBef>
                <a:spcPts val="0"/>
              </a:spcBef>
              <a:spcAft>
                <a:spcPts val="0"/>
              </a:spcAft>
              <a:buClr>
                <a:schemeClr val="dk1"/>
              </a:buClr>
              <a:buSzPts val="1150"/>
              <a:buFont typeface="Times New Roman"/>
              <a:buAutoNum type="arabicPeriod"/>
            </a:pPr>
            <a:r>
              <a:rPr lang="en" sz="1150">
                <a:solidFill>
                  <a:schemeClr val="dk1"/>
                </a:solidFill>
                <a:latin typeface="Times New Roman"/>
                <a:ea typeface="Times New Roman"/>
                <a:cs typeface="Times New Roman"/>
                <a:sym typeface="Times New Roman"/>
              </a:rPr>
              <a:t>Sign In</a:t>
            </a:r>
            <a:endParaRPr sz="1150">
              <a:solidFill>
                <a:schemeClr val="dk1"/>
              </a:solidFill>
              <a:latin typeface="Times New Roman"/>
              <a:ea typeface="Times New Roman"/>
              <a:cs typeface="Times New Roman"/>
              <a:sym typeface="Times New Roman"/>
            </a:endParaRPr>
          </a:p>
          <a:p>
            <a:pPr indent="-301625" lvl="0" marL="457200" rtl="0" algn="just">
              <a:lnSpc>
                <a:spcPct val="115000"/>
              </a:lnSpc>
              <a:spcBef>
                <a:spcPts val="0"/>
              </a:spcBef>
              <a:spcAft>
                <a:spcPts val="0"/>
              </a:spcAft>
              <a:buClr>
                <a:schemeClr val="dk1"/>
              </a:buClr>
              <a:buSzPts val="1150"/>
              <a:buFont typeface="Times New Roman"/>
              <a:buAutoNum type="arabicPeriod"/>
            </a:pPr>
            <a:r>
              <a:rPr lang="en" sz="1150">
                <a:solidFill>
                  <a:schemeClr val="dk1"/>
                </a:solidFill>
                <a:latin typeface="Times New Roman"/>
                <a:ea typeface="Times New Roman"/>
                <a:cs typeface="Times New Roman"/>
                <a:sym typeface="Times New Roman"/>
              </a:rPr>
              <a:t>Create Employee ID</a:t>
            </a:r>
            <a:endParaRPr sz="1150">
              <a:solidFill>
                <a:schemeClr val="dk1"/>
              </a:solidFill>
              <a:latin typeface="Times New Roman"/>
              <a:ea typeface="Times New Roman"/>
              <a:cs typeface="Times New Roman"/>
              <a:sym typeface="Times New Roman"/>
            </a:endParaRPr>
          </a:p>
          <a:p>
            <a:pPr indent="-301625" lvl="0" marL="457200" rtl="0" algn="just">
              <a:lnSpc>
                <a:spcPct val="115000"/>
              </a:lnSpc>
              <a:spcBef>
                <a:spcPts val="0"/>
              </a:spcBef>
              <a:spcAft>
                <a:spcPts val="0"/>
              </a:spcAft>
              <a:buClr>
                <a:schemeClr val="dk1"/>
              </a:buClr>
              <a:buSzPts val="1150"/>
              <a:buFont typeface="Times New Roman"/>
              <a:buAutoNum type="arabicPeriod"/>
            </a:pPr>
            <a:r>
              <a:rPr lang="en" sz="1150">
                <a:solidFill>
                  <a:schemeClr val="dk1"/>
                </a:solidFill>
                <a:latin typeface="Times New Roman"/>
                <a:ea typeface="Times New Roman"/>
                <a:cs typeface="Times New Roman"/>
                <a:sym typeface="Times New Roman"/>
              </a:rPr>
              <a:t>Remove Employee ID</a:t>
            </a:r>
            <a:endParaRPr sz="1150">
              <a:solidFill>
                <a:schemeClr val="dk1"/>
              </a:solidFill>
              <a:latin typeface="Times New Roman"/>
              <a:ea typeface="Times New Roman"/>
              <a:cs typeface="Times New Roman"/>
              <a:sym typeface="Times New Roman"/>
            </a:endParaRPr>
          </a:p>
          <a:p>
            <a:pPr indent="-301625" lvl="0" marL="457200" rtl="0" algn="just">
              <a:lnSpc>
                <a:spcPct val="115000"/>
              </a:lnSpc>
              <a:spcBef>
                <a:spcPts val="0"/>
              </a:spcBef>
              <a:spcAft>
                <a:spcPts val="0"/>
              </a:spcAft>
              <a:buClr>
                <a:schemeClr val="dk1"/>
              </a:buClr>
              <a:buSzPts val="1150"/>
              <a:buFont typeface="Times New Roman"/>
              <a:buAutoNum type="arabicPeriod"/>
            </a:pPr>
            <a:r>
              <a:rPr lang="en" sz="1150">
                <a:solidFill>
                  <a:schemeClr val="dk1"/>
                </a:solidFill>
                <a:latin typeface="Times New Roman"/>
                <a:ea typeface="Times New Roman"/>
                <a:cs typeface="Times New Roman"/>
                <a:sym typeface="Times New Roman"/>
              </a:rPr>
              <a:t>Update Profile</a:t>
            </a:r>
            <a:endParaRPr sz="1250">
              <a:solidFill>
                <a:schemeClr val="dk1"/>
              </a:solidFill>
              <a:latin typeface="Times New Roman"/>
              <a:ea typeface="Times New Roman"/>
              <a:cs typeface="Times New Roman"/>
              <a:sym typeface="Times New Roman"/>
            </a:endParaRPr>
          </a:p>
          <a:p>
            <a:pPr indent="-301625" lvl="0" marL="457200" rtl="0" algn="just">
              <a:lnSpc>
                <a:spcPct val="115000"/>
              </a:lnSpc>
              <a:spcBef>
                <a:spcPts val="0"/>
              </a:spcBef>
              <a:spcAft>
                <a:spcPts val="0"/>
              </a:spcAft>
              <a:buClr>
                <a:schemeClr val="dk1"/>
              </a:buClr>
              <a:buSzPts val="1150"/>
              <a:buFont typeface="Times New Roman"/>
              <a:buAutoNum type="arabicPeriod"/>
            </a:pPr>
            <a:r>
              <a:rPr lang="en" sz="1150">
                <a:solidFill>
                  <a:schemeClr val="dk1"/>
                </a:solidFill>
                <a:latin typeface="Times New Roman"/>
                <a:ea typeface="Times New Roman"/>
                <a:cs typeface="Times New Roman"/>
                <a:sym typeface="Times New Roman"/>
              </a:rPr>
              <a:t>Create Customer ID</a:t>
            </a:r>
            <a:endParaRPr sz="1150">
              <a:solidFill>
                <a:schemeClr val="dk1"/>
              </a:solidFill>
              <a:latin typeface="Times New Roman"/>
              <a:ea typeface="Times New Roman"/>
              <a:cs typeface="Times New Roman"/>
              <a:sym typeface="Times New Roman"/>
            </a:endParaRPr>
          </a:p>
          <a:p>
            <a:pPr indent="-301625" lvl="0" marL="457200" rtl="0" algn="just">
              <a:lnSpc>
                <a:spcPct val="115000"/>
              </a:lnSpc>
              <a:spcBef>
                <a:spcPts val="0"/>
              </a:spcBef>
              <a:spcAft>
                <a:spcPts val="0"/>
              </a:spcAft>
              <a:buClr>
                <a:schemeClr val="dk1"/>
              </a:buClr>
              <a:buSzPts val="1150"/>
              <a:buFont typeface="Times New Roman"/>
              <a:buAutoNum type="arabicPeriod"/>
            </a:pPr>
            <a:r>
              <a:rPr lang="en" sz="1150">
                <a:solidFill>
                  <a:schemeClr val="dk1"/>
                </a:solidFill>
                <a:latin typeface="Times New Roman"/>
                <a:ea typeface="Times New Roman"/>
                <a:cs typeface="Times New Roman"/>
                <a:sym typeface="Times New Roman"/>
              </a:rPr>
              <a:t>Remove Customer ID</a:t>
            </a:r>
            <a:endParaRPr sz="1150">
              <a:solidFill>
                <a:schemeClr val="dk1"/>
              </a:solidFill>
              <a:latin typeface="Times New Roman"/>
              <a:ea typeface="Times New Roman"/>
              <a:cs typeface="Times New Roman"/>
              <a:sym typeface="Times New Roman"/>
            </a:endParaRPr>
          </a:p>
          <a:p>
            <a:pPr indent="-301625" lvl="0" marL="457200" rtl="0" algn="just">
              <a:lnSpc>
                <a:spcPct val="115000"/>
              </a:lnSpc>
              <a:spcBef>
                <a:spcPts val="0"/>
              </a:spcBef>
              <a:spcAft>
                <a:spcPts val="0"/>
              </a:spcAft>
              <a:buClr>
                <a:schemeClr val="dk1"/>
              </a:buClr>
              <a:buSzPts val="1150"/>
              <a:buFont typeface="Times New Roman"/>
              <a:buAutoNum type="arabicPeriod"/>
            </a:pPr>
            <a:r>
              <a:rPr lang="en" sz="1150">
                <a:solidFill>
                  <a:schemeClr val="dk1"/>
                </a:solidFill>
                <a:latin typeface="Times New Roman"/>
                <a:ea typeface="Times New Roman"/>
                <a:cs typeface="Times New Roman"/>
                <a:sym typeface="Times New Roman"/>
              </a:rPr>
              <a:t>Transfer</a:t>
            </a:r>
            <a:endParaRPr sz="1150">
              <a:solidFill>
                <a:schemeClr val="dk1"/>
              </a:solidFill>
              <a:latin typeface="Times New Roman"/>
              <a:ea typeface="Times New Roman"/>
              <a:cs typeface="Times New Roman"/>
              <a:sym typeface="Times New Roman"/>
            </a:endParaRPr>
          </a:p>
          <a:p>
            <a:pPr indent="-301625" lvl="0" marL="457200" rtl="0" algn="just">
              <a:lnSpc>
                <a:spcPct val="115000"/>
              </a:lnSpc>
              <a:spcBef>
                <a:spcPts val="0"/>
              </a:spcBef>
              <a:spcAft>
                <a:spcPts val="0"/>
              </a:spcAft>
              <a:buClr>
                <a:schemeClr val="dk1"/>
              </a:buClr>
              <a:buSzPts val="1150"/>
              <a:buFont typeface="Times New Roman"/>
              <a:buAutoNum type="arabicPeriod"/>
            </a:pPr>
            <a:r>
              <a:rPr lang="en" sz="1150">
                <a:solidFill>
                  <a:schemeClr val="dk1"/>
                </a:solidFill>
                <a:latin typeface="Times New Roman"/>
                <a:ea typeface="Times New Roman"/>
                <a:cs typeface="Times New Roman"/>
                <a:sym typeface="Times New Roman"/>
              </a:rPr>
              <a:t>Deposit</a:t>
            </a:r>
            <a:endParaRPr sz="1150">
              <a:solidFill>
                <a:schemeClr val="dk1"/>
              </a:solidFill>
              <a:latin typeface="Times New Roman"/>
              <a:ea typeface="Times New Roman"/>
              <a:cs typeface="Times New Roman"/>
              <a:sym typeface="Times New Roman"/>
            </a:endParaRPr>
          </a:p>
          <a:p>
            <a:pPr indent="-301625" lvl="0" marL="457200" rtl="0" algn="just">
              <a:lnSpc>
                <a:spcPct val="115000"/>
              </a:lnSpc>
              <a:spcBef>
                <a:spcPts val="0"/>
              </a:spcBef>
              <a:spcAft>
                <a:spcPts val="0"/>
              </a:spcAft>
              <a:buClr>
                <a:schemeClr val="dk1"/>
              </a:buClr>
              <a:buSzPts val="1150"/>
              <a:buFont typeface="Times New Roman"/>
              <a:buAutoNum type="arabicPeriod"/>
            </a:pPr>
            <a:r>
              <a:rPr lang="en" sz="1150">
                <a:solidFill>
                  <a:schemeClr val="dk1"/>
                </a:solidFill>
                <a:latin typeface="Times New Roman"/>
                <a:ea typeface="Times New Roman"/>
                <a:cs typeface="Times New Roman"/>
                <a:sym typeface="Times New Roman"/>
              </a:rPr>
              <a:t>Withdraw</a:t>
            </a:r>
            <a:endParaRPr sz="1150">
              <a:solidFill>
                <a:schemeClr val="dk1"/>
              </a:solidFill>
              <a:latin typeface="Times New Roman"/>
              <a:ea typeface="Times New Roman"/>
              <a:cs typeface="Times New Roman"/>
              <a:sym typeface="Times New Roman"/>
            </a:endParaRPr>
          </a:p>
          <a:p>
            <a:pPr indent="0" lvl="0" marL="0" rtl="0" algn="l">
              <a:spcBef>
                <a:spcPts val="1200"/>
              </a:spcBef>
              <a:spcAft>
                <a:spcPts val="1200"/>
              </a:spcAft>
              <a:buNone/>
            </a:pPr>
            <a:r>
              <a:t/>
            </a:r>
            <a:endParaRPr sz="115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Clr>
                <a:schemeClr val="dk1"/>
              </a:buClr>
              <a:buSzPct val="36397"/>
              <a:buFont typeface="Arial"/>
              <a:buNone/>
            </a:pPr>
            <a:r>
              <a:rPr lang="en" sz="3022">
                <a:latin typeface="Times New Roman"/>
                <a:ea typeface="Times New Roman"/>
                <a:cs typeface="Times New Roman"/>
                <a:sym typeface="Times New Roman"/>
              </a:rPr>
              <a:t>Test Planning</a:t>
            </a:r>
            <a:endParaRPr sz="3022">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
        <p:nvSpPr>
          <p:cNvPr id="85" name="Google Shape;85;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1"/>
                </a:solidFill>
                <a:latin typeface="Times New Roman"/>
                <a:ea typeface="Times New Roman"/>
                <a:cs typeface="Times New Roman"/>
                <a:sym typeface="Times New Roman"/>
              </a:rPr>
              <a:t>Pass/Fail Criteria</a:t>
            </a:r>
            <a:r>
              <a:rPr b="1" lang="en">
                <a:solidFill>
                  <a:schemeClr val="dk1"/>
                </a:solidFill>
                <a:latin typeface="Times New Roman"/>
                <a:ea typeface="Times New Roman"/>
                <a:cs typeface="Times New Roman"/>
                <a:sym typeface="Times New Roman"/>
              </a:rPr>
              <a:t> </a:t>
            </a:r>
            <a:endParaRPr b="1">
              <a:solidFill>
                <a:schemeClr val="dk1"/>
              </a:solidFill>
              <a:latin typeface="Times New Roman"/>
              <a:ea typeface="Times New Roman"/>
              <a:cs typeface="Times New Roman"/>
              <a:sym typeface="Times New Roman"/>
            </a:endParaRPr>
          </a:p>
          <a:p>
            <a:pPr indent="-342900" lvl="0" marL="457200" rtl="0" algn="l">
              <a:spcBef>
                <a:spcPts val="1200"/>
              </a:spcBef>
              <a:spcAft>
                <a:spcPts val="0"/>
              </a:spcAft>
              <a:buClr>
                <a:schemeClr val="dk1"/>
              </a:buClr>
              <a:buSzPts val="1800"/>
              <a:buFont typeface="Times New Roman"/>
              <a:buAutoNum type="arabicPeriod"/>
            </a:pPr>
            <a:r>
              <a:rPr lang="en">
                <a:solidFill>
                  <a:schemeClr val="dk1"/>
                </a:solidFill>
                <a:latin typeface="Times New Roman"/>
                <a:ea typeface="Times New Roman"/>
                <a:cs typeface="Times New Roman"/>
                <a:sym typeface="Times New Roman"/>
              </a:rPr>
              <a:t>Sign In/ Sign Up function: Valid information has to be given in order to pass, otherwise failure.</a:t>
            </a:r>
            <a:endParaRPr>
              <a:solidFill>
                <a:schemeClr val="dk1"/>
              </a:solidFill>
              <a:latin typeface="Times New Roman"/>
              <a:ea typeface="Times New Roman"/>
              <a:cs typeface="Times New Roman"/>
              <a:sym typeface="Times New Roman"/>
            </a:endParaRPr>
          </a:p>
          <a:p>
            <a:pPr indent="-342900" lvl="0" marL="457200" rtl="0" algn="l">
              <a:spcBef>
                <a:spcPts val="0"/>
              </a:spcBef>
              <a:spcAft>
                <a:spcPts val="0"/>
              </a:spcAft>
              <a:buClr>
                <a:schemeClr val="dk1"/>
              </a:buClr>
              <a:buSzPts val="1800"/>
              <a:buFont typeface="Times New Roman"/>
              <a:buAutoNum type="arabicPeriod"/>
            </a:pPr>
            <a:r>
              <a:rPr lang="en">
                <a:solidFill>
                  <a:schemeClr val="dk1"/>
                </a:solidFill>
                <a:latin typeface="Times New Roman"/>
                <a:ea typeface="Times New Roman"/>
                <a:cs typeface="Times New Roman"/>
                <a:sym typeface="Times New Roman"/>
              </a:rPr>
              <a:t>Creating and </a:t>
            </a:r>
            <a:r>
              <a:rPr lang="en">
                <a:solidFill>
                  <a:schemeClr val="dk1"/>
                </a:solidFill>
                <a:latin typeface="Times New Roman"/>
                <a:ea typeface="Times New Roman"/>
                <a:cs typeface="Times New Roman"/>
                <a:sym typeface="Times New Roman"/>
              </a:rPr>
              <a:t>Removing</a:t>
            </a:r>
            <a:r>
              <a:rPr lang="en">
                <a:solidFill>
                  <a:schemeClr val="dk1"/>
                </a:solidFill>
                <a:latin typeface="Times New Roman"/>
                <a:ea typeface="Times New Roman"/>
                <a:cs typeface="Times New Roman"/>
                <a:sym typeface="Times New Roman"/>
              </a:rPr>
              <a:t> Employee ID: Must be from manager profile and must be filled all the fields with proper </a:t>
            </a:r>
            <a:r>
              <a:rPr lang="en">
                <a:solidFill>
                  <a:schemeClr val="dk1"/>
                </a:solidFill>
                <a:latin typeface="Times New Roman"/>
                <a:ea typeface="Times New Roman"/>
                <a:cs typeface="Times New Roman"/>
                <a:sym typeface="Times New Roman"/>
              </a:rPr>
              <a:t>information</a:t>
            </a:r>
            <a:endParaRPr>
              <a:solidFill>
                <a:schemeClr val="dk1"/>
              </a:solidFill>
              <a:latin typeface="Times New Roman"/>
              <a:ea typeface="Times New Roman"/>
              <a:cs typeface="Times New Roman"/>
              <a:sym typeface="Times New Roman"/>
            </a:endParaRPr>
          </a:p>
          <a:p>
            <a:pPr indent="-342900" lvl="0" marL="457200" rtl="0" algn="l">
              <a:spcBef>
                <a:spcPts val="0"/>
              </a:spcBef>
              <a:spcAft>
                <a:spcPts val="0"/>
              </a:spcAft>
              <a:buClr>
                <a:schemeClr val="dk1"/>
              </a:buClr>
              <a:buSzPts val="1800"/>
              <a:buFont typeface="Times New Roman"/>
              <a:buAutoNum type="arabicPeriod"/>
            </a:pPr>
            <a:r>
              <a:rPr lang="en">
                <a:solidFill>
                  <a:schemeClr val="dk1"/>
                </a:solidFill>
                <a:latin typeface="Times New Roman"/>
                <a:ea typeface="Times New Roman"/>
                <a:cs typeface="Times New Roman"/>
                <a:sym typeface="Times New Roman"/>
              </a:rPr>
              <a:t>Create and Remove Customer ID: Valid information must be given. Otherwise it </a:t>
            </a:r>
            <a:r>
              <a:rPr lang="en">
                <a:solidFill>
                  <a:schemeClr val="dk1"/>
                </a:solidFill>
                <a:latin typeface="Times New Roman"/>
                <a:ea typeface="Times New Roman"/>
                <a:cs typeface="Times New Roman"/>
                <a:sym typeface="Times New Roman"/>
              </a:rPr>
              <a:t>will</a:t>
            </a:r>
            <a:r>
              <a:rPr lang="en">
                <a:solidFill>
                  <a:schemeClr val="dk1"/>
                </a:solidFill>
                <a:latin typeface="Times New Roman"/>
                <a:ea typeface="Times New Roman"/>
                <a:cs typeface="Times New Roman"/>
                <a:sym typeface="Times New Roman"/>
              </a:rPr>
              <a:t> result in failure.</a:t>
            </a:r>
            <a:endParaRPr>
              <a:solidFill>
                <a:schemeClr val="dk1"/>
              </a:solidFill>
              <a:latin typeface="Times New Roman"/>
              <a:ea typeface="Times New Roman"/>
              <a:cs typeface="Times New Roman"/>
              <a:sym typeface="Times New Roman"/>
            </a:endParaRPr>
          </a:p>
          <a:p>
            <a:pPr indent="-342900" lvl="0" marL="457200" rtl="0" algn="l">
              <a:spcBef>
                <a:spcPts val="0"/>
              </a:spcBef>
              <a:spcAft>
                <a:spcPts val="0"/>
              </a:spcAft>
              <a:buClr>
                <a:schemeClr val="dk1"/>
              </a:buClr>
              <a:buSzPts val="1800"/>
              <a:buFont typeface="Times New Roman"/>
              <a:buAutoNum type="arabicPeriod"/>
            </a:pPr>
            <a:r>
              <a:rPr lang="en">
                <a:solidFill>
                  <a:schemeClr val="dk1"/>
                </a:solidFill>
                <a:latin typeface="Times New Roman"/>
                <a:ea typeface="Times New Roman"/>
                <a:cs typeface="Times New Roman"/>
                <a:sym typeface="Times New Roman"/>
              </a:rPr>
              <a:t>Transfer/ Deposit/Withdraw: Proper Account information and </a:t>
            </a:r>
            <a:r>
              <a:rPr lang="en">
                <a:solidFill>
                  <a:schemeClr val="dk1"/>
                </a:solidFill>
                <a:latin typeface="Times New Roman"/>
                <a:ea typeface="Times New Roman"/>
                <a:cs typeface="Times New Roman"/>
                <a:sym typeface="Times New Roman"/>
              </a:rPr>
              <a:t>transaction</a:t>
            </a:r>
            <a:r>
              <a:rPr lang="en">
                <a:solidFill>
                  <a:schemeClr val="dk1"/>
                </a:solidFill>
                <a:latin typeface="Times New Roman"/>
                <a:ea typeface="Times New Roman"/>
                <a:cs typeface="Times New Roman"/>
                <a:sym typeface="Times New Roman"/>
              </a:rPr>
              <a:t> </a:t>
            </a:r>
            <a:r>
              <a:rPr lang="en">
                <a:solidFill>
                  <a:schemeClr val="dk1"/>
                </a:solidFill>
                <a:latin typeface="Times New Roman"/>
                <a:ea typeface="Times New Roman"/>
                <a:cs typeface="Times New Roman"/>
                <a:sym typeface="Times New Roman"/>
              </a:rPr>
              <a:t>amount</a:t>
            </a:r>
            <a:r>
              <a:rPr lang="en">
                <a:solidFill>
                  <a:schemeClr val="dk1"/>
                </a:solidFill>
                <a:latin typeface="Times New Roman"/>
                <a:ea typeface="Times New Roman"/>
                <a:cs typeface="Times New Roman"/>
                <a:sym typeface="Times New Roman"/>
              </a:rPr>
              <a:t> must be given otherwise it will fail.</a:t>
            </a:r>
            <a:endParaRPr>
              <a:solidFill>
                <a:schemeClr val="dk1"/>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sz="3022">
                <a:latin typeface="Times New Roman"/>
                <a:ea typeface="Times New Roman"/>
                <a:cs typeface="Times New Roman"/>
                <a:sym typeface="Times New Roman"/>
              </a:rPr>
              <a:t>Responsibilities and Schedule</a:t>
            </a:r>
            <a:r>
              <a:rPr b="1" lang="en"/>
              <a:t>	</a:t>
            </a:r>
            <a:endParaRPr b="1"/>
          </a:p>
        </p:txBody>
      </p:sp>
      <p:sp>
        <p:nvSpPr>
          <p:cNvPr id="91" name="Google Shape;91;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solidFill>
                  <a:schemeClr val="dk1"/>
                </a:solidFill>
                <a:latin typeface="Times New Roman"/>
                <a:ea typeface="Times New Roman"/>
                <a:cs typeface="Times New Roman"/>
                <a:sym typeface="Times New Roman"/>
              </a:rPr>
              <a:t>Responsibilities</a:t>
            </a:r>
            <a:r>
              <a:rPr lang="en" sz="1600">
                <a:solidFill>
                  <a:schemeClr val="dk1"/>
                </a:solidFill>
                <a:latin typeface="Times New Roman"/>
                <a:ea typeface="Times New Roman"/>
                <a:cs typeface="Times New Roman"/>
                <a:sym typeface="Times New Roman"/>
              </a:rPr>
              <a:t>: All the plans and strategies were made by us. We worked together as a unit to complete the project.</a:t>
            </a:r>
            <a:endParaRPr sz="1600">
              <a:solidFill>
                <a:schemeClr val="dk1"/>
              </a:solidFill>
              <a:latin typeface="Times New Roman"/>
              <a:ea typeface="Times New Roman"/>
              <a:cs typeface="Times New Roman"/>
              <a:sym typeface="Times New Roman"/>
            </a:endParaRPr>
          </a:p>
          <a:p>
            <a:pPr indent="0" lvl="0" marL="0" rtl="0" algn="l">
              <a:spcBef>
                <a:spcPts val="1200"/>
              </a:spcBef>
              <a:spcAft>
                <a:spcPts val="0"/>
              </a:spcAft>
              <a:buNone/>
            </a:pPr>
            <a:r>
              <a:rPr lang="en" sz="1600">
                <a:solidFill>
                  <a:schemeClr val="dk1"/>
                </a:solidFill>
                <a:latin typeface="Times New Roman"/>
                <a:ea typeface="Times New Roman"/>
                <a:cs typeface="Times New Roman"/>
                <a:sym typeface="Times New Roman"/>
              </a:rPr>
              <a:t>Schedule</a:t>
            </a:r>
            <a:r>
              <a:rPr lang="en" sz="1600">
                <a:solidFill>
                  <a:schemeClr val="dk1"/>
                </a:solidFill>
                <a:latin typeface="Times New Roman"/>
                <a:ea typeface="Times New Roman"/>
                <a:cs typeface="Times New Roman"/>
                <a:sym typeface="Times New Roman"/>
              </a:rPr>
              <a:t>: A schedule was created for us to follow and complete the project.</a:t>
            </a:r>
            <a:endParaRPr sz="1600">
              <a:solidFill>
                <a:schemeClr val="dk1"/>
              </a:solidFill>
              <a:latin typeface="Times New Roman"/>
              <a:ea typeface="Times New Roman"/>
              <a:cs typeface="Times New Roman"/>
              <a:sym typeface="Times New Roman"/>
            </a:endParaRPr>
          </a:p>
          <a:p>
            <a:pPr indent="0" lvl="0" marL="0" rtl="0" algn="l">
              <a:spcBef>
                <a:spcPts val="1200"/>
              </a:spcBef>
              <a:spcAft>
                <a:spcPts val="1200"/>
              </a:spcAft>
              <a:buNone/>
            </a:pPr>
            <a:r>
              <a:t/>
            </a:r>
            <a:endParaRPr sz="1600">
              <a:solidFill>
                <a:schemeClr val="dk1"/>
              </a:solidFill>
              <a:latin typeface="Times New Roman"/>
              <a:ea typeface="Times New Roman"/>
              <a:cs typeface="Times New Roman"/>
              <a:sym typeface="Times New Roman"/>
            </a:endParaRPr>
          </a:p>
        </p:txBody>
      </p:sp>
      <p:graphicFrame>
        <p:nvGraphicFramePr>
          <p:cNvPr id="92" name="Google Shape;92;p19"/>
          <p:cNvGraphicFramePr/>
          <p:nvPr/>
        </p:nvGraphicFramePr>
        <p:xfrm>
          <a:off x="952500" y="2404525"/>
          <a:ext cx="3000000" cy="3000000"/>
        </p:xfrm>
        <a:graphic>
          <a:graphicData uri="http://schemas.openxmlformats.org/drawingml/2006/table">
            <a:tbl>
              <a:tblPr>
                <a:noFill/>
                <a:tableStyleId>{8ABBB373-6B54-4AF7-8157-E53241643260}</a:tableStyleId>
              </a:tblPr>
              <a:tblGrid>
                <a:gridCol w="1206500"/>
                <a:gridCol w="1206500"/>
                <a:gridCol w="1206500"/>
                <a:gridCol w="1206500"/>
                <a:gridCol w="1206500"/>
                <a:gridCol w="1206500"/>
              </a:tblGrid>
              <a:tr h="381000">
                <a:tc>
                  <a:txBody>
                    <a:bodyPr/>
                    <a:lstStyle/>
                    <a:p>
                      <a:pPr indent="0" lvl="0" marL="0" rtl="0" algn="l">
                        <a:spcBef>
                          <a:spcPts val="0"/>
                        </a:spcBef>
                        <a:spcAft>
                          <a:spcPts val="0"/>
                        </a:spcAft>
                        <a:buNone/>
                      </a:pPr>
                      <a:r>
                        <a:rPr b="1" lang="en" sz="1300">
                          <a:highlight>
                            <a:schemeClr val="lt1"/>
                          </a:highlight>
                          <a:latin typeface="Times New Roman"/>
                          <a:ea typeface="Times New Roman"/>
                          <a:cs typeface="Times New Roman"/>
                          <a:sym typeface="Times New Roman"/>
                        </a:rPr>
                        <a:t>Task</a:t>
                      </a:r>
                      <a:endParaRPr b="1" sz="1300">
                        <a:highlight>
                          <a:schemeClr val="lt1"/>
                        </a:highlight>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300">
                          <a:highlight>
                            <a:schemeClr val="lt1"/>
                          </a:highlight>
                          <a:latin typeface="Times New Roman"/>
                          <a:ea typeface="Times New Roman"/>
                          <a:cs typeface="Times New Roman"/>
                          <a:sym typeface="Times New Roman"/>
                        </a:rPr>
                        <a:t>Test Design and planning</a:t>
                      </a:r>
                      <a:endParaRPr sz="1300">
                        <a:highlight>
                          <a:schemeClr val="lt1"/>
                        </a:highlight>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300">
                          <a:highlight>
                            <a:schemeClr val="lt1"/>
                          </a:highlight>
                          <a:latin typeface="Times New Roman"/>
                          <a:ea typeface="Times New Roman"/>
                          <a:cs typeface="Times New Roman"/>
                          <a:sym typeface="Times New Roman"/>
                        </a:rPr>
                        <a:t>Sign up/ Sign in</a:t>
                      </a:r>
                      <a:endParaRPr sz="1300">
                        <a:highlight>
                          <a:schemeClr val="lt1"/>
                        </a:highlight>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1200"/>
                        </a:spcBef>
                        <a:spcAft>
                          <a:spcPts val="0"/>
                        </a:spcAft>
                        <a:buClr>
                          <a:schemeClr val="dk1"/>
                        </a:buClr>
                        <a:buSzPts val="1100"/>
                        <a:buFont typeface="Arial"/>
                        <a:buNone/>
                      </a:pPr>
                      <a:r>
                        <a:rPr lang="en" sz="1100">
                          <a:solidFill>
                            <a:schemeClr val="dk1"/>
                          </a:solidFill>
                          <a:highlight>
                            <a:schemeClr val="lt1"/>
                          </a:highlight>
                          <a:latin typeface="Times New Roman"/>
                          <a:ea typeface="Times New Roman"/>
                          <a:cs typeface="Times New Roman"/>
                          <a:sym typeface="Times New Roman"/>
                        </a:rPr>
                        <a:t>Creating Customer/Employee ID, Removing Customer/Employee ID and Update Profile </a:t>
                      </a:r>
                      <a:endParaRPr sz="1300">
                        <a:highlight>
                          <a:schemeClr val="lt1"/>
                        </a:highlight>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1200"/>
                        </a:spcBef>
                        <a:spcAft>
                          <a:spcPts val="0"/>
                        </a:spcAft>
                        <a:buClr>
                          <a:schemeClr val="dk1"/>
                        </a:buClr>
                        <a:buSzPts val="1100"/>
                        <a:buFont typeface="Arial"/>
                        <a:buNone/>
                      </a:pPr>
                      <a:r>
                        <a:rPr lang="en" sz="1100">
                          <a:solidFill>
                            <a:schemeClr val="dk1"/>
                          </a:solidFill>
                          <a:highlight>
                            <a:schemeClr val="lt1"/>
                          </a:highlight>
                          <a:latin typeface="Times New Roman"/>
                          <a:ea typeface="Times New Roman"/>
                          <a:cs typeface="Times New Roman"/>
                          <a:sym typeface="Times New Roman"/>
                        </a:rPr>
                        <a:t>Deposit, Transfer, Withdraw </a:t>
                      </a:r>
                      <a:endParaRPr sz="1300">
                        <a:highlight>
                          <a:schemeClr val="lt1"/>
                        </a:highlight>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1200"/>
                        </a:spcBef>
                        <a:spcAft>
                          <a:spcPts val="0"/>
                        </a:spcAft>
                        <a:buClr>
                          <a:schemeClr val="dk1"/>
                        </a:buClr>
                        <a:buSzPts val="1100"/>
                        <a:buFont typeface="Arial"/>
                        <a:buNone/>
                      </a:pPr>
                      <a:r>
                        <a:rPr lang="en" sz="1100">
                          <a:solidFill>
                            <a:schemeClr val="dk1"/>
                          </a:solidFill>
                          <a:highlight>
                            <a:schemeClr val="lt1"/>
                          </a:highlight>
                          <a:latin typeface="Times New Roman"/>
                          <a:ea typeface="Times New Roman"/>
                          <a:cs typeface="Times New Roman"/>
                          <a:sym typeface="Times New Roman"/>
                        </a:rPr>
                        <a:t>Reviewing All the Completed Tasks</a:t>
                      </a:r>
                      <a:endParaRPr sz="1300">
                        <a:highlight>
                          <a:schemeClr val="lt1"/>
                        </a:highlight>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81000">
                <a:tc>
                  <a:txBody>
                    <a:bodyPr/>
                    <a:lstStyle/>
                    <a:p>
                      <a:pPr indent="0" lvl="0" marL="0" rtl="0" algn="l">
                        <a:spcBef>
                          <a:spcPts val="0"/>
                        </a:spcBef>
                        <a:spcAft>
                          <a:spcPts val="0"/>
                        </a:spcAft>
                        <a:buNone/>
                      </a:pPr>
                      <a:r>
                        <a:rPr b="1" lang="en" sz="1300">
                          <a:highlight>
                            <a:schemeClr val="lt1"/>
                          </a:highlight>
                          <a:latin typeface="Times New Roman"/>
                          <a:ea typeface="Times New Roman"/>
                          <a:cs typeface="Times New Roman"/>
                          <a:sym typeface="Times New Roman"/>
                        </a:rPr>
                        <a:t>Day</a:t>
                      </a:r>
                      <a:endParaRPr b="1" sz="1300">
                        <a:highlight>
                          <a:schemeClr val="lt1"/>
                        </a:highlight>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300">
                          <a:highlight>
                            <a:schemeClr val="lt1"/>
                          </a:highlight>
                          <a:latin typeface="Times New Roman"/>
                          <a:ea typeface="Times New Roman"/>
                          <a:cs typeface="Times New Roman"/>
                          <a:sym typeface="Times New Roman"/>
                        </a:rPr>
                        <a:t>0</a:t>
                      </a:r>
                      <a:endParaRPr sz="1300">
                        <a:highlight>
                          <a:schemeClr val="lt1"/>
                        </a:highlight>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300">
                          <a:highlight>
                            <a:schemeClr val="lt1"/>
                          </a:highlight>
                          <a:latin typeface="Times New Roman"/>
                          <a:ea typeface="Times New Roman"/>
                          <a:cs typeface="Times New Roman"/>
                          <a:sym typeface="Times New Roman"/>
                        </a:rPr>
                        <a:t>1-4</a:t>
                      </a:r>
                      <a:endParaRPr sz="1300">
                        <a:highlight>
                          <a:schemeClr val="lt1"/>
                        </a:highlight>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300">
                          <a:highlight>
                            <a:schemeClr val="lt1"/>
                          </a:highlight>
                          <a:latin typeface="Times New Roman"/>
                          <a:ea typeface="Times New Roman"/>
                          <a:cs typeface="Times New Roman"/>
                          <a:sym typeface="Times New Roman"/>
                        </a:rPr>
                        <a:t>5-10</a:t>
                      </a:r>
                      <a:endParaRPr sz="1300">
                        <a:highlight>
                          <a:schemeClr val="lt1"/>
                        </a:highlight>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300">
                          <a:highlight>
                            <a:schemeClr val="lt1"/>
                          </a:highlight>
                          <a:latin typeface="Times New Roman"/>
                          <a:ea typeface="Times New Roman"/>
                          <a:cs typeface="Times New Roman"/>
                          <a:sym typeface="Times New Roman"/>
                        </a:rPr>
                        <a:t>11-14</a:t>
                      </a:r>
                      <a:endParaRPr sz="1300">
                        <a:highlight>
                          <a:schemeClr val="lt1"/>
                        </a:highlight>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300">
                          <a:highlight>
                            <a:schemeClr val="lt1"/>
                          </a:highlight>
                          <a:latin typeface="Times New Roman"/>
                          <a:ea typeface="Times New Roman"/>
                          <a:cs typeface="Times New Roman"/>
                          <a:sym typeface="Times New Roman"/>
                        </a:rPr>
                        <a:t>15-16</a:t>
                      </a:r>
                      <a:endParaRPr sz="1300">
                        <a:highlight>
                          <a:schemeClr val="lt1"/>
                        </a:highlight>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20"/>
          <p:cNvSpPr txBox="1"/>
          <p:nvPr>
            <p:ph type="title"/>
          </p:nvPr>
        </p:nvSpPr>
        <p:spPr>
          <a:xfrm>
            <a:off x="273000" y="47405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990"/>
              <a:buFont typeface="Arial"/>
              <a:buNone/>
            </a:pPr>
            <a:r>
              <a:rPr lang="en" sz="2720">
                <a:latin typeface="Times New Roman"/>
                <a:ea typeface="Times New Roman"/>
                <a:cs typeface="Times New Roman"/>
                <a:sym typeface="Times New Roman"/>
              </a:rPr>
              <a:t>Planning Risks and Contingencies</a:t>
            </a:r>
            <a:endParaRPr sz="2720">
              <a:latin typeface="Times New Roman"/>
              <a:ea typeface="Times New Roman"/>
              <a:cs typeface="Times New Roman"/>
              <a:sym typeface="Times New Roman"/>
            </a:endParaRPr>
          </a:p>
        </p:txBody>
      </p:sp>
      <p:sp>
        <p:nvSpPr>
          <p:cNvPr id="98" name="Google Shape;98;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2500">
              <a:solidFill>
                <a:schemeClr val="dk1"/>
              </a:solidFill>
              <a:latin typeface="Times New Roman"/>
              <a:ea typeface="Times New Roman"/>
              <a:cs typeface="Times New Roman"/>
              <a:sym typeface="Times New Roman"/>
            </a:endParaRPr>
          </a:p>
          <a:p>
            <a:pPr indent="0" lvl="0" marL="0" rtl="0" algn="l">
              <a:spcBef>
                <a:spcPts val="1200"/>
              </a:spcBef>
              <a:spcAft>
                <a:spcPts val="0"/>
              </a:spcAft>
              <a:buNone/>
            </a:pPr>
            <a:r>
              <a:rPr lang="en" sz="2300">
                <a:solidFill>
                  <a:schemeClr val="dk1"/>
                </a:solidFill>
                <a:latin typeface="Times New Roman"/>
                <a:ea typeface="Times New Roman"/>
                <a:cs typeface="Times New Roman"/>
                <a:sym typeface="Times New Roman"/>
              </a:rPr>
              <a:t>Contingency Plans</a:t>
            </a:r>
            <a:endParaRPr sz="2300">
              <a:solidFill>
                <a:schemeClr val="dk1"/>
              </a:solidFill>
              <a:latin typeface="Times New Roman"/>
              <a:ea typeface="Times New Roman"/>
              <a:cs typeface="Times New Roman"/>
              <a:sym typeface="Times New Roman"/>
            </a:endParaRPr>
          </a:p>
          <a:p>
            <a:pPr indent="-374650" lvl="0" marL="457200" rtl="0" algn="l">
              <a:spcBef>
                <a:spcPts val="1200"/>
              </a:spcBef>
              <a:spcAft>
                <a:spcPts val="0"/>
              </a:spcAft>
              <a:buClr>
                <a:schemeClr val="dk1"/>
              </a:buClr>
              <a:buSzPts val="2300"/>
              <a:buFont typeface="Times New Roman"/>
              <a:buChar char="●"/>
            </a:pPr>
            <a:r>
              <a:rPr lang="en" sz="2300">
                <a:solidFill>
                  <a:schemeClr val="dk1"/>
                </a:solidFill>
                <a:latin typeface="Times New Roman"/>
                <a:ea typeface="Times New Roman"/>
                <a:cs typeface="Times New Roman"/>
                <a:sym typeface="Times New Roman"/>
              </a:rPr>
              <a:t>Decrease the number of test cases</a:t>
            </a:r>
            <a:endParaRPr sz="2300">
              <a:solidFill>
                <a:schemeClr val="dk1"/>
              </a:solidFill>
              <a:latin typeface="Times New Roman"/>
              <a:ea typeface="Times New Roman"/>
              <a:cs typeface="Times New Roman"/>
              <a:sym typeface="Times New Roman"/>
            </a:endParaRPr>
          </a:p>
          <a:p>
            <a:pPr indent="-374650" lvl="0" marL="457200" rtl="0" algn="l">
              <a:spcBef>
                <a:spcPts val="0"/>
              </a:spcBef>
              <a:spcAft>
                <a:spcPts val="0"/>
              </a:spcAft>
              <a:buClr>
                <a:schemeClr val="dk1"/>
              </a:buClr>
              <a:buSzPts val="2300"/>
              <a:buFont typeface="Times New Roman"/>
              <a:buChar char="●"/>
            </a:pPr>
            <a:r>
              <a:rPr lang="en" sz="2300">
                <a:solidFill>
                  <a:schemeClr val="dk1"/>
                </a:solidFill>
                <a:latin typeface="Times New Roman"/>
                <a:ea typeface="Times New Roman"/>
                <a:cs typeface="Times New Roman"/>
                <a:sym typeface="Times New Roman"/>
              </a:rPr>
              <a:t>Expand schedule.</a:t>
            </a:r>
            <a:endParaRPr sz="2300">
              <a:solidFill>
                <a:schemeClr val="dk1"/>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2720">
                <a:latin typeface="Times New Roman"/>
                <a:ea typeface="Times New Roman"/>
                <a:cs typeface="Times New Roman"/>
                <a:sym typeface="Times New Roman"/>
              </a:rPr>
              <a:t>Test Case Design</a:t>
            </a:r>
            <a:endParaRPr sz="2720">
              <a:latin typeface="Times New Roman"/>
              <a:ea typeface="Times New Roman"/>
              <a:cs typeface="Times New Roman"/>
              <a:sym typeface="Times New Roman"/>
            </a:endParaRPr>
          </a:p>
        </p:txBody>
      </p:sp>
      <p:sp>
        <p:nvSpPr>
          <p:cNvPr id="104" name="Google Shape;104;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 sz="1400">
                <a:solidFill>
                  <a:schemeClr val="dk1"/>
                </a:solidFill>
                <a:latin typeface="Times New Roman"/>
                <a:ea typeface="Times New Roman"/>
                <a:cs typeface="Times New Roman"/>
                <a:sym typeface="Times New Roman"/>
              </a:rPr>
              <a:t>We have designed the test cases using “Black Box” testing method. </a:t>
            </a:r>
            <a:r>
              <a:rPr lang="en" sz="1400">
                <a:solidFill>
                  <a:schemeClr val="dk1"/>
                </a:solidFill>
                <a:latin typeface="Times New Roman"/>
                <a:ea typeface="Times New Roman"/>
                <a:cs typeface="Times New Roman"/>
                <a:sym typeface="Times New Roman"/>
              </a:rPr>
              <a:t>In a “Black Box” testing method, the features and functionalities of a software is tested without having any generalized idea of the source code, coding structure, implementation or internal path. </a:t>
            </a:r>
            <a:r>
              <a:rPr lang="en" sz="1400">
                <a:solidFill>
                  <a:schemeClr val="dk1"/>
                </a:solidFill>
                <a:latin typeface="Times New Roman"/>
                <a:ea typeface="Times New Roman"/>
                <a:cs typeface="Times New Roman"/>
                <a:sym typeface="Times New Roman"/>
              </a:rPr>
              <a:t>For that we chose Boundary Value Checking. </a:t>
            </a:r>
            <a:r>
              <a:rPr lang="en" sz="1400">
                <a:solidFill>
                  <a:schemeClr val="dk1"/>
                </a:solidFill>
                <a:latin typeface="Times New Roman"/>
                <a:ea typeface="Times New Roman"/>
                <a:cs typeface="Times New Roman"/>
                <a:sym typeface="Times New Roman"/>
              </a:rPr>
              <a:t>It is a type of “Black Box” testing method in which, the test cases are designed to include representations of bounded values ​​in a range. The attributes of Boundary Value Checking are: </a:t>
            </a:r>
            <a:endParaRPr sz="1400">
              <a:solidFill>
                <a:schemeClr val="dk1"/>
              </a:solidFill>
              <a:latin typeface="Times New Roman"/>
              <a:ea typeface="Times New Roman"/>
              <a:cs typeface="Times New Roman"/>
              <a:sym typeface="Times New Roman"/>
            </a:endParaRPr>
          </a:p>
          <a:p>
            <a:pPr indent="-317500" lvl="0" marL="457200" rtl="0" algn="just">
              <a:spcBef>
                <a:spcPts val="1200"/>
              </a:spcBef>
              <a:spcAft>
                <a:spcPts val="0"/>
              </a:spcAft>
              <a:buClr>
                <a:schemeClr val="dk1"/>
              </a:buClr>
              <a:buSzPts val="1400"/>
              <a:buFont typeface="Times New Roman"/>
              <a:buChar char="●"/>
            </a:pPr>
            <a:r>
              <a:rPr lang="en" sz="1400">
                <a:solidFill>
                  <a:schemeClr val="dk1"/>
                </a:solidFill>
                <a:latin typeface="Times New Roman"/>
                <a:ea typeface="Times New Roman"/>
                <a:cs typeface="Times New Roman"/>
                <a:sym typeface="Times New Roman"/>
              </a:rPr>
              <a:t>It generates test cases for each of the function’s input specification. </a:t>
            </a:r>
            <a:endParaRPr sz="1400">
              <a:solidFill>
                <a:schemeClr val="dk1"/>
              </a:solidFill>
              <a:latin typeface="Times New Roman"/>
              <a:ea typeface="Times New Roman"/>
              <a:cs typeface="Times New Roman"/>
              <a:sym typeface="Times New Roman"/>
            </a:endParaRPr>
          </a:p>
          <a:p>
            <a:pPr indent="-317500" lvl="0" marL="457200" rtl="0" algn="just">
              <a:spcBef>
                <a:spcPts val="0"/>
              </a:spcBef>
              <a:spcAft>
                <a:spcPts val="0"/>
              </a:spcAft>
              <a:buClr>
                <a:schemeClr val="dk1"/>
              </a:buClr>
              <a:buSzPts val="1400"/>
              <a:buFont typeface="Times New Roman"/>
              <a:buChar char="●"/>
            </a:pPr>
            <a:r>
              <a:rPr lang="en" sz="1400">
                <a:solidFill>
                  <a:schemeClr val="dk1"/>
                </a:solidFill>
                <a:latin typeface="Times New Roman"/>
                <a:ea typeface="Times New Roman"/>
                <a:cs typeface="Times New Roman"/>
                <a:sym typeface="Times New Roman"/>
              </a:rPr>
              <a:t>For every numerical variable in the input specification, a set of minimum values, minimum+ values, maximum values and maximum- values and nominal values are calculated. </a:t>
            </a:r>
            <a:endParaRPr sz="1400">
              <a:solidFill>
                <a:schemeClr val="dk1"/>
              </a:solidFill>
              <a:latin typeface="Times New Roman"/>
              <a:ea typeface="Times New Roman"/>
              <a:cs typeface="Times New Roman"/>
              <a:sym typeface="Times New Roman"/>
            </a:endParaRPr>
          </a:p>
          <a:p>
            <a:pPr indent="-317500" lvl="0" marL="457200" rtl="0" algn="just">
              <a:spcBef>
                <a:spcPts val="0"/>
              </a:spcBef>
              <a:spcAft>
                <a:spcPts val="0"/>
              </a:spcAft>
              <a:buClr>
                <a:schemeClr val="dk1"/>
              </a:buClr>
              <a:buSzPts val="1400"/>
              <a:buFont typeface="Times New Roman"/>
              <a:buChar char="●"/>
            </a:pPr>
            <a:r>
              <a:rPr lang="en" sz="1400">
                <a:solidFill>
                  <a:schemeClr val="dk1"/>
                </a:solidFill>
                <a:latin typeface="Times New Roman"/>
                <a:ea typeface="Times New Roman"/>
                <a:cs typeface="Times New Roman"/>
                <a:sym typeface="Times New Roman"/>
              </a:rPr>
              <a:t>Based on the number of variables in input specifications (n), the total number of test cases are calculated; that is 4n + 1.</a:t>
            </a:r>
            <a:endParaRPr sz="1400">
              <a:solidFill>
                <a:schemeClr val="dk1"/>
              </a:solidFill>
              <a:latin typeface="Times New Roman"/>
              <a:ea typeface="Times New Roman"/>
              <a:cs typeface="Times New Roman"/>
              <a:sym typeface="Times New Roman"/>
            </a:endParaRPr>
          </a:p>
          <a:p>
            <a:pPr indent="-317500" lvl="0" marL="457200" rtl="0" algn="just">
              <a:spcBef>
                <a:spcPts val="0"/>
              </a:spcBef>
              <a:spcAft>
                <a:spcPts val="0"/>
              </a:spcAft>
              <a:buClr>
                <a:schemeClr val="dk1"/>
              </a:buClr>
              <a:buSzPts val="1400"/>
              <a:buFont typeface="Times New Roman"/>
              <a:buChar char="●"/>
            </a:pPr>
            <a:r>
              <a:rPr lang="en" sz="1400">
                <a:solidFill>
                  <a:schemeClr val="dk1"/>
                </a:solidFill>
                <a:latin typeface="Times New Roman"/>
                <a:ea typeface="Times New Roman"/>
                <a:cs typeface="Times New Roman"/>
                <a:sym typeface="Times New Roman"/>
              </a:rPr>
              <a:t>Depending on the input values, a set of expected outputs are generated through brief calculation.This was done for every test case item. </a:t>
            </a:r>
            <a:endParaRPr sz="1400">
              <a:solidFill>
                <a:schemeClr val="dk1"/>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