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78" r:id="rId3"/>
    <p:sldId id="284" r:id="rId4"/>
    <p:sldId id="283" r:id="rId5"/>
    <p:sldId id="282" r:id="rId6"/>
    <p:sldId id="280" r:id="rId7"/>
    <p:sldId id="28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9A0"/>
    <a:srgbClr val="C8C7A8"/>
    <a:srgbClr val="688C01"/>
    <a:srgbClr val="BCB4BB"/>
    <a:srgbClr val="FC9D99"/>
    <a:srgbClr val="84AF9B"/>
    <a:srgbClr val="FACDAE"/>
    <a:srgbClr val="FF4266"/>
    <a:srgbClr val="93D6CA"/>
    <a:srgbClr val="F47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2243E57-BEF8-4B11-BA12-EA9B0C586937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32DE5BC-F346-469B-84D5-E0E15965D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30213182-CEA3-E22B-4747-66730413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E23F1F84-D31E-4D81-B850-823A19338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8" y="5264330"/>
            <a:ext cx="1676634" cy="1593669"/>
          </a:xfrm>
          <a:prstGeom prst="rect">
            <a:avLst/>
          </a:prstGeom>
          <a:ln>
            <a:noFill/>
          </a:ln>
          <a:effectLst>
            <a:outerShdw blurRad="292100" dist="127000" dir="2700000" algn="tl" rotWithShape="0">
              <a:srgbClr val="333333">
                <a:alpha val="87000"/>
              </a:srgbClr>
            </a:outerShdw>
            <a:softEdge rad="38100"/>
          </a:effectLst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856359D9-A800-4236-AA2A-192AA38B6F33}"/>
              </a:ext>
            </a:extLst>
          </p:cNvPr>
          <p:cNvSpPr txBox="1"/>
          <p:nvPr/>
        </p:nvSpPr>
        <p:spPr>
          <a:xfrm>
            <a:off x="3840003" y="5507164"/>
            <a:ext cx="3752120" cy="67319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h="25400" prst="softRound"/>
            </a:sp3d>
          </a:bodyPr>
          <a:lstStyle/>
          <a:p>
            <a:pPr>
              <a:lnSpc>
                <a:spcPct val="150000"/>
              </a:lnSpc>
            </a:pPr>
            <a:r>
              <a:rPr lang="en-US" sz="2800" b="1" i="0" dirty="0">
                <a:latin typeface="Book Antiqua" panose="02040602050305030304" pitchFamily="18" charset="0"/>
              </a:rPr>
              <a:t>By Saif Malkshahi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73F1BB9F-8467-4A2C-AF76-B822990D6AA5}"/>
              </a:ext>
            </a:extLst>
          </p:cNvPr>
          <p:cNvSpPr txBox="1"/>
          <p:nvPr/>
        </p:nvSpPr>
        <p:spPr>
          <a:xfrm>
            <a:off x="3363081" y="6017182"/>
            <a:ext cx="4705963" cy="590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 Antiqua" panose="02040602050305030304" pitchFamily="18" charset="0"/>
              </a:rPr>
              <a:t>Junior Data Scientist </a:t>
            </a:r>
            <a:r>
              <a:rPr lang="en-US" sz="2400" b="1" i="0" dirty="0">
                <a:latin typeface="Book Antiqua" panose="02040602050305030304" pitchFamily="18" charset="0"/>
              </a:rPr>
              <a:t>at BeCode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ADCF5B45-91CF-42ED-A366-3004BF8231A4}"/>
              </a:ext>
            </a:extLst>
          </p:cNvPr>
          <p:cNvSpPr txBox="1"/>
          <p:nvPr/>
        </p:nvSpPr>
        <p:spPr>
          <a:xfrm>
            <a:off x="767501" y="1686786"/>
            <a:ext cx="10656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spc="6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" panose="020B0602020104020603" pitchFamily="34" charset="0"/>
              </a:rPr>
              <a:t>Skin cancer detection </a:t>
            </a:r>
          </a:p>
        </p:txBody>
      </p:sp>
    </p:spTree>
    <p:extLst>
      <p:ext uri="{BB962C8B-B14F-4D97-AF65-F5344CB8AC3E}">
        <p14:creationId xmlns:p14="http://schemas.microsoft.com/office/powerpoint/2010/main" val="192174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صورة 11">
            <a:extLst>
              <a:ext uri="{FF2B5EF4-FFF2-40B4-BE49-F238E27FC236}">
                <a16:creationId xmlns:a16="http://schemas.microsoft.com/office/drawing/2014/main" id="{AD96EA47-D913-9D6F-927A-039617B6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"/>
            <a:ext cx="12192000" cy="6857233"/>
          </a:xfrm>
          <a:prstGeom prst="rect">
            <a:avLst/>
          </a:prstGeom>
        </p:spPr>
      </p:pic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5DF7D970-5EA1-B898-B11C-3A9F5C9422C9}"/>
              </a:ext>
            </a:extLst>
          </p:cNvPr>
          <p:cNvCxnSpPr>
            <a:cxnSpLocks/>
          </p:cNvCxnSpPr>
          <p:nvPr/>
        </p:nvCxnSpPr>
        <p:spPr>
          <a:xfrm flipH="1">
            <a:off x="518615" y="1203373"/>
            <a:ext cx="231602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21">
            <a:extLst>
              <a:ext uri="{FF2B5EF4-FFF2-40B4-BE49-F238E27FC236}">
                <a16:creationId xmlns:a16="http://schemas.microsoft.com/office/drawing/2014/main" id="{2EE5C629-B553-8F9D-BE12-8412D400BC67}"/>
              </a:ext>
            </a:extLst>
          </p:cNvPr>
          <p:cNvSpPr txBox="1"/>
          <p:nvPr/>
        </p:nvSpPr>
        <p:spPr>
          <a:xfrm>
            <a:off x="393437" y="433932"/>
            <a:ext cx="2597957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dirty="0"/>
              <a:t>Contents :</a:t>
            </a:r>
            <a:endParaRPr lang="en-US" sz="11500" b="1" dirty="0">
              <a:latin typeface="Yellowtail" panose="02000503000000000000" pitchFamily="2" charset="0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9327EADD-3D3C-CBBB-3D2C-A83855571A6C}"/>
              </a:ext>
            </a:extLst>
          </p:cNvPr>
          <p:cNvSpPr txBox="1"/>
          <p:nvPr/>
        </p:nvSpPr>
        <p:spPr>
          <a:xfrm>
            <a:off x="518615" y="1497622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What is cancer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0F9A2809-E576-1A69-ED1D-B6167D528B99}"/>
              </a:ext>
            </a:extLst>
          </p:cNvPr>
          <p:cNvSpPr txBox="1"/>
          <p:nvPr/>
        </p:nvSpPr>
        <p:spPr>
          <a:xfrm>
            <a:off x="518613" y="2329926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Understanding the problem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EB40495C-159C-1804-DDDE-DDD4AF014FF9}"/>
              </a:ext>
            </a:extLst>
          </p:cNvPr>
          <p:cNvSpPr txBox="1"/>
          <p:nvPr/>
        </p:nvSpPr>
        <p:spPr>
          <a:xfrm>
            <a:off x="518613" y="3298595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technical aspects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6C1F8C1-217B-801C-5205-52DBA25550CE}"/>
              </a:ext>
            </a:extLst>
          </p:cNvPr>
          <p:cNvSpPr txBox="1"/>
          <p:nvPr/>
        </p:nvSpPr>
        <p:spPr>
          <a:xfrm>
            <a:off x="518613" y="4267264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Improve the Accuracy</a:t>
            </a:r>
          </a:p>
        </p:txBody>
      </p:sp>
    </p:spTree>
    <p:extLst>
      <p:ext uri="{BB962C8B-B14F-4D97-AF65-F5344CB8AC3E}">
        <p14:creationId xmlns:p14="http://schemas.microsoft.com/office/powerpoint/2010/main" val="6146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DE8B2DE-0E43-AB24-B587-7BC918C1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"/>
            <a:ext cx="12192000" cy="6857233"/>
          </a:xfrm>
          <a:prstGeom prst="rect">
            <a:avLst/>
          </a:prstGeom>
        </p:spPr>
      </p:pic>
      <p:sp>
        <p:nvSpPr>
          <p:cNvPr id="4" name="دمعة 3">
            <a:extLst>
              <a:ext uri="{FF2B5EF4-FFF2-40B4-BE49-F238E27FC236}">
                <a16:creationId xmlns:a16="http://schemas.microsoft.com/office/drawing/2014/main" id="{F36608CD-57BD-BE71-9033-C67428FF05C4}"/>
              </a:ext>
            </a:extLst>
          </p:cNvPr>
          <p:cNvSpPr/>
          <p:nvPr/>
        </p:nvSpPr>
        <p:spPr>
          <a:xfrm>
            <a:off x="11612879" y="6453051"/>
            <a:ext cx="365761" cy="378439"/>
          </a:xfrm>
          <a:prstGeom prst="teardrop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3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5DF7D970-5EA1-B898-B11C-3A9F5C9422C9}"/>
              </a:ext>
            </a:extLst>
          </p:cNvPr>
          <p:cNvCxnSpPr>
            <a:cxnSpLocks/>
          </p:cNvCxnSpPr>
          <p:nvPr/>
        </p:nvCxnSpPr>
        <p:spPr>
          <a:xfrm flipH="1">
            <a:off x="518615" y="1203373"/>
            <a:ext cx="377906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21">
            <a:extLst>
              <a:ext uri="{FF2B5EF4-FFF2-40B4-BE49-F238E27FC236}">
                <a16:creationId xmlns:a16="http://schemas.microsoft.com/office/drawing/2014/main" id="{2EE5C629-B553-8F9D-BE12-8412D400BC67}"/>
              </a:ext>
            </a:extLst>
          </p:cNvPr>
          <p:cNvSpPr txBox="1"/>
          <p:nvPr/>
        </p:nvSpPr>
        <p:spPr>
          <a:xfrm>
            <a:off x="393437" y="433932"/>
            <a:ext cx="425694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dirty="0"/>
              <a:t>What is cancer :</a:t>
            </a:r>
            <a:endParaRPr lang="en-US" sz="11500" b="1" dirty="0">
              <a:latin typeface="Yellowtail" panose="02000503000000000000" pitchFamily="2" charset="0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9327EADD-3D3C-CBBB-3D2C-A83855571A6C}"/>
              </a:ext>
            </a:extLst>
          </p:cNvPr>
          <p:cNvSpPr txBox="1"/>
          <p:nvPr/>
        </p:nvSpPr>
        <p:spPr>
          <a:xfrm>
            <a:off x="518615" y="1680426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Definition of cancer.</a:t>
            </a:r>
          </a:p>
        </p:txBody>
      </p:sp>
    </p:spTree>
    <p:extLst>
      <p:ext uri="{BB962C8B-B14F-4D97-AF65-F5344CB8AC3E}">
        <p14:creationId xmlns:p14="http://schemas.microsoft.com/office/powerpoint/2010/main" val="32368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5DF7D970-5EA1-B898-B11C-3A9F5C9422C9}"/>
              </a:ext>
            </a:extLst>
          </p:cNvPr>
          <p:cNvCxnSpPr>
            <a:cxnSpLocks/>
          </p:cNvCxnSpPr>
          <p:nvPr/>
        </p:nvCxnSpPr>
        <p:spPr>
          <a:xfrm flipH="1">
            <a:off x="518615" y="1203373"/>
            <a:ext cx="377906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صورة 6">
            <a:extLst>
              <a:ext uri="{FF2B5EF4-FFF2-40B4-BE49-F238E27FC236}">
                <a16:creationId xmlns:a16="http://schemas.microsoft.com/office/drawing/2014/main" id="{84ED0F05-9307-093C-1C38-414DC8F0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0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DE8B2DE-0E43-AB24-B587-7BC918C1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"/>
            <a:ext cx="12192000" cy="6857233"/>
          </a:xfrm>
          <a:prstGeom prst="rect">
            <a:avLst/>
          </a:prstGeom>
        </p:spPr>
      </p:pic>
      <p:sp>
        <p:nvSpPr>
          <p:cNvPr id="4" name="دمعة 3">
            <a:extLst>
              <a:ext uri="{FF2B5EF4-FFF2-40B4-BE49-F238E27FC236}">
                <a16:creationId xmlns:a16="http://schemas.microsoft.com/office/drawing/2014/main" id="{F36608CD-57BD-BE71-9033-C67428FF05C4}"/>
              </a:ext>
            </a:extLst>
          </p:cNvPr>
          <p:cNvSpPr/>
          <p:nvPr/>
        </p:nvSpPr>
        <p:spPr>
          <a:xfrm>
            <a:off x="11612879" y="6453051"/>
            <a:ext cx="365761" cy="378439"/>
          </a:xfrm>
          <a:prstGeom prst="teardrop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3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5DF7D970-5EA1-B898-B11C-3A9F5C9422C9}"/>
              </a:ext>
            </a:extLst>
          </p:cNvPr>
          <p:cNvCxnSpPr>
            <a:cxnSpLocks/>
          </p:cNvCxnSpPr>
          <p:nvPr/>
        </p:nvCxnSpPr>
        <p:spPr>
          <a:xfrm flipH="1">
            <a:off x="518615" y="1169239"/>
            <a:ext cx="6417762" cy="341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21">
            <a:extLst>
              <a:ext uri="{FF2B5EF4-FFF2-40B4-BE49-F238E27FC236}">
                <a16:creationId xmlns:a16="http://schemas.microsoft.com/office/drawing/2014/main" id="{2EE5C629-B553-8F9D-BE12-8412D400BC67}"/>
              </a:ext>
            </a:extLst>
          </p:cNvPr>
          <p:cNvSpPr txBox="1"/>
          <p:nvPr/>
        </p:nvSpPr>
        <p:spPr>
          <a:xfrm>
            <a:off x="341186" y="399798"/>
            <a:ext cx="7169957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b="1" dirty="0"/>
              <a:t>Understanding the problem: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9327EADD-3D3C-CBBB-3D2C-A83855571A6C}"/>
              </a:ext>
            </a:extLst>
          </p:cNvPr>
          <p:cNvSpPr txBox="1"/>
          <p:nvPr/>
        </p:nvSpPr>
        <p:spPr>
          <a:xfrm>
            <a:off x="453398" y="1589062"/>
            <a:ext cx="777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1. Skin cancer is more easily prevented than other types of cancers as it appears on the outer side of the human body.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38A1DD-8910-D77C-AB83-630C64FF70AE}"/>
              </a:ext>
            </a:extLst>
          </p:cNvPr>
          <p:cNvSpPr txBox="1"/>
          <p:nvPr/>
        </p:nvSpPr>
        <p:spPr>
          <a:xfrm>
            <a:off x="453397" y="3837777"/>
            <a:ext cx="7776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3. Computer vision has the potential to assist visual detection and does not require to train an individual thus allowing for mass adoption.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BAA719F-DBF6-05ED-0416-63FB14CCE0A9}"/>
              </a:ext>
            </a:extLst>
          </p:cNvPr>
          <p:cNvSpPr txBox="1"/>
          <p:nvPr/>
        </p:nvSpPr>
        <p:spPr>
          <a:xfrm>
            <a:off x="453397" y="2766932"/>
            <a:ext cx="777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2. A trained eye can recognize moles and skin lesions that are cancerous. </a:t>
            </a:r>
          </a:p>
        </p:txBody>
      </p:sp>
    </p:spTree>
    <p:extLst>
      <p:ext uri="{BB962C8B-B14F-4D97-AF65-F5344CB8AC3E}">
        <p14:creationId xmlns:p14="http://schemas.microsoft.com/office/powerpoint/2010/main" val="158815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DE8B2DE-0E43-AB24-B587-7BC918C1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"/>
            <a:ext cx="12192000" cy="6857233"/>
          </a:xfrm>
          <a:prstGeom prst="rect">
            <a:avLst/>
          </a:prstGeom>
        </p:spPr>
      </p:pic>
      <p:sp>
        <p:nvSpPr>
          <p:cNvPr id="4" name="دمعة 3">
            <a:extLst>
              <a:ext uri="{FF2B5EF4-FFF2-40B4-BE49-F238E27FC236}">
                <a16:creationId xmlns:a16="http://schemas.microsoft.com/office/drawing/2014/main" id="{F36608CD-57BD-BE71-9033-C67428FF05C4}"/>
              </a:ext>
            </a:extLst>
          </p:cNvPr>
          <p:cNvSpPr/>
          <p:nvPr/>
        </p:nvSpPr>
        <p:spPr>
          <a:xfrm>
            <a:off x="210556" y="6424068"/>
            <a:ext cx="365761" cy="378439"/>
          </a:xfrm>
          <a:prstGeom prst="teardrop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3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5DF7D970-5EA1-B898-B11C-3A9F5C9422C9}"/>
              </a:ext>
            </a:extLst>
          </p:cNvPr>
          <p:cNvCxnSpPr>
            <a:cxnSpLocks/>
          </p:cNvCxnSpPr>
          <p:nvPr/>
        </p:nvCxnSpPr>
        <p:spPr>
          <a:xfrm flipH="1">
            <a:off x="518615" y="1203373"/>
            <a:ext cx="39880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21">
            <a:extLst>
              <a:ext uri="{FF2B5EF4-FFF2-40B4-BE49-F238E27FC236}">
                <a16:creationId xmlns:a16="http://schemas.microsoft.com/office/drawing/2014/main" id="{2EE5C629-B553-8F9D-BE12-8412D400BC67}"/>
              </a:ext>
            </a:extLst>
          </p:cNvPr>
          <p:cNvSpPr txBox="1"/>
          <p:nvPr/>
        </p:nvSpPr>
        <p:spPr>
          <a:xfrm>
            <a:off x="393437" y="433932"/>
            <a:ext cx="777620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dirty="0"/>
              <a:t>technical aspects:</a:t>
            </a:r>
            <a:endParaRPr lang="en-US" sz="11500" b="1" dirty="0">
              <a:latin typeface="Yellowtail" panose="02000503000000000000" pitchFamily="2" charset="0"/>
            </a:endParaRP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CE7A639E-124F-60D5-223E-12EC100C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47" y="342492"/>
            <a:ext cx="4702419" cy="3386717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6290A9E0-88D9-92E4-8F32-10AE90C46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36" y="3588401"/>
            <a:ext cx="4678630" cy="3369584"/>
          </a:xfrm>
          <a:prstGeom prst="rect">
            <a:avLst/>
          </a:prstGeom>
        </p:spPr>
      </p:pic>
      <p:sp>
        <p:nvSpPr>
          <p:cNvPr id="15" name="TextBox 21">
            <a:extLst>
              <a:ext uri="{FF2B5EF4-FFF2-40B4-BE49-F238E27FC236}">
                <a16:creationId xmlns:a16="http://schemas.microsoft.com/office/drawing/2014/main" id="{DD640B0B-019F-B475-5BC0-887BBDF4038B}"/>
              </a:ext>
            </a:extLst>
          </p:cNvPr>
          <p:cNvSpPr txBox="1"/>
          <p:nvPr/>
        </p:nvSpPr>
        <p:spPr>
          <a:xfrm>
            <a:off x="453399" y="1589062"/>
            <a:ext cx="6313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- I build CNN model by using sequential model.</a:t>
            </a:r>
          </a:p>
          <a:p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- A Sequential model is appropriate for a plain stack of layers where each layer has exactly one input tensor and one output tensor.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11698E2B-B3F9-ED7A-A905-3FC1C89BF6BC}"/>
              </a:ext>
            </a:extLst>
          </p:cNvPr>
          <p:cNvSpPr txBox="1"/>
          <p:nvPr/>
        </p:nvSpPr>
        <p:spPr>
          <a:xfrm>
            <a:off x="518615" y="4068609"/>
            <a:ext cx="6313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Model accuracy :( 0.7214 )</a:t>
            </a:r>
          </a:p>
          <a:p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Model loss : ( 1.8070 )</a:t>
            </a:r>
          </a:p>
        </p:txBody>
      </p:sp>
    </p:spTree>
    <p:extLst>
      <p:ext uri="{BB962C8B-B14F-4D97-AF65-F5344CB8AC3E}">
        <p14:creationId xmlns:p14="http://schemas.microsoft.com/office/powerpoint/2010/main" val="40677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DE8B2DE-0E43-AB24-B587-7BC918C1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43"/>
            <a:ext cx="12192000" cy="6857233"/>
          </a:xfrm>
          <a:prstGeom prst="rect">
            <a:avLst/>
          </a:prstGeom>
        </p:spPr>
      </p:pic>
      <p:sp>
        <p:nvSpPr>
          <p:cNvPr id="4" name="دمعة 3">
            <a:extLst>
              <a:ext uri="{FF2B5EF4-FFF2-40B4-BE49-F238E27FC236}">
                <a16:creationId xmlns:a16="http://schemas.microsoft.com/office/drawing/2014/main" id="{F36608CD-57BD-BE71-9033-C67428FF05C4}"/>
              </a:ext>
            </a:extLst>
          </p:cNvPr>
          <p:cNvSpPr/>
          <p:nvPr/>
        </p:nvSpPr>
        <p:spPr>
          <a:xfrm>
            <a:off x="11612879" y="6453051"/>
            <a:ext cx="365761" cy="378439"/>
          </a:xfrm>
          <a:prstGeom prst="teardrop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3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5DF7D970-5EA1-B898-B11C-3A9F5C9422C9}"/>
              </a:ext>
            </a:extLst>
          </p:cNvPr>
          <p:cNvCxnSpPr>
            <a:cxnSpLocks/>
          </p:cNvCxnSpPr>
          <p:nvPr/>
        </p:nvCxnSpPr>
        <p:spPr>
          <a:xfrm flipH="1">
            <a:off x="518615" y="1203373"/>
            <a:ext cx="524423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21">
            <a:extLst>
              <a:ext uri="{FF2B5EF4-FFF2-40B4-BE49-F238E27FC236}">
                <a16:creationId xmlns:a16="http://schemas.microsoft.com/office/drawing/2014/main" id="{2EE5C629-B553-8F9D-BE12-8412D400BC67}"/>
              </a:ext>
            </a:extLst>
          </p:cNvPr>
          <p:cNvSpPr txBox="1"/>
          <p:nvPr/>
        </p:nvSpPr>
        <p:spPr>
          <a:xfrm>
            <a:off x="453398" y="347311"/>
            <a:ext cx="749652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dirty="0"/>
              <a:t>Improve the Accuracy:</a:t>
            </a:r>
            <a:endParaRPr lang="en-US" sz="11500" b="1" dirty="0">
              <a:latin typeface="Yellowtail" panose="02000503000000000000" pitchFamily="2" charset="0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2AD5D34B-0B79-A39C-3AE0-502EB2E4D6FB}"/>
              </a:ext>
            </a:extLst>
          </p:cNvPr>
          <p:cNvSpPr txBox="1"/>
          <p:nvPr/>
        </p:nvSpPr>
        <p:spPr>
          <a:xfrm>
            <a:off x="736425" y="1817940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Get More Data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836169E5-2780-B14F-B6EC-600BE1AFF0DD}"/>
              </a:ext>
            </a:extLst>
          </p:cNvPr>
          <p:cNvSpPr txBox="1"/>
          <p:nvPr/>
        </p:nvSpPr>
        <p:spPr>
          <a:xfrm>
            <a:off x="736424" y="2545999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Add More Layers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68DAEA1B-5305-04BE-DCF5-293DB792F594}"/>
              </a:ext>
            </a:extLst>
          </p:cNvPr>
          <p:cNvSpPr txBox="1"/>
          <p:nvPr/>
        </p:nvSpPr>
        <p:spPr>
          <a:xfrm>
            <a:off x="736424" y="3210633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Change Your Image Size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B26B9BD2-16BB-088E-44FB-61070B4AA3FE}"/>
              </a:ext>
            </a:extLst>
          </p:cNvPr>
          <p:cNvSpPr txBox="1"/>
          <p:nvPr/>
        </p:nvSpPr>
        <p:spPr>
          <a:xfrm>
            <a:off x="736423" y="3992392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Increase Epochs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4865CA27-ECB5-A246-DA86-0E0D1E90FDF5}"/>
              </a:ext>
            </a:extLst>
          </p:cNvPr>
          <p:cNvSpPr txBox="1"/>
          <p:nvPr/>
        </p:nvSpPr>
        <p:spPr>
          <a:xfrm>
            <a:off x="736422" y="4774151"/>
            <a:ext cx="7776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w Cen MT" panose="020B0602020104020603" pitchFamily="34" charset="0"/>
              </a:rPr>
              <a:t>Decrease Color Channels</a:t>
            </a:r>
          </a:p>
        </p:txBody>
      </p:sp>
    </p:spTree>
    <p:extLst>
      <p:ext uri="{BB962C8B-B14F-4D97-AF65-F5344CB8AC3E}">
        <p14:creationId xmlns:p14="http://schemas.microsoft.com/office/powerpoint/2010/main" val="211161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صورة 18">
            <a:extLst>
              <a:ext uri="{FF2B5EF4-FFF2-40B4-BE49-F238E27FC236}">
                <a16:creationId xmlns:a16="http://schemas.microsoft.com/office/drawing/2014/main" id="{FC25BFB6-5326-4939-4E7F-0675830B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43"/>
            <a:ext cx="12192000" cy="6857233"/>
          </a:xfrm>
          <a:prstGeom prst="rect">
            <a:avLst/>
          </a:prstGeom>
        </p:spPr>
      </p:pic>
      <p:grpSp>
        <p:nvGrpSpPr>
          <p:cNvPr id="13" name="Group 28">
            <a:extLst>
              <a:ext uri="{FF2B5EF4-FFF2-40B4-BE49-F238E27FC236}">
                <a16:creationId xmlns:a16="http://schemas.microsoft.com/office/drawing/2014/main" id="{DD22B312-9C58-45A3-8B2B-D37F20B5B862}"/>
              </a:ext>
            </a:extLst>
          </p:cNvPr>
          <p:cNvGrpSpPr/>
          <p:nvPr/>
        </p:nvGrpSpPr>
        <p:grpSpPr>
          <a:xfrm>
            <a:off x="7596413" y="167843"/>
            <a:ext cx="4497977" cy="6537758"/>
            <a:chOff x="1070091" y="196665"/>
            <a:chExt cx="9848850" cy="68580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CB6FE6F4-9E41-436B-9DC2-741FA9FE3203}"/>
                </a:ext>
              </a:extLst>
            </p:cNvPr>
            <p:cNvSpPr/>
            <p:nvPr/>
          </p:nvSpPr>
          <p:spPr>
            <a:xfrm>
              <a:off x="1070091" y="196665"/>
              <a:ext cx="9848850" cy="68580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  <a:effectLst>
              <a:outerShdw blurRad="50800" dist="38100" dir="10800000" algn="r" rotWithShape="0">
                <a:schemeClr val="tx1">
                  <a:alpha val="40000"/>
                </a:scheme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prst="convex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Top Corners Rounded 1">
              <a:extLst>
                <a:ext uri="{FF2B5EF4-FFF2-40B4-BE49-F238E27FC236}">
                  <a16:creationId xmlns:a16="http://schemas.microsoft.com/office/drawing/2014/main" id="{5F76C8CF-413D-4134-91C0-1DD8533A472B}"/>
                </a:ext>
              </a:extLst>
            </p:cNvPr>
            <p:cNvSpPr/>
            <p:nvPr/>
          </p:nvSpPr>
          <p:spPr>
            <a:xfrm rot="5400000">
              <a:off x="5733703" y="2973346"/>
              <a:ext cx="881757" cy="881063"/>
            </a:xfrm>
            <a:prstGeom prst="round2SameRect">
              <a:avLst/>
            </a:prstGeom>
            <a:solidFill>
              <a:srgbClr val="C8C7A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245660" y="4897666"/>
            <a:ext cx="6604016" cy="1604485"/>
            <a:chOff x="1813968" y="5877881"/>
            <a:chExt cx="6596742" cy="16044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1813968" y="5877881"/>
              <a:ext cx="3336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Connect me on: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1813968" y="7020701"/>
              <a:ext cx="4216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saifalbaghdadi6@gmail.com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1813968" y="6466652"/>
              <a:ext cx="6596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https://www.linkedin.com/in/saif-malkshahi</a:t>
              </a:r>
            </a:p>
          </p:txBody>
        </p:sp>
      </p:grpSp>
      <p:sp>
        <p:nvSpPr>
          <p:cNvPr id="16" name="TextBox 21">
            <a:extLst>
              <a:ext uri="{FF2B5EF4-FFF2-40B4-BE49-F238E27FC236}">
                <a16:creationId xmlns:a16="http://schemas.microsoft.com/office/drawing/2014/main" id="{77973272-9918-43EE-AB19-6642FE60F257}"/>
              </a:ext>
            </a:extLst>
          </p:cNvPr>
          <p:cNvSpPr txBox="1"/>
          <p:nvPr/>
        </p:nvSpPr>
        <p:spPr>
          <a:xfrm>
            <a:off x="7967714" y="1655323"/>
            <a:ext cx="560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Comments 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70544E97-70A3-414F-ABCE-50F09C534187}"/>
              </a:ext>
            </a:extLst>
          </p:cNvPr>
          <p:cNvSpPr txBox="1"/>
          <p:nvPr/>
        </p:nvSpPr>
        <p:spPr>
          <a:xfrm>
            <a:off x="7967713" y="2426151"/>
            <a:ext cx="560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Feedback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7B54D0E9-D444-45F2-B699-28EE137678F1}"/>
              </a:ext>
            </a:extLst>
          </p:cNvPr>
          <p:cNvSpPr txBox="1"/>
          <p:nvPr/>
        </p:nvSpPr>
        <p:spPr>
          <a:xfrm>
            <a:off x="5390866" y="6086652"/>
            <a:ext cx="220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b="1" dirty="0">
              <a:latin typeface="Tw Cen MT" panose="020B0602020104020603" pitchFamily="34" charset="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D52FA675-20E5-43F5-AB00-5392927947DA}"/>
              </a:ext>
            </a:extLst>
          </p:cNvPr>
          <p:cNvSpPr txBox="1"/>
          <p:nvPr/>
        </p:nvSpPr>
        <p:spPr>
          <a:xfrm>
            <a:off x="7967712" y="886200"/>
            <a:ext cx="560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Questions </a:t>
            </a: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90C86B82-2C1F-444D-B5F9-26AC25683576}"/>
              </a:ext>
            </a:extLst>
          </p:cNvPr>
          <p:cNvSpPr txBox="1"/>
          <p:nvPr/>
        </p:nvSpPr>
        <p:spPr>
          <a:xfrm>
            <a:off x="480297" y="516868"/>
            <a:ext cx="4867843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ellowtail" panose="02000503000000000000" pitchFamily="2" charset="0"/>
              </a:rPr>
              <a:t>Thank you for your attention!</a:t>
            </a:r>
          </a:p>
        </p:txBody>
      </p:sp>
      <p:pic>
        <p:nvPicPr>
          <p:cNvPr id="28" name="صورة 27">
            <a:extLst>
              <a:ext uri="{FF2B5EF4-FFF2-40B4-BE49-F238E27FC236}">
                <a16:creationId xmlns:a16="http://schemas.microsoft.com/office/drawing/2014/main" id="{4811DA61-E33F-4439-8633-BCE93A7D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761" y="4897666"/>
            <a:ext cx="1877629" cy="19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202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Tw Cen MT</vt:lpstr>
      <vt:lpstr>Yellowtail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Saif Malkshahi</cp:lastModifiedBy>
  <cp:revision>93</cp:revision>
  <dcterms:created xsi:type="dcterms:W3CDTF">2017-11-09T17:58:25Z</dcterms:created>
  <dcterms:modified xsi:type="dcterms:W3CDTF">2022-05-25T11:23:39Z</dcterms:modified>
</cp:coreProperties>
</file>