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16" r:id="rId5"/>
    <p:sldMasterId id="2147483745" r:id="rId6"/>
  </p:sldMasterIdLst>
  <p:notesMasterIdLst>
    <p:notesMasterId r:id="rId21"/>
  </p:notesMasterIdLst>
  <p:handoutMasterIdLst>
    <p:handoutMasterId r:id="rId22"/>
  </p:handoutMasterIdLst>
  <p:sldIdLst>
    <p:sldId id="343" r:id="rId7"/>
    <p:sldId id="357" r:id="rId8"/>
    <p:sldId id="374" r:id="rId9"/>
    <p:sldId id="401" r:id="rId10"/>
    <p:sldId id="402" r:id="rId11"/>
    <p:sldId id="403" r:id="rId12"/>
    <p:sldId id="404" r:id="rId13"/>
    <p:sldId id="406" r:id="rId14"/>
    <p:sldId id="407" r:id="rId15"/>
    <p:sldId id="408" r:id="rId16"/>
    <p:sldId id="410" r:id="rId17"/>
    <p:sldId id="411" r:id="rId18"/>
    <p:sldId id="412" r:id="rId19"/>
    <p:sldId id="413" r:id="rId20"/>
  </p:sldIdLst>
  <p:sldSz cx="9144000" cy="6858000" type="screen4x3"/>
  <p:notesSz cx="6985000" cy="92837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8"/>
    <a:srgbClr val="FFCC66"/>
    <a:srgbClr val="CC0099"/>
    <a:srgbClr val="741E7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A8064-BE26-463D-9886-72E1C0ACEC45}" v="618" dt="2019-10-08T21:43:43.408"/>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96232" autoAdjust="0"/>
  </p:normalViewPr>
  <p:slideViewPr>
    <p:cSldViewPr>
      <p:cViewPr>
        <p:scale>
          <a:sx n="78" d="100"/>
          <a:sy n="78" d="100"/>
        </p:scale>
        <p:origin x="-145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3300" y="-11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109F8AEB-3927-4D78-A162-BE292D6E33BB}" type="datetimeFigureOut">
              <a:rPr lang="en-US" smtClean="0"/>
              <a:pPr/>
              <a:t>2/8/2021</a:t>
            </a:fld>
            <a:endParaRPr lang="en-US"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F2D498C6-B473-4416-B205-4F4250E81E6C}" type="slidenum">
              <a:rPr lang="en-US" smtClean="0"/>
              <a:pPr/>
              <a:t>‹#›</a:t>
            </a:fld>
            <a:endParaRPr lang="en-US" dirty="0"/>
          </a:p>
        </p:txBody>
      </p:sp>
    </p:spTree>
    <p:extLst>
      <p:ext uri="{BB962C8B-B14F-4D97-AF65-F5344CB8AC3E}">
        <p14:creationId xmlns:p14="http://schemas.microsoft.com/office/powerpoint/2010/main" val="1591248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2382ACD2-1075-460E-9608-422F61EED500}" type="datetimeFigureOut">
              <a:rPr lang="en-US" smtClean="0"/>
              <a:pPr/>
              <a:t>2/8/2021</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F924009F-A96E-49F5-BAE8-0DD190F78A22}" type="slidenum">
              <a:rPr lang="en-US" smtClean="0"/>
              <a:pPr/>
              <a:t>‹#›</a:t>
            </a:fld>
            <a:endParaRPr lang="en-US" dirty="0"/>
          </a:p>
        </p:txBody>
      </p:sp>
    </p:spTree>
    <p:extLst>
      <p:ext uri="{BB962C8B-B14F-4D97-AF65-F5344CB8AC3E}">
        <p14:creationId xmlns:p14="http://schemas.microsoft.com/office/powerpoint/2010/main" val="184057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1171575" y="695325"/>
            <a:ext cx="4641850" cy="3481388"/>
          </a:xfrm>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5942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51" name="Picture 3" descr="C:\Users\aabbas\Desktop\Images (KPMG)\BS21016.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13" name="Rectangle 12"/>
          <p:cNvSpPr/>
          <p:nvPr userDrawn="1"/>
        </p:nvSpPr>
        <p:spPr>
          <a:xfrm>
            <a:off x="0" y="2286000"/>
            <a:ext cx="9144000" cy="1905000"/>
          </a:xfrm>
          <a:prstGeom prst="rect">
            <a:avLst/>
          </a:prstGeom>
          <a:solidFill>
            <a:srgbClr val="98C6EA"/>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a:t>Click to edit Master subtitle style</a:t>
            </a:r>
            <a:endParaRPr lang="en-GB" noProof="0" dirty="0"/>
          </a:p>
        </p:txBody>
      </p:sp>
      <p:pic>
        <p:nvPicPr>
          <p:cNvPr id="1027" name="Picture 3" descr="C:\Users\aabbas\Desktop\logo.png"/>
          <p:cNvPicPr>
            <a:picLocks noChangeAspect="1" noChangeArrowheads="1"/>
          </p:cNvPicPr>
          <p:nvPr userDrawn="1"/>
        </p:nvPicPr>
        <p:blipFill>
          <a:blip r:embed="rId3" cstate="email"/>
          <a:srcRect/>
          <a:stretch>
            <a:fillRect/>
          </a:stretch>
        </p:blipFill>
        <p:spPr bwMode="auto">
          <a:xfrm>
            <a:off x="4648200" y="380999"/>
            <a:ext cx="4279900" cy="167640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6" name="Title 5"/>
          <p:cNvSpPr>
            <a:spLocks noGrp="1"/>
          </p:cNvSpPr>
          <p:nvPr>
            <p:ph type="title"/>
          </p:nvPr>
        </p:nvSpPr>
        <p:spPr bwMode="gray"/>
        <p:txBody>
          <a:bodyPr/>
          <a:lstStyle/>
          <a:p>
            <a:pPr lvl="0"/>
            <a:r>
              <a:rPr lang="en-US" dirty="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a:t>Text</a:t>
            </a:r>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10"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a:ln>
                  <a:noFill/>
                </a:ln>
                <a:solidFill>
                  <a:schemeClr val="bg1"/>
                </a:solidFill>
                <a:effectLst/>
                <a:latin typeface="Univers LT Std 45 Light" pitchFamily="34" charset="0"/>
                <a:cs typeface="Arial" pitchFamily="34" charset="0"/>
              </a:rPr>
              <a:t>KPMG Taseer Hadi &amp; Co. Chartered Accountants</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email"/>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rtl="0" fontAlgn="base">
              <a:spcBef>
                <a:spcPct val="50000"/>
              </a:spcBef>
              <a:spcAft>
                <a:spcPct val="0"/>
              </a:spcAft>
            </a:pPr>
            <a:endParaRPr lang="en-GB" sz="1200" kern="1200" dirty="0">
              <a:solidFill>
                <a:schemeClr val="tx1"/>
              </a:solidFill>
              <a:latin typeface="Arial" charset="0"/>
              <a:ea typeface="+mn-ea"/>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026" name="Picture 2" descr="C:\Users\aabbas\Desktop\Images (KPMG)\IM_01_H.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5" name="TextBox 4"/>
          <p:cNvSpPr txBox="1"/>
          <p:nvPr userDrawn="1"/>
        </p:nvSpPr>
        <p:spPr>
          <a:xfrm>
            <a:off x="0" y="0"/>
            <a:ext cx="838200" cy="6858000"/>
          </a:xfrm>
          <a:prstGeom prst="rect">
            <a:avLst/>
          </a:prstGeom>
          <a:solidFill>
            <a:schemeClr val="accent4"/>
          </a:solidFill>
        </p:spPr>
        <p:txBody>
          <a:bodyPr wrap="square" lIns="54000" tIns="54000" rIns="54000" bIns="54000" rtlCol="0">
            <a:noAutofit/>
          </a:bodyPr>
          <a:lstStyle/>
          <a:p>
            <a:endParaRPr lang="en-US" sz="900" dirty="0">
              <a:latin typeface="Arial" pitchFamily="34" charset="0"/>
              <a:cs typeface="Arial" pitchFamily="34" charset="0"/>
            </a:endParaRPr>
          </a:p>
        </p:txBody>
      </p:sp>
      <p:sp>
        <p:nvSpPr>
          <p:cNvPr id="6" name="Flowchart: Delay 5"/>
          <p:cNvSpPr/>
          <p:nvPr userDrawn="1"/>
        </p:nvSpPr>
        <p:spPr>
          <a:xfrm>
            <a:off x="0" y="2286000"/>
            <a:ext cx="1905000" cy="2286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10" name="Right Triangle 9"/>
          <p:cNvSpPr/>
          <p:nvPr userDrawn="1"/>
        </p:nvSpPr>
        <p:spPr>
          <a:xfrm rot="16200000">
            <a:off x="266700" y="1714501"/>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11" name="Right Triangle 10"/>
          <p:cNvSpPr/>
          <p:nvPr userDrawn="1"/>
        </p:nvSpPr>
        <p:spPr>
          <a:xfrm rot="10800000">
            <a:off x="304800" y="4572000"/>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51" name="Picture 3" descr="C:\Users\aabbas\Desktop\Images (KPMG)\BS21016.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fontAlgn="base">
              <a:spcBef>
                <a:spcPct val="50000"/>
              </a:spcBef>
              <a:spcAft>
                <a:spcPct val="0"/>
              </a:spcAft>
              <a:defRPr/>
            </a:pPr>
            <a:endParaRPr lang="en-GB" dirty="0">
              <a:solidFill>
                <a:srgbClr val="000000"/>
              </a:solidFill>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a:t>Click to edit Master subtitle style</a:t>
            </a:r>
            <a:endParaRPr lang="en-GB" noProof="0" dirty="0"/>
          </a:p>
        </p:txBody>
      </p:sp>
      <p:grpSp>
        <p:nvGrpSpPr>
          <p:cNvPr id="4" name="Group 19"/>
          <p:cNvGrpSpPr>
            <a:grpSpLocks/>
          </p:cNvGrpSpPr>
          <p:nvPr userDrawn="1"/>
        </p:nvGrpSpPr>
        <p:grpSpPr bwMode="gray">
          <a:xfrm>
            <a:off x="128464" y="0"/>
            <a:ext cx="2735263" cy="1530350"/>
            <a:chOff x="68" y="0"/>
            <a:chExt cx="1723" cy="964"/>
          </a:xfrm>
        </p:grpSpPr>
        <p:sp>
          <p:nvSpPr>
            <p:cNvPr id="9"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10"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11"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Al </a:t>
            </a:r>
            <a:r>
              <a:rPr lang="en-US" sz="900" dirty="0" err="1">
                <a:solidFill>
                  <a:srgbClr val="FFFFFF"/>
                </a:solidFill>
                <a:latin typeface="Univers LT Std 45 Light" pitchFamily="34" charset="0"/>
                <a:cs typeface="Arial" pitchFamily="34" charset="0"/>
              </a:rPr>
              <a:t>Fozan</a:t>
            </a:r>
            <a:r>
              <a:rPr lang="en-US" sz="900" baseline="0" dirty="0">
                <a:solidFill>
                  <a:srgbClr val="FFFFFF"/>
                </a:solidFill>
                <a:latin typeface="Univers LT Std 45 Light" pitchFamily="34" charset="0"/>
                <a:cs typeface="Arial" pitchFamily="34" charset="0"/>
              </a:rPr>
              <a:t> &amp; Al </a:t>
            </a:r>
            <a:r>
              <a:rPr lang="en-US" sz="900" baseline="0" dirty="0" err="1">
                <a:solidFill>
                  <a:srgbClr val="FFFFFF"/>
                </a:solidFill>
                <a:latin typeface="Univers LT Std 45 Light" pitchFamily="34" charset="0"/>
                <a:cs typeface="Arial" pitchFamily="34" charset="0"/>
              </a:rPr>
              <a:t>Sadhan</a:t>
            </a:r>
            <a:r>
              <a:rPr lang="en-US" sz="900" baseline="0" dirty="0">
                <a:solidFill>
                  <a:srgbClr val="FFFFFF"/>
                </a:solidFill>
                <a:latin typeface="Univers LT Std 45 Light" pitchFamily="34" charset="0"/>
                <a:cs typeface="Arial" pitchFamily="34" charset="0"/>
              </a:rPr>
              <a:t> </a:t>
            </a:r>
            <a:r>
              <a:rPr lang="en-US" sz="900" dirty="0">
                <a:solidFill>
                  <a:srgbClr val="FFFFFF"/>
                </a:solidFill>
                <a:latin typeface="Univers LT Std 45 Light" pitchFamily="34" charset="0"/>
                <a:cs typeface="Arial" pitchFamily="34" charset="0"/>
              </a:rPr>
              <a:t>Certified</a:t>
            </a:r>
            <a:r>
              <a:rPr lang="en-US" sz="900" baseline="0" dirty="0">
                <a:solidFill>
                  <a:srgbClr val="FFFFFF"/>
                </a:solidFill>
                <a:latin typeface="Univers LT Std 45 Light" pitchFamily="34" charset="0"/>
                <a:cs typeface="Arial" pitchFamily="34" charset="0"/>
              </a:rPr>
              <a:t> Public Accountants</a:t>
            </a:r>
            <a:endParaRPr lang="en-US" dirty="0">
              <a:solidFill>
                <a:srgbClr val="FFFFFF"/>
              </a:solidFill>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8" name="Rectangle 3"/>
          <p:cNvSpPr>
            <a:spLocks noChangeArrowheads="1"/>
          </p:cNvSpPr>
          <p:nvPr userDrawn="1"/>
        </p:nvSpPr>
        <p:spPr bwMode="auto">
          <a:xfrm flipH="1">
            <a:off x="2467546" y="898386"/>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a:ln>
                  <a:noFill/>
                </a:ln>
                <a:solidFill>
                  <a:schemeClr val="bg1"/>
                </a:solidFill>
                <a:effectLst/>
                <a:latin typeface="Univers LT Std 45 Light" pitchFamily="34" charset="0"/>
                <a:cs typeface="Arial" pitchFamily="34" charset="0"/>
              </a:rPr>
              <a:t>KPMG Taseer Hadi &amp; Co. Chartered Accountants</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10"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Taseer Hadi &amp; Co. Chartered Accountants</a:t>
            </a:r>
            <a:endParaRPr lang="en-US" dirty="0">
              <a:solidFill>
                <a:srgbClr val="FFFFFF"/>
              </a:solidFill>
              <a:cs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8" name="Rectangle 3"/>
          <p:cNvSpPr>
            <a:spLocks noChangeArrowheads="1"/>
          </p:cNvSpPr>
          <p:nvPr userDrawn="1"/>
        </p:nvSpPr>
        <p:spPr bwMode="auto">
          <a:xfrm flipH="1">
            <a:off x="2467546" y="898386"/>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Taseer Hadi &amp; Co. Chartered Accountants</a:t>
            </a:r>
            <a:endParaRPr lang="en-US" dirty="0">
              <a:solidFill>
                <a:srgbClr val="FFFFFF"/>
              </a:solidFill>
              <a:cs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a:t>Click to edit Master subtitle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a:t>Click to edit Master subtitle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6" name="Title 5"/>
          <p:cNvSpPr>
            <a:spLocks noGrp="1"/>
          </p:cNvSpPr>
          <p:nvPr>
            <p:ph type="title"/>
          </p:nvPr>
        </p:nvSpPr>
        <p:spPr bwMode="gray"/>
        <p:txBody>
          <a:bodyPr/>
          <a:lstStyle/>
          <a:p>
            <a:pPr lvl="0"/>
            <a:r>
              <a:rPr lang="en-US" dirty="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a:t>Text</a:t>
            </a:r>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a:spcBef>
                  <a:spcPct val="50000"/>
                </a:spcBef>
                <a:defRPr/>
              </a:pPr>
              <a:endParaRPr lang="en-GB" dirty="0">
                <a:solidFill>
                  <a:srgbClr val="000000"/>
                </a:solidFill>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email"/>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fontAlgn="base">
              <a:spcBef>
                <a:spcPct val="50000"/>
              </a:spcBef>
              <a:spcAft>
                <a:spcPct val="0"/>
              </a:spcAft>
            </a:pPr>
            <a:endParaRPr lang="en-GB" sz="1200" dirty="0">
              <a:solidFill>
                <a:srgbClr val="000000"/>
              </a:solidFill>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pic>
        <p:nvPicPr>
          <p:cNvPr id="1026" name="Picture 2" descr="C:\Users\aabbas\Desktop\Images (KPMG)\06_KPMG_LB_Lift.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026" name="Picture 2" descr="C:\Users\aabbas\Desktop\Images (KPMG)\IM_01_H.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5" name="TextBox 4"/>
          <p:cNvSpPr txBox="1"/>
          <p:nvPr userDrawn="1"/>
        </p:nvSpPr>
        <p:spPr>
          <a:xfrm>
            <a:off x="0" y="0"/>
            <a:ext cx="838200" cy="6858000"/>
          </a:xfrm>
          <a:prstGeom prst="rect">
            <a:avLst/>
          </a:prstGeom>
          <a:solidFill>
            <a:schemeClr val="accent4"/>
          </a:solidFill>
        </p:spPr>
        <p:txBody>
          <a:bodyPr wrap="square" lIns="54000" tIns="54000" rIns="54000" bIns="54000" rtlCol="0">
            <a:noAutofit/>
          </a:bodyPr>
          <a:lstStyle/>
          <a:p>
            <a:endParaRPr lang="en-US" sz="900" dirty="0">
              <a:solidFill>
                <a:srgbClr val="000000"/>
              </a:solidFill>
              <a:cs typeface="Arial" pitchFamily="34" charset="0"/>
            </a:endParaRPr>
          </a:p>
        </p:txBody>
      </p:sp>
      <p:sp>
        <p:nvSpPr>
          <p:cNvPr id="6" name="Flowchart: Delay 5"/>
          <p:cNvSpPr/>
          <p:nvPr userDrawn="1"/>
        </p:nvSpPr>
        <p:spPr>
          <a:xfrm>
            <a:off x="0" y="2286000"/>
            <a:ext cx="1905000" cy="2286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10" name="Right Triangle 9"/>
          <p:cNvSpPr/>
          <p:nvPr userDrawn="1"/>
        </p:nvSpPr>
        <p:spPr>
          <a:xfrm rot="16200000">
            <a:off x="266700" y="1714501"/>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11" name="Right Triangle 10"/>
          <p:cNvSpPr/>
          <p:nvPr userDrawn="1"/>
        </p:nvSpPr>
        <p:spPr>
          <a:xfrm rot="10800000">
            <a:off x="304800" y="4572000"/>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Tree>
  </p:cSld>
  <p:clrMapOvr>
    <a:masterClrMapping/>
  </p:clrMapOvr>
  <p:transition>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2362200" y="6050038"/>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extLst/>
          </a:lstStyle>
          <a:p>
            <a:fld id="{047E157E-8DCB-4F70-A0AF-5EB586A91DD4}" type="datetime1">
              <a:rPr lang="en-US" smtClean="0"/>
              <a:pPr/>
              <a:t>2/8/2021</a:t>
            </a:fld>
            <a:endParaRPr lang="en-US" dirty="0"/>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extLst/>
          </a:lstStyle>
          <a:p>
            <a:endParaRPr lang="en-US" dirty="0">
              <a:solidFill>
                <a:srgbClr val="DEF5FA"/>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fld id="{8F82E0A0-C266-4798-8C8F-B9F91E9DA37E}" type="slidenum">
              <a:rPr lang="en-US" smtClean="0">
                <a:solidFill>
                  <a:srgbClr val="DEF5FA"/>
                </a:solidFill>
              </a:rPr>
              <a:pPr/>
              <a:t>‹#›</a:t>
            </a:fld>
            <a:endParaRPr lang="en-US" dirty="0">
              <a:solidFill>
                <a:srgbClr val="DEF5FA"/>
              </a:solidFill>
            </a:endParaRPr>
          </a:p>
        </p:txBody>
      </p:sp>
      <p:sp>
        <p:nvSpPr>
          <p:cNvPr id="12" name="Rectangle 11"/>
          <p:cNvSpPr>
            <a:spLocks noGrp="1"/>
          </p:cNvSpPr>
          <p:nvPr>
            <p:ph type="title"/>
          </p:nvPr>
        </p:nvSpPr>
        <p:spPr>
          <a:xfrm>
            <a:off x="2362200" y="3124200"/>
            <a:ext cx="6477000" cy="271780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solidFill>
                  <a:srgbClr val="464646"/>
                </a:solidFill>
              </a:rPr>
              <a:pPr/>
              <a:t>2/8/2021</a:t>
            </a:fld>
            <a:endParaRPr lang="en-US">
              <a:solidFill>
                <a:srgbClr val="464646"/>
              </a:solidFill>
            </a:endParaRPr>
          </a:p>
        </p:txBody>
      </p:sp>
      <p:sp>
        <p:nvSpPr>
          <p:cNvPr id="4" name="Rectangle 3"/>
          <p:cNvSpPr>
            <a:spLocks noGrp="1"/>
          </p:cNvSpPr>
          <p:nvPr>
            <p:ph type="ftr" sz="quarter" idx="11"/>
          </p:nvPr>
        </p:nvSpPr>
        <p:spPr/>
        <p:txBody>
          <a:bodyPr/>
          <a:lstStyle/>
          <a:p>
            <a:endParaRPr lang="en-US">
              <a:solidFill>
                <a:srgbClr val="464646"/>
              </a:solidFill>
            </a:endParaRPr>
          </a:p>
        </p:txBody>
      </p:sp>
      <p:sp>
        <p:nvSpPr>
          <p:cNvPr id="5" name="Rectangle 4"/>
          <p:cNvSpPr>
            <a:spLocks noGrp="1"/>
          </p:cNvSpPr>
          <p:nvPr>
            <p:ph type="sldNum" sz="quarter" idx="12"/>
          </p:nvPr>
        </p:nvSpPr>
        <p:spPr/>
        <p:txBody>
          <a:bodyPr/>
          <a:lstStyle/>
          <a:p>
            <a:fld id="{8F82E0A0-C266-4798-8C8F-B9F91E9DA37E}" type="slidenum">
              <a:rPr lang="en-US" smtClean="0"/>
              <a:pPr/>
              <a:t>‹#›</a:t>
            </a:fld>
            <a:endParaRPr lang="en-US"/>
          </a:p>
        </p:txBody>
      </p:sp>
      <p:sp>
        <p:nvSpPr>
          <p:cNvPr id="7" name="Rectangle 6"/>
          <p:cNvSpPr>
            <a:spLocks noGrp="1"/>
          </p:cNvSpPr>
          <p:nvPr>
            <p:ph sz="quarter" idx="13"/>
          </p:nvPr>
        </p:nvSpPr>
        <p:spPr>
          <a:xfrm>
            <a:off x="609600" y="1803400"/>
            <a:ext cx="81534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1"/>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hasCustomPrompt="1"/>
          </p:nvPr>
        </p:nvSpPr>
        <p:spPr>
          <a:xfrm>
            <a:off x="1371600" y="1600200"/>
            <a:ext cx="7620000" cy="99060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solidFill>
                  <a:srgbClr val="464646"/>
                </a:solidFill>
              </a:rPr>
              <a:pPr/>
              <a:t>2/8/2021</a:t>
            </a:fld>
            <a:endParaRPr lang="en-US">
              <a:solidFill>
                <a:srgbClr val="464646"/>
              </a:solidFill>
            </a:endParaRPr>
          </a:p>
        </p:txBody>
      </p:sp>
      <p:sp>
        <p:nvSpPr>
          <p:cNvPr id="13" name="Slide Number Placeholder 12"/>
          <p:cNvSpPr>
            <a:spLocks noGrp="1"/>
          </p:cNvSpPr>
          <p:nvPr>
            <p:ph type="sldNum" sz="quarter" idx="11"/>
          </p:nvPr>
        </p:nvSpPr>
        <p:spPr>
          <a:xfrm>
            <a:off x="0" y="1752601"/>
            <a:ext cx="1295400" cy="701676"/>
          </a:xfrm>
        </p:spPr>
        <p:txBody>
          <a:bodyPr>
            <a:noAutofit/>
          </a:bodyPr>
          <a:lstStyle>
            <a:lvl1pPr>
              <a:defRPr sz="2400">
                <a:solidFill>
                  <a:srgbClr val="FFFFFF"/>
                </a:solidFill>
              </a:defRPr>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a:solidFill>
                <a:srgbClr val="464646"/>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803403"/>
            <a:ext cx="3886200" cy="4358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803400"/>
            <a:ext cx="3886200" cy="435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solidFill>
                  <a:srgbClr val="464646"/>
                </a:solidFill>
              </a:rPr>
              <a:pPr/>
              <a:t>2/8/2021</a:t>
            </a:fld>
            <a:endParaRPr lang="en-US">
              <a:solidFill>
                <a:srgbClr val="464646"/>
              </a:solidFill>
            </a:endParaRPr>
          </a:p>
        </p:txBody>
      </p:sp>
      <p:sp>
        <p:nvSpPr>
          <p:cNvPr id="10" name="Slide Number Placeholder 9"/>
          <p:cNvSpPr>
            <a:spLocks noGrp="1"/>
          </p:cNvSpPr>
          <p:nvPr>
            <p:ph type="sldNum" sz="quarter" idx="16"/>
          </p:nvPr>
        </p:nvSpPr>
        <p:spPr/>
        <p:txBody>
          <a:bodyPr rtlCol="0"/>
          <a:lstStyle/>
          <a:p>
            <a:fld id="{8F82E0A0-C266-4798-8C8F-B9F91E9DA37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464646"/>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0" cy="134112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2559757"/>
            <a:ext cx="38862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2559757"/>
            <a:ext cx="38862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solidFill>
                  <a:srgbClr val="464646"/>
                </a:solidFill>
              </a:rPr>
              <a:pPr/>
              <a:t>2/8/2021</a:t>
            </a:fld>
            <a:endParaRPr lang="en-US">
              <a:solidFill>
                <a:srgbClr val="464646"/>
              </a:solidFill>
            </a:endParaRPr>
          </a:p>
        </p:txBody>
      </p:sp>
      <p:sp>
        <p:nvSpPr>
          <p:cNvPr id="12" name="Slide Number Placeholder 11"/>
          <p:cNvSpPr>
            <a:spLocks noGrp="1"/>
          </p:cNvSpPr>
          <p:nvPr>
            <p:ph type="sldNum" sz="quarter" idx="16"/>
          </p:nvPr>
        </p:nvSpPr>
        <p:spPr/>
        <p:txBody>
          <a:bodyPr rtlCol="0"/>
          <a:lstStyle/>
          <a:p>
            <a:fld id="{8F82E0A0-C266-4798-8C8F-B9F91E9DA37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464646"/>
              </a:solidFill>
            </a:endParaRPr>
          </a:p>
        </p:txBody>
      </p:sp>
      <p:sp>
        <p:nvSpPr>
          <p:cNvPr id="16" name="Text Placeholder 15"/>
          <p:cNvSpPr>
            <a:spLocks noGrp="1"/>
          </p:cNvSpPr>
          <p:nvPr>
            <p:ph type="body" sz="quarter" idx="18"/>
          </p:nvPr>
        </p:nvSpPr>
        <p:spPr>
          <a:xfrm>
            <a:off x="609600" y="1816384"/>
            <a:ext cx="3886200" cy="707136"/>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816384"/>
            <a:ext cx="3886200" cy="707136"/>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solidFill>
                  <a:srgbClr val="464646"/>
                </a:solidFill>
              </a:rPr>
              <a:pPr/>
              <a:t>2/8/2021</a:t>
            </a:fld>
            <a:endParaRPr lang="en-US">
              <a:solidFill>
                <a:srgbClr val="464646"/>
              </a:solidFill>
            </a:endParaRPr>
          </a:p>
        </p:txBody>
      </p:sp>
      <p:sp>
        <p:nvSpPr>
          <p:cNvPr id="4" name="Footer Placeholder 3"/>
          <p:cNvSpPr>
            <a:spLocks noGrp="1"/>
          </p:cNvSpPr>
          <p:nvPr>
            <p:ph type="ftr" sz="quarter" idx="11"/>
          </p:nvPr>
        </p:nvSpPr>
        <p:spPr/>
        <p:txBody>
          <a:bodyPr/>
          <a:lstStyle/>
          <a:p>
            <a:endParaRPr lang="en-US">
              <a:solidFill>
                <a:srgbClr val="464646"/>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solidFill>
                  <a:srgbClr val="464646"/>
                </a:solidFill>
              </a:rPr>
              <a:pPr/>
              <a:t>2/8/2021</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dirty="0">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A3F7CB7D-F184-43C7-B6FD-03D728E1BBFF}" type="slidenum">
              <a:rPr lang="en-US" smtClean="0">
                <a:solidFill>
                  <a:srgbClr val="464646"/>
                </a:solidFill>
              </a:rPr>
              <a:pPr/>
              <a:t>‹#›</a:t>
            </a:fld>
            <a:endParaRPr lang="en-US" dirty="0">
              <a:solidFill>
                <a:srgbClr val="464646"/>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solidFill>
                  <a:srgbClr val="464646"/>
                </a:solidFill>
              </a:rPr>
              <a:pPr/>
              <a:t>2/8/2021</a:t>
            </a:fld>
            <a:endParaRPr lang="en-US">
              <a:solidFill>
                <a:srgbClr val="464646"/>
              </a:solidFill>
            </a:endParaRPr>
          </a:p>
        </p:txBody>
      </p:sp>
      <p:sp>
        <p:nvSpPr>
          <p:cNvPr id="6" name="Footer Placeholder 5"/>
          <p:cNvSpPr>
            <a:spLocks noGrp="1"/>
          </p:cNvSpPr>
          <p:nvPr>
            <p:ph type="ftr" sz="quarter" idx="11"/>
          </p:nvPr>
        </p:nvSpPr>
        <p:spPr/>
        <p:txBody>
          <a:bodyPr/>
          <a:lstStyle/>
          <a:p>
            <a:endParaRPr lang="en-US">
              <a:solidFill>
                <a:srgbClr val="464646"/>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pPr/>
              <a:t>‹#›</a:t>
            </a:fld>
            <a:endParaRPr lang="en-US" dirty="0"/>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905000"/>
            <a:ext cx="64008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ate Placeholder 11"/>
          <p:cNvSpPr>
            <a:spLocks noGrp="1"/>
          </p:cNvSpPr>
          <p:nvPr>
            <p:ph type="dt" sz="half" idx="10"/>
          </p:nvPr>
        </p:nvSpPr>
        <p:spPr>
          <a:xfrm>
            <a:off x="6248400" y="6248401"/>
            <a:ext cx="2667000" cy="365125"/>
          </a:xfrm>
        </p:spPr>
        <p:txBody>
          <a:bodyPr rtlCol="0"/>
          <a:lstStyle/>
          <a:p>
            <a:fld id="{E4606EA6-EFEA-4C30-9264-4F9291A5780D}" type="datetime1">
              <a:rPr lang="en-US" smtClean="0">
                <a:solidFill>
                  <a:srgbClr val="DEF5FA"/>
                </a:solidFill>
              </a:rPr>
              <a:pPr/>
              <a:t>2/8/2021</a:t>
            </a:fld>
            <a:endParaRPr lang="en-US">
              <a:solidFill>
                <a:srgbClr val="DEF5FA"/>
              </a:solidFill>
            </a:endParaRPr>
          </a:p>
        </p:txBody>
      </p:sp>
      <p:sp>
        <p:nvSpPr>
          <p:cNvPr id="13" name="Slide Number Placeholder 12"/>
          <p:cNvSpPr>
            <a:spLocks noGrp="1"/>
          </p:cNvSpPr>
          <p:nvPr>
            <p:ph type="sldNum" sz="quarter" idx="11"/>
          </p:nvPr>
        </p:nvSpPr>
        <p:spPr>
          <a:xfrm>
            <a:off x="0" y="4667249"/>
            <a:ext cx="1447800" cy="663580"/>
          </a:xfrm>
        </p:spPr>
        <p:txBody>
          <a:bodyPr rtlCol="0"/>
          <a:lstStyle>
            <a:lvl1pPr>
              <a:defRPr sz="2800"/>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2"/>
          </p:nvPr>
        </p:nvSpPr>
        <p:spPr>
          <a:xfrm>
            <a:off x="1600200" y="6248209"/>
            <a:ext cx="4572000" cy="365125"/>
          </a:xfrm>
        </p:spPr>
        <p:txBody>
          <a:bodyPr rtlCol="0"/>
          <a:lstStyle/>
          <a:p>
            <a:endParaRPr lang="en-US" dirty="0">
              <a:solidFill>
                <a:srgbClr val="DEF5FA"/>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3.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grpSp>
        <p:nvGrpSpPr>
          <p:cNvPr id="2"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grpSp>
      <p:grpSp>
        <p:nvGrpSpPr>
          <p:cNvPr id="3"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rtl="0" fontAlgn="base">
              <a:spcBef>
                <a:spcPct val="40000"/>
              </a:spcBef>
              <a:spcAft>
                <a:spcPct val="0"/>
              </a:spcAft>
            </a:pPr>
            <a:fld id="{358FC8E3-FE67-4452-9F4E-9A47A20D0542}" type="slidenum">
              <a:rPr lang="en-GB" sz="900" kern="1200" noProof="0" smtClean="0">
                <a:solidFill>
                  <a:srgbClr val="00338D"/>
                </a:solidFill>
                <a:latin typeface="Arial"/>
                <a:ea typeface="+mn-ea"/>
                <a:cs typeface="Arial" charset="0"/>
              </a:rPr>
              <a:pPr algn="r" rtl="0" fontAlgn="base">
                <a:spcBef>
                  <a:spcPct val="40000"/>
                </a:spcBef>
                <a:spcAft>
                  <a:spcPct val="0"/>
                </a:spcAft>
              </a:pPr>
              <a:t>‹#›</a:t>
            </a:fld>
            <a:endParaRPr lang="en-GB" sz="900" kern="1200" dirty="0">
              <a:solidFill>
                <a:srgbClr val="00338D"/>
              </a:solidFill>
              <a:latin typeface="Arial"/>
              <a:ea typeface="+mn-ea"/>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a:t>Click to edit Master title style</a:t>
            </a:r>
          </a:p>
        </p:txBody>
      </p:sp>
      <p:sp>
        <p:nvSpPr>
          <p:cNvPr id="35" name="Text Box 8"/>
          <p:cNvSpPr txBox="1">
            <a:spLocks noChangeArrowheads="1"/>
          </p:cNvSpPr>
          <p:nvPr>
            <p:custDataLst>
              <p:tags r:id="rId30"/>
            </p:custDataLst>
          </p:nvPr>
        </p:nvSpPr>
        <p:spPr bwMode="gray">
          <a:xfrm>
            <a:off x="179512" y="6381328"/>
            <a:ext cx="5832648" cy="180425"/>
          </a:xfrm>
          <a:prstGeom prst="rect">
            <a:avLst/>
          </a:prstGeom>
          <a:noFill/>
          <a:ln w="9525">
            <a:noFill/>
            <a:miter lim="800000"/>
            <a:headEnd/>
            <a:tailEnd/>
          </a:ln>
          <a:effectLst/>
        </p:spPr>
        <p:txBody>
          <a:bodyPr wrap="square" lIns="0" tIns="72000" rIns="0" bIns="0">
            <a:spAutoFit/>
          </a:bodyPr>
          <a:lstStyle/>
          <a:p>
            <a:pPr algn="l">
              <a:spcBef>
                <a:spcPct val="40000"/>
              </a:spcBef>
            </a:pPr>
            <a:r>
              <a:rPr lang="en-US" sz="700">
                <a:solidFill>
                  <a:srgbClr val="00338D"/>
                </a:solidFill>
                <a:latin typeface="Arial"/>
              </a:rPr>
              <a:t>                                                                                                                            </a:t>
            </a:r>
            <a:endParaRPr lang="en-GB" sz="7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grpSp>
        <p:nvGrpSpPr>
          <p:cNvPr id="2"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grpSp>
      <p:grpSp>
        <p:nvGrpSpPr>
          <p:cNvPr id="3"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solidFill>
                <a:srgbClr val="000000"/>
              </a:solidFill>
            </a:endParaRPr>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fontAlgn="base">
              <a:spcBef>
                <a:spcPct val="40000"/>
              </a:spcBef>
              <a:spcAft>
                <a:spcPct val="0"/>
              </a:spcAft>
            </a:pPr>
            <a:fld id="{358FC8E3-FE67-4452-9F4E-9A47A20D0542}" type="slidenum">
              <a:rPr lang="en-GB" sz="900" smtClean="0">
                <a:solidFill>
                  <a:srgbClr val="00338D"/>
                </a:solidFill>
                <a:cs typeface="Arial" charset="0"/>
              </a:rPr>
              <a:pPr algn="r" fontAlgn="base">
                <a:spcBef>
                  <a:spcPct val="40000"/>
                </a:spcBef>
                <a:spcAft>
                  <a:spcPct val="0"/>
                </a:spcAft>
              </a:pPr>
              <a:t>‹#›</a:t>
            </a:fld>
            <a:endParaRPr lang="en-GB" sz="900" dirty="0">
              <a:solidFill>
                <a:srgbClr val="00338D"/>
              </a:solidFill>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a:t>Click to edit Master title style</a:t>
            </a:r>
          </a:p>
        </p:txBody>
      </p:sp>
      <p:sp>
        <p:nvSpPr>
          <p:cNvPr id="35" name="Text Box 8"/>
          <p:cNvSpPr txBox="1">
            <a:spLocks noChangeArrowheads="1"/>
          </p:cNvSpPr>
          <p:nvPr>
            <p:custDataLst>
              <p:tags r:id="rId30"/>
            </p:custDataLst>
          </p:nvPr>
        </p:nvSpPr>
        <p:spPr bwMode="gray">
          <a:xfrm>
            <a:off x="179512" y="6381328"/>
            <a:ext cx="5832648" cy="180425"/>
          </a:xfrm>
          <a:prstGeom prst="rect">
            <a:avLst/>
          </a:prstGeom>
          <a:noFill/>
          <a:ln w="9525">
            <a:noFill/>
            <a:miter lim="800000"/>
            <a:headEnd/>
            <a:tailEnd/>
          </a:ln>
          <a:effectLst/>
        </p:spPr>
        <p:txBody>
          <a:bodyPr wrap="square" lIns="0" tIns="72000" rIns="0" bIns="0">
            <a:spAutoFit/>
          </a:bodyPr>
          <a:lstStyle/>
          <a:p>
            <a:pPr>
              <a:spcBef>
                <a:spcPct val="40000"/>
              </a:spcBef>
            </a:pPr>
            <a:r>
              <a:rPr lang="en-US" sz="700">
                <a:solidFill>
                  <a:srgbClr val="00338D"/>
                </a:solidFill>
              </a:rPr>
              <a:t>                                                                                                                            </a:t>
            </a:r>
            <a:endParaRPr lang="en-GB" sz="700" dirty="0">
              <a:solidFill>
                <a:srgbClr val="00338D"/>
              </a:solidFill>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0" cy="43230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a:defRPr sz="1400">
                <a:solidFill>
                  <a:schemeClr val="tx2"/>
                </a:solidFill>
                <a:latin typeface="Arial"/>
              </a:defRPr>
            </a:lvl1pPr>
            <a:extLst/>
          </a:lstStyle>
          <a:p>
            <a:fld id="{E4606EA6-EFEA-4C30-9264-4F9291A5780D}" type="datetime1">
              <a:rPr lang="en-US" smtClean="0">
                <a:solidFill>
                  <a:srgbClr val="464646"/>
                </a:solidFill>
                <a:cs typeface="Arial" charset="0"/>
              </a:rPr>
              <a:pPr/>
              <a:t>2/8/2021</a:t>
            </a:fld>
            <a:endParaRPr lang="en-US" dirty="0">
              <a:solidFill>
                <a:srgbClr val="464646"/>
              </a:solidFill>
              <a:cs typeface="Arial" charset="0"/>
            </a:endParaRPr>
          </a:p>
        </p:txBody>
      </p:sp>
      <p:sp>
        <p:nvSpPr>
          <p:cNvPr id="3" name="Footer Placeholder 2"/>
          <p:cNvSpPr>
            <a:spLocks noGrp="1"/>
          </p:cNvSpPr>
          <p:nvPr>
            <p:ph type="ftr" sz="quarter" idx="3"/>
          </p:nvPr>
        </p:nvSpPr>
        <p:spPr>
          <a:xfrm>
            <a:off x="609602" y="6248209"/>
            <a:ext cx="5421083" cy="365125"/>
          </a:xfrm>
          <a:prstGeom prst="rect">
            <a:avLst/>
          </a:prstGeom>
        </p:spPr>
        <p:txBody>
          <a:bodyPr vert="horz" anchor="ctr"/>
          <a:lstStyle>
            <a:lvl1pPr algn="r">
              <a:defRPr sz="1400">
                <a:solidFill>
                  <a:schemeClr val="tx2"/>
                </a:solidFill>
              </a:defRPr>
            </a:lvl1pPr>
            <a:extLst/>
          </a:lstStyle>
          <a:p>
            <a:endParaRPr lang="en-US" dirty="0">
              <a:solidFill>
                <a:srgbClr val="464646"/>
              </a:solidFill>
              <a:cs typeface="Arial" charset="0"/>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505947"/>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590550" y="1505947"/>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0" y="1498010"/>
            <a:ext cx="533400" cy="244476"/>
          </a:xfrm>
          <a:prstGeom prst="rect">
            <a:avLst/>
          </a:prstGeom>
        </p:spPr>
        <p:txBody>
          <a:bodyPr vert="horz" anchor="ctr" anchorCtr="0">
            <a:normAutofit/>
          </a:bodyPr>
          <a:lstStyle>
            <a:lvl1pPr algn="ctr">
              <a:defRPr sz="1400" b="1">
                <a:solidFill>
                  <a:srgbClr val="FFFFFF"/>
                </a:solidFill>
                <a:latin typeface="Arial"/>
              </a:defRPr>
            </a:lvl1pPr>
            <a:extLst/>
          </a:lstStyle>
          <a:p>
            <a:fld id="{8F82E0A0-C266-4798-8C8F-B9F91E9DA37E}" type="slidenum">
              <a:rPr lang="en-US" smtClean="0">
                <a:cs typeface="Arial" charset="0"/>
              </a:rPr>
              <a:pPr/>
              <a:t>‹#›</a:t>
            </a:fld>
            <a:endParaRPr lang="en-US" dirty="0">
              <a:cs typeface="Arial" charset="0"/>
            </a:endParaRPr>
          </a:p>
        </p:txBody>
      </p:sp>
      <p:sp>
        <p:nvSpPr>
          <p:cNvPr id="22" name="Title Placeholder 21"/>
          <p:cNvSpPr>
            <a:spLocks noGrp="1"/>
          </p:cNvSpPr>
          <p:nvPr>
            <p:ph type="title"/>
          </p:nvPr>
        </p:nvSpPr>
        <p:spPr>
          <a:xfrm>
            <a:off x="609600" y="157480"/>
            <a:ext cx="8153400" cy="134112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Lst>
  <p:txStyles>
    <p:titleStyle>
      <a:lvl1pPr algn="l" rtl="0" eaLnBrk="1" latinLnBrk="0" hangingPunct="1">
        <a:spcBef>
          <a:spcPct val="0"/>
        </a:spcBef>
        <a:buNone/>
        <a:defRPr sz="4200" kern="1200">
          <a:solidFill>
            <a:schemeClr val="tx2"/>
          </a:solidFill>
          <a:latin typeface="Arial"/>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Arial"/>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Arial"/>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Arial"/>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Arial"/>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Arial"/>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white"/>
              </a:solidFill>
              <a:cs typeface="Arial" charset="0"/>
            </a:endParaRPr>
          </a:p>
        </p:txBody>
      </p:sp>
      <p:sp>
        <p:nvSpPr>
          <p:cNvPr id="3" name="Shape 2"/>
          <p:cNvSpPr txBox="1">
            <a:spLocks noChangeArrowheads="1"/>
          </p:cNvSpPr>
          <p:nvPr/>
        </p:nvSpPr>
        <p:spPr>
          <a:xfrm>
            <a:off x="685800" y="381000"/>
            <a:ext cx="7772400" cy="1117600"/>
          </a:xfrm>
          <a:prstGeom prst="rect">
            <a:avLst/>
          </a:prstGeom>
        </p:spPr>
        <p:txBody>
          <a:bodyPr>
            <a:normAutofit fontScale="98000"/>
          </a:bodyPr>
          <a:lstStyle/>
          <a:p>
            <a:pPr algn="ctr">
              <a:spcBef>
                <a:spcPct val="0"/>
              </a:spcBef>
              <a:defRPr/>
            </a:pPr>
            <a:r>
              <a:rPr lang="en-US" altLang="x-none" sz="2041" dirty="0">
                <a:solidFill>
                  <a:srgbClr val="DDDDDD">
                    <a:alpha val="100000"/>
                  </a:srgbClr>
                </a:solidFill>
                <a:latin typeface="Arial"/>
                <a:cs typeface="Arial" charset="0"/>
              </a:rPr>
              <a:t>Screen Test Pattern </a:t>
            </a:r>
            <a:r>
              <a:rPr lang="en-US" altLang="x-none" sz="1100" dirty="0">
                <a:solidFill>
                  <a:srgbClr val="DDDDDD">
                    <a:alpha val="100000"/>
                  </a:srgbClr>
                </a:solidFill>
                <a:latin typeface="Arial"/>
                <a:cs typeface="Arial" charset="0"/>
              </a:rPr>
              <a:t>(4:3)</a:t>
            </a:r>
            <a:endParaRPr lang="en-US" sz="4898" dirty="0">
              <a:solidFill>
                <a:srgbClr val="DEF5FA"/>
              </a:solidFill>
              <a:latin typeface="Arial"/>
              <a:cs typeface="Arial" charset="0"/>
            </a:endParaRPr>
          </a:p>
        </p:txBody>
      </p:sp>
      <p:sp>
        <p:nvSpPr>
          <p:cNvPr id="4" name="Straight Connector 3"/>
          <p:cNvSpPr>
            <a:spLocks noChangeShapeType="1"/>
          </p:cNvSpPr>
          <p:nvPr/>
        </p:nvSpPr>
        <p:spPr bwMode="auto">
          <a:xfrm>
            <a:off x="179512" y="0"/>
            <a:ext cx="0" cy="68580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5" name="Straight Connector 4"/>
          <p:cNvSpPr>
            <a:spLocks noChangeShapeType="1"/>
          </p:cNvSpPr>
          <p:nvPr/>
        </p:nvSpPr>
        <p:spPr bwMode="auto">
          <a:xfrm>
            <a:off x="8964488" y="0"/>
            <a:ext cx="0" cy="68580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6" name="Straight Connector 5"/>
          <p:cNvSpPr>
            <a:spLocks noChangeShapeType="1"/>
          </p:cNvSpPr>
          <p:nvPr/>
        </p:nvSpPr>
        <p:spPr bwMode="auto">
          <a:xfrm>
            <a:off x="0" y="6373732"/>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7" name="Oval 6"/>
          <p:cNvSpPr>
            <a:spLocks noChangeArrowheads="1"/>
          </p:cNvSpPr>
          <p:nvPr/>
        </p:nvSpPr>
        <p:spPr bwMode="auto">
          <a:xfrm>
            <a:off x="3276600" y="2492896"/>
            <a:ext cx="2590800" cy="257788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p>
            <a:pPr algn="ctr" fontAlgn="base">
              <a:spcBef>
                <a:spcPct val="0"/>
              </a:spcBef>
              <a:spcAft>
                <a:spcPct val="0"/>
              </a:spcAft>
            </a:pPr>
            <a:r>
              <a:rPr lang="en-US" altLang="x-none" b="1" dirty="0">
                <a:solidFill>
                  <a:srgbClr val="DDDDDD">
                    <a:alpha val="100000"/>
                  </a:srgbClr>
                </a:solidFill>
                <a:latin typeface="Arial"/>
                <a:cs typeface="Arial" charset="0"/>
              </a:rPr>
              <a:t>Aspect Ratio Test</a:t>
            </a:r>
            <a:endParaRPr lang="en-US" sz="4000" dirty="0">
              <a:solidFill>
                <a:prstClr val="white"/>
              </a:solidFill>
              <a:latin typeface="Arial"/>
              <a:cs typeface="Arial" charset="0"/>
            </a:endParaRPr>
          </a:p>
          <a:p>
            <a:pPr algn="ctr" fontAlgn="base">
              <a:spcBef>
                <a:spcPct val="0"/>
              </a:spcBef>
              <a:spcAft>
                <a:spcPct val="0"/>
              </a:spcAft>
            </a:pPr>
            <a:endParaRPr lang="en-US" altLang="x-none" sz="1050" dirty="0">
              <a:solidFill>
                <a:srgbClr val="DDDDDD">
                  <a:alpha val="100000"/>
                </a:srgbClr>
              </a:solidFill>
              <a:latin typeface="Arial"/>
              <a:cs typeface="Arial" charset="0"/>
            </a:endParaRPr>
          </a:p>
          <a:p>
            <a:pPr algn="ctr" fontAlgn="base">
              <a:spcBef>
                <a:spcPct val="0"/>
              </a:spcBef>
              <a:spcAft>
                <a:spcPct val="0"/>
              </a:spcAft>
            </a:pPr>
            <a:r>
              <a:rPr lang="en-US" altLang="x-none" sz="1400" dirty="0">
                <a:solidFill>
                  <a:srgbClr val="DDDDDD">
                    <a:alpha val="100000"/>
                  </a:srgbClr>
                </a:solidFill>
                <a:latin typeface="Arial"/>
                <a:cs typeface="Arial" charset="0"/>
              </a:rPr>
              <a:t>(Should appear circular)</a:t>
            </a:r>
          </a:p>
        </p:txBody>
      </p:sp>
      <p:sp>
        <p:nvSpPr>
          <p:cNvPr id="28" name="Straight Connector 27"/>
          <p:cNvSpPr>
            <a:spLocks noChangeShapeType="1"/>
          </p:cNvSpPr>
          <p:nvPr/>
        </p:nvSpPr>
        <p:spPr bwMode="auto">
          <a:xfrm>
            <a:off x="468472" y="5866201"/>
            <a:ext cx="8352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29" name="Rectangle 28"/>
          <p:cNvSpPr>
            <a:spLocks noChangeArrowheads="1"/>
          </p:cNvSpPr>
          <p:nvPr/>
        </p:nvSpPr>
        <p:spPr bwMode="auto">
          <a:xfrm>
            <a:off x="4499992" y="6423139"/>
            <a:ext cx="533400" cy="246221"/>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fontAlgn="base">
              <a:spcBef>
                <a:spcPct val="0"/>
              </a:spcBef>
              <a:spcAft>
                <a:spcPct val="0"/>
              </a:spcAft>
            </a:pPr>
            <a:r>
              <a:rPr lang="en-US" altLang="x-none" sz="1000" b="1" dirty="0">
                <a:solidFill>
                  <a:srgbClr val="2DA2BF"/>
                </a:solidFill>
                <a:latin typeface="Arial"/>
                <a:cs typeface="Arial" charset="0"/>
              </a:rPr>
              <a:t>4x3</a:t>
            </a:r>
            <a:endParaRPr lang="en-US" altLang="x-none" sz="1000" dirty="0">
              <a:solidFill>
                <a:srgbClr val="2DA2BF"/>
              </a:solidFill>
              <a:latin typeface="Arial"/>
              <a:cs typeface="Arial" charset="0"/>
            </a:endParaRPr>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What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are Promise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86232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An Object that is used as a placeholder for the future result of an asynchronous operation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 container for an asynchronous delivered value.</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 container for a future value example : Response from Ajax Call.</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no longer need to rely on events and callbacks passed into asynchronous functions to handle asynchronous results.</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Instead of nesting callbacks ,we can chain promise for a sequence of asynchronous operations : escaping call back hell</a:t>
            </a: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219200" y="3776722"/>
            <a:ext cx="5257800" cy="2709803"/>
          </a:xfrm>
          <a:prstGeom prst="rect">
            <a:avLst/>
          </a:prstGeom>
        </p:spPr>
      </p:pic>
    </p:spTree>
    <p:extLst>
      <p:ext uri="{BB962C8B-B14F-4D97-AF65-F5344CB8AC3E}">
        <p14:creationId xmlns:p14="http://schemas.microsoft.com/office/powerpoint/2010/main" val="51556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246769"/>
          </a:xfrm>
          <a:prstGeom prst="rect">
            <a:avLst/>
          </a:prstGeom>
        </p:spPr>
        <p:txBody>
          <a:bodyPr wrap="square">
            <a:spAutoFit/>
          </a:bodyPr>
          <a:lstStyle/>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Pending Promise : </a:t>
            </a:r>
            <a:r>
              <a:rPr lang="en-US" sz="2000" dirty="0">
                <a:latin typeface="Calibri" panose="020F0502020204030204" pitchFamily="34" charset="0"/>
                <a:cs typeface="Calibri" panose="020F0502020204030204" pitchFamily="34" charset="0"/>
              </a:rPr>
              <a:t>I</a:t>
            </a:r>
            <a:r>
              <a:rPr lang="en-US" sz="2000" dirty="0" smtClean="0">
                <a:latin typeface="Calibri" panose="020F0502020204030204" pitchFamily="34" charset="0"/>
                <a:cs typeface="Calibri" panose="020F0502020204030204" pitchFamily="34" charset="0"/>
              </a:rPr>
              <a:t>n the very beginning</a:t>
            </a:r>
            <a:r>
              <a:rPr lang="en-US" sz="2000" dirty="0" smtClean="0">
                <a:latin typeface="Calibri" panose="020F0502020204030204" pitchFamily="34" charset="0"/>
                <a:cs typeface="Calibri" panose="020F0502020204030204" pitchFamily="34" charset="0"/>
              </a:rPr>
              <a:t>, we </a:t>
            </a:r>
            <a:r>
              <a:rPr lang="en-US" sz="2000" dirty="0" smtClean="0">
                <a:latin typeface="Calibri" panose="020F0502020204030204" pitchFamily="34" charset="0"/>
                <a:cs typeface="Calibri" panose="020F0502020204030204" pitchFamily="34" charset="0"/>
              </a:rPr>
              <a:t>say that the promise is pending and so this is before any value resulting from the asynchronous task is available  .</a:t>
            </a:r>
          </a:p>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Settled Promise : </a:t>
            </a:r>
            <a:r>
              <a:rPr lang="en-US" sz="2000" dirty="0" smtClean="0">
                <a:latin typeface="Calibri" panose="020F0502020204030204" pitchFamily="34" charset="0"/>
                <a:cs typeface="Calibri" panose="020F0502020204030204" pitchFamily="34" charset="0"/>
              </a:rPr>
              <a:t>During the pending promise time, the asynchronous task is still doing its work in the background. when the task finally finishes we say that the promise is settled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28600" y="3429000"/>
            <a:ext cx="8382001" cy="2667000"/>
          </a:xfrm>
          <a:prstGeom prst="rect">
            <a:avLst/>
          </a:prstGeom>
        </p:spPr>
      </p:pic>
    </p:spTree>
    <p:extLst>
      <p:ext uri="{BB962C8B-B14F-4D97-AF65-F5344CB8AC3E}">
        <p14:creationId xmlns:p14="http://schemas.microsoft.com/office/powerpoint/2010/main" val="110271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Continue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3170099"/>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rPr>
              <a:t>There are two different types of Settled Promises that are fulfilled promises and rejected promises.</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Fulfilled Promise : </a:t>
            </a:r>
            <a:r>
              <a:rPr lang="en-US" sz="2000" dirty="0" smtClean="0">
                <a:latin typeface="Calibri" panose="020F0502020204030204" pitchFamily="34" charset="0"/>
                <a:cs typeface="Calibri" panose="020F0502020204030204" pitchFamily="34" charset="0"/>
              </a:rPr>
              <a:t>A fulfilled promise is a promise that has successfully resulted in a value just as we expected .For Example : when we use the promise to fetch data from an API a fulfilled promise successfully guts that data and its now available to being used .</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 Rejected Promise : </a:t>
            </a:r>
            <a:r>
              <a:rPr lang="en-US" sz="2000" dirty="0" smtClean="0">
                <a:latin typeface="Calibri" panose="020F0502020204030204" pitchFamily="34" charset="0"/>
                <a:cs typeface="Calibri" panose="020F0502020204030204" pitchFamily="34" charset="0"/>
              </a:rPr>
              <a:t>A rejected means that there has been an error during the asynchronous task. The Example of fetching data from an API an error would be for example when the user is offline and can’t Connect to the API server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0"/>
            <a:ext cx="8305800" cy="2686247"/>
          </a:xfrm>
          <a:prstGeom prst="rect">
            <a:avLst/>
          </a:prstGeom>
        </p:spPr>
      </p:pic>
    </p:spTree>
    <p:extLst>
      <p:ext uri="{BB962C8B-B14F-4D97-AF65-F5344CB8AC3E}">
        <p14:creationId xmlns:p14="http://schemas.microsoft.com/office/powerpoint/2010/main" val="2289904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In A Example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3139321"/>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Now Going  back to the analogy of our lottery ticket ,,the lottery draw is basically the asynchronous task . which determines the results then once the result is available. </a:t>
            </a:r>
            <a:r>
              <a:rPr lang="en-US" dirty="0">
                <a:latin typeface="Calibri" panose="020F0502020204030204" pitchFamily="34" charset="0"/>
                <a:cs typeface="Calibri" panose="020F0502020204030204" pitchFamily="34" charset="0"/>
              </a:rPr>
              <a:t>T</a:t>
            </a:r>
            <a:r>
              <a:rPr lang="en-US" dirty="0" smtClean="0">
                <a:latin typeface="Calibri" panose="020F0502020204030204" pitchFamily="34" charset="0"/>
                <a:cs typeface="Calibri" panose="020F0502020204030204" pitchFamily="34" charset="0"/>
              </a:rPr>
              <a:t>he ticket would be settled then if we guessed the correct outcome the lottery ticket will be fulfilled and we get our money However if we guessed wrong then the ticket basically gets rejected and all we did was waste our money.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these different states are very important to understand because when we use promises in our </a:t>
            </a:r>
            <a:r>
              <a:rPr lang="en-US" dirty="0" err="1">
                <a:latin typeface="Calibri" panose="020F0502020204030204" pitchFamily="34" charset="0"/>
                <a:cs typeface="Calibri" panose="020F0502020204030204" pitchFamily="34" charset="0"/>
              </a:rPr>
              <a:t>code.we</a:t>
            </a:r>
            <a:r>
              <a:rPr lang="en-US" dirty="0">
                <a:latin typeface="Calibri" panose="020F0502020204030204" pitchFamily="34" charset="0"/>
                <a:cs typeface="Calibri" panose="020F0502020204030204" pitchFamily="34" charset="0"/>
              </a:rPr>
              <a:t> will be able to handle these different states in order to do something as a result of either a successful promise or rejected one</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A promise is only settled once and so from there the sate will remain unchanged forever.so the promise was either fulfilled or rejected but it’s impossible to change that state.</a:t>
            </a:r>
            <a:endParaRPr lang="en-US" b="1"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52401" y="4495800"/>
            <a:ext cx="8534400" cy="1899597"/>
          </a:xfrm>
          <a:prstGeom prst="rect">
            <a:avLst/>
          </a:prstGeom>
        </p:spPr>
      </p:pic>
    </p:spTree>
    <p:extLst>
      <p:ext uri="{BB962C8B-B14F-4D97-AF65-F5344CB8AC3E}">
        <p14:creationId xmlns:p14="http://schemas.microsoft.com/office/powerpoint/2010/main" val="814795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Consuming Promise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585323"/>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Now </a:t>
            </a:r>
            <a:r>
              <a:rPr lang="en-US" dirty="0">
                <a:latin typeface="Calibri" panose="020F0502020204030204" pitchFamily="34" charset="0"/>
                <a:cs typeface="Calibri" panose="020F0502020204030204" pitchFamily="34" charset="0"/>
              </a:rPr>
              <a:t>Since the different states that we did the promise life cycle are relevant and useful when we use a promise to get a result which is called , to consume a promise.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so </a:t>
            </a:r>
            <a:r>
              <a:rPr lang="en-US" dirty="0">
                <a:latin typeface="Calibri" panose="020F0502020204030204" pitchFamily="34" charset="0"/>
                <a:cs typeface="Calibri" panose="020F0502020204030204" pitchFamily="34" charset="0"/>
              </a:rPr>
              <a:t>we consume a promise when we already have a </a:t>
            </a:r>
            <a:r>
              <a:rPr lang="en-US" dirty="0" smtClean="0">
                <a:latin typeface="Calibri" panose="020F0502020204030204" pitchFamily="34" charset="0"/>
                <a:cs typeface="Calibri" panose="020F0502020204030204" pitchFamily="34" charset="0"/>
              </a:rPr>
              <a:t>promise , for </a:t>
            </a:r>
            <a:r>
              <a:rPr lang="en-US" dirty="0">
                <a:latin typeface="Calibri" panose="020F0502020204030204" pitchFamily="34" charset="0"/>
                <a:cs typeface="Calibri" panose="020F0502020204030204" pitchFamily="34" charset="0"/>
              </a:rPr>
              <a:t>example the promise that was returned from the fetch function right at the beginning in the promise introduction code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order for a promise to exist in the first </a:t>
            </a:r>
            <a:r>
              <a:rPr lang="en-US" dirty="0" smtClean="0">
                <a:latin typeface="Calibri" panose="020F0502020204030204" pitchFamily="34" charset="0"/>
                <a:cs typeface="Calibri" panose="020F0502020204030204" pitchFamily="34" charset="0"/>
              </a:rPr>
              <a:t>place , it </a:t>
            </a:r>
            <a:r>
              <a:rPr lang="en-US" dirty="0">
                <a:latin typeface="Calibri" panose="020F0502020204030204" pitchFamily="34" charset="0"/>
                <a:cs typeface="Calibri" panose="020F0502020204030204" pitchFamily="34" charset="0"/>
              </a:rPr>
              <a:t>must first be build.so it must be first created in the case of fetch </a:t>
            </a:r>
            <a:r>
              <a:rPr lang="en-US" dirty="0" smtClean="0">
                <a:latin typeface="Calibri" panose="020F0502020204030204" pitchFamily="34" charset="0"/>
                <a:cs typeface="Calibri" panose="020F0502020204030204" pitchFamily="34" charset="0"/>
              </a:rPr>
              <a:t>API , it’s </a:t>
            </a:r>
            <a:r>
              <a:rPr lang="en-US" dirty="0">
                <a:latin typeface="Calibri" panose="020F0502020204030204" pitchFamily="34" charset="0"/>
                <a:cs typeface="Calibri" panose="020F0502020204030204" pitchFamily="34" charset="0"/>
              </a:rPr>
              <a:t>the fetch function that build the promise and returns it for us to consume.so in this case we don’t have to build the promise ourselves in order to consume </a:t>
            </a:r>
            <a:r>
              <a:rPr lang="en-US" dirty="0" smtClean="0">
                <a:latin typeface="Calibri" panose="020F0502020204030204" pitchFamily="34" charset="0"/>
                <a:cs typeface="Calibri" panose="020F0502020204030204" pitchFamily="34" charset="0"/>
              </a:rPr>
              <a:t>it</a:t>
            </a:r>
            <a:r>
              <a:rPr lang="en-US"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362200" y="3492216"/>
            <a:ext cx="4267200" cy="3338512"/>
          </a:xfrm>
          <a:prstGeom prst="rect">
            <a:avLst/>
          </a:prstGeom>
        </p:spPr>
      </p:pic>
    </p:spTree>
    <p:extLst>
      <p:ext uri="{BB962C8B-B14F-4D97-AF65-F5344CB8AC3E}">
        <p14:creationId xmlns:p14="http://schemas.microsoft.com/office/powerpoint/2010/main" val="2722436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5C53802-214C-4AFB-8F6F-FB3C3EFC7F14}"/>
              </a:ext>
            </a:extLst>
          </p:cNvPr>
          <p:cNvSpPr/>
          <p:nvPr/>
        </p:nvSpPr>
        <p:spPr>
          <a:xfrm>
            <a:off x="0" y="624908"/>
            <a:ext cx="9144000" cy="3261292"/>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latin typeface="Calibri Light" panose="020F0302020204030204" pitchFamily="34" charset="0"/>
                <a:cs typeface="Calibri Light" panose="020F0302020204030204" pitchFamily="34" charset="0"/>
              </a:rPr>
              <a:t>Presentation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on</a:t>
            </a:r>
          </a:p>
          <a:p>
            <a:pPr algn="ct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 </a:t>
            </a:r>
            <a:r>
              <a:rPr lang="en-US" sz="3200" b="1" dirty="0">
                <a:solidFill>
                  <a:schemeClr val="accent1">
                    <a:lumMod val="75000"/>
                  </a:schemeClr>
                </a:solidFill>
                <a:latin typeface="Calibri Light" panose="020F0302020204030204" pitchFamily="34" charset="0"/>
                <a:cs typeface="Calibri Light" panose="020F0302020204030204" pitchFamily="34" charset="0"/>
              </a:rPr>
              <a:t>Asynchronous JavaScript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Promises</a:t>
            </a:r>
            <a:r>
              <a:rPr lang="en-US" sz="3200" b="1" dirty="0">
                <a:solidFill>
                  <a:schemeClr val="accent1">
                    <a:lumMod val="75000"/>
                  </a:schemeClr>
                </a:solidFill>
                <a:latin typeface="Calibri Light" panose="020F0302020204030204" pitchFamily="34" charset="0"/>
                <a:cs typeface="Calibri Light" panose="020F0302020204030204" pitchFamily="34" charset="0"/>
              </a:rPr>
              <a:t>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And AJAX</a:t>
            </a:r>
          </a:p>
        </p:txBody>
      </p:sp>
    </p:spTree>
    <p:extLst>
      <p:ext uri="{BB962C8B-B14F-4D97-AF65-F5344CB8AC3E}">
        <p14:creationId xmlns:p14="http://schemas.microsoft.com/office/powerpoint/2010/main" val="340684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008BDDF-7952-44BA-B82C-9DCB7AFCCFEF}"/>
              </a:ext>
            </a:extLst>
          </p:cNvPr>
          <p:cNvSpPr/>
          <p:nvPr/>
        </p:nvSpPr>
        <p:spPr>
          <a:xfrm>
            <a:off x="304800" y="113898"/>
            <a:ext cx="8839200" cy="662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spc="300" dirty="0" smtClean="0">
              <a:solidFill>
                <a:schemeClr val="accent3"/>
              </a:solidFill>
              <a:latin typeface="KPMG Light" panose="020B0403030202040204" pitchFamily="34" charset="0"/>
              <a:cs typeface="Calibri Light" panose="020F0302020204030204" pitchFamily="34" charset="0"/>
            </a:endParaRPr>
          </a:p>
          <a:p>
            <a:r>
              <a:rPr lang="en-US" sz="2800" b="1" spc="300" dirty="0" smtClean="0">
                <a:solidFill>
                  <a:schemeClr val="accent3"/>
                </a:solidFill>
                <a:latin typeface="KPMG Light" panose="020B0403030202040204" pitchFamily="34" charset="0"/>
                <a:cs typeface="Calibri Light" panose="020F0302020204030204" pitchFamily="34" charset="0"/>
              </a:rPr>
              <a:t>Contents</a:t>
            </a:r>
          </a:p>
          <a:p>
            <a:endParaRPr lang="en-US" b="1" spc="300" dirty="0">
              <a:solidFill>
                <a:srgbClr val="CC0099"/>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p:txBody>
      </p:sp>
      <p:graphicFrame>
        <p:nvGraphicFramePr>
          <p:cNvPr id="7" name="Table 6">
            <a:extLst>
              <a:ext uri="{FF2B5EF4-FFF2-40B4-BE49-F238E27FC236}">
                <a16:creationId xmlns:a16="http://schemas.microsoft.com/office/drawing/2014/main" xmlns="" id="{630C0CF9-141A-4B0B-9A57-029ECECBBF23}"/>
              </a:ext>
            </a:extLst>
          </p:cNvPr>
          <p:cNvGraphicFramePr>
            <a:graphicFrameLocks noGrp="1"/>
          </p:cNvGraphicFramePr>
          <p:nvPr>
            <p:extLst>
              <p:ext uri="{D42A27DB-BD31-4B8C-83A1-F6EECF244321}">
                <p14:modId xmlns:p14="http://schemas.microsoft.com/office/powerpoint/2010/main" val="2135204710"/>
              </p:ext>
            </p:extLst>
          </p:nvPr>
        </p:nvGraphicFramePr>
        <p:xfrm>
          <a:off x="685800" y="1152224"/>
          <a:ext cx="5943600" cy="3200400"/>
        </p:xfrm>
        <a:graphic>
          <a:graphicData uri="http://schemas.openxmlformats.org/drawingml/2006/table">
            <a:tbl>
              <a:tblPr>
                <a:tableStyleId>{5C22544A-7EE6-4342-B048-85BDC9FD1C3A}</a:tableStyleId>
              </a:tblPr>
              <a:tblGrid>
                <a:gridCol w="666093">
                  <a:extLst>
                    <a:ext uri="{9D8B030D-6E8A-4147-A177-3AD203B41FA5}">
                      <a16:colId xmlns:a16="http://schemas.microsoft.com/office/drawing/2014/main" xmlns="" val="3683544085"/>
                    </a:ext>
                  </a:extLst>
                </a:gridCol>
                <a:gridCol w="5277507">
                  <a:extLst>
                    <a:ext uri="{9D8B030D-6E8A-4147-A177-3AD203B41FA5}">
                      <a16:colId xmlns:a16="http://schemas.microsoft.com/office/drawing/2014/main" xmlns="" val="2299145016"/>
                    </a:ext>
                  </a:extLst>
                </a:gridCol>
              </a:tblGrid>
              <a:tr h="38100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1</a:t>
                      </a:r>
                    </a:p>
                  </a:txBody>
                  <a:tcPr anchor="ctr">
                    <a:lnL w="12700" cmpd="sng">
                      <a:noFill/>
                    </a:lnL>
                    <a:lnR w="6350" cap="flat" cmpd="sng" algn="ctr">
                      <a:solidFill>
                        <a:schemeClr val="accent3"/>
                      </a:solidFill>
                      <a:prstDash val="solid"/>
                      <a:round/>
                      <a:headEnd type="none" w="med" len="med"/>
                      <a:tailEnd type="none" w="med" len="med"/>
                    </a:lnR>
                    <a:lnT w="12700" cmpd="sng">
                      <a:noFill/>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Synchronous</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and Asynchronous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mpd="sng">
                      <a:noFill/>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67111076"/>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2</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Ajax</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and Ajax Calls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05076279"/>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3</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API and API</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t>
                      </a: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Data Formats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03802243"/>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4</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Introduction</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5676282"/>
                  </a:ext>
                </a:extLst>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5</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 Life Cycle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51417790"/>
                  </a:ext>
                </a:extLst>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6</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 Life Cycle</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Example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7</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Consuming Promise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71787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Synchronous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24676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Most Code is Synchronous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Synchronous Code is executed line by line </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Each Line of code waits for previous line to finish</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Long Running Operation Block code Execution</a:t>
            </a:r>
            <a:r>
              <a:rPr lang="en-US" sz="1400" dirty="0" smtClean="0">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 y="3581400"/>
            <a:ext cx="5483192" cy="2438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161169"/>
            <a:ext cx="2432175" cy="3080982"/>
          </a:xfrm>
          <a:prstGeom prst="rect">
            <a:avLst/>
          </a:prstGeom>
        </p:spPr>
      </p:pic>
    </p:spTree>
    <p:extLst>
      <p:ext uri="{BB962C8B-B14F-4D97-AF65-F5344CB8AC3E}">
        <p14:creationId xmlns:p14="http://schemas.microsoft.com/office/powerpoint/2010/main" val="2126281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Is It Synchronous or Not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80" y="1600200"/>
            <a:ext cx="7588640" cy="3552913"/>
          </a:xfrm>
          <a:prstGeom prst="rect">
            <a:avLst/>
          </a:prstGeom>
        </p:spPr>
      </p:pic>
    </p:spTree>
    <p:extLst>
      <p:ext uri="{BB962C8B-B14F-4D97-AF65-F5344CB8AC3E}">
        <p14:creationId xmlns:p14="http://schemas.microsoft.com/office/powerpoint/2010/main" val="1764213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Asynchronous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76998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Asynchronous Code Is Executed after a task that runs in the “background” finishes .</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Asynchronous code is non blocking .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Execution doesn’t wait for an asynchronous task to finish its work.</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Call Back functions alone do not make code Asynchronous.</a:t>
            </a:r>
          </a:p>
          <a:p>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Coordinating </a:t>
            </a:r>
            <a:r>
              <a:rPr lang="en-US" sz="2000" dirty="0">
                <a:latin typeface="Calibri" panose="020F0502020204030204" pitchFamily="34" charset="0"/>
                <a:cs typeface="Calibri" panose="020F0502020204030204" pitchFamily="34" charset="0"/>
              </a:rPr>
              <a:t>behavior of a program over a period of time.</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3276600"/>
            <a:ext cx="8153400" cy="18295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5077275"/>
            <a:ext cx="8153400" cy="1580519"/>
          </a:xfrm>
          <a:prstGeom prst="rect">
            <a:avLst/>
          </a:prstGeom>
        </p:spPr>
      </p:pic>
    </p:spTree>
    <p:extLst>
      <p:ext uri="{BB962C8B-B14F-4D97-AF65-F5344CB8AC3E}">
        <p14:creationId xmlns:p14="http://schemas.microsoft.com/office/powerpoint/2010/main" val="2945897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Ajax and Ajax Calls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1569660"/>
          </a:xfrm>
          <a:prstGeom prst="rect">
            <a:avLst/>
          </a:prstGeom>
        </p:spPr>
        <p:txBody>
          <a:bodyPr wrap="square">
            <a:spAutoFit/>
          </a:bodyPr>
          <a:lstStyle/>
          <a:p>
            <a:r>
              <a:rPr lang="en-US" sz="2400" b="1" i="1" dirty="0" smtClean="0">
                <a:latin typeface="Bell MT" panose="02020503060305020303" pitchFamily="18" charset="0"/>
                <a:cs typeface="Calibri" panose="020F0502020204030204" pitchFamily="34" charset="0"/>
              </a:rPr>
              <a:t>Ajax (Asynchronous </a:t>
            </a:r>
            <a:r>
              <a:rPr lang="en-US" sz="2400" b="1" i="1" dirty="0" err="1" smtClean="0">
                <a:latin typeface="Bell MT" panose="02020503060305020303" pitchFamily="18" charset="0"/>
                <a:cs typeface="Calibri" panose="020F0502020204030204" pitchFamily="34" charset="0"/>
              </a:rPr>
              <a:t>Javascript</a:t>
            </a:r>
            <a:r>
              <a:rPr lang="en-US" sz="2400" b="1" i="1" dirty="0" smtClean="0">
                <a:latin typeface="Bell MT" panose="02020503060305020303" pitchFamily="18" charset="0"/>
                <a:cs typeface="Calibri" panose="020F0502020204030204" pitchFamily="34" charset="0"/>
              </a:rPr>
              <a:t> And Xml) Allow us to communicate with remote web servers in an asynchronous way .with Ajax calls, we can request data from web servers dynamically .</a:t>
            </a:r>
            <a:endParaRPr lang="en-US" sz="2400" b="1" i="1" dirty="0">
              <a:latin typeface="Bell MT" panose="02020503060305020303" pitchFamily="18"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74" y="2971800"/>
            <a:ext cx="7461426" cy="2590800"/>
          </a:xfrm>
          <a:prstGeom prst="rect">
            <a:avLst/>
          </a:prstGeom>
        </p:spPr>
      </p:pic>
    </p:spTree>
    <p:extLst>
      <p:ext uri="{BB962C8B-B14F-4D97-AF65-F5344CB8AC3E}">
        <p14:creationId xmlns:p14="http://schemas.microsoft.com/office/powerpoint/2010/main" val="588078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What is API  :</a:t>
            </a: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317009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Application Programming Interface: Piece of software that can be used by another piece of software ,in order to allow applications to talk with each other.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Online API When We Use Ajax : Application Running on a server ,that receives request for data and sends data back as response.</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can build our own web APIs (requires backend development </a:t>
            </a:r>
            <a:r>
              <a:rPr lang="en-US" sz="2000" dirty="0" err="1" smtClean="0">
                <a:latin typeface="Calibri" panose="020F0502020204030204" pitchFamily="34" charset="0"/>
                <a:cs typeface="Calibri" panose="020F0502020204030204" pitchFamily="34" charset="0"/>
              </a:rPr>
              <a:t>development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e.g</a:t>
            </a:r>
            <a:r>
              <a:rPr lang="en-US" sz="2000" dirty="0" smtClean="0">
                <a:latin typeface="Calibri" panose="020F0502020204030204" pitchFamily="34" charset="0"/>
                <a:cs typeface="Calibri" panose="020F0502020204030204" pitchFamily="34" charset="0"/>
              </a:rPr>
              <a:t> Node.js ) or use 3</a:t>
            </a:r>
            <a:r>
              <a:rPr lang="en-US" sz="2000" baseline="30000" dirty="0" smtClean="0">
                <a:latin typeface="Calibri" panose="020F0502020204030204" pitchFamily="34" charset="0"/>
                <a:cs typeface="Calibri" panose="020F0502020204030204" pitchFamily="34" charset="0"/>
              </a:rPr>
              <a:t>rd</a:t>
            </a:r>
            <a:r>
              <a:rPr lang="en-US" sz="2000" dirty="0" smtClean="0">
                <a:latin typeface="Calibri" panose="020F0502020204030204" pitchFamily="34" charset="0"/>
                <a:cs typeface="Calibri" panose="020F0502020204030204" pitchFamily="34" charset="0"/>
              </a:rPr>
              <a:t> Party APIs .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 Above Example, The travel Application when use as an API you can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81000" y="3967602"/>
            <a:ext cx="6629400" cy="2657475"/>
          </a:xfrm>
          <a:prstGeom prst="rect">
            <a:avLst/>
          </a:prstGeom>
        </p:spPr>
      </p:pic>
    </p:spTree>
    <p:extLst>
      <p:ext uri="{BB962C8B-B14F-4D97-AF65-F5344CB8AC3E}">
        <p14:creationId xmlns:p14="http://schemas.microsoft.com/office/powerpoint/2010/main" val="1452142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API Data Formats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p>
        </p:txBody>
      </p:sp>
      <p:sp>
        <p:nvSpPr>
          <p:cNvPr id="4" name="Rectangle 3">
            <a:extLst>
              <a:ext uri="{FF2B5EF4-FFF2-40B4-BE49-F238E27FC236}">
                <a16:creationId xmlns:a16="http://schemas.microsoft.com/office/drawing/2014/main" xmlns="" id="{179BE2D3-7A5C-409D-8766-C53BD338B713}"/>
              </a:ext>
            </a:extLst>
          </p:cNvPr>
          <p:cNvSpPr/>
          <p:nvPr/>
        </p:nvSpPr>
        <p:spPr>
          <a:xfrm>
            <a:off x="304800" y="3200400"/>
            <a:ext cx="8534400" cy="317009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Ajax Stands For Asynchronous </a:t>
            </a:r>
            <a:r>
              <a:rPr lang="en-US" sz="2000" dirty="0" err="1" smtClean="0">
                <a:latin typeface="Calibri" panose="020F0502020204030204" pitchFamily="34" charset="0"/>
                <a:cs typeface="Calibri" panose="020F0502020204030204" pitchFamily="34" charset="0"/>
              </a:rPr>
              <a:t>Javascript</a:t>
            </a:r>
            <a:r>
              <a:rPr lang="en-US" sz="2000" dirty="0" smtClean="0">
                <a:latin typeface="Calibri" panose="020F0502020204030204" pitchFamily="34" charset="0"/>
                <a:cs typeface="Calibri" panose="020F0502020204030204" pitchFamily="34" charset="0"/>
              </a:rPr>
              <a:t> and XML so the X here stands for XML and XML is a data format which used to be widely used to transmit data on the web.</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Basically No API uses XML data anymore the Term Ajax is just an old Name that got very popular back in the day and so its still used today even though we don’t use XML anymore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So Instead ,Most API these days use the JSON data Format so JSON is the most Popular data format Today. Because it’s basically just a </a:t>
            </a:r>
            <a:r>
              <a:rPr lang="en-US" sz="2000" dirty="0" err="1">
                <a:latin typeface="Calibri" panose="020F0502020204030204" pitchFamily="34" charset="0"/>
                <a:cs typeface="Calibri" panose="020F0502020204030204" pitchFamily="34" charset="0"/>
              </a:rPr>
              <a:t>J</a:t>
            </a:r>
            <a:r>
              <a:rPr lang="en-US" sz="2000" dirty="0" err="1" smtClean="0">
                <a:latin typeface="Calibri" panose="020F0502020204030204" pitchFamily="34" charset="0"/>
                <a:cs typeface="Calibri" panose="020F0502020204030204" pitchFamily="34" charset="0"/>
              </a:rPr>
              <a:t>avascript</a:t>
            </a:r>
            <a:r>
              <a:rPr lang="en-US" sz="2000" dirty="0" smtClean="0">
                <a:latin typeface="Calibri" panose="020F0502020204030204" pitchFamily="34" charset="0"/>
                <a:cs typeface="Calibri" panose="020F0502020204030204" pitchFamily="34" charset="0"/>
              </a:rPr>
              <a:t> notation but converted to string.so therefore its very easy to send across the web and also to use in </a:t>
            </a:r>
            <a:r>
              <a:rPr lang="en-US" sz="2000" dirty="0" err="1" smtClean="0">
                <a:latin typeface="Calibri" panose="020F0502020204030204" pitchFamily="34" charset="0"/>
                <a:cs typeface="Calibri" panose="020F0502020204030204" pitchFamily="34" charset="0"/>
              </a:rPr>
              <a:t>Javascript</a:t>
            </a:r>
            <a:r>
              <a:rPr lang="en-US" sz="2000" dirty="0" smtClean="0">
                <a:latin typeface="Calibri" panose="020F0502020204030204" pitchFamily="34" charset="0"/>
                <a:cs typeface="Calibri" panose="020F0502020204030204" pitchFamily="34" charset="0"/>
              </a:rPr>
              <a:t> once the data arrives.  </a:t>
            </a: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457200" y="838201"/>
            <a:ext cx="7315200" cy="2362200"/>
          </a:xfrm>
          <a:prstGeom prst="rect">
            <a:avLst/>
          </a:prstGeom>
        </p:spPr>
      </p:pic>
    </p:spTree>
    <p:extLst>
      <p:ext uri="{BB962C8B-B14F-4D97-AF65-F5344CB8AC3E}">
        <p14:creationId xmlns:p14="http://schemas.microsoft.com/office/powerpoint/2010/main" val="1288389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4.03"/>
  <p:tag name="TYPE" val="Screen"/>
  <p:tag name="KEYWORD" val="SCREEN"/>
  <p:tag name="TEMPLATEVERSION" val="31/01/2011 18:29:36"/>
</p:tagLst>
</file>

<file path=ppt/tags/tag2.xml><?xml version="1.0" encoding="utf-8"?>
<p:tagLst xmlns:a="http://schemas.openxmlformats.org/drawingml/2006/main" xmlns:r="http://schemas.openxmlformats.org/officeDocument/2006/relationships" xmlns:p="http://schemas.openxmlformats.org/presentationml/2006/main">
  <p:tag name="ADV_COPYRIGHT" val="TRUE"/>
</p:tagLst>
</file>

<file path=ppt/tags/tag3.xml><?xml version="1.0" encoding="utf-8"?>
<p:tagLst xmlns:a="http://schemas.openxmlformats.org/drawingml/2006/main" xmlns:r="http://schemas.openxmlformats.org/officeDocument/2006/relationships" xmlns:p="http://schemas.openxmlformats.org/presentationml/2006/main">
  <p:tag name="ADV_COPYRIGHT" val="TRUE"/>
</p:tagLst>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1_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blipFill>
          <a:blip xmlns:r="http://schemas.openxmlformats.org/officeDocument/2006/relationships" r:embed="rId1" cstate="print">
            <a:extLst>
              <a:ext uri="{28A0092B-C50C-407E-A947-70E740481C1C}">
                <a14:useLocalDpi xmlns:a14="http://schemas.microsoft.com/office/drawing/2010/main"/>
              </a:ext>
            </a:extLst>
          </a:blip>
          <a:stretch>
            <a:fillRect/>
          </a:stretch>
        </a:blipFill>
        <a:ln w="9525">
          <a:noFill/>
          <a:round/>
          <a:headEnd/>
          <a:tailEnd/>
        </a:ln>
        <a:effectLst>
          <a:reflection blurRad="6350" stA="52000" endA="300" endPos="35000" dir="5400000" sy="-100000" algn="bl" rotWithShape="0"/>
        </a:effectLst>
      </a:spPr>
      <a:bodyPr vert="horz" wrap="square" lIns="91440" tIns="45720" rIns="91440" bIns="45720" numCol="1" anchor="t" anchorCtr="0" compatLnSpc="1">
        <a:prstTxWarp prst="textNoShape">
          <a:avLst/>
        </a:prstTxWarp>
      </a:bodyPr>
      <a:lstStyle>
        <a:defPPr>
          <a:defRPr dirty="0"/>
        </a:defPPr>
      </a:lst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3.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F1D599FF57F44864AFEDFF9A1330B" ma:contentTypeVersion="10" ma:contentTypeDescription="Create a new document." ma:contentTypeScope="" ma:versionID="22ace72c79b3dd8f7a1f0c6c024c29e0">
  <xsd:schema xmlns:xsd="http://www.w3.org/2001/XMLSchema" xmlns:xs="http://www.w3.org/2001/XMLSchema" xmlns:p="http://schemas.microsoft.com/office/2006/metadata/properties" xmlns:ns3="92fa6c51-88e6-448b-8389-7db66c5b05b3" xmlns:ns4="689d5c37-ed17-4b5f-a34e-49d25e9d8576" targetNamespace="http://schemas.microsoft.com/office/2006/metadata/properties" ma:root="true" ma:fieldsID="47657392d6ac8b3e8ebcb35d89fc93d3" ns3:_="" ns4:_="">
    <xsd:import namespace="92fa6c51-88e6-448b-8389-7db66c5b05b3"/>
    <xsd:import namespace="689d5c37-ed17-4b5f-a34e-49d25e9d857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fa6c51-88e6-448b-8389-7db66c5b0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9d5c37-ed17-4b5f-a34e-49d25e9d85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5F000-DB85-4142-8F12-26ABCF62B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fa6c51-88e6-448b-8389-7db66c5b05b3"/>
    <ds:schemaRef ds:uri="689d5c37-ed17-4b5f-a34e-49d25e9d8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9CC750-B284-4C1D-BDBD-07BAE3CCFEE6}">
  <ds:schemaRefs>
    <ds:schemaRef ds:uri="http://purl.org/dc/dcmitype/"/>
    <ds:schemaRef ds:uri="http://purl.org/dc/terms/"/>
    <ds:schemaRef ds:uri="92fa6c51-88e6-448b-8389-7db66c5b05b3"/>
    <ds:schemaRef ds:uri="689d5c37-ed17-4b5f-a34e-49d25e9d8576"/>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2E68155-04B5-45C3-A02D-3663538751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9080</TotalTime>
  <Words>909</Words>
  <Application>Microsoft Office PowerPoint</Application>
  <PresentationFormat>On-screen Show (4:3)</PresentationFormat>
  <Paragraphs>95</Paragraphs>
  <Slides>14</Slides>
  <Notes>1</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CREATE SCREEN</vt:lpstr>
      <vt:lpstr>1_CREATE SCREEN</vt:lpstr>
      <vt:lpstr>Widescreen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sukhan</dc:creator>
  <cp:lastModifiedBy>saifali.siddiqui</cp:lastModifiedBy>
  <cp:revision>545</cp:revision>
  <dcterms:created xsi:type="dcterms:W3CDTF">2012-03-15T08:37:31Z</dcterms:created>
  <dcterms:modified xsi:type="dcterms:W3CDTF">2021-02-08T10:15:34Z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0x010100DBEF1D599FF57F44864AFEDFF9A1330B</vt:lpwstr>
  </property>
</Properties>
</file>