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4" r:id="rId1"/>
  </p:sldMasterIdLst>
  <p:notesMasterIdLst>
    <p:notesMasterId r:id="rId32"/>
  </p:notesMasterIdLst>
  <p:sldIdLst>
    <p:sldId id="287" r:id="rId2"/>
    <p:sldId id="290" r:id="rId3"/>
    <p:sldId id="291"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82" r:id="rId18"/>
    <p:sldId id="271" r:id="rId19"/>
    <p:sldId id="272" r:id="rId20"/>
    <p:sldId id="273" r:id="rId21"/>
    <p:sldId id="274" r:id="rId22"/>
    <p:sldId id="275" r:id="rId23"/>
    <p:sldId id="276" r:id="rId24"/>
    <p:sldId id="277" r:id="rId25"/>
    <p:sldId id="278" r:id="rId26"/>
    <p:sldId id="279" r:id="rId27"/>
    <p:sldId id="283" r:id="rId28"/>
    <p:sldId id="280" r:id="rId29"/>
    <p:sldId id="285"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QL Project" id="{9740B0C6-EECE-4F0E-86E4-7FA32554C9B9}">
          <p14:sldIdLst>
            <p14:sldId id="287"/>
            <p14:sldId id="290"/>
            <p14:sldId id="291"/>
            <p14:sldId id="258"/>
            <p14:sldId id="259"/>
            <p14:sldId id="260"/>
            <p14:sldId id="261"/>
            <p14:sldId id="262"/>
            <p14:sldId id="263"/>
            <p14:sldId id="265"/>
            <p14:sldId id="264"/>
            <p14:sldId id="266"/>
            <p14:sldId id="267"/>
            <p14:sldId id="268"/>
            <p14:sldId id="269"/>
            <p14:sldId id="270"/>
            <p14:sldId id="282"/>
            <p14:sldId id="271"/>
            <p14:sldId id="272"/>
            <p14:sldId id="273"/>
            <p14:sldId id="274"/>
            <p14:sldId id="275"/>
            <p14:sldId id="276"/>
            <p14:sldId id="277"/>
            <p14:sldId id="278"/>
            <p14:sldId id="279"/>
            <p14:sldId id="283"/>
            <p14:sldId id="280"/>
            <p14:sldId id="285"/>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6" d="100"/>
          <a:sy n="66" d="100"/>
        </p:scale>
        <p:origin x="13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Downloads\data-171160734320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li\OneDrive\Desktop\Learning\SQL\Sql%20pratice\SQL%20PROJECT\IPL%20Dataset\bowlers%20strike%20rat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li\OneDrive\Desktop\Learning\SQL\Sql%20pratice\SQL%20PROJECT\IPL%20Dataset\All-rounder%20strike%20rate.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effectLst>
                  <a:outerShdw blurRad="38100" dist="38100" dir="2700000" algn="tl">
                    <a:srgbClr val="000000">
                      <a:alpha val="43137"/>
                    </a:srgbClr>
                  </a:outerShdw>
                </a:effectLst>
              </a:rPr>
              <a:t>Strike</a:t>
            </a:r>
            <a:r>
              <a:rPr lang="en-IN" baseline="0" dirty="0">
                <a:effectLst>
                  <a:outerShdw blurRad="38100" dist="38100" dir="2700000" algn="tl">
                    <a:srgbClr val="000000">
                      <a:alpha val="43137"/>
                    </a:srgbClr>
                  </a:outerShdw>
                </a:effectLst>
              </a:rPr>
              <a:t> Rate  chart</a:t>
            </a:r>
            <a:endParaRPr lang="en-IN" dirty="0">
              <a:effectLst>
                <a:outerShdw blurRad="38100" dist="38100" dir="2700000" algn="tl">
                  <a:srgbClr val="000000">
                    <a:alpha val="43137"/>
                  </a:srgbClr>
                </a:outerShdw>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445047262524903E-2"/>
          <c:y val="0.16382087008553928"/>
          <c:w val="0.91621756043126679"/>
          <c:h val="0.71272603038654125"/>
        </c:manualLayout>
      </c:layout>
      <c:barChart>
        <c:barDir val="col"/>
        <c:grouping val="clustered"/>
        <c:varyColors val="0"/>
        <c:ser>
          <c:idx val="0"/>
          <c:order val="0"/>
          <c:tx>
            <c:strRef>
              <c:f>'data-1711607343200'!$B$1</c:f>
              <c:strCache>
                <c:ptCount val="1"/>
                <c:pt idx="0">
                  <c:v>ball_faced</c:v>
                </c:pt>
              </c:strCache>
            </c:strRef>
          </c:tx>
          <c:spPr>
            <a:solidFill>
              <a:schemeClr val="accent1"/>
            </a:solidFill>
            <a:ln>
              <a:noFill/>
            </a:ln>
            <a:effectLst/>
          </c:spPr>
          <c:invertIfNegative val="0"/>
          <c:cat>
            <c:strRef>
              <c:f>'data-1711607343200'!$A$2:$A$11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'data-1711607343200'!$B$2:$B$11</c:f>
              <c:numCache>
                <c:formatCode>General</c:formatCode>
                <c:ptCount val="10"/>
                <c:pt idx="0">
                  <c:v>832</c:v>
                </c:pt>
                <c:pt idx="1">
                  <c:v>543</c:v>
                </c:pt>
                <c:pt idx="2">
                  <c:v>847</c:v>
                </c:pt>
                <c:pt idx="3">
                  <c:v>1755</c:v>
                </c:pt>
                <c:pt idx="4">
                  <c:v>973</c:v>
                </c:pt>
                <c:pt idx="5">
                  <c:v>1368</c:v>
                </c:pt>
                <c:pt idx="6">
                  <c:v>3192</c:v>
                </c:pt>
                <c:pt idx="7">
                  <c:v>3179</c:v>
                </c:pt>
                <c:pt idx="8">
                  <c:v>2017</c:v>
                </c:pt>
                <c:pt idx="9">
                  <c:v>1146</c:v>
                </c:pt>
              </c:numCache>
            </c:numRef>
          </c:val>
          <c:extLst>
            <c:ext xmlns:c16="http://schemas.microsoft.com/office/drawing/2014/chart" uri="{C3380CC4-5D6E-409C-BE32-E72D297353CC}">
              <c16:uniqueId val="{00000000-87C5-4426-91D6-5769150B7C6E}"/>
            </c:ext>
          </c:extLst>
        </c:ser>
        <c:ser>
          <c:idx val="1"/>
          <c:order val="1"/>
          <c:tx>
            <c:strRef>
              <c:f>'data-1711607343200'!$C$1</c:f>
              <c:strCache>
                <c:ptCount val="1"/>
                <c:pt idx="0">
                  <c:v>total_runs</c:v>
                </c:pt>
              </c:strCache>
            </c:strRef>
          </c:tx>
          <c:spPr>
            <a:solidFill>
              <a:schemeClr val="accent3"/>
            </a:solidFill>
            <a:ln>
              <a:noFill/>
            </a:ln>
            <a:effectLst/>
          </c:spPr>
          <c:invertIfNegative val="0"/>
          <c:cat>
            <c:strRef>
              <c:f>'data-1711607343200'!$A$2:$A$11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'data-1711607343200'!$C$2:$C$11</c:f>
              <c:numCache>
                <c:formatCode>General</c:formatCode>
                <c:ptCount val="10"/>
                <c:pt idx="0">
                  <c:v>1517</c:v>
                </c:pt>
                <c:pt idx="1">
                  <c:v>892</c:v>
                </c:pt>
                <c:pt idx="2">
                  <c:v>1349</c:v>
                </c:pt>
                <c:pt idx="3">
                  <c:v>2728</c:v>
                </c:pt>
                <c:pt idx="4">
                  <c:v>1505</c:v>
                </c:pt>
                <c:pt idx="5">
                  <c:v>2079</c:v>
                </c:pt>
                <c:pt idx="6">
                  <c:v>4849</c:v>
                </c:pt>
                <c:pt idx="7">
                  <c:v>4772</c:v>
                </c:pt>
                <c:pt idx="8">
                  <c:v>3023</c:v>
                </c:pt>
                <c:pt idx="9">
                  <c:v>1714</c:v>
                </c:pt>
              </c:numCache>
            </c:numRef>
          </c:val>
          <c:extLst>
            <c:ext xmlns:c16="http://schemas.microsoft.com/office/drawing/2014/chart" uri="{C3380CC4-5D6E-409C-BE32-E72D297353CC}">
              <c16:uniqueId val="{00000001-87C5-4426-91D6-5769150B7C6E}"/>
            </c:ext>
          </c:extLst>
        </c:ser>
        <c:ser>
          <c:idx val="2"/>
          <c:order val="2"/>
          <c:tx>
            <c:strRef>
              <c:f>'data-1711607343200'!$D$1</c:f>
              <c:strCache>
                <c:ptCount val="1"/>
                <c:pt idx="0">
                  <c:v>strike_rate</c:v>
                </c:pt>
              </c:strCache>
            </c:strRef>
          </c:tx>
          <c:spPr>
            <a:solidFill>
              <a:schemeClr val="accent5"/>
            </a:solidFill>
            <a:ln>
              <a:noFill/>
            </a:ln>
            <a:effectLst/>
          </c:spPr>
          <c:invertIfNegative val="0"/>
          <c:cat>
            <c:strRef>
              <c:f>'data-1711607343200'!$A$2:$A$11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'data-1711607343200'!$D$2:$D$11</c:f>
              <c:numCache>
                <c:formatCode>General</c:formatCode>
                <c:ptCount val="10"/>
                <c:pt idx="0">
                  <c:v>182.33173076923001</c:v>
                </c:pt>
                <c:pt idx="1">
                  <c:v>164.27255985267001</c:v>
                </c:pt>
                <c:pt idx="2">
                  <c:v>159.26800472254999</c:v>
                </c:pt>
                <c:pt idx="3">
                  <c:v>155.44159544159501</c:v>
                </c:pt>
                <c:pt idx="4">
                  <c:v>154.676258992805</c:v>
                </c:pt>
                <c:pt idx="5">
                  <c:v>151.97368421052599</c:v>
                </c:pt>
                <c:pt idx="6">
                  <c:v>151.91102756892201</c:v>
                </c:pt>
                <c:pt idx="7">
                  <c:v>150.110097514941</c:v>
                </c:pt>
                <c:pt idx="8">
                  <c:v>149.876053544868</c:v>
                </c:pt>
                <c:pt idx="9">
                  <c:v>149.56369982547901</c:v>
                </c:pt>
              </c:numCache>
            </c:numRef>
          </c:val>
          <c:extLst>
            <c:ext xmlns:c16="http://schemas.microsoft.com/office/drawing/2014/chart" uri="{C3380CC4-5D6E-409C-BE32-E72D297353CC}">
              <c16:uniqueId val="{00000002-87C5-4426-91D6-5769150B7C6E}"/>
            </c:ext>
          </c:extLst>
        </c:ser>
        <c:dLbls>
          <c:showLegendKey val="0"/>
          <c:showVal val="0"/>
          <c:showCatName val="0"/>
          <c:showSerName val="0"/>
          <c:showPercent val="0"/>
          <c:showBubbleSize val="0"/>
        </c:dLbls>
        <c:gapWidth val="219"/>
        <c:overlap val="-27"/>
        <c:axId val="1796325807"/>
        <c:axId val="1796326767"/>
      </c:barChart>
      <c:catAx>
        <c:axId val="1796325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6326767"/>
        <c:crosses val="autoZero"/>
        <c:auto val="1"/>
        <c:lblAlgn val="ctr"/>
        <c:lblOffset val="100"/>
        <c:noMultiLvlLbl val="0"/>
      </c:catAx>
      <c:valAx>
        <c:axId val="1796326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63258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effectLst>
                  <a:outerShdw blurRad="38100" dist="38100" dir="2700000" algn="tl">
                    <a:srgbClr val="000000">
                      <a:alpha val="43137"/>
                    </a:srgbClr>
                  </a:outerShdw>
                </a:effectLst>
              </a:rPr>
              <a:t>Player</a:t>
            </a:r>
            <a:r>
              <a:rPr lang="en-IN" baseline="0" dirty="0">
                <a:effectLst>
                  <a:outerShdw blurRad="38100" dist="38100" dir="2700000" algn="tl">
                    <a:srgbClr val="000000">
                      <a:alpha val="43137"/>
                    </a:srgbClr>
                  </a:outerShdw>
                </a:effectLst>
              </a:rPr>
              <a:t>’s Average</a:t>
            </a:r>
            <a:endParaRPr lang="en-IN" dirty="0">
              <a:effectLst>
                <a:outerShdw blurRad="38100" dist="38100" dir="2700000" algn="tl">
                  <a:srgbClr val="000000">
                    <a:alpha val="43137"/>
                  </a:srgbClr>
                </a:outerShdw>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'Good Average'!$B$1</c:f>
              <c:strCache>
                <c:ptCount val="1"/>
                <c:pt idx="0">
                  <c:v>avg_score</c:v>
                </c:pt>
              </c:strCache>
            </c:strRef>
          </c:tx>
          <c:spPr>
            <a:solidFill>
              <a:schemeClr val="accent1"/>
            </a:solidFill>
            <a:ln>
              <a:noFill/>
            </a:ln>
            <a:effectLst/>
          </c:spPr>
          <c:invertIfNegative val="0"/>
          <c:cat>
            <c:strRef>
              <c:f>'Good Average'!$A$2:$A$11</c:f>
              <c:strCache>
                <c:ptCount val="10"/>
                <c:pt idx="0">
                  <c:v>Iqbal Abdulla</c:v>
                </c:pt>
                <c:pt idx="1">
                  <c:v>ML Hayden</c:v>
                </c:pt>
                <c:pt idx="2">
                  <c:v>KL Rahul</c:v>
                </c:pt>
                <c:pt idx="3">
                  <c:v>AB de Villiers</c:v>
                </c:pt>
                <c:pt idx="4">
                  <c:v>CH Gayle</c:v>
                </c:pt>
                <c:pt idx="5">
                  <c:v>DA Warner</c:v>
                </c:pt>
                <c:pt idx="6">
                  <c:v>JP Duminy</c:v>
                </c:pt>
                <c:pt idx="7">
                  <c:v>OA Shah</c:v>
                </c:pt>
                <c:pt idx="8">
                  <c:v>LMP Simmons</c:v>
                </c:pt>
                <c:pt idx="9">
                  <c:v>KS Williamson</c:v>
                </c:pt>
              </c:strCache>
            </c:strRef>
          </c:cat>
          <c:val>
            <c:numRef>
              <c:f>'Good Average'!$B$2:$B$11</c:f>
              <c:numCache>
                <c:formatCode>General</c:formatCode>
                <c:ptCount val="10"/>
                <c:pt idx="0">
                  <c:v>97</c:v>
                </c:pt>
                <c:pt idx="1">
                  <c:v>44.63</c:v>
                </c:pt>
                <c:pt idx="2">
                  <c:v>44.21</c:v>
                </c:pt>
                <c:pt idx="3">
                  <c:v>44</c:v>
                </c:pt>
                <c:pt idx="4">
                  <c:v>43.99</c:v>
                </c:pt>
                <c:pt idx="5">
                  <c:v>43.83</c:v>
                </c:pt>
                <c:pt idx="6">
                  <c:v>43.49</c:v>
                </c:pt>
                <c:pt idx="7">
                  <c:v>42.31</c:v>
                </c:pt>
                <c:pt idx="8">
                  <c:v>41.74</c:v>
                </c:pt>
                <c:pt idx="9">
                  <c:v>40.799999999999997</c:v>
                </c:pt>
              </c:numCache>
            </c:numRef>
          </c:val>
          <c:extLst>
            <c:ext xmlns:c16="http://schemas.microsoft.com/office/drawing/2014/chart" uri="{C3380CC4-5D6E-409C-BE32-E72D297353CC}">
              <c16:uniqueId val="{00000000-3369-4DBC-8A31-6513547926B5}"/>
            </c:ext>
          </c:extLst>
        </c:ser>
        <c:ser>
          <c:idx val="1"/>
          <c:order val="1"/>
          <c:tx>
            <c:strRef>
              <c:f>'Good Average'!$C$1</c:f>
              <c:strCache>
                <c:ptCount val="1"/>
                <c:pt idx="0">
                  <c:v>runs_scored</c:v>
                </c:pt>
              </c:strCache>
            </c:strRef>
          </c:tx>
          <c:spPr>
            <a:solidFill>
              <a:schemeClr val="accent2"/>
            </a:solidFill>
            <a:ln>
              <a:noFill/>
            </a:ln>
            <a:effectLst/>
          </c:spPr>
          <c:invertIfNegative val="0"/>
          <c:cat>
            <c:strRef>
              <c:f>'Good Average'!$A$2:$A$11</c:f>
              <c:strCache>
                <c:ptCount val="10"/>
                <c:pt idx="0">
                  <c:v>Iqbal Abdulla</c:v>
                </c:pt>
                <c:pt idx="1">
                  <c:v>ML Hayden</c:v>
                </c:pt>
                <c:pt idx="2">
                  <c:v>KL Rahul</c:v>
                </c:pt>
                <c:pt idx="3">
                  <c:v>AB de Villiers</c:v>
                </c:pt>
                <c:pt idx="4">
                  <c:v>CH Gayle</c:v>
                </c:pt>
                <c:pt idx="5">
                  <c:v>DA Warner</c:v>
                </c:pt>
                <c:pt idx="6">
                  <c:v>JP Duminy</c:v>
                </c:pt>
                <c:pt idx="7">
                  <c:v>OA Shah</c:v>
                </c:pt>
                <c:pt idx="8">
                  <c:v>LMP Simmons</c:v>
                </c:pt>
                <c:pt idx="9">
                  <c:v>KS Williamson</c:v>
                </c:pt>
              </c:strCache>
            </c:strRef>
          </c:cat>
          <c:val>
            <c:numRef>
              <c:f>'Good Average'!$C$2:$C$11</c:f>
              <c:numCache>
                <c:formatCode>General</c:formatCode>
                <c:ptCount val="10"/>
                <c:pt idx="0">
                  <c:v>97</c:v>
                </c:pt>
                <c:pt idx="1">
                  <c:v>1205</c:v>
                </c:pt>
                <c:pt idx="2">
                  <c:v>2741</c:v>
                </c:pt>
                <c:pt idx="3">
                  <c:v>5016</c:v>
                </c:pt>
                <c:pt idx="4">
                  <c:v>5103</c:v>
                </c:pt>
                <c:pt idx="5">
                  <c:v>5522</c:v>
                </c:pt>
                <c:pt idx="6">
                  <c:v>2131</c:v>
                </c:pt>
                <c:pt idx="7">
                  <c:v>550</c:v>
                </c:pt>
                <c:pt idx="8">
                  <c:v>1127</c:v>
                </c:pt>
                <c:pt idx="9">
                  <c:v>1673</c:v>
                </c:pt>
              </c:numCache>
            </c:numRef>
          </c:val>
          <c:extLst>
            <c:ext xmlns:c16="http://schemas.microsoft.com/office/drawing/2014/chart" uri="{C3380CC4-5D6E-409C-BE32-E72D297353CC}">
              <c16:uniqueId val="{00000001-3369-4DBC-8A31-6513547926B5}"/>
            </c:ext>
          </c:extLst>
        </c:ser>
        <c:ser>
          <c:idx val="2"/>
          <c:order val="2"/>
          <c:tx>
            <c:strRef>
              <c:f>'Good Average'!$D$1</c:f>
              <c:strCache>
                <c:ptCount val="1"/>
                <c:pt idx="0">
                  <c:v>times_dismissed</c:v>
                </c:pt>
              </c:strCache>
            </c:strRef>
          </c:tx>
          <c:spPr>
            <a:solidFill>
              <a:schemeClr val="accent3"/>
            </a:solidFill>
            <a:ln>
              <a:noFill/>
            </a:ln>
            <a:effectLst/>
          </c:spPr>
          <c:invertIfNegative val="0"/>
          <c:cat>
            <c:strRef>
              <c:f>'Good Average'!$A$2:$A$11</c:f>
              <c:strCache>
                <c:ptCount val="10"/>
                <c:pt idx="0">
                  <c:v>Iqbal Abdulla</c:v>
                </c:pt>
                <c:pt idx="1">
                  <c:v>ML Hayden</c:v>
                </c:pt>
                <c:pt idx="2">
                  <c:v>KL Rahul</c:v>
                </c:pt>
                <c:pt idx="3">
                  <c:v>AB de Villiers</c:v>
                </c:pt>
                <c:pt idx="4">
                  <c:v>CH Gayle</c:v>
                </c:pt>
                <c:pt idx="5">
                  <c:v>DA Warner</c:v>
                </c:pt>
                <c:pt idx="6">
                  <c:v>JP Duminy</c:v>
                </c:pt>
                <c:pt idx="7">
                  <c:v>OA Shah</c:v>
                </c:pt>
                <c:pt idx="8">
                  <c:v>LMP Simmons</c:v>
                </c:pt>
                <c:pt idx="9">
                  <c:v>KS Williamson</c:v>
                </c:pt>
              </c:strCache>
            </c:strRef>
          </c:cat>
          <c:val>
            <c:numRef>
              <c:f>'Good Average'!$D$2:$D$11</c:f>
              <c:numCache>
                <c:formatCode>General</c:formatCode>
                <c:ptCount val="10"/>
                <c:pt idx="0">
                  <c:v>1</c:v>
                </c:pt>
                <c:pt idx="1">
                  <c:v>27</c:v>
                </c:pt>
                <c:pt idx="2">
                  <c:v>62</c:v>
                </c:pt>
                <c:pt idx="3">
                  <c:v>114</c:v>
                </c:pt>
                <c:pt idx="4">
                  <c:v>116</c:v>
                </c:pt>
                <c:pt idx="5">
                  <c:v>126</c:v>
                </c:pt>
                <c:pt idx="6">
                  <c:v>49</c:v>
                </c:pt>
                <c:pt idx="7">
                  <c:v>13</c:v>
                </c:pt>
                <c:pt idx="8">
                  <c:v>27</c:v>
                </c:pt>
                <c:pt idx="9">
                  <c:v>41</c:v>
                </c:pt>
              </c:numCache>
            </c:numRef>
          </c:val>
          <c:extLst>
            <c:ext xmlns:c16="http://schemas.microsoft.com/office/drawing/2014/chart" uri="{C3380CC4-5D6E-409C-BE32-E72D297353CC}">
              <c16:uniqueId val="{00000002-3369-4DBC-8A31-6513547926B5}"/>
            </c:ext>
          </c:extLst>
        </c:ser>
        <c:ser>
          <c:idx val="3"/>
          <c:order val="3"/>
          <c:tx>
            <c:strRef>
              <c:f>'Good Average'!$E$1</c:f>
              <c:strCache>
                <c:ptCount val="1"/>
                <c:pt idx="0">
                  <c:v>season_played</c:v>
                </c:pt>
              </c:strCache>
            </c:strRef>
          </c:tx>
          <c:spPr>
            <a:solidFill>
              <a:schemeClr val="accent4"/>
            </a:solidFill>
            <a:ln>
              <a:noFill/>
            </a:ln>
            <a:effectLst/>
          </c:spPr>
          <c:invertIfNegative val="0"/>
          <c:cat>
            <c:strRef>
              <c:f>'Good Average'!$A$2:$A$11</c:f>
              <c:strCache>
                <c:ptCount val="10"/>
                <c:pt idx="0">
                  <c:v>Iqbal Abdulla</c:v>
                </c:pt>
                <c:pt idx="1">
                  <c:v>ML Hayden</c:v>
                </c:pt>
                <c:pt idx="2">
                  <c:v>KL Rahul</c:v>
                </c:pt>
                <c:pt idx="3">
                  <c:v>AB de Villiers</c:v>
                </c:pt>
                <c:pt idx="4">
                  <c:v>CH Gayle</c:v>
                </c:pt>
                <c:pt idx="5">
                  <c:v>DA Warner</c:v>
                </c:pt>
                <c:pt idx="6">
                  <c:v>JP Duminy</c:v>
                </c:pt>
                <c:pt idx="7">
                  <c:v>OA Shah</c:v>
                </c:pt>
                <c:pt idx="8">
                  <c:v>LMP Simmons</c:v>
                </c:pt>
                <c:pt idx="9">
                  <c:v>KS Williamson</c:v>
                </c:pt>
              </c:strCache>
            </c:strRef>
          </c:cat>
          <c:val>
            <c:numRef>
              <c:f>'Good Average'!$E$2:$E$11</c:f>
              <c:numCache>
                <c:formatCode>General</c:formatCode>
                <c:ptCount val="10"/>
                <c:pt idx="0">
                  <c:v>8</c:v>
                </c:pt>
                <c:pt idx="1">
                  <c:v>3</c:v>
                </c:pt>
                <c:pt idx="2">
                  <c:v>7</c:v>
                </c:pt>
                <c:pt idx="3">
                  <c:v>13</c:v>
                </c:pt>
                <c:pt idx="4">
                  <c:v>12</c:v>
                </c:pt>
                <c:pt idx="5">
                  <c:v>11</c:v>
                </c:pt>
                <c:pt idx="6">
                  <c:v>8</c:v>
                </c:pt>
                <c:pt idx="7">
                  <c:v>4</c:v>
                </c:pt>
                <c:pt idx="8">
                  <c:v>4</c:v>
                </c:pt>
                <c:pt idx="9">
                  <c:v>6</c:v>
                </c:pt>
              </c:numCache>
            </c:numRef>
          </c:val>
          <c:extLst>
            <c:ext xmlns:c16="http://schemas.microsoft.com/office/drawing/2014/chart" uri="{C3380CC4-5D6E-409C-BE32-E72D297353CC}">
              <c16:uniqueId val="{00000003-3369-4DBC-8A31-6513547926B5}"/>
            </c:ext>
          </c:extLst>
        </c:ser>
        <c:dLbls>
          <c:showLegendKey val="0"/>
          <c:showVal val="0"/>
          <c:showCatName val="0"/>
          <c:showSerName val="0"/>
          <c:showPercent val="0"/>
          <c:showBubbleSize val="0"/>
        </c:dLbls>
        <c:gapWidth val="219"/>
        <c:overlap val="-27"/>
        <c:axId val="922340575"/>
        <c:axId val="922338175"/>
      </c:barChart>
      <c:catAx>
        <c:axId val="922340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338175"/>
        <c:crosses val="autoZero"/>
        <c:auto val="1"/>
        <c:lblAlgn val="ctr"/>
        <c:lblOffset val="100"/>
        <c:noMultiLvlLbl val="0"/>
      </c:catAx>
      <c:valAx>
        <c:axId val="922338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34057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cmpd="sng">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Hard-hitting</a:t>
            </a:r>
            <a:r>
              <a:rPr lang="en-US" baseline="0" dirty="0"/>
              <a:t> Player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568166673466333E-2"/>
          <c:y val="0.17509627508342326"/>
          <c:w val="0.92447846545088597"/>
          <c:h val="0.67548543669864836"/>
        </c:manualLayout>
      </c:layout>
      <c:barChart>
        <c:barDir val="col"/>
        <c:grouping val="clustered"/>
        <c:varyColors val="0"/>
        <c:ser>
          <c:idx val="3"/>
          <c:order val="3"/>
          <c:tx>
            <c:strRef>
              <c:f>'Hard-hitting'!$E$1</c:f>
              <c:strCache>
                <c:ptCount val="1"/>
                <c:pt idx="0">
                  <c:v>total_percentage</c:v>
                </c:pt>
              </c:strCache>
            </c:strRef>
          </c:tx>
          <c:spPr>
            <a:solidFill>
              <a:schemeClr val="accent1"/>
            </a:solidFill>
            <a:ln>
              <a:noFill/>
            </a:ln>
            <a:effectLst/>
          </c:spPr>
          <c:invertIfNegative val="0"/>
          <c:cat>
            <c:strRef>
              <c:f>'Hard-hitting'!$A$2:$A$11</c:f>
              <c:strCache>
                <c:ptCount val="10"/>
                <c:pt idx="0">
                  <c:v>CH Gayle</c:v>
                </c:pt>
                <c:pt idx="1">
                  <c:v>V Kohli</c:v>
                </c:pt>
                <c:pt idx="2">
                  <c:v>DA Warner</c:v>
                </c:pt>
                <c:pt idx="3">
                  <c:v>S Dhawan</c:v>
                </c:pt>
                <c:pt idx="4">
                  <c:v>SK Raina</c:v>
                </c:pt>
                <c:pt idx="5">
                  <c:v>RG Sharma</c:v>
                </c:pt>
                <c:pt idx="6">
                  <c:v>AB de Villiers</c:v>
                </c:pt>
                <c:pt idx="7">
                  <c:v>RV Uthappa</c:v>
                </c:pt>
                <c:pt idx="8">
                  <c:v>SR Watson</c:v>
                </c:pt>
                <c:pt idx="9">
                  <c:v>G Gambhir</c:v>
                </c:pt>
              </c:strCache>
            </c:strRef>
          </c:cat>
          <c:val>
            <c:numRef>
              <c:f>'Hard-hitting'!$E$2:$E$11</c:f>
              <c:numCache>
                <c:formatCode>General</c:formatCode>
                <c:ptCount val="10"/>
                <c:pt idx="0">
                  <c:v>76.068734283319301</c:v>
                </c:pt>
                <c:pt idx="1">
                  <c:v>54.916638312351097</c:v>
                </c:pt>
                <c:pt idx="2">
                  <c:v>61.096307575180802</c:v>
                </c:pt>
                <c:pt idx="3">
                  <c:v>58.071964594958601</c:v>
                </c:pt>
                <c:pt idx="4">
                  <c:v>58.420268256333799</c:v>
                </c:pt>
                <c:pt idx="5">
                  <c:v>59.579349904397702</c:v>
                </c:pt>
                <c:pt idx="6">
                  <c:v>61.249742214889601</c:v>
                </c:pt>
                <c:pt idx="7">
                  <c:v>60.646841762535203</c:v>
                </c:pt>
                <c:pt idx="8">
                  <c:v>68.249870934434597</c:v>
                </c:pt>
                <c:pt idx="9">
                  <c:v>55.062840882143703</c:v>
                </c:pt>
              </c:numCache>
            </c:numRef>
          </c:val>
          <c:extLst>
            <c:ext xmlns:c16="http://schemas.microsoft.com/office/drawing/2014/chart" uri="{C3380CC4-5D6E-409C-BE32-E72D297353CC}">
              <c16:uniqueId val="{00000000-F29A-4D28-94C4-FCA30D31842D}"/>
            </c:ext>
          </c:extLst>
        </c:ser>
        <c:dLbls>
          <c:showLegendKey val="0"/>
          <c:showVal val="0"/>
          <c:showCatName val="0"/>
          <c:showSerName val="0"/>
          <c:showPercent val="0"/>
          <c:showBubbleSize val="0"/>
        </c:dLbls>
        <c:gapWidth val="182"/>
        <c:axId val="1825855647"/>
        <c:axId val="1825847967"/>
        <c:extLst>
          <c:ext xmlns:c15="http://schemas.microsoft.com/office/drawing/2012/chart" uri="{02D57815-91ED-43cb-92C2-25804820EDAC}">
            <c15:filteredBarSeries>
              <c15:ser>
                <c:idx val="0"/>
                <c:order val="0"/>
                <c:tx>
                  <c:strRef>
                    <c:extLst>
                      <c:ext uri="{02D57815-91ED-43cb-92C2-25804820EDAC}">
                        <c15:formulaRef>
                          <c15:sqref>'Hard-hitting'!$B$1</c15:sqref>
                        </c15:formulaRef>
                      </c:ext>
                    </c:extLst>
                    <c:strCache>
                      <c:ptCount val="1"/>
                      <c:pt idx="0">
                        <c:v>no_of_sixes_fours</c:v>
                      </c:pt>
                    </c:strCache>
                  </c:strRef>
                </c:tx>
                <c:spPr>
                  <a:solidFill>
                    <a:schemeClr val="accent1"/>
                  </a:solidFill>
                  <a:ln>
                    <a:noFill/>
                  </a:ln>
                  <a:effectLst/>
                </c:spPr>
                <c:invertIfNegative val="0"/>
                <c:cat>
                  <c:strRef>
                    <c:extLst>
                      <c:ext uri="{02D57815-91ED-43cb-92C2-25804820EDAC}">
                        <c15:formulaRef>
                          <c15:sqref>'Hard-hitting'!$A$2:$A$11</c15:sqref>
                        </c15:formulaRef>
                      </c:ext>
                    </c:extLst>
                    <c:strCache>
                      <c:ptCount val="10"/>
                      <c:pt idx="0">
                        <c:v>CH Gayle</c:v>
                      </c:pt>
                      <c:pt idx="1">
                        <c:v>V Kohli</c:v>
                      </c:pt>
                      <c:pt idx="2">
                        <c:v>DA Warner</c:v>
                      </c:pt>
                      <c:pt idx="3">
                        <c:v>S Dhawan</c:v>
                      </c:pt>
                      <c:pt idx="4">
                        <c:v>SK Raina</c:v>
                      </c:pt>
                      <c:pt idx="5">
                        <c:v>RG Sharma</c:v>
                      </c:pt>
                      <c:pt idx="6">
                        <c:v>AB de Villiers</c:v>
                      </c:pt>
                      <c:pt idx="7">
                        <c:v>RV Uthappa</c:v>
                      </c:pt>
                      <c:pt idx="8">
                        <c:v>SR Watson</c:v>
                      </c:pt>
                      <c:pt idx="9">
                        <c:v>G Gambhir</c:v>
                      </c:pt>
                    </c:strCache>
                  </c:strRef>
                </c:cat>
                <c:val>
                  <c:numRef>
                    <c:extLst>
                      <c:ext uri="{02D57815-91ED-43cb-92C2-25804820EDAC}">
                        <c15:formulaRef>
                          <c15:sqref>'Hard-hitting'!$B$2:$B$11</c15:sqref>
                        </c15:formulaRef>
                      </c:ext>
                    </c:extLst>
                    <c:numCache>
                      <c:formatCode>General</c:formatCode>
                      <c:ptCount val="10"/>
                      <c:pt idx="0">
                        <c:v>733</c:v>
                      </c:pt>
                      <c:pt idx="1">
                        <c:v>706</c:v>
                      </c:pt>
                      <c:pt idx="2">
                        <c:v>705</c:v>
                      </c:pt>
                      <c:pt idx="3">
                        <c:v>700</c:v>
                      </c:pt>
                      <c:pt idx="4">
                        <c:v>687</c:v>
                      </c:pt>
                      <c:pt idx="5">
                        <c:v>672</c:v>
                      </c:pt>
                      <c:pt idx="6">
                        <c:v>625</c:v>
                      </c:pt>
                      <c:pt idx="7">
                        <c:v>617</c:v>
                      </c:pt>
                      <c:pt idx="8">
                        <c:v>566</c:v>
                      </c:pt>
                      <c:pt idx="9">
                        <c:v>551</c:v>
                      </c:pt>
                    </c:numCache>
                  </c:numRef>
                </c:val>
                <c:extLst>
                  <c:ext xmlns:c16="http://schemas.microsoft.com/office/drawing/2014/chart" uri="{C3380CC4-5D6E-409C-BE32-E72D297353CC}">
                    <c16:uniqueId val="{00000001-F29A-4D28-94C4-FCA30D31842D}"/>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'Hard-hitting'!$C$1</c15:sqref>
                        </c15:formulaRef>
                      </c:ext>
                    </c:extLst>
                    <c:strCache>
                      <c:ptCount val="1"/>
                      <c:pt idx="0">
                        <c:v>total_sixes_fours</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'Hard-hitting'!$A$2:$A$11</c15:sqref>
                        </c15:formulaRef>
                      </c:ext>
                    </c:extLst>
                    <c:strCache>
                      <c:ptCount val="10"/>
                      <c:pt idx="0">
                        <c:v>CH Gayle</c:v>
                      </c:pt>
                      <c:pt idx="1">
                        <c:v>V Kohli</c:v>
                      </c:pt>
                      <c:pt idx="2">
                        <c:v>DA Warner</c:v>
                      </c:pt>
                      <c:pt idx="3">
                        <c:v>S Dhawan</c:v>
                      </c:pt>
                      <c:pt idx="4">
                        <c:v>SK Raina</c:v>
                      </c:pt>
                      <c:pt idx="5">
                        <c:v>RG Sharma</c:v>
                      </c:pt>
                      <c:pt idx="6">
                        <c:v>AB de Villiers</c:v>
                      </c:pt>
                      <c:pt idx="7">
                        <c:v>RV Uthappa</c:v>
                      </c:pt>
                      <c:pt idx="8">
                        <c:v>SR Watson</c:v>
                      </c:pt>
                      <c:pt idx="9">
                        <c:v>G Gambhir</c:v>
                      </c:pt>
                    </c:strCache>
                  </c:strRef>
                </c:cat>
                <c:val>
                  <c:numRef>
                    <c:extLst xmlns:c15="http://schemas.microsoft.com/office/drawing/2012/chart">
                      <c:ext xmlns:c15="http://schemas.microsoft.com/office/drawing/2012/chart" uri="{02D57815-91ED-43cb-92C2-25804820EDAC}">
                        <c15:formulaRef>
                          <c15:sqref>'Hard-hitting'!$C$2:$C$11</c15:sqref>
                        </c15:formulaRef>
                      </c:ext>
                    </c:extLst>
                    <c:numCache>
                      <c:formatCode>General</c:formatCode>
                      <c:ptCount val="10"/>
                      <c:pt idx="0">
                        <c:v>3630</c:v>
                      </c:pt>
                      <c:pt idx="1">
                        <c:v>3228</c:v>
                      </c:pt>
                      <c:pt idx="2">
                        <c:v>3210</c:v>
                      </c:pt>
                      <c:pt idx="3">
                        <c:v>3018</c:v>
                      </c:pt>
                      <c:pt idx="4">
                        <c:v>3136</c:v>
                      </c:pt>
                      <c:pt idx="5">
                        <c:v>3116</c:v>
                      </c:pt>
                      <c:pt idx="6">
                        <c:v>2970</c:v>
                      </c:pt>
                      <c:pt idx="7">
                        <c:v>2794</c:v>
                      </c:pt>
                      <c:pt idx="8">
                        <c:v>2644</c:v>
                      </c:pt>
                      <c:pt idx="9">
                        <c:v>2322</c:v>
                      </c:pt>
                    </c:numCache>
                  </c:numRef>
                </c:val>
                <c:extLst xmlns:c15="http://schemas.microsoft.com/office/drawing/2012/chart">
                  <c:ext xmlns:c16="http://schemas.microsoft.com/office/drawing/2014/chart" uri="{C3380CC4-5D6E-409C-BE32-E72D297353CC}">
                    <c16:uniqueId val="{00000002-F29A-4D28-94C4-FCA30D31842D}"/>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'Hard-hitting'!$D$1</c15:sqref>
                        </c15:formulaRef>
                      </c:ext>
                    </c:extLst>
                    <c:strCache>
                      <c:ptCount val="1"/>
                      <c:pt idx="0">
                        <c:v>player_total_runs</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'Hard-hitting'!$A$2:$A$11</c15:sqref>
                        </c15:formulaRef>
                      </c:ext>
                    </c:extLst>
                    <c:strCache>
                      <c:ptCount val="10"/>
                      <c:pt idx="0">
                        <c:v>CH Gayle</c:v>
                      </c:pt>
                      <c:pt idx="1">
                        <c:v>V Kohli</c:v>
                      </c:pt>
                      <c:pt idx="2">
                        <c:v>DA Warner</c:v>
                      </c:pt>
                      <c:pt idx="3">
                        <c:v>S Dhawan</c:v>
                      </c:pt>
                      <c:pt idx="4">
                        <c:v>SK Raina</c:v>
                      </c:pt>
                      <c:pt idx="5">
                        <c:v>RG Sharma</c:v>
                      </c:pt>
                      <c:pt idx="6">
                        <c:v>AB de Villiers</c:v>
                      </c:pt>
                      <c:pt idx="7">
                        <c:v>RV Uthappa</c:v>
                      </c:pt>
                      <c:pt idx="8">
                        <c:v>SR Watson</c:v>
                      </c:pt>
                      <c:pt idx="9">
                        <c:v>G Gambhir</c:v>
                      </c:pt>
                    </c:strCache>
                  </c:strRef>
                </c:cat>
                <c:val>
                  <c:numRef>
                    <c:extLst xmlns:c15="http://schemas.microsoft.com/office/drawing/2012/chart">
                      <c:ext xmlns:c15="http://schemas.microsoft.com/office/drawing/2012/chart" uri="{02D57815-91ED-43cb-92C2-25804820EDAC}">
                        <c15:formulaRef>
                          <c15:sqref>'Hard-hitting'!$D$2:$D$11</c15:sqref>
                        </c15:formulaRef>
                      </c:ext>
                    </c:extLst>
                    <c:numCache>
                      <c:formatCode>General</c:formatCode>
                      <c:ptCount val="10"/>
                      <c:pt idx="0">
                        <c:v>4772</c:v>
                      </c:pt>
                      <c:pt idx="1">
                        <c:v>5878</c:v>
                      </c:pt>
                      <c:pt idx="2">
                        <c:v>5254</c:v>
                      </c:pt>
                      <c:pt idx="3">
                        <c:v>5197</c:v>
                      </c:pt>
                      <c:pt idx="4">
                        <c:v>5368</c:v>
                      </c:pt>
                      <c:pt idx="5">
                        <c:v>5230</c:v>
                      </c:pt>
                      <c:pt idx="6">
                        <c:v>4849</c:v>
                      </c:pt>
                      <c:pt idx="7">
                        <c:v>4607</c:v>
                      </c:pt>
                      <c:pt idx="8">
                        <c:v>3874</c:v>
                      </c:pt>
                      <c:pt idx="9">
                        <c:v>4217</c:v>
                      </c:pt>
                    </c:numCache>
                  </c:numRef>
                </c:val>
                <c:extLst xmlns:c15="http://schemas.microsoft.com/office/drawing/2012/chart">
                  <c:ext xmlns:c16="http://schemas.microsoft.com/office/drawing/2014/chart" uri="{C3380CC4-5D6E-409C-BE32-E72D297353CC}">
                    <c16:uniqueId val="{00000003-F29A-4D28-94C4-FCA30D31842D}"/>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'Hard-hitting'!$F$1</c15:sqref>
                        </c15:formulaRef>
                      </c:ext>
                    </c:extLst>
                    <c:strCache>
                      <c:ptCount val="1"/>
                      <c:pt idx="0">
                        <c:v>no_season_played</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'Hard-hitting'!$A$2:$A$11</c15:sqref>
                        </c15:formulaRef>
                      </c:ext>
                    </c:extLst>
                    <c:strCache>
                      <c:ptCount val="10"/>
                      <c:pt idx="0">
                        <c:v>CH Gayle</c:v>
                      </c:pt>
                      <c:pt idx="1">
                        <c:v>V Kohli</c:v>
                      </c:pt>
                      <c:pt idx="2">
                        <c:v>DA Warner</c:v>
                      </c:pt>
                      <c:pt idx="3">
                        <c:v>S Dhawan</c:v>
                      </c:pt>
                      <c:pt idx="4">
                        <c:v>SK Raina</c:v>
                      </c:pt>
                      <c:pt idx="5">
                        <c:v>RG Sharma</c:v>
                      </c:pt>
                      <c:pt idx="6">
                        <c:v>AB de Villiers</c:v>
                      </c:pt>
                      <c:pt idx="7">
                        <c:v>RV Uthappa</c:v>
                      </c:pt>
                      <c:pt idx="8">
                        <c:v>SR Watson</c:v>
                      </c:pt>
                      <c:pt idx="9">
                        <c:v>G Gambhir</c:v>
                      </c:pt>
                    </c:strCache>
                  </c:strRef>
                </c:cat>
                <c:val>
                  <c:numRef>
                    <c:extLst xmlns:c15="http://schemas.microsoft.com/office/drawing/2012/chart">
                      <c:ext xmlns:c15="http://schemas.microsoft.com/office/drawing/2012/chart" uri="{02D57815-91ED-43cb-92C2-25804820EDAC}">
                        <c15:formulaRef>
                          <c15:sqref>'Hard-hitting'!$F$2:$F$11</c15:sqref>
                        </c15:formulaRef>
                      </c:ext>
                    </c:extLst>
                    <c:numCache>
                      <c:formatCode>General</c:formatCode>
                      <c:ptCount val="10"/>
                      <c:pt idx="0">
                        <c:v>12</c:v>
                      </c:pt>
                      <c:pt idx="1">
                        <c:v>13</c:v>
                      </c:pt>
                      <c:pt idx="2">
                        <c:v>11</c:v>
                      </c:pt>
                      <c:pt idx="3">
                        <c:v>13</c:v>
                      </c:pt>
                      <c:pt idx="4">
                        <c:v>12</c:v>
                      </c:pt>
                      <c:pt idx="5">
                        <c:v>13</c:v>
                      </c:pt>
                      <c:pt idx="6">
                        <c:v>13</c:v>
                      </c:pt>
                      <c:pt idx="7">
                        <c:v>13</c:v>
                      </c:pt>
                      <c:pt idx="8">
                        <c:v>12</c:v>
                      </c:pt>
                      <c:pt idx="9">
                        <c:v>11</c:v>
                      </c:pt>
                    </c:numCache>
                  </c:numRef>
                </c:val>
                <c:extLst xmlns:c15="http://schemas.microsoft.com/office/drawing/2012/chart">
                  <c:ext xmlns:c16="http://schemas.microsoft.com/office/drawing/2014/chart" uri="{C3380CC4-5D6E-409C-BE32-E72D297353CC}">
                    <c16:uniqueId val="{00000004-F29A-4D28-94C4-FCA30D31842D}"/>
                  </c:ext>
                </c:extLst>
              </c15:ser>
            </c15:filteredBarSeries>
          </c:ext>
        </c:extLst>
      </c:barChart>
      <c:catAx>
        <c:axId val="1825855647"/>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5847967"/>
        <c:crosses val="autoZero"/>
        <c:auto val="1"/>
        <c:lblAlgn val="ctr"/>
        <c:lblOffset val="100"/>
        <c:noMultiLvlLbl val="0"/>
      </c:catAx>
      <c:valAx>
        <c:axId val="1825847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5855647"/>
        <c:crosses val="autoZero"/>
        <c:crossBetween val="between"/>
      </c:valAx>
      <c:spPr>
        <a:noFill/>
        <a:ln>
          <a:noFill/>
        </a:ln>
        <a:effectLst/>
      </c:spPr>
    </c:plotArea>
    <c:legend>
      <c:legendPos val="t"/>
      <c:layout>
        <c:manualLayout>
          <c:xMode val="edge"/>
          <c:yMode val="edge"/>
          <c:x val="0.75399599499544423"/>
          <c:y val="7.7050449085431613E-2"/>
          <c:w val="0.20444324316973331"/>
          <c:h val="5.546508219686475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Bowler’s Economy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886407050012106E-2"/>
          <c:y val="0.17883108130786263"/>
          <c:w val="0.89655796150481193"/>
          <c:h val="0.57610440763387494"/>
        </c:manualLayout>
      </c:layout>
      <c:barChart>
        <c:barDir val="col"/>
        <c:grouping val="clustered"/>
        <c:varyColors val="0"/>
        <c:ser>
          <c:idx val="2"/>
          <c:order val="2"/>
          <c:tx>
            <c:strRef>
              <c:f>'bowler good economy'!$D$1</c:f>
              <c:strCache>
                <c:ptCount val="1"/>
                <c:pt idx="0">
                  <c:v>economy_rate</c:v>
                </c:pt>
              </c:strCache>
            </c:strRef>
          </c:tx>
          <c:spPr>
            <a:solidFill>
              <a:schemeClr val="accent1"/>
            </a:solidFill>
            <a:ln>
              <a:noFill/>
            </a:ln>
            <a:effectLst/>
          </c:spPr>
          <c:invertIfNegative val="0"/>
          <c:cat>
            <c:strRef>
              <c:f>'bowler good economy'!$A$2:$A$11</c:f>
              <c:strCache>
                <c:ptCount val="10"/>
                <c:pt idx="0">
                  <c:v>Rashid Khan</c:v>
                </c:pt>
                <c:pt idx="1">
                  <c:v>A Kumble</c:v>
                </c:pt>
                <c:pt idx="2">
                  <c:v>M Muralitharan</c:v>
                </c:pt>
                <c:pt idx="3">
                  <c:v>DL Vettori</c:v>
                </c:pt>
                <c:pt idx="4">
                  <c:v>SP Narine</c:v>
                </c:pt>
                <c:pt idx="5">
                  <c:v>Washington Sundar</c:v>
                </c:pt>
                <c:pt idx="6">
                  <c:v>R Ashwin</c:v>
                </c:pt>
                <c:pt idx="7">
                  <c:v>DW Steyn</c:v>
                </c:pt>
                <c:pt idx="8">
                  <c:v>J Botha</c:v>
                </c:pt>
                <c:pt idx="9">
                  <c:v>R Sharma</c:v>
                </c:pt>
              </c:strCache>
            </c:strRef>
          </c:cat>
          <c:val>
            <c:numRef>
              <c:f>'bowler good economy'!$D$2:$D$11</c:f>
              <c:numCache>
                <c:formatCode>General</c:formatCode>
                <c:ptCount val="10"/>
                <c:pt idx="0">
                  <c:v>6.3943089430894302</c:v>
                </c:pt>
                <c:pt idx="1">
                  <c:v>6.7360824742267997</c:v>
                </c:pt>
                <c:pt idx="2">
                  <c:v>6.90039318479685</c:v>
                </c:pt>
                <c:pt idx="3">
                  <c:v>6.9034749034749003</c:v>
                </c:pt>
                <c:pt idx="4">
                  <c:v>6.9063509149623199</c:v>
                </c:pt>
                <c:pt idx="5">
                  <c:v>6.9435114503816697</c:v>
                </c:pt>
                <c:pt idx="6">
                  <c:v>6.9727722772277199</c:v>
                </c:pt>
                <c:pt idx="7">
                  <c:v>7.0581768208886801</c:v>
                </c:pt>
                <c:pt idx="8">
                  <c:v>7.0720461095100804</c:v>
                </c:pt>
                <c:pt idx="9">
                  <c:v>7.1120689655172402</c:v>
                </c:pt>
              </c:numCache>
            </c:numRef>
          </c:val>
          <c:extLst>
            <c:ext xmlns:c16="http://schemas.microsoft.com/office/drawing/2014/chart" uri="{C3380CC4-5D6E-409C-BE32-E72D297353CC}">
              <c16:uniqueId val="{00000000-61DB-40FA-9A72-BFD75E61F175}"/>
            </c:ext>
          </c:extLst>
        </c:ser>
        <c:dLbls>
          <c:showLegendKey val="0"/>
          <c:showVal val="0"/>
          <c:showCatName val="0"/>
          <c:showSerName val="0"/>
          <c:showPercent val="0"/>
          <c:showBubbleSize val="0"/>
        </c:dLbls>
        <c:gapWidth val="182"/>
        <c:axId val="1529588671"/>
        <c:axId val="1529594911"/>
        <c:extLst>
          <c:ext xmlns:c15="http://schemas.microsoft.com/office/drawing/2012/chart" uri="{02D57815-91ED-43cb-92C2-25804820EDAC}">
            <c15:filteredBarSeries>
              <c15:ser>
                <c:idx val="0"/>
                <c:order val="0"/>
                <c:tx>
                  <c:strRef>
                    <c:extLst>
                      <c:ext uri="{02D57815-91ED-43cb-92C2-25804820EDAC}">
                        <c15:formulaRef>
                          <c15:sqref>'bowler good economy'!$B$1</c15:sqref>
                        </c15:formulaRef>
                      </c:ext>
                    </c:extLst>
                    <c:strCache>
                      <c:ptCount val="1"/>
                      <c:pt idx="0">
                        <c:v>total_run</c:v>
                      </c:pt>
                    </c:strCache>
                  </c:strRef>
                </c:tx>
                <c:spPr>
                  <a:solidFill>
                    <a:schemeClr val="accent1"/>
                  </a:solidFill>
                  <a:ln>
                    <a:noFill/>
                  </a:ln>
                  <a:effectLst/>
                </c:spPr>
                <c:invertIfNegative val="0"/>
                <c:cat>
                  <c:strRef>
                    <c:extLst>
                      <c:ext uri="{02D57815-91ED-43cb-92C2-25804820EDAC}">
                        <c15:formulaRef>
                          <c15:sqref>'bowler good economy'!$A$2:$A$11</c15:sqref>
                        </c15:formulaRef>
                      </c:ext>
                    </c:extLst>
                    <c:strCache>
                      <c:ptCount val="10"/>
                      <c:pt idx="0">
                        <c:v>Rashid Khan</c:v>
                      </c:pt>
                      <c:pt idx="1">
                        <c:v>A Kumble</c:v>
                      </c:pt>
                      <c:pt idx="2">
                        <c:v>M Muralitharan</c:v>
                      </c:pt>
                      <c:pt idx="3">
                        <c:v>DL Vettori</c:v>
                      </c:pt>
                      <c:pt idx="4">
                        <c:v>SP Narine</c:v>
                      </c:pt>
                      <c:pt idx="5">
                        <c:v>Washington Sundar</c:v>
                      </c:pt>
                      <c:pt idx="6">
                        <c:v>R Ashwin</c:v>
                      </c:pt>
                      <c:pt idx="7">
                        <c:v>DW Steyn</c:v>
                      </c:pt>
                      <c:pt idx="8">
                        <c:v>J Botha</c:v>
                      </c:pt>
                      <c:pt idx="9">
                        <c:v>R Sharma</c:v>
                      </c:pt>
                    </c:strCache>
                  </c:strRef>
                </c:cat>
                <c:val>
                  <c:numRef>
                    <c:extLst>
                      <c:ext uri="{02D57815-91ED-43cb-92C2-25804820EDAC}">
                        <c15:formulaRef>
                          <c15:sqref>'bowler good economy'!$B$2:$B$11</c15:sqref>
                        </c15:formulaRef>
                      </c:ext>
                    </c:extLst>
                    <c:numCache>
                      <c:formatCode>General</c:formatCode>
                      <c:ptCount val="10"/>
                      <c:pt idx="0">
                        <c:v>1573</c:v>
                      </c:pt>
                      <c:pt idx="1">
                        <c:v>1089</c:v>
                      </c:pt>
                      <c:pt idx="2">
                        <c:v>1755</c:v>
                      </c:pt>
                      <c:pt idx="3">
                        <c:v>894</c:v>
                      </c:pt>
                      <c:pt idx="4">
                        <c:v>3208</c:v>
                      </c:pt>
                      <c:pt idx="5">
                        <c:v>758</c:v>
                      </c:pt>
                      <c:pt idx="6">
                        <c:v>3756</c:v>
                      </c:pt>
                      <c:pt idx="7">
                        <c:v>2568</c:v>
                      </c:pt>
                      <c:pt idx="8">
                        <c:v>818</c:v>
                      </c:pt>
                      <c:pt idx="9">
                        <c:v>1100</c:v>
                      </c:pt>
                    </c:numCache>
                  </c:numRef>
                </c:val>
                <c:extLst>
                  <c:ext xmlns:c16="http://schemas.microsoft.com/office/drawing/2014/chart" uri="{C3380CC4-5D6E-409C-BE32-E72D297353CC}">
                    <c16:uniqueId val="{00000001-61DB-40FA-9A72-BFD75E61F175}"/>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'bowler good economy'!$C$1</c15:sqref>
                        </c15:formulaRef>
                      </c:ext>
                    </c:extLst>
                    <c:strCache>
                      <c:ptCount val="1"/>
                      <c:pt idx="0">
                        <c:v>total_ball</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'bowler good economy'!$A$2:$A$11</c15:sqref>
                        </c15:formulaRef>
                      </c:ext>
                    </c:extLst>
                    <c:strCache>
                      <c:ptCount val="10"/>
                      <c:pt idx="0">
                        <c:v>Rashid Khan</c:v>
                      </c:pt>
                      <c:pt idx="1">
                        <c:v>A Kumble</c:v>
                      </c:pt>
                      <c:pt idx="2">
                        <c:v>M Muralitharan</c:v>
                      </c:pt>
                      <c:pt idx="3">
                        <c:v>DL Vettori</c:v>
                      </c:pt>
                      <c:pt idx="4">
                        <c:v>SP Narine</c:v>
                      </c:pt>
                      <c:pt idx="5">
                        <c:v>Washington Sundar</c:v>
                      </c:pt>
                      <c:pt idx="6">
                        <c:v>R Ashwin</c:v>
                      </c:pt>
                      <c:pt idx="7">
                        <c:v>DW Steyn</c:v>
                      </c:pt>
                      <c:pt idx="8">
                        <c:v>J Botha</c:v>
                      </c:pt>
                      <c:pt idx="9">
                        <c:v>R Sharma</c:v>
                      </c:pt>
                    </c:strCache>
                  </c:strRef>
                </c:cat>
                <c:val>
                  <c:numRef>
                    <c:extLst xmlns:c15="http://schemas.microsoft.com/office/drawing/2012/chart">
                      <c:ext xmlns:c15="http://schemas.microsoft.com/office/drawing/2012/chart" uri="{02D57815-91ED-43cb-92C2-25804820EDAC}">
                        <c15:formulaRef>
                          <c15:sqref>'bowler good economy'!$C$2:$C$11</c15:sqref>
                        </c15:formulaRef>
                      </c:ext>
                    </c:extLst>
                    <c:numCache>
                      <c:formatCode>General</c:formatCode>
                      <c:ptCount val="10"/>
                      <c:pt idx="0">
                        <c:v>1490</c:v>
                      </c:pt>
                      <c:pt idx="1">
                        <c:v>983</c:v>
                      </c:pt>
                      <c:pt idx="2">
                        <c:v>1577</c:v>
                      </c:pt>
                      <c:pt idx="3">
                        <c:v>785</c:v>
                      </c:pt>
                      <c:pt idx="4">
                        <c:v>2824</c:v>
                      </c:pt>
                      <c:pt idx="5">
                        <c:v>660</c:v>
                      </c:pt>
                      <c:pt idx="6">
                        <c:v>3327</c:v>
                      </c:pt>
                      <c:pt idx="7">
                        <c:v>2276</c:v>
                      </c:pt>
                      <c:pt idx="8">
                        <c:v>709</c:v>
                      </c:pt>
                      <c:pt idx="9">
                        <c:v>935</c:v>
                      </c:pt>
                    </c:numCache>
                  </c:numRef>
                </c:val>
                <c:extLst xmlns:c15="http://schemas.microsoft.com/office/drawing/2012/chart">
                  <c:ext xmlns:c16="http://schemas.microsoft.com/office/drawing/2014/chart" uri="{C3380CC4-5D6E-409C-BE32-E72D297353CC}">
                    <c16:uniqueId val="{00000002-61DB-40FA-9A72-BFD75E61F175}"/>
                  </c:ext>
                </c:extLst>
              </c15:ser>
            </c15:filteredBarSeries>
          </c:ext>
        </c:extLst>
      </c:barChart>
      <c:catAx>
        <c:axId val="1529588671"/>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594911"/>
        <c:crosses val="autoZero"/>
        <c:auto val="1"/>
        <c:lblAlgn val="ctr"/>
        <c:lblOffset val="100"/>
        <c:noMultiLvlLbl val="0"/>
      </c:catAx>
      <c:valAx>
        <c:axId val="1529594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588671"/>
        <c:crosses val="autoZero"/>
        <c:crossBetween val="between"/>
      </c:valAx>
      <c:spPr>
        <a:noFill/>
        <a:ln>
          <a:noFill/>
        </a:ln>
        <a:effectLst/>
      </c:spPr>
    </c:plotArea>
    <c:legend>
      <c:legendPos val="t"/>
      <c:layout>
        <c:manualLayout>
          <c:xMode val="edge"/>
          <c:yMode val="edge"/>
          <c:x val="0.73653040244969381"/>
          <c:y val="4.6712962962962977E-2"/>
          <c:w val="0.21027230971128608"/>
          <c:h val="7.8125546806649182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N" sz="1600"/>
              <a:t>Bowlers</a:t>
            </a:r>
            <a:r>
              <a:rPr lang="en-IN" sz="1600" baseline="0"/>
              <a:t> Strike Rate</a:t>
            </a:r>
            <a:endParaRPr lang="en-IN"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058231840977716E-2"/>
          <c:y val="0.17064330959933302"/>
          <c:w val="0.91576022763257958"/>
          <c:h val="0.66928648777409216"/>
        </c:manualLayout>
      </c:layout>
      <c:barChart>
        <c:barDir val="col"/>
        <c:grouping val="clustered"/>
        <c:varyColors val="0"/>
        <c:ser>
          <c:idx val="2"/>
          <c:order val="2"/>
          <c:tx>
            <c:strRef>
              <c:f>'bowlers strike rate'!$D$1</c:f>
              <c:strCache>
                <c:ptCount val="1"/>
                <c:pt idx="0">
                  <c:v>bowler_strike_rate</c:v>
                </c:pt>
              </c:strCache>
            </c:strRef>
          </c:tx>
          <c:spPr>
            <a:solidFill>
              <a:schemeClr val="accent1"/>
            </a:solidFill>
            <a:ln>
              <a:noFill/>
            </a:ln>
            <a:effectLst/>
          </c:spPr>
          <c:invertIfNegative val="0"/>
          <c:cat>
            <c:strRef>
              <c:f>'bowlers strike rate'!$A$2:$A$11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'bowlers strike rate'!$D$2:$D$11</c:f>
              <c:numCache>
                <c:formatCode>General</c:formatCode>
                <c:ptCount val="10"/>
                <c:pt idx="0">
                  <c:v>12.7272727272727</c:v>
                </c:pt>
                <c:pt idx="1">
                  <c:v>13.953488372093</c:v>
                </c:pt>
                <c:pt idx="2">
                  <c:v>14.3333333333333</c:v>
                </c:pt>
                <c:pt idx="3">
                  <c:v>15.692307692307599</c:v>
                </c:pt>
                <c:pt idx="4">
                  <c:v>15.819148936170199</c:v>
                </c:pt>
                <c:pt idx="5">
                  <c:v>15.831325301204799</c:v>
                </c:pt>
                <c:pt idx="6">
                  <c:v>16.262857142857101</c:v>
                </c:pt>
                <c:pt idx="7">
                  <c:v>16.3140495867768</c:v>
                </c:pt>
                <c:pt idx="8">
                  <c:v>16.4166666666666</c:v>
                </c:pt>
                <c:pt idx="9">
                  <c:v>16.6666666666666</c:v>
                </c:pt>
              </c:numCache>
            </c:numRef>
          </c:val>
          <c:extLst>
            <c:ext xmlns:c16="http://schemas.microsoft.com/office/drawing/2014/chart" uri="{C3380CC4-5D6E-409C-BE32-E72D297353CC}">
              <c16:uniqueId val="{00000000-430C-4ABB-BDFA-96FEE9936BBA}"/>
            </c:ext>
          </c:extLst>
        </c:ser>
        <c:dLbls>
          <c:showLegendKey val="0"/>
          <c:showVal val="0"/>
          <c:showCatName val="0"/>
          <c:showSerName val="0"/>
          <c:showPercent val="0"/>
          <c:showBubbleSize val="0"/>
        </c:dLbls>
        <c:gapWidth val="219"/>
        <c:overlap val="-27"/>
        <c:axId val="707288800"/>
        <c:axId val="707270080"/>
        <c:extLst>
          <c:ext xmlns:c15="http://schemas.microsoft.com/office/drawing/2012/chart" uri="{02D57815-91ED-43cb-92C2-25804820EDAC}">
            <c15:filteredBarSeries>
              <c15:ser>
                <c:idx val="0"/>
                <c:order val="0"/>
                <c:tx>
                  <c:strRef>
                    <c:extLst>
                      <c:ext uri="{02D57815-91ED-43cb-92C2-25804820EDAC}">
                        <c15:formulaRef>
                          <c15:sqref>'bowlers strike rate'!$B$1</c15:sqref>
                        </c15:formulaRef>
                      </c:ext>
                    </c:extLst>
                    <c:strCache>
                      <c:ptCount val="1"/>
                      <c:pt idx="0">
                        <c:v>wicket_taken</c:v>
                      </c:pt>
                    </c:strCache>
                  </c:strRef>
                </c:tx>
                <c:spPr>
                  <a:solidFill>
                    <a:schemeClr val="accent2"/>
                  </a:solidFill>
                  <a:ln>
                    <a:noFill/>
                  </a:ln>
                  <a:effectLst/>
                </c:spPr>
                <c:invertIfNegative val="0"/>
                <c:cat>
                  <c:strRef>
                    <c:extLst>
                      <c:ext uri="{02D57815-91ED-43cb-92C2-25804820EDAC}">
                        <c15:formulaRef>
                          <c15:sqref>'bowlers strike rate'!$A$2:$A$11</c15:sqref>
                        </c15:formulaRef>
                      </c:ext>
                    </c:extLst>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extLst>
                      <c:ext uri="{02D57815-91ED-43cb-92C2-25804820EDAC}">
                        <c15:formulaRef>
                          <c15:sqref>'bowlers strike rate'!$B$2:$B$11</c15:sqref>
                        </c15:formulaRef>
                      </c:ext>
                    </c:extLst>
                    <c:numCache>
                      <c:formatCode>General</c:formatCode>
                      <c:ptCount val="10"/>
                      <c:pt idx="0">
                        <c:v>61</c:v>
                      </c:pt>
                      <c:pt idx="1">
                        <c:v>38</c:v>
                      </c:pt>
                      <c:pt idx="2">
                        <c:v>40</c:v>
                      </c:pt>
                      <c:pt idx="3">
                        <c:v>34</c:v>
                      </c:pt>
                      <c:pt idx="4">
                        <c:v>170</c:v>
                      </c:pt>
                      <c:pt idx="5">
                        <c:v>80</c:v>
                      </c:pt>
                      <c:pt idx="6">
                        <c:v>153</c:v>
                      </c:pt>
                      <c:pt idx="7">
                        <c:v>106</c:v>
                      </c:pt>
                      <c:pt idx="8">
                        <c:v>45</c:v>
                      </c:pt>
                      <c:pt idx="9">
                        <c:v>33</c:v>
                      </c:pt>
                    </c:numCache>
                  </c:numRef>
                </c:val>
                <c:extLst>
                  <c:ext xmlns:c16="http://schemas.microsoft.com/office/drawing/2014/chart" uri="{C3380CC4-5D6E-409C-BE32-E72D297353CC}">
                    <c16:uniqueId val="{00000001-430C-4ABB-BDFA-96FEE9936BBA}"/>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'bowlers strike rate'!$C$1</c15:sqref>
                        </c15:formulaRef>
                      </c:ext>
                    </c:extLst>
                    <c:strCache>
                      <c:ptCount val="1"/>
                      <c:pt idx="0">
                        <c:v>total_ball</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'bowlers strike rate'!$A$2:$A$11</c15:sqref>
                        </c15:formulaRef>
                      </c:ext>
                    </c:extLst>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extLst xmlns:c15="http://schemas.microsoft.com/office/drawing/2012/chart">
                      <c:ext xmlns:c15="http://schemas.microsoft.com/office/drawing/2012/chart" uri="{02D57815-91ED-43cb-92C2-25804820EDAC}">
                        <c15:formulaRef>
                          <c15:sqref>'bowlers strike rate'!$C$2:$C$11</c15:sqref>
                        </c15:formulaRef>
                      </c:ext>
                    </c:extLst>
                    <c:numCache>
                      <c:formatCode>General</c:formatCode>
                      <c:ptCount val="10"/>
                      <c:pt idx="0">
                        <c:v>840</c:v>
                      </c:pt>
                      <c:pt idx="1">
                        <c:v>600</c:v>
                      </c:pt>
                      <c:pt idx="2">
                        <c:v>645</c:v>
                      </c:pt>
                      <c:pt idx="3">
                        <c:v>612</c:v>
                      </c:pt>
                      <c:pt idx="4">
                        <c:v>2974</c:v>
                      </c:pt>
                      <c:pt idx="5">
                        <c:v>1314</c:v>
                      </c:pt>
                      <c:pt idx="6">
                        <c:v>2846</c:v>
                      </c:pt>
                      <c:pt idx="7">
                        <c:v>1974</c:v>
                      </c:pt>
                      <c:pt idx="8">
                        <c:v>788</c:v>
                      </c:pt>
                      <c:pt idx="9">
                        <c:v>600</c:v>
                      </c:pt>
                    </c:numCache>
                  </c:numRef>
                </c:val>
                <c:extLst xmlns:c15="http://schemas.microsoft.com/office/drawing/2012/chart">
                  <c:ext xmlns:c16="http://schemas.microsoft.com/office/drawing/2014/chart" uri="{C3380CC4-5D6E-409C-BE32-E72D297353CC}">
                    <c16:uniqueId val="{00000002-430C-4ABB-BDFA-96FEE9936BBA}"/>
                  </c:ext>
                </c:extLst>
              </c15:ser>
            </c15:filteredBarSeries>
          </c:ext>
        </c:extLst>
      </c:barChart>
      <c:catAx>
        <c:axId val="70728880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270080"/>
        <c:crosses val="autoZero"/>
        <c:auto val="1"/>
        <c:lblAlgn val="ctr"/>
        <c:lblOffset val="100"/>
        <c:noMultiLvlLbl val="0"/>
      </c:catAx>
      <c:valAx>
        <c:axId val="7072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288800"/>
        <c:crosses val="autoZero"/>
        <c:crossBetween val="between"/>
      </c:valAx>
      <c:spPr>
        <a:noFill/>
        <a:ln>
          <a:noFill/>
        </a:ln>
        <a:effectLst/>
      </c:spPr>
    </c:plotArea>
    <c:legend>
      <c:legendPos val="t"/>
      <c:layout>
        <c:manualLayout>
          <c:xMode val="edge"/>
          <c:yMode val="edge"/>
          <c:x val="0.71108200848552539"/>
          <c:y val="5.3606988501718786E-2"/>
          <c:w val="0.2656557305336833"/>
          <c:h val="7.8125546806649182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All-rounder Strike rate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9247594050743664E-2"/>
          <c:y val="0.24057925051035287"/>
          <c:w val="0.89019685039370078"/>
          <c:h val="0.60380181416390266"/>
        </c:manualLayout>
      </c:layout>
      <c:barChart>
        <c:barDir val="col"/>
        <c:grouping val="clustered"/>
        <c:varyColors val="0"/>
        <c:ser>
          <c:idx val="0"/>
          <c:order val="0"/>
          <c:tx>
            <c:strRef>
              <c:f>'All-rounder strike rate'!$B$1</c:f>
              <c:strCache>
                <c:ptCount val="1"/>
                <c:pt idx="0">
                  <c:v>batsman_strike_rate</c:v>
                </c:pt>
              </c:strCache>
            </c:strRef>
          </c:tx>
          <c:spPr>
            <a:solidFill>
              <a:schemeClr val="accent1"/>
            </a:solidFill>
            <a:ln>
              <a:noFill/>
            </a:ln>
            <a:effectLst/>
          </c:spPr>
          <c:invertIfNegative val="0"/>
          <c:cat>
            <c:strRef>
              <c:f>'All-rounder strike rate'!$A$2:$A$11</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'All-rounder strike rate'!$B$2:$B$11</c:f>
              <c:numCache>
                <c:formatCode>General</c:formatCode>
                <c:ptCount val="10"/>
                <c:pt idx="0">
                  <c:v>182.33199999999999</c:v>
                </c:pt>
                <c:pt idx="1">
                  <c:v>164.273</c:v>
                </c:pt>
                <c:pt idx="2">
                  <c:v>159.268</c:v>
                </c:pt>
                <c:pt idx="3">
                  <c:v>154.67599999999999</c:v>
                </c:pt>
                <c:pt idx="4">
                  <c:v>150.11000000000001</c:v>
                </c:pt>
                <c:pt idx="5">
                  <c:v>149.876</c:v>
                </c:pt>
                <c:pt idx="6">
                  <c:v>142.97200000000001</c:v>
                </c:pt>
                <c:pt idx="7">
                  <c:v>142.44999999999999</c:v>
                </c:pt>
                <c:pt idx="8">
                  <c:v>141.983</c:v>
                </c:pt>
                <c:pt idx="9">
                  <c:v>138.167</c:v>
                </c:pt>
              </c:numCache>
            </c:numRef>
          </c:val>
          <c:extLst>
            <c:ext xmlns:c16="http://schemas.microsoft.com/office/drawing/2014/chart" uri="{C3380CC4-5D6E-409C-BE32-E72D297353CC}">
              <c16:uniqueId val="{00000000-AF28-4F39-A82A-B88DCB5F2E0C}"/>
            </c:ext>
          </c:extLst>
        </c:ser>
        <c:ser>
          <c:idx val="1"/>
          <c:order val="1"/>
          <c:tx>
            <c:strRef>
              <c:f>'All-rounder strike rate'!$C$1</c:f>
              <c:strCache>
                <c:ptCount val="1"/>
                <c:pt idx="0">
                  <c:v>bowler_strike_rate</c:v>
                </c:pt>
              </c:strCache>
            </c:strRef>
          </c:tx>
          <c:spPr>
            <a:solidFill>
              <a:schemeClr val="accent3"/>
            </a:solidFill>
            <a:ln>
              <a:noFill/>
            </a:ln>
            <a:effectLst/>
          </c:spPr>
          <c:invertIfNegative val="0"/>
          <c:cat>
            <c:strRef>
              <c:f>'All-rounder strike rate'!$A$2:$A$11</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'All-rounder strike rate'!$C$2:$C$11</c:f>
              <c:numCache>
                <c:formatCode>General</c:formatCode>
                <c:ptCount val="10"/>
                <c:pt idx="0">
                  <c:v>17.209</c:v>
                </c:pt>
                <c:pt idx="1">
                  <c:v>19.489999999999998</c:v>
                </c:pt>
                <c:pt idx="2">
                  <c:v>19.378</c:v>
                </c:pt>
                <c:pt idx="3">
                  <c:v>27.3</c:v>
                </c:pt>
                <c:pt idx="4">
                  <c:v>29.315999999999999</c:v>
                </c:pt>
                <c:pt idx="5">
                  <c:v>19.029</c:v>
                </c:pt>
                <c:pt idx="6">
                  <c:v>25.489000000000001</c:v>
                </c:pt>
                <c:pt idx="7">
                  <c:v>26.510999999999999</c:v>
                </c:pt>
                <c:pt idx="8">
                  <c:v>18.082999999999998</c:v>
                </c:pt>
                <c:pt idx="9">
                  <c:v>21.51</c:v>
                </c:pt>
              </c:numCache>
            </c:numRef>
          </c:val>
          <c:extLst>
            <c:ext xmlns:c16="http://schemas.microsoft.com/office/drawing/2014/chart" uri="{C3380CC4-5D6E-409C-BE32-E72D297353CC}">
              <c16:uniqueId val="{00000001-AF28-4F39-A82A-B88DCB5F2E0C}"/>
            </c:ext>
          </c:extLst>
        </c:ser>
        <c:dLbls>
          <c:showLegendKey val="0"/>
          <c:showVal val="0"/>
          <c:showCatName val="0"/>
          <c:showSerName val="0"/>
          <c:showPercent val="0"/>
          <c:showBubbleSize val="0"/>
        </c:dLbls>
        <c:gapWidth val="219"/>
        <c:overlap val="-27"/>
        <c:axId val="1591366447"/>
        <c:axId val="1591367407"/>
      </c:barChart>
      <c:catAx>
        <c:axId val="1591366447"/>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1367407"/>
        <c:crosses val="autoZero"/>
        <c:auto val="1"/>
        <c:lblAlgn val="ctr"/>
        <c:lblOffset val="100"/>
        <c:noMultiLvlLbl val="0"/>
      </c:catAx>
      <c:valAx>
        <c:axId val="1591367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1366447"/>
        <c:crosses val="autoZero"/>
        <c:crossBetween val="between"/>
      </c:valAx>
      <c:spPr>
        <a:noFill/>
        <a:ln>
          <a:noFill/>
        </a:ln>
        <a:effectLst/>
      </c:spPr>
    </c:plotArea>
    <c:legend>
      <c:legendPos val="t"/>
      <c:layout>
        <c:manualLayout>
          <c:xMode val="edge"/>
          <c:yMode val="edge"/>
          <c:x val="0.24177075522769234"/>
          <c:y val="0.11748977959654272"/>
          <c:w val="0.52323352945810686"/>
          <c:h val="7.8125546806649182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7DA30-EEAB-4A94-A935-FD951462E87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0FFCC-84E9-413A-84B3-9A2338438A01}" type="slidenum">
              <a:rPr lang="en-IN" smtClean="0"/>
              <a:t>‹#›</a:t>
            </a:fld>
            <a:endParaRPr lang="en-IN"/>
          </a:p>
        </p:txBody>
      </p:sp>
    </p:spTree>
    <p:extLst>
      <p:ext uri="{BB962C8B-B14F-4D97-AF65-F5344CB8AC3E}">
        <p14:creationId xmlns:p14="http://schemas.microsoft.com/office/powerpoint/2010/main" val="227600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40FFCC-84E9-413A-84B3-9A2338438A01}" type="slidenum">
              <a:rPr lang="en-IN" smtClean="0"/>
              <a:t>29</a:t>
            </a:fld>
            <a:endParaRPr lang="en-IN"/>
          </a:p>
        </p:txBody>
      </p:sp>
    </p:spTree>
    <p:extLst>
      <p:ext uri="{BB962C8B-B14F-4D97-AF65-F5344CB8AC3E}">
        <p14:creationId xmlns:p14="http://schemas.microsoft.com/office/powerpoint/2010/main" val="76253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DC5C5A-8622-4511-A376-23CAA7707CF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263420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C5C5A-8622-4511-A376-23CAA7707CF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162458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C5C5A-8622-4511-A376-23CAA7707CF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21091-C784-4E53-B646-CCCEFE58C02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8344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C5C5A-8622-4511-A376-23CAA7707CF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395269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C5C5A-8622-4511-A376-23CAA7707CF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21091-C784-4E53-B646-CCCEFE58C02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036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C5C5A-8622-4511-A376-23CAA7707CF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516001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5C5A-8622-4511-A376-23CAA7707CF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1178331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5C5A-8622-4511-A376-23CAA7707CF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300376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5C5A-8622-4511-A376-23CAA7707CF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342565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C5C5A-8622-4511-A376-23CAA7707CF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60561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DC5C5A-8622-4511-A376-23CAA7707CFC}"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234155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DC5C5A-8622-4511-A376-23CAA7707CFC}"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178567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C5C5A-8622-4511-A376-23CAA7707CFC}"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168648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C5C5A-8622-4511-A376-23CAA7707CFC}"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145647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DC5C5A-8622-4511-A376-23CAA7707CFC}"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320306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C5C5A-8622-4511-A376-23CAA7707CFC}"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E21091-C784-4E53-B646-CCCEFE58C024}" type="slidenum">
              <a:rPr lang="en-IN" smtClean="0"/>
              <a:t>‹#›</a:t>
            </a:fld>
            <a:endParaRPr lang="en-IN"/>
          </a:p>
        </p:txBody>
      </p:sp>
    </p:spTree>
    <p:extLst>
      <p:ext uri="{BB962C8B-B14F-4D97-AF65-F5344CB8AC3E}">
        <p14:creationId xmlns:p14="http://schemas.microsoft.com/office/powerpoint/2010/main" val="1126936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DC5C5A-8622-4511-A376-23CAA7707CFC}" type="datetimeFigureOut">
              <a:rPr lang="en-IN" smtClean="0"/>
              <a:t>17-04-2024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E21091-C784-4E53-B646-CCCEFE58C024}" type="slidenum">
              <a:rPr lang="en-IN" smtClean="0"/>
              <a:t>‹#›</a:t>
            </a:fld>
            <a:endParaRPr lang="en-IN"/>
          </a:p>
        </p:txBody>
      </p:sp>
    </p:spTree>
    <p:extLst>
      <p:ext uri="{BB962C8B-B14F-4D97-AF65-F5344CB8AC3E}">
        <p14:creationId xmlns:p14="http://schemas.microsoft.com/office/powerpoint/2010/main" val="3366952485"/>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122471D-6770-9CBB-CB83-34A71AEF389B}"/>
              </a:ext>
            </a:extLst>
          </p:cNvPr>
          <p:cNvSpPr>
            <a:spLocks noGrp="1"/>
          </p:cNvSpPr>
          <p:nvPr>
            <p:ph type="title"/>
          </p:nvPr>
        </p:nvSpPr>
        <p:spPr>
          <a:xfrm>
            <a:off x="227025" y="636609"/>
            <a:ext cx="3994101" cy="6053558"/>
          </a:xfrm>
          <a:scene3d>
            <a:camera prst="orthographicFront"/>
            <a:lightRig rig="threePt" dir="t"/>
          </a:scene3d>
          <a:sp3d>
            <a:bevelT w="101600" prst="riblet"/>
          </a:sp3d>
        </p:spPr>
        <p:txBody>
          <a:bodyPr>
            <a:normAutofit/>
          </a:bodyPr>
          <a:lstStyle/>
          <a:p>
            <a:pPr algn="l"/>
            <a:r>
              <a:rPr lang="en-IN" b="1" dirty="0">
                <a:solidFill>
                  <a:schemeClr val="accent2"/>
                </a:solidFill>
                <a:effectLst>
                  <a:outerShdw blurRad="38100" dist="38100" dir="2700000" algn="tl">
                    <a:srgbClr val="000000">
                      <a:alpha val="43137"/>
                    </a:srgbClr>
                  </a:outerShdw>
                </a:effectLst>
              </a:rPr>
              <a:t>IPL Auction Analysis Project</a:t>
            </a:r>
            <a:br>
              <a:rPr lang="en-IN" dirty="0">
                <a:effectLst>
                  <a:outerShdw blurRad="38100" dist="38100" dir="2700000" algn="tl">
                    <a:srgbClr val="000000">
                      <a:alpha val="43137"/>
                    </a:srgbClr>
                  </a:outerShdw>
                </a:effectLst>
              </a:rPr>
            </a:b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     </a:t>
            </a:r>
            <a:r>
              <a:rPr lang="en-IN" dirty="0">
                <a:solidFill>
                  <a:schemeClr val="accent2"/>
                </a:solidFill>
                <a:effectLst>
                  <a:outerShdw blurRad="38100" dist="38100" dir="2700000" algn="tl">
                    <a:srgbClr val="000000">
                      <a:alpha val="43137"/>
                    </a:srgbClr>
                  </a:outerShdw>
                </a:effectLst>
              </a:rPr>
              <a:t>-By Saif Ali</a:t>
            </a:r>
            <a:br>
              <a:rPr lang="en-IN" dirty="0">
                <a:effectLst>
                  <a:outerShdw blurRad="38100" dist="38100" dir="2700000" algn="tl">
                    <a:srgbClr val="000000">
                      <a:alpha val="43137"/>
                    </a:srgbClr>
                  </a:outerShdw>
                </a:effectLst>
              </a:rPr>
            </a:br>
            <a:br>
              <a:rPr lang="en-IN" dirty="0">
                <a:effectLst>
                  <a:outerShdw blurRad="38100" dist="38100" dir="2700000" algn="tl">
                    <a:srgbClr val="000000">
                      <a:alpha val="43137"/>
                    </a:srgbClr>
                  </a:outerShdw>
                </a:effectLst>
              </a:rPr>
            </a:br>
            <a:br>
              <a:rPr lang="en-IN" dirty="0">
                <a:solidFill>
                  <a:schemeClr val="accent2"/>
                </a:solidFill>
                <a:effectLst>
                  <a:outerShdw blurRad="38100" dist="38100" dir="2700000" algn="tl">
                    <a:srgbClr val="000000">
                      <a:alpha val="43137"/>
                    </a:srgbClr>
                  </a:outerShdw>
                </a:effectLst>
              </a:rPr>
            </a:br>
            <a:br>
              <a:rPr lang="en-IN" dirty="0">
                <a:effectLst>
                  <a:outerShdw blurRad="38100" dist="38100" dir="2700000" algn="tl">
                    <a:srgbClr val="000000">
                      <a:alpha val="43137"/>
                    </a:srgbClr>
                  </a:outerShdw>
                </a:effectLst>
              </a:rPr>
            </a:b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A9FC63D-6923-D827-482F-E269BAADF18D}"/>
              </a:ext>
            </a:extLst>
          </p:cNvPr>
          <p:cNvSpPr>
            <a:spLocks noGrp="1"/>
          </p:cNvSpPr>
          <p:nvPr>
            <p:ph type="body" idx="1"/>
          </p:nvPr>
        </p:nvSpPr>
        <p:spPr>
          <a:xfrm>
            <a:off x="4221126" y="0"/>
            <a:ext cx="7970874" cy="6857999"/>
          </a:xfrm>
          <a:blipFill>
            <a:blip r:embed="rId2"/>
            <a:stretch>
              <a:fillRect/>
            </a:stretch>
          </a:blipFill>
        </p:spPr>
        <p:txBody>
          <a:bodyPr/>
          <a:lstStyle/>
          <a:p>
            <a:r>
              <a:rPr lang="en-IN" dirty="0"/>
              <a:t> </a:t>
            </a:r>
          </a:p>
        </p:txBody>
      </p:sp>
    </p:spTree>
    <p:extLst>
      <p:ext uri="{BB962C8B-B14F-4D97-AF65-F5344CB8AC3E}">
        <p14:creationId xmlns:p14="http://schemas.microsoft.com/office/powerpoint/2010/main" val="21746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9157-F9F5-FF8F-254D-970E7A95437A}"/>
              </a:ext>
            </a:extLst>
          </p:cNvPr>
          <p:cNvSpPr>
            <a:spLocks noGrp="1"/>
          </p:cNvSpPr>
          <p:nvPr>
            <p:ph type="title"/>
          </p:nvPr>
        </p:nvSpPr>
        <p:spPr>
          <a:xfrm>
            <a:off x="677334" y="609600"/>
            <a:ext cx="8596668" cy="942753"/>
          </a:xfrm>
        </p:spPr>
        <p:txBody>
          <a:bodyPr/>
          <a:lstStyle/>
          <a:p>
            <a:r>
              <a:rPr lang="en-IN" dirty="0">
                <a:effectLst>
                  <a:outerShdw blurRad="38100" dist="38100" dir="2700000" algn="tl">
                    <a:srgbClr val="000000">
                      <a:alpha val="43137"/>
                    </a:srgbClr>
                  </a:outerShdw>
                </a:effectLst>
              </a:rPr>
              <a:t>Hard-Hitting players :</a:t>
            </a:r>
          </a:p>
        </p:txBody>
      </p:sp>
      <p:graphicFrame>
        <p:nvGraphicFramePr>
          <p:cNvPr id="4" name="Chart 3">
            <a:extLst>
              <a:ext uri="{FF2B5EF4-FFF2-40B4-BE49-F238E27FC236}">
                <a16:creationId xmlns:a16="http://schemas.microsoft.com/office/drawing/2014/main" id="{920FCD14-8797-27CD-52EC-B916213CC36C}"/>
              </a:ext>
            </a:extLst>
          </p:cNvPr>
          <p:cNvGraphicFramePr>
            <a:graphicFrameLocks/>
          </p:cNvGraphicFramePr>
          <p:nvPr>
            <p:extLst>
              <p:ext uri="{D42A27DB-BD31-4B8C-83A1-F6EECF244321}">
                <p14:modId xmlns:p14="http://schemas.microsoft.com/office/powerpoint/2010/main" val="4000544063"/>
              </p:ext>
            </p:extLst>
          </p:nvPr>
        </p:nvGraphicFramePr>
        <p:xfrm>
          <a:off x="160238" y="1520455"/>
          <a:ext cx="5882640" cy="37426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976F79A4-698A-BB47-D80D-556366DB2E17}"/>
              </a:ext>
            </a:extLst>
          </p:cNvPr>
          <p:cNvGraphicFramePr>
            <a:graphicFrameLocks noGrp="1"/>
          </p:cNvGraphicFramePr>
          <p:nvPr>
            <p:extLst>
              <p:ext uri="{D42A27DB-BD31-4B8C-83A1-F6EECF244321}">
                <p14:modId xmlns:p14="http://schemas.microsoft.com/office/powerpoint/2010/main" val="108612368"/>
              </p:ext>
            </p:extLst>
          </p:nvPr>
        </p:nvGraphicFramePr>
        <p:xfrm>
          <a:off x="6149122" y="1201480"/>
          <a:ext cx="5882640" cy="5046923"/>
        </p:xfrm>
        <a:graphic>
          <a:graphicData uri="http://schemas.openxmlformats.org/drawingml/2006/table">
            <a:tbl>
              <a:tblPr>
                <a:tableStyleId>{306799F8-075E-4A3A-A7F6-7FBC6576F1A4}</a:tableStyleId>
              </a:tblPr>
              <a:tblGrid>
                <a:gridCol w="921529">
                  <a:extLst>
                    <a:ext uri="{9D8B030D-6E8A-4147-A177-3AD203B41FA5}">
                      <a16:colId xmlns:a16="http://schemas.microsoft.com/office/drawing/2014/main" val="270221475"/>
                    </a:ext>
                  </a:extLst>
                </a:gridCol>
                <a:gridCol w="1084521">
                  <a:extLst>
                    <a:ext uri="{9D8B030D-6E8A-4147-A177-3AD203B41FA5}">
                      <a16:colId xmlns:a16="http://schemas.microsoft.com/office/drawing/2014/main" val="2014662811"/>
                    </a:ext>
                  </a:extLst>
                </a:gridCol>
                <a:gridCol w="925033">
                  <a:extLst>
                    <a:ext uri="{9D8B030D-6E8A-4147-A177-3AD203B41FA5}">
                      <a16:colId xmlns:a16="http://schemas.microsoft.com/office/drawing/2014/main" val="121032828"/>
                    </a:ext>
                  </a:extLst>
                </a:gridCol>
                <a:gridCol w="786809">
                  <a:extLst>
                    <a:ext uri="{9D8B030D-6E8A-4147-A177-3AD203B41FA5}">
                      <a16:colId xmlns:a16="http://schemas.microsoft.com/office/drawing/2014/main" val="7384642"/>
                    </a:ext>
                  </a:extLst>
                </a:gridCol>
                <a:gridCol w="1275907">
                  <a:extLst>
                    <a:ext uri="{9D8B030D-6E8A-4147-A177-3AD203B41FA5}">
                      <a16:colId xmlns:a16="http://schemas.microsoft.com/office/drawing/2014/main" val="158951711"/>
                    </a:ext>
                  </a:extLst>
                </a:gridCol>
                <a:gridCol w="888841">
                  <a:extLst>
                    <a:ext uri="{9D8B030D-6E8A-4147-A177-3AD203B41FA5}">
                      <a16:colId xmlns:a16="http://schemas.microsoft.com/office/drawing/2014/main" val="878494367"/>
                    </a:ext>
                  </a:extLst>
                </a:gridCol>
              </a:tblGrid>
              <a:tr h="770547">
                <a:tc>
                  <a:txBody>
                    <a:bodyPr/>
                    <a:lstStyle/>
                    <a:p>
                      <a:pPr algn="ctr" fontAlgn="b"/>
                      <a:r>
                        <a:rPr lang="en-IN" sz="1600" b="1" u="none" strike="noStrike" dirty="0">
                          <a:solidFill>
                            <a:srgbClr val="000000"/>
                          </a:solidFill>
                          <a:effectLst>
                            <a:outerShdw blurRad="38100" dist="38100" dir="2700000" algn="tl">
                              <a:srgbClr val="000000">
                                <a:alpha val="43137"/>
                              </a:srgbClr>
                            </a:outerShdw>
                          </a:effectLst>
                        </a:rPr>
                        <a:t>batsman</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no_of_sixes_fours</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total_sixes_fours</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player_total_runs</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total_percentage</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no_season_played</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extLst>
                  <a:ext uri="{0D108BD9-81ED-4DB2-BD59-A6C34878D82A}">
                    <a16:rowId xmlns:a16="http://schemas.microsoft.com/office/drawing/2014/main" val="1641398225"/>
                  </a:ext>
                </a:extLst>
              </a:tr>
              <a:tr h="39287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CH Gayle</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733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3630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4772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76.06873428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13299672"/>
                  </a:ext>
                </a:extLst>
              </a:tr>
              <a:tr h="392873">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V Kohli</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706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3228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5878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54.91663831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366379938"/>
                  </a:ext>
                </a:extLst>
              </a:tr>
              <a:tr h="39287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DA Warner</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705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3210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5254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61.09630758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128359888"/>
                  </a:ext>
                </a:extLst>
              </a:tr>
              <a:tr h="39287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 Dhawan</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700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3018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5197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58.07196459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023021761"/>
                  </a:ext>
                </a:extLst>
              </a:tr>
              <a:tr h="39287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SK Raina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687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3136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5368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58.42026826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102285271"/>
                  </a:ext>
                </a:extLst>
              </a:tr>
              <a:tr h="39287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RG Sharma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672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3116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5230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59.5793499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23084692"/>
                  </a:ext>
                </a:extLst>
              </a:tr>
              <a:tr h="56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AB de Villiers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625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2970</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4849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61.24974221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49335235"/>
                  </a:ext>
                </a:extLst>
              </a:tr>
              <a:tr h="56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RV Uthappa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617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2794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4607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60.64684176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040995100"/>
                  </a:ext>
                </a:extLst>
              </a:tr>
              <a:tr h="39287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SR Watson</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566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2644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3874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68.24987093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272745125"/>
                  </a:ext>
                </a:extLst>
              </a:tr>
              <a:tr h="39287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G Gambhir</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551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2322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4217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55.06284088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11</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25881331"/>
                  </a:ext>
                </a:extLst>
              </a:tr>
            </a:tbl>
          </a:graphicData>
        </a:graphic>
      </p:graphicFrame>
    </p:spTree>
    <p:extLst>
      <p:ext uri="{BB962C8B-B14F-4D97-AF65-F5344CB8AC3E}">
        <p14:creationId xmlns:p14="http://schemas.microsoft.com/office/powerpoint/2010/main" val="33383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DD75-7AE3-FAD4-B30D-55982083DFEA}"/>
              </a:ext>
            </a:extLst>
          </p:cNvPr>
          <p:cNvSpPr>
            <a:spLocks noGrp="1"/>
          </p:cNvSpPr>
          <p:nvPr>
            <p:ph type="title"/>
          </p:nvPr>
        </p:nvSpPr>
        <p:spPr>
          <a:xfrm>
            <a:off x="838200" y="248168"/>
            <a:ext cx="10515600" cy="31591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BFFC776F-D831-E420-792A-26B6ECAFCB7E}"/>
              </a:ext>
            </a:extLst>
          </p:cNvPr>
          <p:cNvSpPr>
            <a:spLocks noGrp="1"/>
          </p:cNvSpPr>
          <p:nvPr>
            <p:ph idx="1"/>
          </p:nvPr>
        </p:nvSpPr>
        <p:spPr>
          <a:xfrm>
            <a:off x="838200" y="361506"/>
            <a:ext cx="10515600" cy="6248325"/>
          </a:xfrm>
        </p:spPr>
        <p:txBody>
          <a:bodyPr>
            <a:normAutofit lnSpcReduction="10000"/>
          </a:bodyPr>
          <a:lstStyle/>
          <a:p>
            <a:pPr marL="0" indent="0">
              <a:buNone/>
            </a:pPr>
            <a:r>
              <a:rPr lang="en-US" sz="1800" dirty="0">
                <a:effectLst>
                  <a:outerShdw blurRad="38100" dist="38100" dir="2700000" algn="tl">
                    <a:srgbClr val="000000">
                      <a:alpha val="43137"/>
                    </a:srgbClr>
                  </a:outerShdw>
                </a:effectLst>
              </a:rPr>
              <a:t>Your first priority is to get 2-3 bowlers with good economy who have bowled at least 500 balls in IPL so </a:t>
            </a:r>
            <a:r>
              <a:rPr lang="en-US" sz="1800" dirty="0" err="1">
                <a:effectLst>
                  <a:outerShdw blurRad="38100" dist="38100" dir="2700000" algn="tl">
                    <a:srgbClr val="000000">
                      <a:alpha val="43137"/>
                    </a:srgbClr>
                  </a:outerShdw>
                </a:effectLst>
              </a:rPr>
              <a:t>far.To</a:t>
            </a:r>
            <a:r>
              <a:rPr lang="en-US" sz="1800" dirty="0">
                <a:effectLst>
                  <a:outerShdw blurRad="38100" dist="38100" dir="2700000" algn="tl">
                    <a:srgbClr val="000000">
                      <a:alpha val="43137"/>
                    </a:srgbClr>
                  </a:outerShdw>
                </a:effectLst>
              </a:rPr>
              <a:t> do that you have to make a list of 10 players you want to bid in the auction so that when you try to grab them in auction you should not pay the amount greater than you have in the purse for a particular player.</a:t>
            </a:r>
          </a:p>
          <a:p>
            <a:pPr marL="0" indent="0">
              <a:buNone/>
            </a:pPr>
            <a:r>
              <a:rPr lang="en-US" sz="1600" dirty="0">
                <a:effectLst>
                  <a:outerShdw blurRad="38100" dist="38100" dir="2700000" algn="tl">
                    <a:srgbClr val="000000">
                      <a:alpha val="43137"/>
                    </a:srgbClr>
                  </a:outerShdw>
                </a:effectLst>
              </a:rPr>
              <a:t>(economy can be calculated by dividing total runs conceded with total overs bowled).</a:t>
            </a:r>
          </a:p>
          <a:p>
            <a:pPr marL="0" indent="0">
              <a:buNone/>
            </a:pPr>
            <a:endParaRPr lang="en-US" sz="1600" dirty="0">
              <a:effectLst>
                <a:outerShdw blurRad="38100" dist="38100" dir="2700000" algn="tl">
                  <a:srgbClr val="000000">
                    <a:alpha val="43137"/>
                  </a:srgbClr>
                </a:outerShdw>
              </a:effectLst>
            </a:endParaRPr>
          </a:p>
          <a:p>
            <a:pPr marL="0" indent="0">
              <a:buNone/>
            </a:pPr>
            <a:r>
              <a:rPr lang="en-US" sz="1600" dirty="0">
                <a:effectLst>
                  <a:outerShdw blurRad="38100" dist="38100" dir="2700000" algn="tl">
                    <a:srgbClr val="000000">
                      <a:alpha val="43137"/>
                    </a:srgbClr>
                  </a:outerShdw>
                </a:effectLst>
              </a:rPr>
              <a:t>SELECT</a:t>
            </a:r>
          </a:p>
          <a:p>
            <a:pPr marL="0" indent="0">
              <a:buNone/>
            </a:pPr>
            <a:r>
              <a:rPr lang="en-US" sz="1600" dirty="0">
                <a:effectLst>
                  <a:outerShdw blurRad="38100" dist="38100" dir="2700000" algn="tl">
                    <a:srgbClr val="000000">
                      <a:alpha val="43137"/>
                    </a:srgbClr>
                  </a:outerShdw>
                </a:effectLst>
              </a:rPr>
              <a:t>    bowler,</a:t>
            </a:r>
          </a:p>
          <a:p>
            <a:pPr marL="0" indent="0">
              <a:buNone/>
            </a:pPr>
            <a:r>
              <a:rPr lang="en-US" sz="1600" dirty="0">
                <a:effectLst>
                  <a:outerShdw blurRad="38100" dist="38100" dir="2700000" algn="tl">
                    <a:srgbClr val="000000">
                      <a:alpha val="43137"/>
                    </a:srgbClr>
                  </a:outerShdw>
                </a:effectLst>
              </a:rPr>
              <a:t>    SUM(</a:t>
            </a:r>
            <a:r>
              <a:rPr lang="en-US" sz="1600" dirty="0" err="1">
                <a:effectLst>
                  <a:outerShdw blurRad="38100" dist="38100" dir="2700000" algn="tl">
                    <a:srgbClr val="000000">
                      <a:alpha val="43137"/>
                    </a:srgbClr>
                  </a:outerShdw>
                </a:effectLst>
              </a:rPr>
              <a:t>total_runs</a:t>
            </a:r>
            <a:r>
              <a:rPr lang="en-US" sz="1600" dirty="0">
                <a:effectLst>
                  <a:outerShdw blurRad="38100" dist="38100" dir="2700000" algn="tl">
                    <a:srgbClr val="000000">
                      <a:alpha val="43137"/>
                    </a:srgbClr>
                  </a:outerShdw>
                </a:effectLst>
              </a:rPr>
              <a:t>) AS </a:t>
            </a:r>
            <a:r>
              <a:rPr lang="en-US" sz="1600" dirty="0" err="1">
                <a:effectLst>
                  <a:outerShdw blurRad="38100" dist="38100" dir="2700000" algn="tl">
                    <a:srgbClr val="000000">
                      <a:alpha val="43137"/>
                    </a:srgbClr>
                  </a:outerShdw>
                </a:effectLst>
              </a:rPr>
              <a:t>total_run</a:t>
            </a:r>
            <a:r>
              <a:rPr lang="en-US" sz="1600" dirty="0">
                <a:effectLst>
                  <a:outerShdw blurRad="38100" dist="38100" dir="2700000" algn="tl">
                    <a:srgbClr val="000000">
                      <a:alpha val="43137"/>
                    </a:srgbClr>
                  </a:outerShdw>
                </a:effectLst>
              </a:rPr>
              <a:t>,</a:t>
            </a:r>
          </a:p>
          <a:p>
            <a:pPr marL="0" indent="0">
              <a:buNone/>
            </a:pPr>
            <a:r>
              <a:rPr lang="en-US" sz="1600" dirty="0">
                <a:effectLst>
                  <a:outerShdw blurRad="38100" dist="38100" dir="2700000" algn="tl">
                    <a:srgbClr val="000000">
                      <a:alpha val="43137"/>
                    </a:srgbClr>
                  </a:outerShdw>
                </a:effectLst>
              </a:rPr>
              <a:t>    COUNT(ball) AS </a:t>
            </a:r>
            <a:r>
              <a:rPr lang="en-US" sz="1600" dirty="0" err="1">
                <a:effectLst>
                  <a:outerShdw blurRad="38100" dist="38100" dir="2700000" algn="tl">
                    <a:srgbClr val="000000">
                      <a:alpha val="43137"/>
                    </a:srgbClr>
                  </a:outerShdw>
                </a:effectLst>
              </a:rPr>
              <a:t>total_ball</a:t>
            </a:r>
            <a:r>
              <a:rPr lang="en-US" sz="1600" dirty="0">
                <a:effectLst>
                  <a:outerShdw blurRad="38100" dist="38100" dir="2700000" algn="tl">
                    <a:srgbClr val="000000">
                      <a:alpha val="43137"/>
                    </a:srgbClr>
                  </a:outerShdw>
                </a:effectLst>
              </a:rPr>
              <a:t>,</a:t>
            </a:r>
          </a:p>
          <a:p>
            <a:pPr marL="0" indent="0">
              <a:buNone/>
            </a:pPr>
            <a:r>
              <a:rPr lang="en-US" sz="1600" dirty="0">
                <a:effectLst>
                  <a:outerShdw blurRad="38100" dist="38100" dir="2700000" algn="tl">
                    <a:srgbClr val="000000">
                      <a:alpha val="43137"/>
                    </a:srgbClr>
                  </a:outerShdw>
                </a:effectLst>
              </a:rPr>
              <a:t>	(SUM(</a:t>
            </a:r>
            <a:r>
              <a:rPr lang="en-US" sz="1600" dirty="0" err="1">
                <a:effectLst>
                  <a:outerShdw blurRad="38100" dist="38100" dir="2700000" algn="tl">
                    <a:srgbClr val="000000">
                      <a:alpha val="43137"/>
                    </a:srgbClr>
                  </a:outerShdw>
                </a:effectLst>
              </a:rPr>
              <a:t>total_runs</a:t>
            </a:r>
            <a:r>
              <a:rPr lang="en-US" sz="1600" dirty="0">
                <a:effectLst>
                  <a:outerShdw blurRad="38100" dist="38100" dir="2700000" algn="tl">
                    <a:srgbClr val="000000">
                      <a:alpha val="43137"/>
                    </a:srgbClr>
                  </a:outerShdw>
                </a:effectLst>
              </a:rPr>
              <a:t>)*6.0 / (COUNT(ball) - (sum(case when </a:t>
            </a:r>
            <a:r>
              <a:rPr lang="en-US" sz="1600" dirty="0" err="1">
                <a:effectLst>
                  <a:outerShdw blurRad="38100" dist="38100" dir="2700000" algn="tl">
                    <a:srgbClr val="000000">
                      <a:alpha val="43137"/>
                    </a:srgbClr>
                  </a:outerShdw>
                </a:effectLst>
              </a:rPr>
              <a:t>extras_type</a:t>
            </a:r>
            <a:r>
              <a:rPr lang="en-US" sz="1600" dirty="0">
                <a:effectLst>
                  <a:outerShdw blurRad="38100" dist="38100" dir="2700000" algn="tl">
                    <a:srgbClr val="000000">
                      <a:alpha val="43137"/>
                    </a:srgbClr>
                  </a:outerShdw>
                </a:effectLst>
              </a:rPr>
              <a:t> in ('</a:t>
            </a:r>
            <a:r>
              <a:rPr lang="en-US" sz="1600" dirty="0" err="1">
                <a:effectLst>
                  <a:outerShdw blurRad="38100" dist="38100" dir="2700000" algn="tl">
                    <a:srgbClr val="000000">
                      <a:alpha val="43137"/>
                    </a:srgbClr>
                  </a:outerShdw>
                </a:effectLst>
              </a:rPr>
              <a:t>wides</a:t>
            </a:r>
            <a:r>
              <a:rPr lang="en-US" sz="1600" dirty="0">
                <a:effectLst>
                  <a:outerShdw blurRad="38100" dist="38100" dir="2700000" algn="tl">
                    <a:srgbClr val="000000">
                      <a:alpha val="43137"/>
                    </a:srgbClr>
                  </a:outerShdw>
                </a:effectLst>
              </a:rPr>
              <a:t>') then 1 else 0 end)))) AS                  </a:t>
            </a:r>
            <a:r>
              <a:rPr lang="en-US" sz="1600" dirty="0" err="1">
                <a:effectLst>
                  <a:outerShdw blurRad="38100" dist="38100" dir="2700000" algn="tl">
                    <a:srgbClr val="000000">
                      <a:alpha val="43137"/>
                    </a:srgbClr>
                  </a:outerShdw>
                </a:effectLst>
              </a:rPr>
              <a:t>economy_rate</a:t>
            </a:r>
            <a:r>
              <a:rPr lang="en-US" sz="1600" dirty="0">
                <a:effectLst>
                  <a:outerShdw blurRad="38100" dist="38100" dir="2700000" algn="tl">
                    <a:srgbClr val="000000">
                      <a:alpha val="43137"/>
                    </a:srgbClr>
                  </a:outerShdw>
                </a:effectLst>
              </a:rPr>
              <a:t>   </a:t>
            </a:r>
          </a:p>
          <a:p>
            <a:pPr marL="0" indent="0">
              <a:buNone/>
            </a:pPr>
            <a:r>
              <a:rPr lang="en-US" sz="1600" dirty="0">
                <a:effectLst>
                  <a:outerShdw blurRad="38100" dist="38100" dir="2700000" algn="tl">
                    <a:srgbClr val="000000">
                      <a:alpha val="43137"/>
                    </a:srgbClr>
                  </a:outerShdw>
                </a:effectLst>
              </a:rPr>
              <a:t>FROM Deliveries</a:t>
            </a:r>
          </a:p>
          <a:p>
            <a:pPr marL="0" indent="0">
              <a:buNone/>
            </a:pPr>
            <a:r>
              <a:rPr lang="en-US" sz="1600" dirty="0">
                <a:effectLst>
                  <a:outerShdw blurRad="38100" dist="38100" dir="2700000" algn="tl">
                    <a:srgbClr val="000000">
                      <a:alpha val="43137"/>
                    </a:srgbClr>
                  </a:outerShdw>
                </a:effectLst>
              </a:rPr>
              <a:t>GROUP BY bowler</a:t>
            </a:r>
          </a:p>
          <a:p>
            <a:pPr marL="0" indent="0">
              <a:buNone/>
            </a:pPr>
            <a:r>
              <a:rPr lang="en-US" sz="1600" dirty="0">
                <a:effectLst>
                  <a:outerShdw blurRad="38100" dist="38100" dir="2700000" algn="tl">
                    <a:srgbClr val="000000">
                      <a:alpha val="43137"/>
                    </a:srgbClr>
                  </a:outerShdw>
                </a:effectLst>
              </a:rPr>
              <a:t>HAVING COUNT(ball) &gt;= 500</a:t>
            </a:r>
          </a:p>
          <a:p>
            <a:pPr marL="0" indent="0">
              <a:buNone/>
            </a:pPr>
            <a:r>
              <a:rPr lang="en-US" sz="1600" dirty="0">
                <a:effectLst>
                  <a:outerShdw blurRad="38100" dist="38100" dir="2700000" algn="tl">
                    <a:srgbClr val="000000">
                      <a:alpha val="43137"/>
                    </a:srgbClr>
                  </a:outerShdw>
                </a:effectLst>
              </a:rPr>
              <a:t>ORDER BY</a:t>
            </a:r>
          </a:p>
          <a:p>
            <a:pPr marL="0" indent="0">
              <a:buNone/>
            </a:pP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economy_rate</a:t>
            </a: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asc</a:t>
            </a:r>
            <a:endParaRPr lang="en-US" sz="1600" dirty="0">
              <a:effectLst>
                <a:outerShdw blurRad="38100" dist="38100" dir="2700000" algn="tl">
                  <a:srgbClr val="000000">
                    <a:alpha val="43137"/>
                  </a:srgbClr>
                </a:outerShdw>
              </a:effectLst>
            </a:endParaRPr>
          </a:p>
          <a:p>
            <a:pPr marL="0" indent="0">
              <a:buNone/>
            </a:pPr>
            <a:r>
              <a:rPr lang="en-US" sz="1600" dirty="0">
                <a:effectLst>
                  <a:outerShdw blurRad="38100" dist="38100" dir="2700000" algn="tl">
                    <a:srgbClr val="000000">
                      <a:alpha val="43137"/>
                    </a:srgbClr>
                  </a:outerShdw>
                </a:effectLst>
              </a:rPr>
              <a:t>LIMIT 10;</a:t>
            </a:r>
            <a:endParaRPr lang="en-IN"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593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C4EF-00A6-6374-E335-B6A2EEBB6774}"/>
              </a:ext>
            </a:extLst>
          </p:cNvPr>
          <p:cNvSpPr>
            <a:spLocks noGrp="1"/>
          </p:cNvSpPr>
          <p:nvPr>
            <p:ph type="title"/>
          </p:nvPr>
        </p:nvSpPr>
        <p:spPr>
          <a:xfrm>
            <a:off x="599732" y="354418"/>
            <a:ext cx="8596668" cy="1320800"/>
          </a:xfrm>
        </p:spPr>
        <p:txBody>
          <a:bodyPr/>
          <a:lstStyle/>
          <a:p>
            <a:r>
              <a:rPr lang="en-IN" dirty="0">
                <a:effectLst>
                  <a:outerShdw blurRad="38100" dist="38100" dir="2700000" algn="tl">
                    <a:srgbClr val="000000">
                      <a:alpha val="43137"/>
                    </a:srgbClr>
                  </a:outerShdw>
                </a:effectLst>
              </a:rPr>
              <a:t>Bowlers with good Economy:</a:t>
            </a:r>
          </a:p>
        </p:txBody>
      </p:sp>
      <p:graphicFrame>
        <p:nvGraphicFramePr>
          <p:cNvPr id="3" name="Table 2">
            <a:extLst>
              <a:ext uri="{FF2B5EF4-FFF2-40B4-BE49-F238E27FC236}">
                <a16:creationId xmlns:a16="http://schemas.microsoft.com/office/drawing/2014/main" id="{D6AA9E88-5621-F775-F849-A05BCE1F2939}"/>
              </a:ext>
            </a:extLst>
          </p:cNvPr>
          <p:cNvGraphicFramePr>
            <a:graphicFrameLocks noGrp="1"/>
          </p:cNvGraphicFramePr>
          <p:nvPr>
            <p:extLst>
              <p:ext uri="{D42A27DB-BD31-4B8C-83A1-F6EECF244321}">
                <p14:modId xmlns:p14="http://schemas.microsoft.com/office/powerpoint/2010/main" val="429009080"/>
              </p:ext>
            </p:extLst>
          </p:nvPr>
        </p:nvGraphicFramePr>
        <p:xfrm>
          <a:off x="7293935" y="1270001"/>
          <a:ext cx="4720857" cy="4978403"/>
        </p:xfrm>
        <a:graphic>
          <a:graphicData uri="http://schemas.openxmlformats.org/drawingml/2006/table">
            <a:tbl>
              <a:tblPr>
                <a:tableStyleId>{306799F8-075E-4A3A-A7F6-7FBC6576F1A4}</a:tableStyleId>
              </a:tblPr>
              <a:tblGrid>
                <a:gridCol w="1691331">
                  <a:extLst>
                    <a:ext uri="{9D8B030D-6E8A-4147-A177-3AD203B41FA5}">
                      <a16:colId xmlns:a16="http://schemas.microsoft.com/office/drawing/2014/main" val="3331519554"/>
                    </a:ext>
                  </a:extLst>
                </a:gridCol>
                <a:gridCol w="854958">
                  <a:extLst>
                    <a:ext uri="{9D8B030D-6E8A-4147-A177-3AD203B41FA5}">
                      <a16:colId xmlns:a16="http://schemas.microsoft.com/office/drawing/2014/main" val="1814138640"/>
                    </a:ext>
                  </a:extLst>
                </a:gridCol>
                <a:gridCol w="873545">
                  <a:extLst>
                    <a:ext uri="{9D8B030D-6E8A-4147-A177-3AD203B41FA5}">
                      <a16:colId xmlns:a16="http://schemas.microsoft.com/office/drawing/2014/main" val="1212746107"/>
                    </a:ext>
                  </a:extLst>
                </a:gridCol>
                <a:gridCol w="1301023">
                  <a:extLst>
                    <a:ext uri="{9D8B030D-6E8A-4147-A177-3AD203B41FA5}">
                      <a16:colId xmlns:a16="http://schemas.microsoft.com/office/drawing/2014/main" val="2741840117"/>
                    </a:ext>
                  </a:extLst>
                </a:gridCol>
              </a:tblGrid>
              <a:tr h="527330">
                <a:tc>
                  <a:txBody>
                    <a:bodyPr/>
                    <a:lstStyle/>
                    <a:p>
                      <a:pPr algn="ctr" fontAlgn="b"/>
                      <a:r>
                        <a:rPr lang="en-IN" sz="1600" b="1" u="none" strike="noStrike" dirty="0">
                          <a:solidFill>
                            <a:srgbClr val="000000"/>
                          </a:solidFill>
                          <a:effectLst>
                            <a:outerShdw blurRad="38100" dist="38100" dir="2700000" algn="tl">
                              <a:srgbClr val="000000">
                                <a:alpha val="43137"/>
                              </a:srgbClr>
                            </a:outerShdw>
                          </a:effectLst>
                        </a:rPr>
                        <a:t>bowler</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total_run</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total_ball</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economy_rate</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extLst>
                  <a:ext uri="{0D108BD9-81ED-4DB2-BD59-A6C34878D82A}">
                    <a16:rowId xmlns:a16="http://schemas.microsoft.com/office/drawing/2014/main" val="3485868989"/>
                  </a:ext>
                </a:extLst>
              </a:tr>
              <a:tr h="468155">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Rashid Khan</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1573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1490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6.394308943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558765576"/>
                  </a:ext>
                </a:extLst>
              </a:tr>
              <a:tr h="46815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A Kumble</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1089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983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6.736082474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409430242"/>
                  </a:ext>
                </a:extLst>
              </a:tr>
              <a:tr h="468155">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M Muralitharan</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1755</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1577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6.900393185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17786287"/>
                  </a:ext>
                </a:extLst>
              </a:tr>
              <a:tr h="46815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DL Vettori</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894</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785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6.903474903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034590581"/>
                  </a:ext>
                </a:extLst>
              </a:tr>
              <a:tr h="46815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SP Narine</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3208</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2824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6.906350915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39255854"/>
                  </a:ext>
                </a:extLst>
              </a:tr>
              <a:tr h="46815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Washington Sundar</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758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660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6.94351145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936950374"/>
                  </a:ext>
                </a:extLst>
              </a:tr>
              <a:tr h="46815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R Ashwin</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3756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3327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6.972772277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8685888"/>
                  </a:ext>
                </a:extLst>
              </a:tr>
              <a:tr h="46815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DW Steyn</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2568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2276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7.058176821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681527340"/>
                  </a:ext>
                </a:extLst>
              </a:tr>
              <a:tr h="237678">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J Botha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818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709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7.07204611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065235795"/>
                  </a:ext>
                </a:extLst>
              </a:tr>
              <a:tr h="46815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R Sharma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1100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935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7.112068966</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850738187"/>
                  </a:ext>
                </a:extLst>
              </a:tr>
            </a:tbl>
          </a:graphicData>
        </a:graphic>
      </p:graphicFrame>
      <p:graphicFrame>
        <p:nvGraphicFramePr>
          <p:cNvPr id="4" name="Chart 3">
            <a:extLst>
              <a:ext uri="{FF2B5EF4-FFF2-40B4-BE49-F238E27FC236}">
                <a16:creationId xmlns:a16="http://schemas.microsoft.com/office/drawing/2014/main" id="{9014FF35-08B5-D419-8ED5-6037780CBE3F}"/>
              </a:ext>
            </a:extLst>
          </p:cNvPr>
          <p:cNvGraphicFramePr>
            <a:graphicFrameLocks/>
          </p:cNvGraphicFramePr>
          <p:nvPr>
            <p:extLst>
              <p:ext uri="{D42A27DB-BD31-4B8C-83A1-F6EECF244321}">
                <p14:modId xmlns:p14="http://schemas.microsoft.com/office/powerpoint/2010/main" val="3372382649"/>
              </p:ext>
            </p:extLst>
          </p:nvPr>
        </p:nvGraphicFramePr>
        <p:xfrm>
          <a:off x="456830" y="1802217"/>
          <a:ext cx="6635085" cy="39499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663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57CA7-F9ED-EE0D-98DE-9C1E5558F257}"/>
              </a:ext>
            </a:extLst>
          </p:cNvPr>
          <p:cNvSpPr>
            <a:spLocks noGrp="1"/>
          </p:cNvSpPr>
          <p:nvPr>
            <p:ph type="title"/>
          </p:nvPr>
        </p:nvSpPr>
        <p:spPr>
          <a:xfrm>
            <a:off x="838200" y="365126"/>
            <a:ext cx="10515600" cy="315912"/>
          </a:xfrm>
        </p:spPr>
        <p:txBody>
          <a:bodyPr>
            <a:normAutofit fontScale="90000"/>
          </a:bodyPr>
          <a:lstStyle/>
          <a:p>
            <a:r>
              <a:rPr lang="en-IN" dirty="0"/>
              <a:t> </a:t>
            </a:r>
          </a:p>
        </p:txBody>
      </p:sp>
      <p:sp>
        <p:nvSpPr>
          <p:cNvPr id="4" name="Content Placeholder 3">
            <a:extLst>
              <a:ext uri="{FF2B5EF4-FFF2-40B4-BE49-F238E27FC236}">
                <a16:creationId xmlns:a16="http://schemas.microsoft.com/office/drawing/2014/main" id="{B35B10D9-B7FE-86AA-896E-2215F7C5DD0B}"/>
              </a:ext>
            </a:extLst>
          </p:cNvPr>
          <p:cNvSpPr>
            <a:spLocks noGrp="1"/>
          </p:cNvSpPr>
          <p:nvPr>
            <p:ph idx="1"/>
          </p:nvPr>
        </p:nvSpPr>
        <p:spPr>
          <a:xfrm>
            <a:off x="838200" y="563526"/>
            <a:ext cx="10515600" cy="6071190"/>
          </a:xfrm>
        </p:spPr>
        <p:txBody>
          <a:bodyPr>
            <a:normAutofit fontScale="92500" lnSpcReduction="20000"/>
          </a:bodyPr>
          <a:lstStyle/>
          <a:p>
            <a:pPr marL="0" indent="0">
              <a:buNone/>
            </a:pPr>
            <a:r>
              <a:rPr lang="en-US" sz="1800" dirty="0">
                <a:effectLst>
                  <a:outerShdw blurRad="38100" dist="38100" dir="2700000" algn="tl">
                    <a:srgbClr val="000000">
                      <a:alpha val="43137"/>
                    </a:srgbClr>
                  </a:outerShdw>
                </a:effectLst>
              </a:rPr>
              <a:t>Now you need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a:t>
            </a:r>
          </a:p>
          <a:p>
            <a:pPr marL="0" indent="0">
              <a:buNone/>
            </a:pPr>
            <a:r>
              <a:rPr lang="en-US" sz="1600" dirty="0">
                <a:effectLst>
                  <a:outerShdw blurRad="38100" dist="38100" dir="2700000" algn="tl">
                    <a:srgbClr val="000000">
                      <a:alpha val="43137"/>
                    </a:srgbClr>
                  </a:outerShdw>
                </a:effectLst>
              </a:rPr>
              <a:t> (strike rate of a bowler can be calculated by number of balls bowled divided by total wickets taken)</a:t>
            </a:r>
          </a:p>
          <a:p>
            <a:pPr marL="0" indent="0">
              <a:buNone/>
            </a:pPr>
            <a:r>
              <a:rPr lang="en-US" sz="1600" dirty="0">
                <a:effectLst>
                  <a:outerShdw blurRad="38100" dist="38100" dir="2700000" algn="tl">
                    <a:srgbClr val="000000">
                      <a:alpha val="43137"/>
                    </a:srgbClr>
                  </a:outerShdw>
                </a:effectLst>
              </a:rPr>
              <a:t>  </a:t>
            </a:r>
          </a:p>
          <a:p>
            <a:pPr marL="0" indent="0">
              <a:buNone/>
            </a:pPr>
            <a:r>
              <a:rPr lang="en-US" sz="1600" dirty="0">
                <a:effectLst>
                  <a:outerShdw blurRad="38100" dist="38100" dir="2700000" algn="tl">
                    <a:srgbClr val="000000">
                      <a:alpha val="43137"/>
                    </a:srgbClr>
                  </a:outerShdw>
                </a:effectLst>
              </a:rPr>
              <a:t>  SELECT</a:t>
            </a:r>
          </a:p>
          <a:p>
            <a:pPr marL="0" indent="0">
              <a:buNone/>
            </a:pPr>
            <a:r>
              <a:rPr lang="en-US" sz="1600" dirty="0">
                <a:effectLst>
                  <a:outerShdw blurRad="38100" dist="38100" dir="2700000" algn="tl">
                    <a:srgbClr val="000000">
                      <a:alpha val="43137"/>
                    </a:srgbClr>
                  </a:outerShdw>
                </a:effectLst>
              </a:rPr>
              <a:t>    bowler,</a:t>
            </a:r>
          </a:p>
          <a:p>
            <a:pPr marL="0" indent="0">
              <a:buNone/>
            </a:pPr>
            <a:r>
              <a:rPr lang="en-US" sz="1600" dirty="0">
                <a:effectLst>
                  <a:outerShdw blurRad="38100" dist="38100" dir="2700000" algn="tl">
                    <a:srgbClr val="000000">
                      <a:alpha val="43137"/>
                    </a:srgbClr>
                  </a:outerShdw>
                </a:effectLst>
              </a:rPr>
              <a:t>    SUM(CASE WHEN </a:t>
            </a:r>
            <a:r>
              <a:rPr lang="en-US" sz="1600" dirty="0" err="1">
                <a:effectLst>
                  <a:outerShdw blurRad="38100" dist="38100" dir="2700000" algn="tl">
                    <a:srgbClr val="000000">
                      <a:alpha val="43137"/>
                    </a:srgbClr>
                  </a:outerShdw>
                </a:effectLst>
              </a:rPr>
              <a:t>dismissal_kind</a:t>
            </a:r>
            <a:r>
              <a:rPr lang="en-US" sz="1600" dirty="0">
                <a:effectLst>
                  <a:outerShdw blurRad="38100" dist="38100" dir="2700000" algn="tl">
                    <a:srgbClr val="000000">
                      <a:alpha val="43137"/>
                    </a:srgbClr>
                  </a:outerShdw>
                </a:effectLst>
              </a:rPr>
              <a:t> not IN ('run </a:t>
            </a:r>
            <a:r>
              <a:rPr lang="en-US" sz="1600" dirty="0" err="1">
                <a:effectLst>
                  <a:outerShdw blurRad="38100" dist="38100" dir="2700000" algn="tl">
                    <a:srgbClr val="000000">
                      <a:alpha val="43137"/>
                    </a:srgbClr>
                  </a:outerShdw>
                </a:effectLst>
              </a:rPr>
              <a:t>out','obstructing</a:t>
            </a:r>
            <a:r>
              <a:rPr lang="en-US" sz="1600" dirty="0">
                <a:effectLst>
                  <a:outerShdw blurRad="38100" dist="38100" dir="2700000" algn="tl">
                    <a:srgbClr val="000000">
                      <a:alpha val="43137"/>
                    </a:srgbClr>
                  </a:outerShdw>
                </a:effectLst>
              </a:rPr>
              <a:t> the </a:t>
            </a:r>
            <a:r>
              <a:rPr lang="en-US" sz="1600" dirty="0" err="1">
                <a:effectLst>
                  <a:outerShdw blurRad="38100" dist="38100" dir="2700000" algn="tl">
                    <a:srgbClr val="000000">
                      <a:alpha val="43137"/>
                    </a:srgbClr>
                  </a:outerShdw>
                </a:effectLst>
              </a:rPr>
              <a:t>field','NA</a:t>
            </a:r>
            <a:r>
              <a:rPr lang="en-US" sz="1600" dirty="0">
                <a:effectLst>
                  <a:outerShdw blurRad="38100" dist="38100" dir="2700000" algn="tl">
                    <a:srgbClr val="000000">
                      <a:alpha val="43137"/>
                    </a:srgbClr>
                  </a:outerShdw>
                </a:effectLst>
              </a:rPr>
              <a:t>') THEN 1 else 0 END) AS </a:t>
            </a:r>
            <a:r>
              <a:rPr lang="en-US" sz="1600" dirty="0" err="1">
                <a:effectLst>
                  <a:outerShdw blurRad="38100" dist="38100" dir="2700000" algn="tl">
                    <a:srgbClr val="000000">
                      <a:alpha val="43137"/>
                    </a:srgbClr>
                  </a:outerShdw>
                </a:effectLst>
              </a:rPr>
              <a:t>wicket_taken</a:t>
            </a:r>
            <a:r>
              <a:rPr lang="en-US" sz="1600" dirty="0">
                <a:effectLst>
                  <a:outerShdw blurRad="38100" dist="38100" dir="2700000" algn="tl">
                    <a:srgbClr val="000000">
                      <a:alpha val="43137"/>
                    </a:srgbClr>
                  </a:outerShdw>
                </a:effectLst>
              </a:rPr>
              <a:t>,</a:t>
            </a:r>
          </a:p>
          <a:p>
            <a:pPr marL="0" indent="0">
              <a:buNone/>
            </a:pPr>
            <a:r>
              <a:rPr lang="en-US" sz="1600" dirty="0">
                <a:effectLst>
                  <a:outerShdw blurRad="38100" dist="38100" dir="2700000" algn="tl">
                    <a:srgbClr val="000000">
                      <a:alpha val="43137"/>
                    </a:srgbClr>
                  </a:outerShdw>
                </a:effectLst>
              </a:rPr>
              <a:t>    COUNT(ball) AS </a:t>
            </a:r>
            <a:r>
              <a:rPr lang="en-US" sz="1600" dirty="0" err="1">
                <a:effectLst>
                  <a:outerShdw blurRad="38100" dist="38100" dir="2700000" algn="tl">
                    <a:srgbClr val="000000">
                      <a:alpha val="43137"/>
                    </a:srgbClr>
                  </a:outerShdw>
                </a:effectLst>
              </a:rPr>
              <a:t>total_ball</a:t>
            </a:r>
            <a:r>
              <a:rPr lang="en-US" sz="1600" dirty="0">
                <a:effectLst>
                  <a:outerShdw blurRad="38100" dist="38100" dir="2700000" algn="tl">
                    <a:srgbClr val="000000">
                      <a:alpha val="43137"/>
                    </a:srgbClr>
                  </a:outerShdw>
                </a:effectLst>
              </a:rPr>
              <a:t>,</a:t>
            </a:r>
          </a:p>
          <a:p>
            <a:pPr marL="0" indent="0">
              <a:buNone/>
            </a:pPr>
            <a:r>
              <a:rPr lang="en-US" sz="1600" dirty="0">
                <a:effectLst>
                  <a:outerShdw blurRad="38100" dist="38100" dir="2700000" algn="tl">
                    <a:srgbClr val="000000">
                      <a:alpha val="43137"/>
                    </a:srgbClr>
                  </a:outerShdw>
                </a:effectLst>
              </a:rPr>
              <a:t>    (count(ball)*1.0 / sum(</a:t>
            </a:r>
            <a:r>
              <a:rPr lang="en-US" sz="1600" dirty="0" err="1">
                <a:effectLst>
                  <a:outerShdw blurRad="38100" dist="38100" dir="2700000" algn="tl">
                    <a:srgbClr val="000000">
                      <a:alpha val="43137"/>
                    </a:srgbClr>
                  </a:outerShdw>
                </a:effectLst>
              </a:rPr>
              <a:t>is_wicket</a:t>
            </a:r>
            <a:r>
              <a:rPr lang="en-US" sz="1600" dirty="0">
                <a:effectLst>
                  <a:outerShdw blurRad="38100" dist="38100" dir="2700000" algn="tl">
                    <a:srgbClr val="000000">
                      <a:alpha val="43137"/>
                    </a:srgbClr>
                  </a:outerShdw>
                </a:effectLst>
              </a:rPr>
              <a:t>)) AS </a:t>
            </a:r>
            <a:r>
              <a:rPr lang="en-US" sz="1600" dirty="0" err="1">
                <a:effectLst>
                  <a:outerShdw blurRad="38100" dist="38100" dir="2700000" algn="tl">
                    <a:srgbClr val="000000">
                      <a:alpha val="43137"/>
                    </a:srgbClr>
                  </a:outerShdw>
                </a:effectLst>
              </a:rPr>
              <a:t>bowler_strike_rate</a:t>
            </a:r>
            <a:endParaRPr lang="en-US" sz="1600" dirty="0">
              <a:effectLst>
                <a:outerShdw blurRad="38100" dist="38100" dir="2700000" algn="tl">
                  <a:srgbClr val="000000">
                    <a:alpha val="43137"/>
                  </a:srgbClr>
                </a:outerShdw>
              </a:effectLst>
            </a:endParaRPr>
          </a:p>
          <a:p>
            <a:pPr marL="0" indent="0">
              <a:buNone/>
            </a:pPr>
            <a:r>
              <a:rPr lang="en-US" sz="1600" dirty="0">
                <a:effectLst>
                  <a:outerShdw blurRad="38100" dist="38100" dir="2700000" algn="tl">
                    <a:srgbClr val="000000">
                      <a:alpha val="43137"/>
                    </a:srgbClr>
                  </a:outerShdw>
                </a:effectLst>
              </a:rPr>
              <a:t>FROM</a:t>
            </a:r>
          </a:p>
          <a:p>
            <a:pPr marL="0" indent="0">
              <a:buNone/>
            </a:pPr>
            <a:r>
              <a:rPr lang="en-US" sz="1600" dirty="0">
                <a:effectLst>
                  <a:outerShdw blurRad="38100" dist="38100" dir="2700000" algn="tl">
                    <a:srgbClr val="000000">
                      <a:alpha val="43137"/>
                    </a:srgbClr>
                  </a:outerShdw>
                </a:effectLst>
              </a:rPr>
              <a:t>   Deliveries</a:t>
            </a:r>
          </a:p>
          <a:p>
            <a:pPr marL="0" indent="0">
              <a:buNone/>
            </a:pPr>
            <a:r>
              <a:rPr lang="en-US" sz="1600" dirty="0">
                <a:effectLst>
                  <a:outerShdw blurRad="38100" dist="38100" dir="2700000" algn="tl">
                    <a:srgbClr val="000000">
                      <a:alpha val="43137"/>
                    </a:srgbClr>
                  </a:outerShdw>
                </a:effectLst>
              </a:rPr>
              <a:t>GROUP BY</a:t>
            </a:r>
          </a:p>
          <a:p>
            <a:pPr marL="0" indent="0">
              <a:buNone/>
            </a:pPr>
            <a:r>
              <a:rPr lang="en-US" sz="1600" dirty="0">
                <a:effectLst>
                  <a:outerShdw blurRad="38100" dist="38100" dir="2700000" algn="tl">
                    <a:srgbClr val="000000">
                      <a:alpha val="43137"/>
                    </a:srgbClr>
                  </a:outerShdw>
                </a:effectLst>
              </a:rPr>
              <a:t>    bowler</a:t>
            </a:r>
          </a:p>
          <a:p>
            <a:pPr marL="0" indent="0">
              <a:buNone/>
            </a:pPr>
            <a:r>
              <a:rPr lang="en-US" sz="1600" dirty="0">
                <a:effectLst>
                  <a:outerShdw blurRad="38100" dist="38100" dir="2700000" algn="tl">
                    <a:srgbClr val="000000">
                      <a:alpha val="43137"/>
                    </a:srgbClr>
                  </a:outerShdw>
                </a:effectLst>
              </a:rPr>
              <a:t>HAVING</a:t>
            </a:r>
          </a:p>
          <a:p>
            <a:pPr marL="0" indent="0">
              <a:buNone/>
            </a:pPr>
            <a:r>
              <a:rPr lang="en-US" sz="1600" dirty="0">
                <a:effectLst>
                  <a:outerShdw blurRad="38100" dist="38100" dir="2700000" algn="tl">
                    <a:srgbClr val="000000">
                      <a:alpha val="43137"/>
                    </a:srgbClr>
                  </a:outerShdw>
                </a:effectLst>
              </a:rPr>
              <a:t>    COUNT(ball) &gt;= 500</a:t>
            </a:r>
          </a:p>
          <a:p>
            <a:pPr marL="0" indent="0">
              <a:buNone/>
            </a:pPr>
            <a:r>
              <a:rPr lang="en-US" sz="1600" dirty="0">
                <a:effectLst>
                  <a:outerShdw blurRad="38100" dist="38100" dir="2700000" algn="tl">
                    <a:srgbClr val="000000">
                      <a:alpha val="43137"/>
                    </a:srgbClr>
                  </a:outerShdw>
                </a:effectLst>
              </a:rPr>
              <a:t>ORDER BY</a:t>
            </a:r>
          </a:p>
          <a:p>
            <a:pPr marL="0" indent="0">
              <a:buNone/>
            </a:pP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bowler_strike_rate</a:t>
            </a: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asc</a:t>
            </a:r>
            <a:endParaRPr lang="en-US" sz="1600" dirty="0">
              <a:effectLst>
                <a:outerShdw blurRad="38100" dist="38100" dir="2700000" algn="tl">
                  <a:srgbClr val="000000">
                    <a:alpha val="43137"/>
                  </a:srgbClr>
                </a:outerShdw>
              </a:effectLst>
            </a:endParaRPr>
          </a:p>
          <a:p>
            <a:pPr marL="0" indent="0">
              <a:buNone/>
            </a:pPr>
            <a:r>
              <a:rPr lang="en-US" sz="1600" dirty="0">
                <a:effectLst>
                  <a:outerShdw blurRad="38100" dist="38100" dir="2700000" algn="tl">
                    <a:srgbClr val="000000">
                      <a:alpha val="43137"/>
                    </a:srgbClr>
                  </a:outerShdw>
                </a:effectLst>
              </a:rPr>
              <a:t>LIMIT 10;</a:t>
            </a:r>
          </a:p>
          <a:p>
            <a:pPr marL="0" indent="0">
              <a:buNone/>
            </a:pPr>
            <a:endParaRPr lang="en-IN"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6708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1A69E6-0AE2-CD9F-1787-7136A8AF43D0}"/>
              </a:ext>
            </a:extLst>
          </p:cNvPr>
          <p:cNvSpPr>
            <a:spLocks noGrp="1"/>
          </p:cNvSpPr>
          <p:nvPr>
            <p:ph type="title"/>
          </p:nvPr>
        </p:nvSpPr>
        <p:spPr>
          <a:xfrm>
            <a:off x="634804" y="439479"/>
            <a:ext cx="8596668" cy="995916"/>
          </a:xfrm>
        </p:spPr>
        <p:txBody>
          <a:bodyPr/>
          <a:lstStyle/>
          <a:p>
            <a:r>
              <a:rPr lang="en-IN" dirty="0">
                <a:effectLst>
                  <a:outerShdw blurRad="38100" dist="38100" dir="2700000" algn="tl">
                    <a:srgbClr val="000000">
                      <a:alpha val="43137"/>
                    </a:srgbClr>
                  </a:outerShdw>
                </a:effectLst>
              </a:rPr>
              <a:t>Bowler with good strike rate :</a:t>
            </a:r>
          </a:p>
        </p:txBody>
      </p:sp>
      <p:graphicFrame>
        <p:nvGraphicFramePr>
          <p:cNvPr id="2" name="Table 1">
            <a:extLst>
              <a:ext uri="{FF2B5EF4-FFF2-40B4-BE49-F238E27FC236}">
                <a16:creationId xmlns:a16="http://schemas.microsoft.com/office/drawing/2014/main" id="{41751D89-CD68-A346-66E7-2B905DBDA95D}"/>
              </a:ext>
            </a:extLst>
          </p:cNvPr>
          <p:cNvGraphicFramePr>
            <a:graphicFrameLocks noGrp="1"/>
          </p:cNvGraphicFramePr>
          <p:nvPr>
            <p:extLst>
              <p:ext uri="{D42A27DB-BD31-4B8C-83A1-F6EECF244321}">
                <p14:modId xmlns:p14="http://schemas.microsoft.com/office/powerpoint/2010/main" val="2070018136"/>
              </p:ext>
            </p:extLst>
          </p:nvPr>
        </p:nvGraphicFramePr>
        <p:xfrm>
          <a:off x="7176977" y="1435395"/>
          <a:ext cx="4646429" cy="4688956"/>
        </p:xfrm>
        <a:graphic>
          <a:graphicData uri="http://schemas.openxmlformats.org/drawingml/2006/table">
            <a:tbl>
              <a:tblPr>
                <a:tableStyleId>{306799F8-075E-4A3A-A7F6-7FBC6576F1A4}</a:tableStyleId>
              </a:tblPr>
              <a:tblGrid>
                <a:gridCol w="1032540">
                  <a:extLst>
                    <a:ext uri="{9D8B030D-6E8A-4147-A177-3AD203B41FA5}">
                      <a16:colId xmlns:a16="http://schemas.microsoft.com/office/drawing/2014/main" val="3656217975"/>
                    </a:ext>
                  </a:extLst>
                </a:gridCol>
                <a:gridCol w="1139354">
                  <a:extLst>
                    <a:ext uri="{9D8B030D-6E8A-4147-A177-3AD203B41FA5}">
                      <a16:colId xmlns:a16="http://schemas.microsoft.com/office/drawing/2014/main" val="3121639140"/>
                    </a:ext>
                  </a:extLst>
                </a:gridCol>
                <a:gridCol w="854516">
                  <a:extLst>
                    <a:ext uri="{9D8B030D-6E8A-4147-A177-3AD203B41FA5}">
                      <a16:colId xmlns:a16="http://schemas.microsoft.com/office/drawing/2014/main" val="2316467494"/>
                    </a:ext>
                  </a:extLst>
                </a:gridCol>
                <a:gridCol w="1620019">
                  <a:extLst>
                    <a:ext uri="{9D8B030D-6E8A-4147-A177-3AD203B41FA5}">
                      <a16:colId xmlns:a16="http://schemas.microsoft.com/office/drawing/2014/main" val="1065634214"/>
                    </a:ext>
                  </a:extLst>
                </a:gridCol>
              </a:tblGrid>
              <a:tr h="588201">
                <a:tc>
                  <a:txBody>
                    <a:bodyPr/>
                    <a:lstStyle/>
                    <a:p>
                      <a:pPr algn="ctr" fontAlgn="b"/>
                      <a:r>
                        <a:rPr lang="en-IN" sz="1600" b="1" u="none" strike="noStrike" dirty="0">
                          <a:solidFill>
                            <a:srgbClr val="000000"/>
                          </a:solidFill>
                          <a:effectLst>
                            <a:outerShdw blurRad="38100" dist="38100" dir="2700000" algn="tl">
                              <a:srgbClr val="000000">
                                <a:alpha val="43137"/>
                              </a:srgbClr>
                            </a:outerShdw>
                          </a:effectLst>
                        </a:rPr>
                        <a:t>bowler</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wicket_taken</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total_ball</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bowler_strike_rate</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extLst>
                  <a:ext uri="{0D108BD9-81ED-4DB2-BD59-A6C34878D82A}">
                    <a16:rowId xmlns:a16="http://schemas.microsoft.com/office/drawing/2014/main" val="3223829972"/>
                  </a:ext>
                </a:extLst>
              </a:tr>
              <a:tr h="399735">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K </a:t>
                      </a:r>
                      <a:r>
                        <a:rPr lang="en-IN" sz="1400" b="0" u="none" strike="noStrike" dirty="0" err="1">
                          <a:solidFill>
                            <a:srgbClr val="000000"/>
                          </a:solidFill>
                          <a:effectLst>
                            <a:outerShdw blurRad="38100" dist="38100" dir="2700000" algn="tl">
                              <a:srgbClr val="000000">
                                <a:alpha val="43137"/>
                              </a:srgbClr>
                            </a:outerShdw>
                          </a:effectLst>
                        </a:rPr>
                        <a:t>Rabada</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840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12.72727273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17461403"/>
                  </a:ext>
                </a:extLst>
              </a:tr>
              <a:tr h="503140">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DE Bollinger</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600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13.95348837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596535313"/>
                  </a:ext>
                </a:extLst>
              </a:tr>
              <a:tr h="39973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AJ Tye</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645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14.33333333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04390505"/>
                  </a:ext>
                </a:extLst>
              </a:tr>
              <a:tr h="39973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MA Starc</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612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15.69230769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634369597"/>
                  </a:ext>
                </a:extLst>
              </a:tr>
              <a:tr h="39973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SL Malinga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170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2974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15.81914894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473161641"/>
                  </a:ext>
                </a:extLst>
              </a:tr>
              <a:tr h="39973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Imran Tahir</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80</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1314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15.8313253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68516486"/>
                  </a:ext>
                </a:extLst>
              </a:tr>
              <a:tr h="39973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DJ Bravo</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2846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16.26285714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053405392"/>
                  </a:ext>
                </a:extLst>
              </a:tr>
              <a:tr h="39973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A Nehra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106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1974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16.31404959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4803558"/>
                  </a:ext>
                </a:extLst>
              </a:tr>
              <a:tr h="39973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 Aravind</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788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16.41666667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155935629"/>
                  </a:ext>
                </a:extLst>
              </a:tr>
              <a:tr h="39973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KK Cooper</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600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16.66666667</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206893108"/>
                  </a:ext>
                </a:extLst>
              </a:tr>
            </a:tbl>
          </a:graphicData>
        </a:graphic>
      </p:graphicFrame>
      <p:graphicFrame>
        <p:nvGraphicFramePr>
          <p:cNvPr id="3" name="Chart 2">
            <a:extLst>
              <a:ext uri="{FF2B5EF4-FFF2-40B4-BE49-F238E27FC236}">
                <a16:creationId xmlns:a16="http://schemas.microsoft.com/office/drawing/2014/main" id="{D4AAE671-B004-2555-9F7D-04CD9BD0C12C}"/>
              </a:ext>
            </a:extLst>
          </p:cNvPr>
          <p:cNvGraphicFramePr>
            <a:graphicFrameLocks/>
          </p:cNvGraphicFramePr>
          <p:nvPr>
            <p:extLst>
              <p:ext uri="{D42A27DB-BD31-4B8C-83A1-F6EECF244321}">
                <p14:modId xmlns:p14="http://schemas.microsoft.com/office/powerpoint/2010/main" val="72245137"/>
              </p:ext>
            </p:extLst>
          </p:nvPr>
        </p:nvGraphicFramePr>
        <p:xfrm>
          <a:off x="443023" y="1812850"/>
          <a:ext cx="6489405" cy="37373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574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679D-5FCA-D03A-81AA-06F0A56FBB18}"/>
              </a:ext>
            </a:extLst>
          </p:cNvPr>
          <p:cNvSpPr>
            <a:spLocks noGrp="1"/>
          </p:cNvSpPr>
          <p:nvPr>
            <p:ph type="title"/>
          </p:nvPr>
        </p:nvSpPr>
        <p:spPr>
          <a:xfrm>
            <a:off x="838200" y="116960"/>
            <a:ext cx="10515600" cy="425300"/>
          </a:xfrm>
        </p:spPr>
        <p:txBody>
          <a:bodyPr>
            <a:normAutofit fontScale="90000"/>
          </a:bodyPr>
          <a:lstStyle/>
          <a:p>
            <a:r>
              <a:rPr lang="en-IN" dirty="0">
                <a:effectLst>
                  <a:outerShdw blurRad="38100" dist="38100" dir="2700000" algn="tl">
                    <a:srgbClr val="000000">
                      <a:alpha val="43137"/>
                    </a:srgbClr>
                  </a:outerShdw>
                </a:effectLst>
              </a:rPr>
              <a:t>All rounder with best strike rate </a:t>
            </a:r>
          </a:p>
        </p:txBody>
      </p:sp>
      <p:sp>
        <p:nvSpPr>
          <p:cNvPr id="3" name="Content Placeholder 2">
            <a:extLst>
              <a:ext uri="{FF2B5EF4-FFF2-40B4-BE49-F238E27FC236}">
                <a16:creationId xmlns:a16="http://schemas.microsoft.com/office/drawing/2014/main" id="{990EE9AA-DF1F-BC78-4655-2FBDB1E26FA0}"/>
              </a:ext>
            </a:extLst>
          </p:cNvPr>
          <p:cNvSpPr>
            <a:spLocks noGrp="1"/>
          </p:cNvSpPr>
          <p:nvPr>
            <p:ph idx="1"/>
          </p:nvPr>
        </p:nvSpPr>
        <p:spPr>
          <a:xfrm>
            <a:off x="838200" y="659216"/>
            <a:ext cx="10515600" cy="6081824"/>
          </a:xfrm>
        </p:spPr>
        <p:txBody>
          <a:bodyPr>
            <a:normAutofit lnSpcReduction="10000"/>
          </a:bodyPr>
          <a:lstStyle/>
          <a:p>
            <a:pPr marL="0" indent="0">
              <a:buNone/>
            </a:pPr>
            <a:r>
              <a:rPr lang="en-US" sz="1800" dirty="0">
                <a:effectLst>
                  <a:outerShdw blurRad="38100" dist="38100" dir="2700000" algn="tl">
                    <a:srgbClr val="000000">
                      <a:alpha val="43137"/>
                    </a:srgbClr>
                  </a:outerShdw>
                </a:effectLst>
              </a:rPr>
              <a:t>Now you need to get 2-3 </a:t>
            </a:r>
            <a:r>
              <a:rPr lang="en-US" sz="1800" dirty="0" err="1">
                <a:effectLst>
                  <a:outerShdw blurRad="38100" dist="38100" dir="2700000" algn="tl">
                    <a:srgbClr val="000000">
                      <a:alpha val="43137"/>
                    </a:srgbClr>
                  </a:outerShdw>
                </a:effectLst>
              </a:rPr>
              <a:t>All_rounders</a:t>
            </a:r>
            <a:r>
              <a:rPr lang="en-US" sz="1800" dirty="0">
                <a:effectLst>
                  <a:outerShdw blurRad="38100" dist="38100" dir="2700000" algn="tl">
                    <a:srgbClr val="000000">
                      <a:alpha val="43137"/>
                    </a:srgbClr>
                  </a:outerShdw>
                </a:effectLst>
              </a:rPr>
              <a:t> with the best batting as well as bowling strike rate and who have faced at least 500 balls in IPL so far and have bowled minimum 300 </a:t>
            </a:r>
            <a:r>
              <a:rPr lang="en-US" sz="1800" dirty="0" err="1">
                <a:effectLst>
                  <a:outerShdw blurRad="38100" dist="38100" dir="2700000" algn="tl">
                    <a:srgbClr val="000000">
                      <a:alpha val="43137"/>
                    </a:srgbClr>
                  </a:outerShdw>
                </a:effectLst>
              </a:rPr>
              <a:t>balls.To</a:t>
            </a:r>
            <a:r>
              <a:rPr lang="en-US" sz="1800" dirty="0">
                <a:effectLst>
                  <a:outerShdw blurRad="38100" dist="38100" dir="2700000" algn="tl">
                    <a:srgbClr val="000000">
                      <a:alpha val="43137"/>
                    </a:srgbClr>
                  </a:outerShdw>
                </a:effectLst>
              </a:rPr>
              <a:t> do that you have to make a list of 10 players you want to bid in the auction so that when you try to grab them in auction you should not pay the amount greater than you have in the purse for a particular player. </a:t>
            </a:r>
          </a:p>
          <a:p>
            <a:pPr marL="0" indent="0">
              <a:buNone/>
            </a:pPr>
            <a:r>
              <a:rPr lang="en-US" sz="1600" dirty="0">
                <a:effectLst>
                  <a:outerShdw blurRad="38100" dist="38100" dir="2700000" algn="tl">
                    <a:srgbClr val="000000">
                      <a:alpha val="43137"/>
                    </a:srgbClr>
                  </a:outerShdw>
                </a:effectLst>
              </a:rPr>
              <a:t>( strike rate of an all rounder can be calculated using the same criteria of batsman similarly the bowling strike rate can be calculated using the criteria of a bowler)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SELECT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a.batsman</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AS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all_rounder</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ROUND(SUM(</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a.batsman_runs</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 100.0 / CAST(COUNT(</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a.ball</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AS DECIMAL), 3) AS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batsman_strike_rate</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b.bowler_strike_rate</a:t>
            </a:r>
            <a:endPar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FROM Deliveries AS 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INNER JOIN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SELECT bowler,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COUNT(ball) AS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balls_bowled</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ROUND(CAST(COUNT(ball) AS DECIMAL) / SUM(</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is_wicket</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3) AS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bowler_strike_rate</a:t>
            </a:r>
            <a:endPar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FROM Deliveries    WHERE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extras_type</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NOT IN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wides</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GROUP BY bowler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HAVING COUNT(ball) &gt;= 300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AS b ON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a.batsman</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b.bowler</a:t>
            </a:r>
            <a:endPar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WHERE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a.extras_type</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NOT IN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wides</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GROUP BY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a.batsman</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b.bowler_strike_rate</a:t>
            </a:r>
            <a:endPar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HAVING COUNT(</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a.ball</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&gt;= 500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ORDER BY </a:t>
            </a:r>
            <a:r>
              <a:rPr kumimoji="0" lang="en-US" sz="1600" b="0"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batsman_strike_rate</a:t>
            </a: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 DESC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ea typeface="+mn-ea"/>
                <a:cs typeface="+mn-cs"/>
              </a:rPr>
              <a:t>LIMIT 10;</a:t>
            </a:r>
          </a:p>
          <a:p>
            <a:pPr marL="0" indent="0">
              <a:buNone/>
            </a:pPr>
            <a:endParaRPr lang="en-IN"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9383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4DF0-ED63-77AF-F3BB-9792E2E68A60}"/>
              </a:ext>
            </a:extLst>
          </p:cNvPr>
          <p:cNvSpPr>
            <a:spLocks noGrp="1"/>
          </p:cNvSpPr>
          <p:nvPr>
            <p:ph type="title"/>
          </p:nvPr>
        </p:nvSpPr>
        <p:spPr>
          <a:xfrm>
            <a:off x="687967" y="471377"/>
            <a:ext cx="8596668" cy="889591"/>
          </a:xfrm>
        </p:spPr>
        <p:txBody>
          <a:bodyPr/>
          <a:lstStyle/>
          <a:p>
            <a:r>
              <a:rPr lang="en-IN" dirty="0">
                <a:effectLst>
                  <a:outerShdw blurRad="38100" dist="38100" dir="2700000" algn="tl">
                    <a:srgbClr val="000000">
                      <a:alpha val="43137"/>
                    </a:srgbClr>
                  </a:outerShdw>
                </a:effectLst>
              </a:rPr>
              <a:t>All rounder Strike rate :</a:t>
            </a:r>
          </a:p>
        </p:txBody>
      </p:sp>
      <p:graphicFrame>
        <p:nvGraphicFramePr>
          <p:cNvPr id="3" name="Chart 2">
            <a:extLst>
              <a:ext uri="{FF2B5EF4-FFF2-40B4-BE49-F238E27FC236}">
                <a16:creationId xmlns:a16="http://schemas.microsoft.com/office/drawing/2014/main" id="{0D177050-5A0D-E161-7037-41885EE181DA}"/>
              </a:ext>
            </a:extLst>
          </p:cNvPr>
          <p:cNvGraphicFramePr>
            <a:graphicFrameLocks/>
          </p:cNvGraphicFramePr>
          <p:nvPr>
            <p:extLst>
              <p:ext uri="{D42A27DB-BD31-4B8C-83A1-F6EECF244321}">
                <p14:modId xmlns:p14="http://schemas.microsoft.com/office/powerpoint/2010/main" val="3053318364"/>
              </p:ext>
            </p:extLst>
          </p:nvPr>
        </p:nvGraphicFramePr>
        <p:xfrm>
          <a:off x="239320" y="1982971"/>
          <a:ext cx="6735638" cy="38101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C590E7FE-09E3-3385-391D-0031A153991A}"/>
              </a:ext>
            </a:extLst>
          </p:cNvPr>
          <p:cNvGraphicFramePr>
            <a:graphicFrameLocks noGrp="1"/>
          </p:cNvGraphicFramePr>
          <p:nvPr>
            <p:extLst>
              <p:ext uri="{D42A27DB-BD31-4B8C-83A1-F6EECF244321}">
                <p14:modId xmlns:p14="http://schemas.microsoft.com/office/powerpoint/2010/main" val="3665900784"/>
              </p:ext>
            </p:extLst>
          </p:nvPr>
        </p:nvGraphicFramePr>
        <p:xfrm>
          <a:off x="7123814" y="1360968"/>
          <a:ext cx="4828866" cy="4837813"/>
        </p:xfrm>
        <a:graphic>
          <a:graphicData uri="http://schemas.openxmlformats.org/drawingml/2006/table">
            <a:tbl>
              <a:tblPr>
                <a:tableStyleId>{306799F8-075E-4A3A-A7F6-7FBC6576F1A4}</a:tableStyleId>
              </a:tblPr>
              <a:tblGrid>
                <a:gridCol w="1139943">
                  <a:extLst>
                    <a:ext uri="{9D8B030D-6E8A-4147-A177-3AD203B41FA5}">
                      <a16:colId xmlns:a16="http://schemas.microsoft.com/office/drawing/2014/main" val="755329507"/>
                    </a:ext>
                  </a:extLst>
                </a:gridCol>
                <a:gridCol w="1938021">
                  <a:extLst>
                    <a:ext uri="{9D8B030D-6E8A-4147-A177-3AD203B41FA5}">
                      <a16:colId xmlns:a16="http://schemas.microsoft.com/office/drawing/2014/main" val="3681587298"/>
                    </a:ext>
                  </a:extLst>
                </a:gridCol>
                <a:gridCol w="1750902">
                  <a:extLst>
                    <a:ext uri="{9D8B030D-6E8A-4147-A177-3AD203B41FA5}">
                      <a16:colId xmlns:a16="http://schemas.microsoft.com/office/drawing/2014/main" val="996884493"/>
                    </a:ext>
                  </a:extLst>
                </a:gridCol>
              </a:tblGrid>
              <a:tr h="555663">
                <a:tc>
                  <a:txBody>
                    <a:bodyPr/>
                    <a:lstStyle/>
                    <a:p>
                      <a:pPr algn="ctr" fontAlgn="b"/>
                      <a:r>
                        <a:rPr lang="en-IN" sz="1600" b="0" u="none" strike="noStrike" dirty="0" err="1">
                          <a:solidFill>
                            <a:srgbClr val="000000"/>
                          </a:solidFill>
                          <a:effectLst>
                            <a:outerShdw blurRad="38100" dist="38100" dir="2700000" algn="tl">
                              <a:srgbClr val="000000">
                                <a:alpha val="43137"/>
                              </a:srgbClr>
                            </a:outerShdw>
                          </a:effectLst>
                        </a:rPr>
                        <a:t>all_rounder</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0" u="none" strike="noStrike" dirty="0" err="1">
                          <a:solidFill>
                            <a:srgbClr val="000000"/>
                          </a:solidFill>
                          <a:effectLst>
                            <a:outerShdw blurRad="38100" dist="38100" dir="2700000" algn="tl">
                              <a:srgbClr val="000000">
                                <a:alpha val="43137"/>
                              </a:srgbClr>
                            </a:outerShdw>
                          </a:effectLst>
                        </a:rPr>
                        <a:t>batsman_strike_rate</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0" u="none" strike="noStrike" dirty="0" err="1">
                          <a:solidFill>
                            <a:srgbClr val="000000"/>
                          </a:solidFill>
                          <a:effectLst>
                            <a:outerShdw blurRad="38100" dist="38100" dir="2700000" algn="tl">
                              <a:srgbClr val="000000">
                                <a:alpha val="43137"/>
                              </a:srgbClr>
                            </a:outerShdw>
                          </a:effectLst>
                        </a:rPr>
                        <a:t>bowler_strike_rate</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extLst>
                  <a:ext uri="{0D108BD9-81ED-4DB2-BD59-A6C34878D82A}">
                    <a16:rowId xmlns:a16="http://schemas.microsoft.com/office/drawing/2014/main" val="433684643"/>
                  </a:ext>
                </a:extLst>
              </a:tr>
              <a:tr h="42165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AD Russell</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182.332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17.209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960527633"/>
                  </a:ext>
                </a:extLst>
              </a:tr>
              <a:tr h="42165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SP Narine</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164.273</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19.49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983905208"/>
                  </a:ext>
                </a:extLst>
              </a:tr>
              <a:tr h="42165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HH Pandya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159.268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19.378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647916968"/>
                  </a:ext>
                </a:extLst>
              </a:tr>
              <a:tr h="421653">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GJ Maxwell</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154.676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27.3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599515318"/>
                  </a:ext>
                </a:extLst>
              </a:tr>
              <a:tr h="421653">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CH Gayle</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150.11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29.316</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840571567"/>
                  </a:ext>
                </a:extLst>
              </a:tr>
              <a:tr h="42165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KA Pollard</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149.876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19.029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077171849"/>
                  </a:ext>
                </a:extLst>
              </a:tr>
              <a:tr h="42165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YK Pathan</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142.972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25.489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054783178"/>
                  </a:ext>
                </a:extLst>
              </a:tr>
              <a:tr h="42165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KH Pandya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142.45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26.511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11134630"/>
                  </a:ext>
                </a:extLst>
              </a:tr>
              <a:tr h="42165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JA Morkel</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141.983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18.083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21493296"/>
                  </a:ext>
                </a:extLst>
              </a:tr>
              <a:tr h="487273">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Harbhajan Singh</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138.167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21.51</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133815879"/>
                  </a:ext>
                </a:extLst>
              </a:tr>
            </a:tbl>
          </a:graphicData>
        </a:graphic>
      </p:graphicFrame>
    </p:spTree>
    <p:extLst>
      <p:ext uri="{BB962C8B-B14F-4D97-AF65-F5344CB8AC3E}">
        <p14:creationId xmlns:p14="http://schemas.microsoft.com/office/powerpoint/2010/main" val="693040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BD31-2209-F340-9559-E8848E60F8BF}"/>
              </a:ext>
            </a:extLst>
          </p:cNvPr>
          <p:cNvSpPr>
            <a:spLocks noGrp="1"/>
          </p:cNvSpPr>
          <p:nvPr>
            <p:ph type="title"/>
          </p:nvPr>
        </p:nvSpPr>
        <p:spPr/>
        <p:txBody>
          <a:bodyPr>
            <a:normAutofit/>
          </a:bodyPr>
          <a:lstStyle/>
          <a:p>
            <a:pPr marL="0" marR="0" lvl="0" indent="0" defTabSz="457200" rtl="0" eaLnBrk="1" fontAlgn="auto" latinLnBrk="0" hangingPunct="1">
              <a:lnSpc>
                <a:spcPct val="100000"/>
              </a:lnSpc>
              <a:spcBef>
                <a:spcPts val="0"/>
              </a:spcBef>
              <a:spcAft>
                <a:spcPts val="0"/>
              </a:spcAft>
              <a:tabLst/>
              <a:defRPr/>
            </a:pPr>
            <a:r>
              <a:rPr lang="en-US" sz="1600" dirty="0">
                <a:effectLst>
                  <a:outerShdw blurRad="38100" dist="38100" dir="2700000" algn="tl">
                    <a:srgbClr val="000000">
                      <a:alpha val="43137"/>
                    </a:srgbClr>
                  </a:outerShdw>
                </a:effectLst>
              </a:rPr>
              <a:t>Now you need to get 2 </a:t>
            </a:r>
            <a:r>
              <a:rPr lang="en-US" sz="1600" dirty="0" err="1">
                <a:effectLst>
                  <a:outerShdw blurRad="38100" dist="38100" dir="2700000" algn="tl">
                    <a:srgbClr val="000000">
                      <a:alpha val="43137"/>
                    </a:srgbClr>
                  </a:outerShdw>
                </a:effectLst>
              </a:rPr>
              <a:t>wiecket</a:t>
            </a:r>
            <a:r>
              <a:rPr lang="en-US" sz="1600" dirty="0">
                <a:effectLst>
                  <a:outerShdw blurRad="38100" dist="38100" dir="2700000" algn="tl">
                    <a:srgbClr val="000000">
                      <a:alpha val="43137"/>
                    </a:srgbClr>
                  </a:outerShdw>
                </a:effectLst>
              </a:rPr>
              <a:t> keeper. A wicket keeper who surpasses in achieving dismissals through 'stumped' or 'caught' methods is considered one of the best in wicket keeper.</a:t>
            </a:r>
            <a:br>
              <a:rPr lang="en-US" sz="1600" dirty="0">
                <a:effectLst>
                  <a:outerShdw blurRad="38100" dist="38100" dir="2700000" algn="tl">
                    <a:srgbClr val="000000">
                      <a:alpha val="43137"/>
                    </a:srgbClr>
                  </a:outerShdw>
                </a:effectLst>
              </a:rPr>
            </a:br>
            <a:r>
              <a:rPr lang="en-US" sz="1600" b="1" dirty="0">
                <a:solidFill>
                  <a:schemeClr val="accent2">
                    <a:lumMod val="75000"/>
                  </a:schemeClr>
                </a:solidFill>
                <a:effectLst>
                  <a:outerShdw blurRad="38100" dist="38100" dir="2700000" algn="tl">
                    <a:srgbClr val="000000">
                      <a:alpha val="43137"/>
                    </a:srgbClr>
                  </a:outerShdw>
                </a:effectLst>
              </a:rPr>
              <a:t>( I use criteria for this is </a:t>
            </a:r>
            <a:r>
              <a:rPr lang="en-US" sz="1600" b="1" dirty="0" err="1">
                <a:solidFill>
                  <a:schemeClr val="accent2">
                    <a:lumMod val="75000"/>
                  </a:schemeClr>
                </a:solidFill>
                <a:effectLst>
                  <a:outerShdw blurRad="38100" dist="38100" dir="2700000" algn="tl">
                    <a:srgbClr val="000000">
                      <a:alpha val="43137"/>
                    </a:srgbClr>
                  </a:outerShdw>
                </a:effectLst>
              </a:rPr>
              <a:t>dismissal_kind</a:t>
            </a:r>
            <a:r>
              <a:rPr lang="en-US" sz="1600" b="1" dirty="0">
                <a:solidFill>
                  <a:schemeClr val="accent2">
                    <a:lumMod val="75000"/>
                  </a:schemeClr>
                </a:solidFill>
                <a:effectLst>
                  <a:outerShdw blurRad="38100" dist="38100" dir="2700000" algn="tl">
                    <a:srgbClr val="000000">
                      <a:alpha val="43137"/>
                    </a:srgbClr>
                  </a:outerShdw>
                </a:effectLst>
              </a:rPr>
              <a:t> = [‘</a:t>
            </a:r>
            <a:r>
              <a:rPr lang="en-US" sz="1600" b="1" dirty="0" err="1">
                <a:solidFill>
                  <a:schemeClr val="accent2">
                    <a:lumMod val="75000"/>
                  </a:schemeClr>
                </a:solidFill>
                <a:effectLst>
                  <a:outerShdw blurRad="38100" dist="38100" dir="2700000" algn="tl">
                    <a:srgbClr val="000000">
                      <a:alpha val="43137"/>
                    </a:srgbClr>
                  </a:outerShdw>
                </a:effectLst>
              </a:rPr>
              <a:t>stumped’,’caught</a:t>
            </a:r>
            <a:r>
              <a:rPr lang="en-US" sz="1600" b="1" dirty="0">
                <a:solidFill>
                  <a:schemeClr val="accent2">
                    <a:lumMod val="75000"/>
                  </a:schemeClr>
                </a:solidFill>
                <a:effectLst>
                  <a:outerShdw blurRad="38100" dist="38100" dir="2700000" algn="tl">
                    <a:srgbClr val="000000">
                      <a:alpha val="43137"/>
                    </a:srgbClr>
                  </a:outerShdw>
                </a:effectLst>
              </a:rPr>
              <a:t>’] )</a:t>
            </a:r>
            <a:br>
              <a:rPr lang="en-US" sz="1600" dirty="0">
                <a:effectLst>
                  <a:outerShdw blurRad="38100" dist="38100" dir="2700000" algn="tl">
                    <a:srgbClr val="000000">
                      <a:alpha val="43137"/>
                    </a:srgbClr>
                  </a:outerShdw>
                </a:effectLst>
              </a:rPr>
            </a:br>
            <a:endParaRPr lang="en-IN" sz="1600" dirty="0">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F34D884C-32D3-800E-9ED9-DF8F0FD6374A}"/>
              </a:ext>
            </a:extLst>
          </p:cNvPr>
          <p:cNvSpPr>
            <a:spLocks noGrp="1"/>
          </p:cNvSpPr>
          <p:nvPr>
            <p:ph idx="1"/>
          </p:nvPr>
        </p:nvSpPr>
        <p:spPr>
          <a:xfrm>
            <a:off x="677334" y="2160589"/>
            <a:ext cx="7169494" cy="3880773"/>
          </a:xfrm>
        </p:spPr>
        <p:txBody>
          <a:bodyPr/>
          <a:lstStyle/>
          <a:p>
            <a:pPr marL="0" indent="0">
              <a:buNone/>
            </a:pPr>
            <a:r>
              <a:rPr lang="en-US" dirty="0">
                <a:effectLst>
                  <a:outerShdw blurRad="38100" dist="38100" dir="2700000" algn="tl">
                    <a:srgbClr val="000000">
                      <a:alpha val="43137"/>
                    </a:srgbClr>
                  </a:outerShdw>
                </a:effectLst>
              </a:rPr>
              <a:t>SELECT fielder AS </a:t>
            </a:r>
            <a:r>
              <a:rPr lang="en-US" dirty="0" err="1">
                <a:effectLst>
                  <a:outerShdw blurRad="38100" dist="38100" dir="2700000" algn="tl">
                    <a:srgbClr val="000000">
                      <a:alpha val="43137"/>
                    </a:srgbClr>
                  </a:outerShdw>
                </a:effectLst>
              </a:rPr>
              <a:t>Wicket_Keeper</a:t>
            </a:r>
            <a:r>
              <a:rPr lang="en-US" dirty="0">
                <a:effectLst>
                  <a:outerShdw blurRad="38100" dist="38100" dir="2700000" algn="tl">
                    <a:srgbClr val="000000">
                      <a:alpha val="43137"/>
                    </a:srgbClr>
                  </a:outerShdw>
                </a:effectLst>
              </a:rPr>
              <a:t>, COUNT(*) AS </a:t>
            </a:r>
            <a:r>
              <a:rPr lang="en-US" dirty="0" err="1">
                <a:effectLst>
                  <a:outerShdw blurRad="38100" dist="38100" dir="2700000" algn="tl">
                    <a:srgbClr val="000000">
                      <a:alpha val="43137"/>
                    </a:srgbClr>
                  </a:outerShdw>
                </a:effectLst>
              </a:rPr>
              <a:t>Wicket_Dismissals</a:t>
            </a:r>
            <a:endParaRPr lang="en-US" dirty="0">
              <a:effectLst>
                <a:outerShdw blurRad="38100" dist="38100" dir="2700000" algn="tl">
                  <a:srgbClr val="000000">
                    <a:alpha val="43137"/>
                  </a:srgbClr>
                </a:outerShdw>
              </a:effectLst>
            </a:endParaRPr>
          </a:p>
          <a:p>
            <a:pPr marL="0" indent="0">
              <a:buNone/>
            </a:pPr>
            <a:r>
              <a:rPr lang="en-US" dirty="0">
                <a:effectLst>
                  <a:outerShdw blurRad="38100" dist="38100" dir="2700000" algn="tl">
                    <a:srgbClr val="000000">
                      <a:alpha val="43137"/>
                    </a:srgbClr>
                  </a:outerShdw>
                </a:effectLst>
              </a:rPr>
              <a:t>FROM Deliveries</a:t>
            </a:r>
          </a:p>
          <a:p>
            <a:pPr marL="0" indent="0">
              <a:buNone/>
            </a:pPr>
            <a:r>
              <a:rPr lang="en-US" dirty="0">
                <a:effectLst>
                  <a:outerShdw blurRad="38100" dist="38100" dir="2700000" algn="tl">
                    <a:srgbClr val="000000">
                      <a:alpha val="43137"/>
                    </a:srgbClr>
                  </a:outerShdw>
                </a:effectLst>
              </a:rPr>
              <a:t>WHERE </a:t>
            </a:r>
            <a:r>
              <a:rPr lang="en-US" dirty="0" err="1">
                <a:effectLst>
                  <a:outerShdw blurRad="38100" dist="38100" dir="2700000" algn="tl">
                    <a:srgbClr val="000000">
                      <a:alpha val="43137"/>
                    </a:srgbClr>
                  </a:outerShdw>
                </a:effectLst>
              </a:rPr>
              <a:t>dismissal_kind</a:t>
            </a:r>
            <a:r>
              <a:rPr lang="en-US" dirty="0">
                <a:effectLst>
                  <a:outerShdw blurRad="38100" dist="38100" dir="2700000" algn="tl">
                    <a:srgbClr val="000000">
                      <a:alpha val="43137"/>
                    </a:srgbClr>
                  </a:outerShdw>
                </a:effectLst>
              </a:rPr>
              <a:t> in('</a:t>
            </a:r>
            <a:r>
              <a:rPr lang="en-US" dirty="0" err="1">
                <a:effectLst>
                  <a:outerShdw blurRad="38100" dist="38100" dir="2700000" algn="tl">
                    <a:srgbClr val="000000">
                      <a:alpha val="43137"/>
                    </a:srgbClr>
                  </a:outerShdw>
                </a:effectLst>
              </a:rPr>
              <a:t>stumped','caught</a:t>
            </a:r>
            <a:r>
              <a:rPr lang="en-US" dirty="0">
                <a:effectLst>
                  <a:outerShdw blurRad="38100" dist="38100" dir="2700000" algn="tl">
                    <a:srgbClr val="000000">
                      <a:alpha val="43137"/>
                    </a:srgbClr>
                  </a:outerShdw>
                </a:effectLst>
              </a:rPr>
              <a:t>')</a:t>
            </a:r>
          </a:p>
          <a:p>
            <a:pPr marL="0" indent="0">
              <a:buNone/>
            </a:pPr>
            <a:r>
              <a:rPr lang="en-US" dirty="0">
                <a:effectLst>
                  <a:outerShdw blurRad="38100" dist="38100" dir="2700000" algn="tl">
                    <a:srgbClr val="000000">
                      <a:alpha val="43137"/>
                    </a:srgbClr>
                  </a:outerShdw>
                </a:effectLst>
              </a:rPr>
              <a:t>GROUP BY fielder</a:t>
            </a:r>
          </a:p>
          <a:p>
            <a:pPr marL="0" indent="0">
              <a:buNone/>
            </a:pPr>
            <a:r>
              <a:rPr lang="en-US" dirty="0">
                <a:effectLst>
                  <a:outerShdw blurRad="38100" dist="38100" dir="2700000" algn="tl">
                    <a:srgbClr val="000000">
                      <a:alpha val="43137"/>
                    </a:srgbClr>
                  </a:outerShdw>
                </a:effectLst>
              </a:rPr>
              <a:t>ORDER BY </a:t>
            </a:r>
            <a:r>
              <a:rPr lang="en-US" dirty="0" err="1">
                <a:effectLst>
                  <a:outerShdw blurRad="38100" dist="38100" dir="2700000" algn="tl">
                    <a:srgbClr val="000000">
                      <a:alpha val="43137"/>
                    </a:srgbClr>
                  </a:outerShdw>
                </a:effectLst>
              </a:rPr>
              <a:t>Wicket_Dismissals</a:t>
            </a:r>
            <a:r>
              <a:rPr lang="en-US" dirty="0">
                <a:effectLst>
                  <a:outerShdw blurRad="38100" dist="38100" dir="2700000" algn="tl">
                    <a:srgbClr val="000000">
                      <a:alpha val="43137"/>
                    </a:srgbClr>
                  </a:outerShdw>
                </a:effectLst>
              </a:rPr>
              <a:t> DESC</a:t>
            </a:r>
          </a:p>
          <a:p>
            <a:pPr marL="0" indent="0">
              <a:buNone/>
            </a:pPr>
            <a:r>
              <a:rPr lang="en-US" dirty="0">
                <a:effectLst>
                  <a:outerShdw blurRad="38100" dist="38100" dir="2700000" algn="tl">
                    <a:srgbClr val="000000">
                      <a:alpha val="43137"/>
                    </a:srgbClr>
                  </a:outerShdw>
                </a:effectLst>
              </a:rPr>
              <a:t>limit 5;</a:t>
            </a:r>
            <a:endParaRPr lang="en-IN" dirty="0">
              <a:effectLst>
                <a:outerShdw blurRad="38100" dist="38100" dir="2700000" algn="tl">
                  <a:srgbClr val="000000">
                    <a:alpha val="43137"/>
                  </a:srgbClr>
                </a:outerShdw>
              </a:effectLst>
            </a:endParaRPr>
          </a:p>
        </p:txBody>
      </p:sp>
      <p:graphicFrame>
        <p:nvGraphicFramePr>
          <p:cNvPr id="6" name="Table 5">
            <a:extLst>
              <a:ext uri="{FF2B5EF4-FFF2-40B4-BE49-F238E27FC236}">
                <a16:creationId xmlns:a16="http://schemas.microsoft.com/office/drawing/2014/main" id="{1DAAFB22-7918-E35E-6BDF-BCB607CFCDB5}"/>
              </a:ext>
            </a:extLst>
          </p:cNvPr>
          <p:cNvGraphicFramePr>
            <a:graphicFrameLocks noGrp="1"/>
          </p:cNvGraphicFramePr>
          <p:nvPr>
            <p:extLst>
              <p:ext uri="{D42A27DB-BD31-4B8C-83A1-F6EECF244321}">
                <p14:modId xmlns:p14="http://schemas.microsoft.com/office/powerpoint/2010/main" val="1989107361"/>
              </p:ext>
            </p:extLst>
          </p:nvPr>
        </p:nvGraphicFramePr>
        <p:xfrm>
          <a:off x="8463516" y="1669312"/>
          <a:ext cx="3530010" cy="2236356"/>
        </p:xfrm>
        <a:graphic>
          <a:graphicData uri="http://schemas.openxmlformats.org/drawingml/2006/table">
            <a:tbl>
              <a:tblPr>
                <a:tableStyleId>{306799F8-075E-4A3A-A7F6-7FBC6576F1A4}</a:tableStyleId>
              </a:tblPr>
              <a:tblGrid>
                <a:gridCol w="1615037">
                  <a:extLst>
                    <a:ext uri="{9D8B030D-6E8A-4147-A177-3AD203B41FA5}">
                      <a16:colId xmlns:a16="http://schemas.microsoft.com/office/drawing/2014/main" val="4033731710"/>
                    </a:ext>
                  </a:extLst>
                </a:gridCol>
                <a:gridCol w="1914973">
                  <a:extLst>
                    <a:ext uri="{9D8B030D-6E8A-4147-A177-3AD203B41FA5}">
                      <a16:colId xmlns:a16="http://schemas.microsoft.com/office/drawing/2014/main" val="3003302966"/>
                    </a:ext>
                  </a:extLst>
                </a:gridCol>
              </a:tblGrid>
              <a:tr h="372726">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wicket_keeper</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wicket_dismissals</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320565946"/>
                  </a:ext>
                </a:extLst>
              </a:tr>
              <a:tr h="372726">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MS Dhoni</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870573972"/>
                  </a:ext>
                </a:extLst>
              </a:tr>
              <a:tr h="37272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KD Karthik</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148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452363616"/>
                  </a:ext>
                </a:extLst>
              </a:tr>
              <a:tr h="37272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RV Uthappa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119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52164923"/>
                  </a:ext>
                </a:extLst>
              </a:tr>
              <a:tr h="37272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AB de Villiers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111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787051274"/>
                  </a:ext>
                </a:extLst>
              </a:tr>
              <a:tr h="37272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SK Raina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99</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75263328"/>
                  </a:ext>
                </a:extLst>
              </a:tr>
            </a:tbl>
          </a:graphicData>
        </a:graphic>
      </p:graphicFrame>
    </p:spTree>
    <p:extLst>
      <p:ext uri="{BB962C8B-B14F-4D97-AF65-F5344CB8AC3E}">
        <p14:creationId xmlns:p14="http://schemas.microsoft.com/office/powerpoint/2010/main" val="2603388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364F-0001-77C0-A43F-741FC219826B}"/>
              </a:ext>
            </a:extLst>
          </p:cNvPr>
          <p:cNvSpPr>
            <a:spLocks noGrp="1"/>
          </p:cNvSpPr>
          <p:nvPr>
            <p:ph type="title"/>
          </p:nvPr>
        </p:nvSpPr>
        <p:spPr>
          <a:xfrm>
            <a:off x="838200" y="365126"/>
            <a:ext cx="10515600" cy="1017108"/>
          </a:xfrm>
        </p:spPr>
        <p:txBody>
          <a:bodyPr>
            <a:normAutofit/>
          </a:bodyPr>
          <a:lstStyle/>
          <a:p>
            <a:r>
              <a:rPr lang="en-US" sz="2800" dirty="0">
                <a:effectLst>
                  <a:outerShdw blurRad="38100" dist="38100" dir="2700000" algn="tl">
                    <a:srgbClr val="000000">
                      <a:alpha val="43137"/>
                    </a:srgbClr>
                  </a:outerShdw>
                </a:effectLst>
              </a:rPr>
              <a:t>1. Get the count of cities that have hosted an IPL match </a:t>
            </a:r>
            <a:endParaRPr lang="en-IN" sz="28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3FB5DB6-AF1C-23BA-4A23-5179048D8D73}"/>
              </a:ext>
            </a:extLst>
          </p:cNvPr>
          <p:cNvSpPr>
            <a:spLocks noGrp="1"/>
          </p:cNvSpPr>
          <p:nvPr>
            <p:ph idx="1"/>
          </p:nvPr>
        </p:nvSpPr>
        <p:spPr/>
        <p:txBody>
          <a:bodyPr>
            <a:normAutofit/>
          </a:bodyPr>
          <a:lstStyle/>
          <a:p>
            <a:pPr marL="0" indent="0">
              <a:buNone/>
            </a:pPr>
            <a:r>
              <a:rPr lang="en-US" sz="1800" dirty="0">
                <a:effectLst>
                  <a:outerShdw blurRad="38100" dist="38100" dir="2700000" algn="tl">
                    <a:srgbClr val="000000">
                      <a:alpha val="43137"/>
                    </a:srgbClr>
                  </a:outerShdw>
                </a:effectLst>
              </a:rPr>
              <a:t>SELECT COUNT(DISTINCT city) AS </a:t>
            </a:r>
            <a:r>
              <a:rPr lang="en-US" sz="1800" dirty="0" err="1">
                <a:effectLst>
                  <a:outerShdw blurRad="38100" dist="38100" dir="2700000" algn="tl">
                    <a:srgbClr val="000000">
                      <a:alpha val="43137"/>
                    </a:srgbClr>
                  </a:outerShdw>
                </a:effectLst>
              </a:rPr>
              <a:t>Total_City</a:t>
            </a:r>
            <a:r>
              <a:rPr lang="en-US" sz="1800" dirty="0">
                <a:effectLst>
                  <a:outerShdw blurRad="38100" dist="38100" dir="2700000" algn="tl">
                    <a:srgbClr val="000000">
                      <a:alpha val="43137"/>
                    </a:srgbClr>
                  </a:outerShdw>
                </a:effectLst>
              </a:rPr>
              <a:t> FROM matches;</a:t>
            </a:r>
          </a:p>
          <a:p>
            <a:pPr marL="0" indent="0">
              <a:buNone/>
            </a:pPr>
            <a:endParaRPr lang="en-US" sz="1800" dirty="0">
              <a:effectLst>
                <a:outerShdw blurRad="38100" dist="38100" dir="2700000" algn="tl">
                  <a:srgbClr val="000000">
                    <a:alpha val="43137"/>
                  </a:srgbClr>
                </a:outerShdw>
              </a:effectLst>
            </a:endParaRPr>
          </a:p>
          <a:p>
            <a:pPr marL="0" indent="0">
              <a:buNone/>
            </a:pPr>
            <a:endParaRPr lang="en-US"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p:txBody>
      </p:sp>
      <p:graphicFrame>
        <p:nvGraphicFramePr>
          <p:cNvPr id="4" name="Table 3">
            <a:extLst>
              <a:ext uri="{FF2B5EF4-FFF2-40B4-BE49-F238E27FC236}">
                <a16:creationId xmlns:a16="http://schemas.microsoft.com/office/drawing/2014/main" id="{D619BE3F-6339-2837-DECC-C8563FC424F9}"/>
              </a:ext>
            </a:extLst>
          </p:cNvPr>
          <p:cNvGraphicFramePr>
            <a:graphicFrameLocks noGrp="1"/>
          </p:cNvGraphicFramePr>
          <p:nvPr>
            <p:extLst>
              <p:ext uri="{D42A27DB-BD31-4B8C-83A1-F6EECF244321}">
                <p14:modId xmlns:p14="http://schemas.microsoft.com/office/powerpoint/2010/main" val="3522975989"/>
              </p:ext>
            </p:extLst>
          </p:nvPr>
        </p:nvGraphicFramePr>
        <p:xfrm>
          <a:off x="5432479" y="3009014"/>
          <a:ext cx="1563743" cy="900945"/>
        </p:xfrm>
        <a:graphic>
          <a:graphicData uri="http://schemas.openxmlformats.org/drawingml/2006/table">
            <a:tbl>
              <a:tblPr>
                <a:tableStyleId>{306799F8-075E-4A3A-A7F6-7FBC6576F1A4}</a:tableStyleId>
              </a:tblPr>
              <a:tblGrid>
                <a:gridCol w="1563743">
                  <a:extLst>
                    <a:ext uri="{9D8B030D-6E8A-4147-A177-3AD203B41FA5}">
                      <a16:colId xmlns:a16="http://schemas.microsoft.com/office/drawing/2014/main" val="3791153568"/>
                    </a:ext>
                  </a:extLst>
                </a:gridCol>
              </a:tblGrid>
              <a:tr h="419986">
                <a:tc>
                  <a:txBody>
                    <a:bodyPr/>
                    <a:lstStyle/>
                    <a:p>
                      <a:pPr algn="ctr" fontAlgn="b"/>
                      <a:r>
                        <a:rPr lang="en-IN" sz="1800" b="1" u="none" strike="noStrike" dirty="0" err="1">
                          <a:solidFill>
                            <a:srgbClr val="000000"/>
                          </a:solidFill>
                          <a:effectLst>
                            <a:outerShdw blurRad="38100" dist="38100" dir="2700000" algn="tl">
                              <a:srgbClr val="000000">
                                <a:alpha val="43137"/>
                              </a:srgbClr>
                            </a:outerShdw>
                          </a:effectLst>
                        </a:rPr>
                        <a:t>Total_City</a:t>
                      </a:r>
                      <a:endParaRPr lang="en-IN"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96862562"/>
                  </a:ext>
                </a:extLst>
              </a:tr>
              <a:tr h="480959">
                <a:tc>
                  <a:txBody>
                    <a:bodyPr/>
                    <a:lstStyle/>
                    <a:p>
                      <a:pPr algn="ctr" fontAlgn="b"/>
                      <a:r>
                        <a:rPr lang="en-IN" sz="1600" b="0" u="none" strike="noStrike" dirty="0">
                          <a:solidFill>
                            <a:srgbClr val="000000"/>
                          </a:solidFill>
                          <a:effectLst>
                            <a:outerShdw blurRad="38100" dist="38100" dir="2700000" algn="tl">
                              <a:srgbClr val="000000">
                                <a:alpha val="43137"/>
                              </a:srgbClr>
                            </a:outerShdw>
                          </a:effectLst>
                        </a:rPr>
                        <a:t>33</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945299359"/>
                  </a:ext>
                </a:extLst>
              </a:tr>
            </a:tbl>
          </a:graphicData>
        </a:graphic>
      </p:graphicFrame>
    </p:spTree>
    <p:extLst>
      <p:ext uri="{BB962C8B-B14F-4D97-AF65-F5344CB8AC3E}">
        <p14:creationId xmlns:p14="http://schemas.microsoft.com/office/powerpoint/2010/main" val="267568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4108-CE06-B25B-4DBD-950417285B0C}"/>
              </a:ext>
            </a:extLst>
          </p:cNvPr>
          <p:cNvSpPr>
            <a:spLocks noGrp="1"/>
          </p:cNvSpPr>
          <p:nvPr>
            <p:ph type="title"/>
          </p:nvPr>
        </p:nvSpPr>
        <p:spPr>
          <a:xfrm>
            <a:off x="838200" y="365125"/>
            <a:ext cx="10515600" cy="1740122"/>
          </a:xfrm>
        </p:spPr>
        <p:txBody>
          <a:bodyPr>
            <a:noAutofit/>
          </a:bodyPr>
          <a:lstStyle/>
          <a:p>
            <a:r>
              <a:rPr lang="en-US" sz="2000" dirty="0">
                <a:effectLst>
                  <a:outerShdw blurRad="38100" dist="38100" dir="2700000" algn="tl">
                    <a:srgbClr val="000000">
                      <a:alpha val="43137"/>
                    </a:srgbClr>
                  </a:outerShdw>
                </a:effectLst>
              </a:rPr>
              <a:t>2. Create table deliveries_v02 with all the columns of the table ‘deliveries’ and an additional column </a:t>
            </a:r>
            <a:r>
              <a:rPr lang="en-US" sz="2000" dirty="0" err="1">
                <a:effectLst>
                  <a:outerShdw blurRad="38100" dist="38100" dir="2700000" algn="tl">
                    <a:srgbClr val="000000">
                      <a:alpha val="43137"/>
                    </a:srgbClr>
                  </a:outerShdw>
                </a:effectLst>
              </a:rPr>
              <a:t>ball_result</a:t>
            </a:r>
            <a:r>
              <a:rPr lang="en-US" sz="2000" dirty="0">
                <a:effectLst>
                  <a:outerShdw blurRad="38100" dist="38100" dir="2700000" algn="tl">
                    <a:srgbClr val="000000">
                      <a:alpha val="43137"/>
                    </a:srgbClr>
                  </a:outerShdw>
                </a:effectLst>
              </a:rPr>
              <a:t> containing values boundary, dot or other depending on the </a:t>
            </a:r>
            <a:r>
              <a:rPr lang="en-US" sz="2000" dirty="0" err="1">
                <a:effectLst>
                  <a:outerShdw blurRad="38100" dist="38100" dir="2700000" algn="tl">
                    <a:srgbClr val="000000">
                      <a:alpha val="43137"/>
                    </a:srgbClr>
                  </a:outerShdw>
                </a:effectLst>
              </a:rPr>
              <a:t>total_run</a:t>
            </a:r>
            <a:r>
              <a:rPr lang="en-US" sz="2000" dirty="0">
                <a:effectLst>
                  <a:outerShdw blurRad="38100" dist="38100" dir="2700000" algn="tl">
                    <a:srgbClr val="000000">
                      <a:alpha val="43137"/>
                    </a:srgbClr>
                  </a:outerShdw>
                </a:effectLst>
              </a:rPr>
              <a:t> (boundary for &gt;= 4, dot for 0 and other for any other number) (Hint 1 : CASE WHEN statement is used to get condition based results) (Hint 2: To convert the output data of the select statement into a table, you can use a subquery. Create table </a:t>
            </a:r>
            <a:r>
              <a:rPr lang="en-US" sz="2000" dirty="0" err="1">
                <a:effectLst>
                  <a:outerShdw blurRad="38100" dist="38100" dir="2700000" algn="tl">
                    <a:srgbClr val="000000">
                      <a:alpha val="43137"/>
                    </a:srgbClr>
                  </a:outerShdw>
                </a:effectLst>
              </a:rPr>
              <a:t>table_name</a:t>
            </a:r>
            <a:r>
              <a:rPr lang="en-US" sz="2000" dirty="0">
                <a:effectLst>
                  <a:outerShdw blurRad="38100" dist="38100" dir="2700000" algn="tl">
                    <a:srgbClr val="000000">
                      <a:alpha val="43137"/>
                    </a:srgbClr>
                  </a:outerShdw>
                </a:effectLst>
              </a:rPr>
              <a:t> as [entire select statement].</a:t>
            </a:r>
            <a:endParaRPr lang="en-IN"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B9D6933-EEE6-6E3C-6C51-70E620B09856}"/>
              </a:ext>
            </a:extLst>
          </p:cNvPr>
          <p:cNvSpPr>
            <a:spLocks noGrp="1"/>
          </p:cNvSpPr>
          <p:nvPr>
            <p:ph idx="1"/>
          </p:nvPr>
        </p:nvSpPr>
        <p:spPr>
          <a:xfrm>
            <a:off x="838200" y="2711302"/>
            <a:ext cx="10515600" cy="3700132"/>
          </a:xfrm>
        </p:spPr>
        <p:txBody>
          <a:bodyPr>
            <a:normAutofit/>
          </a:bodyPr>
          <a:lstStyle/>
          <a:p>
            <a:pPr marL="0" indent="0">
              <a:buNone/>
            </a:pPr>
            <a:r>
              <a:rPr lang="en-US" sz="1800" dirty="0">
                <a:effectLst>
                  <a:outerShdw blurRad="38100" dist="38100" dir="2700000" algn="tl">
                    <a:srgbClr val="000000">
                      <a:alpha val="43137"/>
                    </a:srgbClr>
                  </a:outerShdw>
                </a:effectLst>
              </a:rPr>
              <a:t>SELECT COUNT(DISTINCT city) FROM matches;</a:t>
            </a:r>
          </a:p>
          <a:p>
            <a:pPr marL="0" indent="0">
              <a:buNone/>
            </a:pPr>
            <a:r>
              <a:rPr lang="en-US" sz="1800" dirty="0">
                <a:effectLst>
                  <a:outerShdw blurRad="38100" dist="38100" dir="2700000" algn="tl">
                    <a:srgbClr val="000000">
                      <a:alpha val="43137"/>
                    </a:srgbClr>
                  </a:outerShdw>
                </a:effectLst>
              </a:rPr>
              <a:t>CREATE TABLE deliveries_v02 AS SELECT *,</a:t>
            </a:r>
          </a:p>
          <a:p>
            <a:pPr marL="0" indent="0">
              <a:buNone/>
            </a:pPr>
            <a:r>
              <a:rPr lang="en-US" sz="1800" dirty="0">
                <a:effectLst>
                  <a:outerShdw blurRad="38100" dist="38100" dir="2700000" algn="tl">
                    <a:srgbClr val="000000">
                      <a:alpha val="43137"/>
                    </a:srgbClr>
                  </a:outerShdw>
                </a:effectLst>
              </a:rPr>
              <a:t>           case</a:t>
            </a:r>
          </a:p>
          <a:p>
            <a:pPr marL="0" indent="0">
              <a:buNone/>
            </a:pPr>
            <a:r>
              <a:rPr lang="en-US" sz="1800" dirty="0">
                <a:effectLst>
                  <a:outerShdw blurRad="38100" dist="38100" dir="2700000" algn="tl">
                    <a:srgbClr val="000000">
                      <a:alpha val="43137"/>
                    </a:srgbClr>
                  </a:outerShdw>
                </a:effectLst>
              </a:rPr>
              <a:t>	when </a:t>
            </a:r>
            <a:r>
              <a:rPr lang="en-US" sz="1800" dirty="0" err="1">
                <a:effectLst>
                  <a:outerShdw blurRad="38100" dist="38100" dir="2700000" algn="tl">
                    <a:srgbClr val="000000">
                      <a:alpha val="43137"/>
                    </a:srgbClr>
                  </a:outerShdw>
                </a:effectLst>
              </a:rPr>
              <a:t>total_runs</a:t>
            </a:r>
            <a:r>
              <a:rPr lang="en-US" sz="1800" dirty="0">
                <a:effectLst>
                  <a:outerShdw blurRad="38100" dist="38100" dir="2700000" algn="tl">
                    <a:srgbClr val="000000">
                      <a:alpha val="43137"/>
                    </a:srgbClr>
                  </a:outerShdw>
                </a:effectLst>
              </a:rPr>
              <a:t> &gt;= 4 then 'boundary'</a:t>
            </a:r>
          </a:p>
          <a:p>
            <a:pPr marL="0" indent="0">
              <a:buNone/>
            </a:pPr>
            <a:r>
              <a:rPr lang="en-US" sz="1800" dirty="0">
                <a:effectLst>
                  <a:outerShdw blurRad="38100" dist="38100" dir="2700000" algn="tl">
                    <a:srgbClr val="000000">
                      <a:alpha val="43137"/>
                    </a:srgbClr>
                  </a:outerShdw>
                </a:effectLst>
              </a:rPr>
              <a:t>	when </a:t>
            </a:r>
            <a:r>
              <a:rPr lang="en-US" sz="1800" dirty="0" err="1">
                <a:effectLst>
                  <a:outerShdw blurRad="38100" dist="38100" dir="2700000" algn="tl">
                    <a:srgbClr val="000000">
                      <a:alpha val="43137"/>
                    </a:srgbClr>
                  </a:outerShdw>
                </a:effectLst>
              </a:rPr>
              <a:t>total_runs</a:t>
            </a:r>
            <a:r>
              <a:rPr lang="en-US" sz="1800" dirty="0">
                <a:effectLst>
                  <a:outerShdw blurRad="38100" dist="38100" dir="2700000" algn="tl">
                    <a:srgbClr val="000000">
                      <a:alpha val="43137"/>
                    </a:srgbClr>
                  </a:outerShdw>
                </a:effectLst>
              </a:rPr>
              <a:t> = 0 then 'dot'</a:t>
            </a:r>
          </a:p>
          <a:p>
            <a:pPr marL="0" indent="0">
              <a:buNone/>
            </a:pPr>
            <a:r>
              <a:rPr lang="en-US" sz="1800" dirty="0">
                <a:effectLst>
                  <a:outerShdw blurRad="38100" dist="38100" dir="2700000" algn="tl">
                    <a:srgbClr val="000000">
                      <a:alpha val="43137"/>
                    </a:srgbClr>
                  </a:outerShdw>
                </a:effectLst>
              </a:rPr>
              <a:t>	else 'other’</a:t>
            </a:r>
          </a:p>
          <a:p>
            <a:pPr marL="0" indent="0">
              <a:buNone/>
            </a:pPr>
            <a:r>
              <a:rPr lang="en-US" sz="1800" dirty="0">
                <a:effectLst>
                  <a:outerShdw blurRad="38100" dist="38100" dir="2700000" algn="tl">
                    <a:srgbClr val="000000">
                      <a:alpha val="43137"/>
                    </a:srgbClr>
                  </a:outerShdw>
                </a:effectLst>
              </a:rPr>
              <a:t>           end as </a:t>
            </a:r>
            <a:r>
              <a:rPr lang="en-US" sz="1800" dirty="0" err="1">
                <a:effectLst>
                  <a:outerShdw blurRad="38100" dist="38100" dir="2700000" algn="tl">
                    <a:srgbClr val="000000">
                      <a:alpha val="43137"/>
                    </a:srgbClr>
                  </a:outerShdw>
                </a:effectLst>
              </a:rPr>
              <a:t>ball_result</a:t>
            </a:r>
            <a:endParaRPr lang="en-US" sz="1800" dirty="0">
              <a:effectLst>
                <a:outerShdw blurRad="38100" dist="38100" dir="2700000" algn="tl">
                  <a:srgbClr val="000000">
                    <a:alpha val="43137"/>
                  </a:srgbClr>
                </a:outerShdw>
              </a:effectLst>
            </a:endParaRPr>
          </a:p>
          <a:p>
            <a:pPr marL="0" indent="0">
              <a:buNone/>
            </a:pPr>
            <a:r>
              <a:rPr lang="en-US" sz="1800" dirty="0">
                <a:effectLst>
                  <a:outerShdw blurRad="38100" dist="38100" dir="2700000" algn="tl">
                    <a:srgbClr val="000000">
                      <a:alpha val="43137"/>
                    </a:srgbClr>
                  </a:outerShdw>
                </a:effectLst>
              </a:rPr>
              <a:t>from Deliveries;</a:t>
            </a:r>
            <a:endParaRPr lang="en-IN" sz="1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917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8F42-DEC4-D4B8-A183-EBBEF2ED9F43}"/>
              </a:ext>
            </a:extLst>
          </p:cNvPr>
          <p:cNvSpPr>
            <a:spLocks noGrp="1"/>
          </p:cNvSpPr>
          <p:nvPr>
            <p:ph type="title"/>
          </p:nvPr>
        </p:nvSpPr>
        <p:spPr>
          <a:xfrm>
            <a:off x="677334" y="609600"/>
            <a:ext cx="6372052" cy="1320800"/>
          </a:xfrm>
        </p:spPr>
        <p:txBody>
          <a:bodyPr/>
          <a:lstStyle/>
          <a:p>
            <a:r>
              <a:rPr lang="en-IN" b="1" dirty="0">
                <a:effectLst>
                  <a:outerShdw blurRad="38100" dist="38100" dir="2700000" algn="tl">
                    <a:srgbClr val="000000">
                      <a:alpha val="43137"/>
                    </a:srgbClr>
                  </a:outerShdw>
                </a:effectLst>
              </a:rPr>
              <a:t>Problem Statement:</a:t>
            </a:r>
          </a:p>
        </p:txBody>
      </p:sp>
      <p:sp>
        <p:nvSpPr>
          <p:cNvPr id="3" name="Content Placeholder 2">
            <a:extLst>
              <a:ext uri="{FF2B5EF4-FFF2-40B4-BE49-F238E27FC236}">
                <a16:creationId xmlns:a16="http://schemas.microsoft.com/office/drawing/2014/main" id="{58959C8C-CD77-F56F-0C9C-199B3EEA914F}"/>
              </a:ext>
            </a:extLst>
          </p:cNvPr>
          <p:cNvSpPr>
            <a:spLocks noGrp="1"/>
          </p:cNvSpPr>
          <p:nvPr>
            <p:ph idx="1"/>
          </p:nvPr>
        </p:nvSpPr>
        <p:spPr>
          <a:xfrm>
            <a:off x="978195" y="2200938"/>
            <a:ext cx="4253024" cy="4327453"/>
          </a:xfrm>
          <a:noFill/>
        </p:spPr>
        <p:txBody>
          <a:bodyPr/>
          <a:lstStyle/>
          <a:p>
            <a:pPr>
              <a:buFont typeface="+mj-lt"/>
              <a:buAutoNum type="arabicPeriod"/>
            </a:pPr>
            <a:r>
              <a:rPr lang="en-US" sz="1600" dirty="0">
                <a:solidFill>
                  <a:schemeClr val="tx1">
                    <a:lumMod val="65000"/>
                    <a:lumOff val="35000"/>
                  </a:schemeClr>
                </a:solidFill>
                <a:effectLst>
                  <a:outerShdw blurRad="38100" dist="38100" dir="2700000" algn="tl">
                    <a:srgbClr val="000000">
                      <a:alpha val="43137"/>
                    </a:srgbClr>
                  </a:outerShdw>
                </a:effectLst>
              </a:rPr>
              <a:t>Developing auction strategy for new IPL franchise by analyzing past IPL data to create a strong and balanced squad</a:t>
            </a:r>
            <a:endParaRPr lang="en-US" sz="1600" b="0" i="0" dirty="0">
              <a:solidFill>
                <a:schemeClr val="tx1">
                  <a:lumMod val="65000"/>
                  <a:lumOff val="35000"/>
                </a:schemeClr>
              </a:solidFill>
              <a:effectLst>
                <a:outerShdw blurRad="38100" dist="38100" dir="2700000" algn="tl">
                  <a:srgbClr val="000000">
                    <a:alpha val="43137"/>
                  </a:srgbClr>
                </a:outerShdw>
              </a:effectLst>
              <a:latin typeface="Inter"/>
            </a:endParaRPr>
          </a:p>
          <a:p>
            <a:pPr>
              <a:buFont typeface="+mj-lt"/>
              <a:buAutoNum type="arabicPeriod"/>
            </a:pPr>
            <a:r>
              <a:rPr lang="en-US" b="0" i="0" dirty="0">
                <a:effectLst>
                  <a:outerShdw blurRad="38100" dist="38100" dir="2700000" algn="tl">
                    <a:srgbClr val="000000">
                      <a:alpha val="43137"/>
                    </a:srgbClr>
                  </a:outerShdw>
                </a:effectLst>
              </a:rPr>
              <a:t>Perform Exploratory Data Analysis on 'Indian Premiere League</a:t>
            </a:r>
            <a:r>
              <a:rPr lang="en-US" b="0" i="0" dirty="0">
                <a:effectLst/>
              </a:rPr>
              <a:t>'.</a:t>
            </a:r>
          </a:p>
          <a:p>
            <a:pPr>
              <a:buFont typeface="+mj-lt"/>
              <a:buAutoNum type="arabicPeriod"/>
            </a:pPr>
            <a:r>
              <a:rPr lang="en-US" b="0" i="0" dirty="0">
                <a:effectLst>
                  <a:outerShdw blurRad="38100" dist="38100" dir="2700000" algn="tl">
                    <a:srgbClr val="000000">
                      <a:alpha val="43137"/>
                    </a:srgbClr>
                  </a:outerShdw>
                </a:effectLst>
              </a:rPr>
              <a:t>Suggest teams or players a company should endorse for its products.</a:t>
            </a:r>
          </a:p>
        </p:txBody>
      </p:sp>
    </p:spTree>
    <p:extLst>
      <p:ext uri="{BB962C8B-B14F-4D97-AF65-F5344CB8AC3E}">
        <p14:creationId xmlns:p14="http://schemas.microsoft.com/office/powerpoint/2010/main" val="1681238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2ACB-E4A5-09DB-AD58-177C770A7CDD}"/>
              </a:ext>
            </a:extLst>
          </p:cNvPr>
          <p:cNvSpPr>
            <a:spLocks noGrp="1"/>
          </p:cNvSpPr>
          <p:nvPr>
            <p:ph type="title"/>
          </p:nvPr>
        </p:nvSpPr>
        <p:spPr>
          <a:xfrm>
            <a:off x="838200" y="365126"/>
            <a:ext cx="10515600" cy="602438"/>
          </a:xfrm>
        </p:spPr>
        <p:txBody>
          <a:bodyPr>
            <a:normAutofit fontScale="90000"/>
          </a:bodyPr>
          <a:lstStyle/>
          <a:p>
            <a:r>
              <a:rPr lang="en-US" sz="2000" dirty="0">
                <a:effectLst>
                  <a:outerShdw blurRad="38100" dist="38100" dir="2700000" algn="tl">
                    <a:srgbClr val="000000">
                      <a:alpha val="43137"/>
                    </a:srgbClr>
                  </a:outerShdw>
                </a:effectLst>
              </a:rPr>
              <a:t>3. Write a query to fetch the total number of boundaries and dot balls from the deliveries_v02 table.</a:t>
            </a:r>
            <a:endParaRPr lang="en-IN"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6AAF628-DC4B-6108-09E3-EB96FDC2AFDC}"/>
              </a:ext>
            </a:extLst>
          </p:cNvPr>
          <p:cNvSpPr>
            <a:spLocks noGrp="1"/>
          </p:cNvSpPr>
          <p:nvPr>
            <p:ph idx="1"/>
          </p:nvPr>
        </p:nvSpPr>
        <p:spPr>
          <a:xfrm>
            <a:off x="838200" y="1253331"/>
            <a:ext cx="10515600" cy="4351338"/>
          </a:xfrm>
        </p:spPr>
        <p:txBody>
          <a:bodyPr>
            <a:normAutofit/>
          </a:bodyPr>
          <a:lstStyle/>
          <a:p>
            <a:pPr marL="0" indent="0">
              <a:buNone/>
            </a:pPr>
            <a:r>
              <a:rPr lang="en-US" sz="1600" dirty="0">
                <a:effectLst>
                  <a:outerShdw blurRad="38100" dist="38100" dir="2700000" algn="tl">
                    <a:srgbClr val="000000">
                      <a:alpha val="43137"/>
                    </a:srgbClr>
                  </a:outerShdw>
                </a:effectLst>
              </a:rPr>
              <a:t>SELECT SUM(CASE WHEN </a:t>
            </a:r>
            <a:r>
              <a:rPr lang="en-US" sz="1600" dirty="0" err="1">
                <a:effectLst>
                  <a:outerShdw blurRad="38100" dist="38100" dir="2700000" algn="tl">
                    <a:srgbClr val="000000">
                      <a:alpha val="43137"/>
                    </a:srgbClr>
                  </a:outerShdw>
                </a:effectLst>
              </a:rPr>
              <a:t>ball_result</a:t>
            </a:r>
            <a:r>
              <a:rPr lang="en-US" sz="1600" dirty="0">
                <a:effectLst>
                  <a:outerShdw blurRad="38100" dist="38100" dir="2700000" algn="tl">
                    <a:srgbClr val="000000">
                      <a:alpha val="43137"/>
                    </a:srgbClr>
                  </a:outerShdw>
                </a:effectLst>
              </a:rPr>
              <a:t> in ('</a:t>
            </a:r>
            <a:r>
              <a:rPr lang="en-US" sz="1600" dirty="0" err="1">
                <a:effectLst>
                  <a:outerShdw blurRad="38100" dist="38100" dir="2700000" algn="tl">
                    <a:srgbClr val="000000">
                      <a:alpha val="43137"/>
                    </a:srgbClr>
                  </a:outerShdw>
                </a:effectLst>
              </a:rPr>
              <a:t>boundary','dot</a:t>
            </a:r>
            <a:r>
              <a:rPr lang="en-US" sz="1600" dirty="0">
                <a:effectLst>
                  <a:outerShdw blurRad="38100" dist="38100" dir="2700000" algn="tl">
                    <a:srgbClr val="000000">
                      <a:alpha val="43137"/>
                    </a:srgbClr>
                  </a:outerShdw>
                </a:effectLst>
              </a:rPr>
              <a:t>') then 1 else 0 end) as  </a:t>
            </a:r>
            <a:r>
              <a:rPr lang="en-US" sz="1600" dirty="0" err="1">
                <a:effectLst>
                  <a:outerShdw blurRad="38100" dist="38100" dir="2700000" algn="tl">
                    <a:srgbClr val="000000">
                      <a:alpha val="43137"/>
                    </a:srgbClr>
                  </a:outerShdw>
                </a:effectLst>
              </a:rPr>
              <a:t>Total_bounday_dot_balls</a:t>
            </a:r>
            <a:endParaRPr lang="en-US" sz="1600" dirty="0">
              <a:effectLst>
                <a:outerShdw blurRad="38100" dist="38100" dir="2700000" algn="tl">
                  <a:srgbClr val="000000">
                    <a:alpha val="43137"/>
                  </a:srgbClr>
                </a:outerShdw>
              </a:effectLst>
            </a:endParaRPr>
          </a:p>
          <a:p>
            <a:pPr marL="0" indent="0">
              <a:buNone/>
            </a:pPr>
            <a:r>
              <a:rPr lang="en-US" sz="1600" dirty="0">
                <a:effectLst>
                  <a:outerShdw blurRad="38100" dist="38100" dir="2700000" algn="tl">
                    <a:srgbClr val="000000">
                      <a:alpha val="43137"/>
                    </a:srgbClr>
                  </a:outerShdw>
                </a:effectLst>
              </a:rPr>
              <a:t>from deliveries_v02;</a:t>
            </a:r>
            <a:endParaRPr lang="en-IN" sz="1600" dirty="0">
              <a:effectLst>
                <a:outerShdw blurRad="38100" dist="38100" dir="2700000" algn="tl">
                  <a:srgbClr val="000000">
                    <a:alpha val="43137"/>
                  </a:srgbClr>
                </a:outerShdw>
              </a:effectLst>
            </a:endParaRPr>
          </a:p>
          <a:p>
            <a:pPr marL="0" indent="0">
              <a:buNone/>
            </a:pPr>
            <a:endParaRPr lang="en-IN" sz="1600" dirty="0">
              <a:effectLst>
                <a:outerShdw blurRad="38100" dist="38100" dir="2700000" algn="tl">
                  <a:srgbClr val="000000">
                    <a:alpha val="43137"/>
                  </a:srgbClr>
                </a:outerShdw>
              </a:effectLst>
            </a:endParaRPr>
          </a:p>
        </p:txBody>
      </p:sp>
      <p:graphicFrame>
        <p:nvGraphicFramePr>
          <p:cNvPr id="4" name="Table 3">
            <a:extLst>
              <a:ext uri="{FF2B5EF4-FFF2-40B4-BE49-F238E27FC236}">
                <a16:creationId xmlns:a16="http://schemas.microsoft.com/office/drawing/2014/main" id="{835D3B09-035A-E75F-79ED-E5846AFBF61F}"/>
              </a:ext>
            </a:extLst>
          </p:cNvPr>
          <p:cNvGraphicFramePr>
            <a:graphicFrameLocks noGrp="1"/>
          </p:cNvGraphicFramePr>
          <p:nvPr>
            <p:extLst>
              <p:ext uri="{D42A27DB-BD31-4B8C-83A1-F6EECF244321}">
                <p14:modId xmlns:p14="http://schemas.microsoft.com/office/powerpoint/2010/main" val="3708924152"/>
              </p:ext>
            </p:extLst>
          </p:nvPr>
        </p:nvGraphicFramePr>
        <p:xfrm>
          <a:off x="3756818" y="3264195"/>
          <a:ext cx="2909795" cy="1111431"/>
        </p:xfrm>
        <a:graphic>
          <a:graphicData uri="http://schemas.openxmlformats.org/drawingml/2006/table">
            <a:tbl>
              <a:tblPr>
                <a:tableStyleId>{306799F8-075E-4A3A-A7F6-7FBC6576F1A4}</a:tableStyleId>
              </a:tblPr>
              <a:tblGrid>
                <a:gridCol w="2909795">
                  <a:extLst>
                    <a:ext uri="{9D8B030D-6E8A-4147-A177-3AD203B41FA5}">
                      <a16:colId xmlns:a16="http://schemas.microsoft.com/office/drawing/2014/main" val="4181401979"/>
                    </a:ext>
                  </a:extLst>
                </a:gridCol>
              </a:tblGrid>
              <a:tr h="571152">
                <a:tc>
                  <a:txBody>
                    <a:bodyPr/>
                    <a:lstStyle/>
                    <a:p>
                      <a:pPr algn="ctr" fontAlgn="b"/>
                      <a:r>
                        <a:rPr lang="en-IN" sz="1800" b="1" u="none" strike="noStrike" dirty="0">
                          <a:solidFill>
                            <a:srgbClr val="404040"/>
                          </a:solidFill>
                          <a:effectLst>
                            <a:outerShdw blurRad="38100" dist="38100" dir="2700000" algn="tl">
                              <a:srgbClr val="000000">
                                <a:alpha val="43137"/>
                              </a:srgbClr>
                            </a:outerShdw>
                          </a:effectLst>
                        </a:rPr>
                        <a:t>Total </a:t>
                      </a:r>
                      <a:r>
                        <a:rPr lang="en-IN" sz="1800" b="1" u="none" strike="noStrike" dirty="0" err="1">
                          <a:solidFill>
                            <a:srgbClr val="404040"/>
                          </a:solidFill>
                          <a:effectLst>
                            <a:outerShdw blurRad="38100" dist="38100" dir="2700000" algn="tl">
                              <a:srgbClr val="000000">
                                <a:alpha val="43137"/>
                              </a:srgbClr>
                            </a:outerShdw>
                          </a:effectLst>
                        </a:rPr>
                        <a:t>bounday_dot_balls</a:t>
                      </a:r>
                      <a:endParaRPr lang="en-IN" sz="1800" b="1" i="0" u="none" strike="noStrike" dirty="0">
                        <a:solidFill>
                          <a:srgbClr val="404040"/>
                        </a:solidFill>
                        <a:effectLst>
                          <a:outerShdw blurRad="38100" dist="38100" dir="2700000" algn="tl">
                            <a:srgbClr val="000000">
                              <a:alpha val="43137"/>
                            </a:srgbClr>
                          </a:outerShdw>
                        </a:effectLst>
                        <a:latin typeface="Trebuchet MS" panose="020B0603020202020204" pitchFamily="34" charset="0"/>
                      </a:endParaRPr>
                    </a:p>
                  </a:txBody>
                  <a:tcPr marL="7620" marR="7620" marT="7620" marB="0" anchor="ctr"/>
                </a:tc>
                <a:extLst>
                  <a:ext uri="{0D108BD9-81ED-4DB2-BD59-A6C34878D82A}">
                    <a16:rowId xmlns:a16="http://schemas.microsoft.com/office/drawing/2014/main" val="2237760876"/>
                  </a:ext>
                </a:extLst>
              </a:tr>
              <a:tr h="540279">
                <a:tc>
                  <a:txBody>
                    <a:bodyPr/>
                    <a:lstStyle/>
                    <a:p>
                      <a:pPr algn="ctr" fontAlgn="b"/>
                      <a:r>
                        <a:rPr lang="en-IN" sz="1600" b="0" u="none" strike="noStrike" dirty="0">
                          <a:solidFill>
                            <a:srgbClr val="000000"/>
                          </a:solidFill>
                          <a:effectLst>
                            <a:outerShdw blurRad="38100" dist="38100" dir="2700000" algn="tl">
                              <a:srgbClr val="000000">
                                <a:alpha val="43137"/>
                              </a:srgbClr>
                            </a:outerShdw>
                          </a:effectLst>
                        </a:rPr>
                        <a:t>99309</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4116300"/>
                  </a:ext>
                </a:extLst>
              </a:tr>
            </a:tbl>
          </a:graphicData>
        </a:graphic>
      </p:graphicFrame>
    </p:spTree>
    <p:extLst>
      <p:ext uri="{BB962C8B-B14F-4D97-AF65-F5344CB8AC3E}">
        <p14:creationId xmlns:p14="http://schemas.microsoft.com/office/powerpoint/2010/main" val="12762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C744-B911-800C-BE17-696D5F227838}"/>
              </a:ext>
            </a:extLst>
          </p:cNvPr>
          <p:cNvSpPr>
            <a:spLocks noGrp="1"/>
          </p:cNvSpPr>
          <p:nvPr>
            <p:ph type="title"/>
          </p:nvPr>
        </p:nvSpPr>
        <p:spPr>
          <a:xfrm>
            <a:off x="702365" y="375684"/>
            <a:ext cx="8596668" cy="1320800"/>
          </a:xfrm>
        </p:spPr>
        <p:txBody>
          <a:bodyPr>
            <a:normAutofit/>
          </a:bodyPr>
          <a:lstStyle/>
          <a:p>
            <a:r>
              <a:rPr lang="en-US" sz="2000" dirty="0">
                <a:effectLst>
                  <a:outerShdw blurRad="38100" dist="38100" dir="2700000" algn="tl">
                    <a:srgbClr val="000000">
                      <a:alpha val="43137"/>
                    </a:srgbClr>
                  </a:outerShdw>
                </a:effectLst>
              </a:rPr>
              <a:t>4. Write a query to fetch the total number of boundaries scored by each team from the deliveries_v02 table and order it in descending order of the number of boundaries scored. </a:t>
            </a:r>
            <a:endParaRPr lang="en-IN" sz="2000" dirty="0">
              <a:effectLst>
                <a:outerShdw blurRad="38100" dist="38100" dir="2700000" algn="tl">
                  <a:srgbClr val="000000">
                    <a:alpha val="43137"/>
                  </a:srgbClr>
                </a:outerShdw>
              </a:effectLst>
            </a:endParaRPr>
          </a:p>
        </p:txBody>
      </p:sp>
      <p:sp>
        <p:nvSpPr>
          <p:cNvPr id="7" name="Content Placeholder 6">
            <a:extLst>
              <a:ext uri="{FF2B5EF4-FFF2-40B4-BE49-F238E27FC236}">
                <a16:creationId xmlns:a16="http://schemas.microsoft.com/office/drawing/2014/main" id="{7688ECA6-2CB1-53C1-F58E-40C95413AFD6}"/>
              </a:ext>
            </a:extLst>
          </p:cNvPr>
          <p:cNvSpPr>
            <a:spLocks noGrp="1"/>
          </p:cNvSpPr>
          <p:nvPr>
            <p:ph idx="1"/>
          </p:nvPr>
        </p:nvSpPr>
        <p:spPr>
          <a:xfrm>
            <a:off x="677334" y="2160589"/>
            <a:ext cx="6103088" cy="3880773"/>
          </a:xfrm>
        </p:spPr>
        <p:txBody>
          <a:bodyPr/>
          <a:lstStyle/>
          <a:p>
            <a:pPr marL="0" indent="0">
              <a:buNone/>
            </a:pPr>
            <a:r>
              <a:rPr lang="en-US" dirty="0">
                <a:effectLst>
                  <a:outerShdw blurRad="38100" dist="38100" dir="2700000" algn="tl">
                    <a:srgbClr val="000000">
                      <a:alpha val="43137"/>
                    </a:srgbClr>
                  </a:outerShdw>
                </a:effectLst>
              </a:rPr>
              <a:t>select </a:t>
            </a:r>
            <a:r>
              <a:rPr lang="en-US" dirty="0" err="1">
                <a:effectLst>
                  <a:outerShdw blurRad="38100" dist="38100" dir="2700000" algn="tl">
                    <a:srgbClr val="000000">
                      <a:alpha val="43137"/>
                    </a:srgbClr>
                  </a:outerShdw>
                </a:effectLst>
              </a:rPr>
              <a:t>batting_team</a:t>
            </a:r>
            <a:r>
              <a:rPr lang="en-US" dirty="0">
                <a:effectLst>
                  <a:outerShdw blurRad="38100" dist="38100" dir="2700000" algn="tl">
                    <a:srgbClr val="000000">
                      <a:alpha val="43137"/>
                    </a:srgbClr>
                  </a:outerShdw>
                </a:effectLst>
              </a:rPr>
              <a:t> as team, </a:t>
            </a:r>
          </a:p>
          <a:p>
            <a:pPr marL="0" indent="0">
              <a:buNone/>
            </a:pPr>
            <a:r>
              <a:rPr lang="en-US" dirty="0">
                <a:effectLst>
                  <a:outerShdw blurRad="38100" dist="38100" dir="2700000" algn="tl">
                    <a:srgbClr val="000000">
                      <a:alpha val="43137"/>
                    </a:srgbClr>
                  </a:outerShdw>
                </a:effectLst>
              </a:rPr>
              <a:t>SUM(CASE WHEN </a:t>
            </a:r>
            <a:r>
              <a:rPr lang="en-US" dirty="0" err="1">
                <a:effectLst>
                  <a:outerShdw blurRad="38100" dist="38100" dir="2700000" algn="tl">
                    <a:srgbClr val="000000">
                      <a:alpha val="43137"/>
                    </a:srgbClr>
                  </a:outerShdw>
                </a:effectLst>
              </a:rPr>
              <a:t>ball_result</a:t>
            </a:r>
            <a:r>
              <a:rPr lang="en-US" dirty="0">
                <a:effectLst>
                  <a:outerShdw blurRad="38100" dist="38100" dir="2700000" algn="tl">
                    <a:srgbClr val="000000">
                      <a:alpha val="43137"/>
                    </a:srgbClr>
                  </a:outerShdw>
                </a:effectLst>
              </a:rPr>
              <a:t> in ('boundary') then 1 else 0 end) as  </a:t>
            </a:r>
            <a:r>
              <a:rPr lang="en-US" dirty="0" err="1">
                <a:effectLst>
                  <a:outerShdw blurRad="38100" dist="38100" dir="2700000" algn="tl">
                    <a:srgbClr val="000000">
                      <a:alpha val="43137"/>
                    </a:srgbClr>
                  </a:outerShdw>
                </a:effectLst>
              </a:rPr>
              <a:t>total_boundaries</a:t>
            </a:r>
            <a:r>
              <a:rPr lang="en-US" dirty="0">
                <a:effectLst>
                  <a:outerShdw blurRad="38100" dist="38100" dir="2700000" algn="tl">
                    <a:srgbClr val="000000">
                      <a:alpha val="43137"/>
                    </a:srgbClr>
                  </a:outerShdw>
                </a:effectLst>
              </a:rPr>
              <a:t> </a:t>
            </a:r>
          </a:p>
          <a:p>
            <a:pPr marL="0" indent="0">
              <a:buNone/>
            </a:pPr>
            <a:r>
              <a:rPr lang="en-US" dirty="0">
                <a:effectLst>
                  <a:outerShdw blurRad="38100" dist="38100" dir="2700000" algn="tl">
                    <a:srgbClr val="000000">
                      <a:alpha val="43137"/>
                    </a:srgbClr>
                  </a:outerShdw>
                </a:effectLst>
              </a:rPr>
              <a:t>from deliveries_v02 group by batting_team order by </a:t>
            </a:r>
            <a:r>
              <a:rPr lang="en-US" dirty="0" err="1">
                <a:effectLst>
                  <a:outerShdw blurRad="38100" dist="38100" dir="2700000" algn="tl">
                    <a:srgbClr val="000000">
                      <a:alpha val="43137"/>
                    </a:srgbClr>
                  </a:outerShdw>
                </a:effectLst>
              </a:rPr>
              <a:t>total_boundaries</a:t>
            </a:r>
            <a:r>
              <a:rPr lang="en-US" dirty="0">
                <a:effectLst>
                  <a:outerShdw blurRad="38100" dist="38100" dir="2700000" algn="tl">
                    <a:srgbClr val="000000">
                      <a:alpha val="43137"/>
                    </a:srgbClr>
                  </a:outerShdw>
                </a:effectLst>
              </a:rPr>
              <a:t> desc;</a:t>
            </a:r>
          </a:p>
        </p:txBody>
      </p:sp>
      <p:graphicFrame>
        <p:nvGraphicFramePr>
          <p:cNvPr id="4" name="Table 3">
            <a:extLst>
              <a:ext uri="{FF2B5EF4-FFF2-40B4-BE49-F238E27FC236}">
                <a16:creationId xmlns:a16="http://schemas.microsoft.com/office/drawing/2014/main" id="{C1830C76-97A2-8FCA-CC44-A6FDFA674472}"/>
              </a:ext>
            </a:extLst>
          </p:cNvPr>
          <p:cNvGraphicFramePr>
            <a:graphicFrameLocks noGrp="1"/>
          </p:cNvGraphicFramePr>
          <p:nvPr>
            <p:extLst>
              <p:ext uri="{D42A27DB-BD31-4B8C-83A1-F6EECF244321}">
                <p14:modId xmlns:p14="http://schemas.microsoft.com/office/powerpoint/2010/main" val="1379088544"/>
              </p:ext>
            </p:extLst>
          </p:nvPr>
        </p:nvGraphicFramePr>
        <p:xfrm>
          <a:off x="7333756" y="1222744"/>
          <a:ext cx="4020043" cy="5366941"/>
        </p:xfrm>
        <a:graphic>
          <a:graphicData uri="http://schemas.openxmlformats.org/drawingml/2006/table">
            <a:tbl>
              <a:tblPr>
                <a:tableStyleId>{306799F8-075E-4A3A-A7F6-7FBC6576F1A4}</a:tableStyleId>
              </a:tblPr>
              <a:tblGrid>
                <a:gridCol w="2278077">
                  <a:extLst>
                    <a:ext uri="{9D8B030D-6E8A-4147-A177-3AD203B41FA5}">
                      <a16:colId xmlns:a16="http://schemas.microsoft.com/office/drawing/2014/main" val="1939299410"/>
                    </a:ext>
                  </a:extLst>
                </a:gridCol>
                <a:gridCol w="1741966">
                  <a:extLst>
                    <a:ext uri="{9D8B030D-6E8A-4147-A177-3AD203B41FA5}">
                      <a16:colId xmlns:a16="http://schemas.microsoft.com/office/drawing/2014/main" val="1474359260"/>
                    </a:ext>
                  </a:extLst>
                </a:gridCol>
              </a:tblGrid>
              <a:tr h="511516">
                <a:tc>
                  <a:txBody>
                    <a:bodyPr/>
                    <a:lstStyle/>
                    <a:p>
                      <a:pPr algn="ctr" fontAlgn="b"/>
                      <a:r>
                        <a:rPr lang="en-IN" sz="1600" b="0" u="none" strike="noStrike" dirty="0">
                          <a:solidFill>
                            <a:srgbClr val="000000"/>
                          </a:solidFill>
                          <a:effectLst>
                            <a:outerShdw blurRad="38100" dist="38100" dir="2700000" algn="tl">
                              <a:srgbClr val="000000">
                                <a:alpha val="43137"/>
                              </a:srgbClr>
                            </a:outerShdw>
                          </a:effectLst>
                        </a:rPr>
                        <a:t>team</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0" u="none" strike="noStrike" dirty="0">
                          <a:solidFill>
                            <a:srgbClr val="000000"/>
                          </a:solidFill>
                          <a:effectLst>
                            <a:outerShdw blurRad="38100" dist="38100" dir="2700000" algn="tl">
                              <a:srgbClr val="000000">
                                <a:alpha val="43137"/>
                              </a:srgbClr>
                            </a:outerShdw>
                          </a:effectLst>
                        </a:rPr>
                        <a:t>total_boundaries</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extLst>
                  <a:ext uri="{0D108BD9-81ED-4DB2-BD59-A6C34878D82A}">
                    <a16:rowId xmlns:a16="http://schemas.microsoft.com/office/drawing/2014/main" val="2456933605"/>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Mumbai Indians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4118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5239514"/>
                  </a:ext>
                </a:extLst>
              </a:tr>
              <a:tr h="323695">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Royal Challengers Bangalore</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3800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38113822"/>
                  </a:ext>
                </a:extLst>
              </a:tr>
              <a:tr h="323695">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Kings XI Punjab</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3780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88065987"/>
                  </a:ext>
                </a:extLst>
              </a:tr>
              <a:tr h="323695">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Kolkata Knight Riders</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3739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921594983"/>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Chennai Super Kings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3496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18059386"/>
                  </a:ext>
                </a:extLst>
              </a:tr>
              <a:tr h="323695">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Rajasthan Royals</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3041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712646361"/>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Delhi Daredevils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3022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296552792"/>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Sunrisers Hyderabad</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2306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05606502"/>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Deccan Chargers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1387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89287977"/>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Pune Warriors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733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962983796"/>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Delhi Capitals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659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607993494"/>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Gujarat Lions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624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6089266"/>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Rising Pune Supergiant</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290</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81659787"/>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Rising Pune Supergiants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242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74209710"/>
                  </a:ext>
                </a:extLst>
              </a:tr>
              <a:tr h="32369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Kochi Tuskers Kerala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231</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976926668"/>
                  </a:ext>
                </a:extLst>
              </a:tr>
            </a:tbl>
          </a:graphicData>
        </a:graphic>
      </p:graphicFrame>
    </p:spTree>
    <p:extLst>
      <p:ext uri="{BB962C8B-B14F-4D97-AF65-F5344CB8AC3E}">
        <p14:creationId xmlns:p14="http://schemas.microsoft.com/office/powerpoint/2010/main" val="376352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6B6A-F373-31F6-5F9A-8EF655F25050}"/>
              </a:ext>
            </a:extLst>
          </p:cNvPr>
          <p:cNvSpPr>
            <a:spLocks noGrp="1"/>
          </p:cNvSpPr>
          <p:nvPr>
            <p:ph type="title"/>
          </p:nvPr>
        </p:nvSpPr>
        <p:spPr>
          <a:xfrm>
            <a:off x="838200" y="365125"/>
            <a:ext cx="8435802" cy="1049005"/>
          </a:xfrm>
        </p:spPr>
        <p:txBody>
          <a:bodyPr>
            <a:normAutofit/>
          </a:bodyPr>
          <a:lstStyle/>
          <a:p>
            <a:r>
              <a:rPr lang="en-US" sz="2000" dirty="0">
                <a:effectLst>
                  <a:outerShdw blurRad="38100" dist="38100" dir="2700000" algn="tl">
                    <a:srgbClr val="000000">
                      <a:alpha val="43137"/>
                    </a:srgbClr>
                  </a:outerShdw>
                </a:effectLst>
              </a:rPr>
              <a:t>5. Write a query to fetch the total number of dot balls bowled by each team and order it in descending order of the total number of dot balls bowled.</a:t>
            </a:r>
            <a:endParaRPr lang="en-IN" sz="2000" dirty="0">
              <a:effectLst>
                <a:outerShdw blurRad="38100" dist="38100" dir="2700000" algn="tl">
                  <a:srgbClr val="000000">
                    <a:alpha val="43137"/>
                  </a:srgbClr>
                </a:outerShdw>
              </a:effectLst>
            </a:endParaRPr>
          </a:p>
        </p:txBody>
      </p:sp>
      <p:sp>
        <p:nvSpPr>
          <p:cNvPr id="11" name="Content Placeholder 10">
            <a:extLst>
              <a:ext uri="{FF2B5EF4-FFF2-40B4-BE49-F238E27FC236}">
                <a16:creationId xmlns:a16="http://schemas.microsoft.com/office/drawing/2014/main" id="{21529248-8CAF-DACB-62FA-7888A14CC234}"/>
              </a:ext>
            </a:extLst>
          </p:cNvPr>
          <p:cNvSpPr>
            <a:spLocks noGrp="1"/>
          </p:cNvSpPr>
          <p:nvPr>
            <p:ph idx="1"/>
          </p:nvPr>
        </p:nvSpPr>
        <p:spPr>
          <a:xfrm>
            <a:off x="677334" y="2160589"/>
            <a:ext cx="5627773" cy="3880773"/>
          </a:xfrm>
        </p:spPr>
        <p:txBody>
          <a:bodyPr/>
          <a:lstStyle/>
          <a:p>
            <a:pPr marL="0" indent="0">
              <a:buNone/>
            </a:pPr>
            <a:r>
              <a:rPr lang="en-US" dirty="0">
                <a:effectLst>
                  <a:outerShdw blurRad="38100" dist="38100" dir="2700000" algn="tl">
                    <a:srgbClr val="000000">
                      <a:alpha val="43137"/>
                    </a:srgbClr>
                  </a:outerShdw>
                </a:effectLst>
              </a:rPr>
              <a:t>select </a:t>
            </a:r>
            <a:r>
              <a:rPr lang="en-US" dirty="0" err="1">
                <a:effectLst>
                  <a:outerShdw blurRad="38100" dist="38100" dir="2700000" algn="tl">
                    <a:srgbClr val="000000">
                      <a:alpha val="43137"/>
                    </a:srgbClr>
                  </a:outerShdw>
                </a:effectLst>
              </a:rPr>
              <a:t>bowling_team</a:t>
            </a:r>
            <a:r>
              <a:rPr lang="en-US" dirty="0">
                <a:effectLst>
                  <a:outerShdw blurRad="38100" dist="38100" dir="2700000" algn="tl">
                    <a:srgbClr val="000000">
                      <a:alpha val="43137"/>
                    </a:srgbClr>
                  </a:outerShdw>
                </a:effectLst>
              </a:rPr>
              <a:t> as team, </a:t>
            </a:r>
          </a:p>
          <a:p>
            <a:pPr marL="0" indent="0">
              <a:buNone/>
            </a:pPr>
            <a:r>
              <a:rPr lang="en-US" dirty="0">
                <a:effectLst>
                  <a:outerShdw blurRad="38100" dist="38100" dir="2700000" algn="tl">
                    <a:srgbClr val="000000">
                      <a:alpha val="43137"/>
                    </a:srgbClr>
                  </a:outerShdw>
                </a:effectLst>
              </a:rPr>
              <a:t>SUM(CASE WHEN </a:t>
            </a:r>
            <a:r>
              <a:rPr lang="en-US" dirty="0" err="1">
                <a:effectLst>
                  <a:outerShdw blurRad="38100" dist="38100" dir="2700000" algn="tl">
                    <a:srgbClr val="000000">
                      <a:alpha val="43137"/>
                    </a:srgbClr>
                  </a:outerShdw>
                </a:effectLst>
              </a:rPr>
              <a:t>ball_result</a:t>
            </a:r>
            <a:r>
              <a:rPr lang="en-US" dirty="0">
                <a:effectLst>
                  <a:outerShdw blurRad="38100" dist="38100" dir="2700000" algn="tl">
                    <a:srgbClr val="000000">
                      <a:alpha val="43137"/>
                    </a:srgbClr>
                  </a:outerShdw>
                </a:effectLst>
              </a:rPr>
              <a:t> in ('dot') then 1 else 0 end) as  </a:t>
            </a:r>
            <a:r>
              <a:rPr lang="en-US" dirty="0" err="1">
                <a:effectLst>
                  <a:outerShdw blurRad="38100" dist="38100" dir="2700000" algn="tl">
                    <a:srgbClr val="000000">
                      <a:alpha val="43137"/>
                    </a:srgbClr>
                  </a:outerShdw>
                </a:effectLst>
              </a:rPr>
              <a:t>total_dot_ball</a:t>
            </a:r>
            <a:r>
              <a:rPr lang="en-US" dirty="0">
                <a:effectLst>
                  <a:outerShdw blurRad="38100" dist="38100" dir="2700000" algn="tl">
                    <a:srgbClr val="000000">
                      <a:alpha val="43137"/>
                    </a:srgbClr>
                  </a:outerShdw>
                </a:effectLst>
              </a:rPr>
              <a:t> </a:t>
            </a:r>
          </a:p>
          <a:p>
            <a:pPr marL="0" indent="0">
              <a:buNone/>
            </a:pPr>
            <a:r>
              <a:rPr lang="en-US" dirty="0">
                <a:effectLst>
                  <a:outerShdw blurRad="38100" dist="38100" dir="2700000" algn="tl">
                    <a:srgbClr val="000000">
                      <a:alpha val="43137"/>
                    </a:srgbClr>
                  </a:outerShdw>
                </a:effectLst>
              </a:rPr>
              <a:t>from deliveries_v02 group by </a:t>
            </a:r>
            <a:r>
              <a:rPr lang="en-US" dirty="0" err="1">
                <a:effectLst>
                  <a:outerShdw blurRad="38100" dist="38100" dir="2700000" algn="tl">
                    <a:srgbClr val="000000">
                      <a:alpha val="43137"/>
                    </a:srgbClr>
                  </a:outerShdw>
                </a:effectLst>
              </a:rPr>
              <a:t>bowling_team</a:t>
            </a:r>
            <a:r>
              <a:rPr lang="en-US" dirty="0">
                <a:effectLst>
                  <a:outerShdw blurRad="38100" dist="38100" dir="2700000" algn="tl">
                    <a:srgbClr val="000000">
                      <a:alpha val="43137"/>
                    </a:srgbClr>
                  </a:outerShdw>
                </a:effectLst>
              </a:rPr>
              <a:t> order by </a:t>
            </a:r>
            <a:r>
              <a:rPr lang="en-US" dirty="0" err="1">
                <a:effectLst>
                  <a:outerShdw blurRad="38100" dist="38100" dir="2700000" algn="tl">
                    <a:srgbClr val="000000">
                      <a:alpha val="43137"/>
                    </a:srgbClr>
                  </a:outerShdw>
                </a:effectLst>
              </a:rPr>
              <a:t>total_dot_ball</a:t>
            </a:r>
            <a:r>
              <a:rPr lang="en-US" dirty="0">
                <a:effectLst>
                  <a:outerShdw blurRad="38100" dist="38100" dir="2700000" algn="tl">
                    <a:srgbClr val="000000">
                      <a:alpha val="43137"/>
                    </a:srgbClr>
                  </a:outerShdw>
                </a:effectLst>
              </a:rPr>
              <a:t> desc;</a:t>
            </a:r>
          </a:p>
          <a:p>
            <a:pPr marL="0" indent="0">
              <a:buNone/>
            </a:pPr>
            <a:endParaRPr lang="en-IN" dirty="0">
              <a:effectLst>
                <a:outerShdw blurRad="38100" dist="38100" dir="2700000" algn="tl">
                  <a:srgbClr val="000000">
                    <a:alpha val="43137"/>
                  </a:srgbClr>
                </a:outerShdw>
              </a:effectLst>
            </a:endParaRPr>
          </a:p>
        </p:txBody>
      </p:sp>
      <p:graphicFrame>
        <p:nvGraphicFramePr>
          <p:cNvPr id="12" name="Content Placeholder 8">
            <a:extLst>
              <a:ext uri="{FF2B5EF4-FFF2-40B4-BE49-F238E27FC236}">
                <a16:creationId xmlns:a16="http://schemas.microsoft.com/office/drawing/2014/main" id="{56A034A1-4746-D836-2BAA-0AE57D46258A}"/>
              </a:ext>
            </a:extLst>
          </p:cNvPr>
          <p:cNvGraphicFramePr>
            <a:graphicFrameLocks/>
          </p:cNvGraphicFramePr>
          <p:nvPr>
            <p:extLst>
              <p:ext uri="{D42A27DB-BD31-4B8C-83A1-F6EECF244321}">
                <p14:modId xmlns:p14="http://schemas.microsoft.com/office/powerpoint/2010/main" val="1069037972"/>
              </p:ext>
            </p:extLst>
          </p:nvPr>
        </p:nvGraphicFramePr>
        <p:xfrm>
          <a:off x="7517219" y="1254642"/>
          <a:ext cx="4029740" cy="5146157"/>
        </p:xfrm>
        <a:graphic>
          <a:graphicData uri="http://schemas.openxmlformats.org/drawingml/2006/table">
            <a:tbl>
              <a:tblPr>
                <a:tableStyleId>{306799F8-075E-4A3A-A7F6-7FBC6576F1A4}</a:tableStyleId>
              </a:tblPr>
              <a:tblGrid>
                <a:gridCol w="2525819">
                  <a:extLst>
                    <a:ext uri="{9D8B030D-6E8A-4147-A177-3AD203B41FA5}">
                      <a16:colId xmlns:a16="http://schemas.microsoft.com/office/drawing/2014/main" val="2119530605"/>
                    </a:ext>
                  </a:extLst>
                </a:gridCol>
                <a:gridCol w="1503921">
                  <a:extLst>
                    <a:ext uri="{9D8B030D-6E8A-4147-A177-3AD203B41FA5}">
                      <a16:colId xmlns:a16="http://schemas.microsoft.com/office/drawing/2014/main" val="1791177068"/>
                    </a:ext>
                  </a:extLst>
                </a:gridCol>
              </a:tblGrid>
              <a:tr h="410436">
                <a:tc>
                  <a:txBody>
                    <a:bodyPr/>
                    <a:lstStyle/>
                    <a:p>
                      <a:pPr algn="ctr" fontAlgn="b"/>
                      <a:r>
                        <a:rPr lang="en-IN" sz="1600" b="1" u="none" strike="noStrike" dirty="0">
                          <a:solidFill>
                            <a:srgbClr val="000000"/>
                          </a:solidFill>
                          <a:effectLst>
                            <a:outerShdw blurRad="38100" dist="38100" dir="2700000" algn="tl">
                              <a:srgbClr val="000000">
                                <a:alpha val="43137"/>
                              </a:srgbClr>
                            </a:outerShdw>
                          </a:effectLst>
                        </a:rPr>
                        <a:t>team</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total_dot_ball</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solidFill>
                      <a:schemeClr val="tx2">
                        <a:lumMod val="60000"/>
                        <a:lumOff val="40000"/>
                      </a:schemeClr>
                    </a:solidFill>
                  </a:tcPr>
                </a:tc>
                <a:extLst>
                  <a:ext uri="{0D108BD9-81ED-4DB2-BD59-A6C34878D82A}">
                    <a16:rowId xmlns:a16="http://schemas.microsoft.com/office/drawing/2014/main" val="406332710"/>
                  </a:ext>
                </a:extLst>
              </a:tr>
              <a:tr h="342673">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Mumbai Indians</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8714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1691044663"/>
                  </a:ext>
                </a:extLst>
              </a:tr>
              <a:tr h="330912">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Royal Challengers Bangalore</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7955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2212919716"/>
                  </a:ext>
                </a:extLst>
              </a:tr>
              <a:tr h="312472">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Kolkata Knight Riders</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7894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2461661339"/>
                  </a:ext>
                </a:extLst>
              </a:tr>
              <a:tr h="312472">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Kings XI Punjab</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7679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3710998075"/>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Chennai Super Kings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7593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3884841578"/>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Rajasthan Royals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6665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3316607226"/>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Delhi Daredevils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6520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1515376736"/>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Sunrisers Hyderabad</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5248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2029339047"/>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Deccan Chargers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3306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924901804"/>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Pune Warriors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1900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2284379414"/>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Delhi Capitals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1338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2190081836"/>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Gujarat Lions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1095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122085342"/>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Rising Pune Supergiant</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698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2439705025"/>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Kochi Tuskers Kerala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626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1745683796"/>
                  </a:ext>
                </a:extLst>
              </a:tr>
              <a:tr h="312472">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Rising Pune Supergiants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539</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3878" marR="3878" marT="3878" marB="0" anchor="ctr"/>
                </a:tc>
                <a:extLst>
                  <a:ext uri="{0D108BD9-81ED-4DB2-BD59-A6C34878D82A}">
                    <a16:rowId xmlns:a16="http://schemas.microsoft.com/office/drawing/2014/main" val="3270212726"/>
                  </a:ext>
                </a:extLst>
              </a:tr>
            </a:tbl>
          </a:graphicData>
        </a:graphic>
      </p:graphicFrame>
    </p:spTree>
    <p:extLst>
      <p:ext uri="{BB962C8B-B14F-4D97-AF65-F5344CB8AC3E}">
        <p14:creationId xmlns:p14="http://schemas.microsoft.com/office/powerpoint/2010/main" val="855223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09E0-872B-2D46-3C21-1348883A736C}"/>
              </a:ext>
            </a:extLst>
          </p:cNvPr>
          <p:cNvSpPr>
            <a:spLocks noGrp="1"/>
          </p:cNvSpPr>
          <p:nvPr>
            <p:ph type="title"/>
          </p:nvPr>
        </p:nvSpPr>
        <p:spPr>
          <a:xfrm>
            <a:off x="838200" y="365125"/>
            <a:ext cx="8210108" cy="1516838"/>
          </a:xfrm>
        </p:spPr>
        <p:txBody>
          <a:bodyPr>
            <a:normAutofit/>
          </a:bodyPr>
          <a:lstStyle/>
          <a:p>
            <a:r>
              <a:rPr lang="en-US" sz="2000" dirty="0">
                <a:effectLst>
                  <a:outerShdw blurRad="38100" dist="38100" dir="2700000" algn="tl">
                    <a:srgbClr val="000000">
                      <a:alpha val="43137"/>
                    </a:srgbClr>
                  </a:outerShdw>
                </a:effectLst>
              </a:rPr>
              <a:t>6. Write a query to fetch the total number of dismissals by dismissal kinds where dismissal kind is not NA</a:t>
            </a:r>
            <a:endParaRPr lang="en-IN"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8827637-F7AE-CF56-5463-A32CD336B941}"/>
              </a:ext>
            </a:extLst>
          </p:cNvPr>
          <p:cNvSpPr>
            <a:spLocks noGrp="1"/>
          </p:cNvSpPr>
          <p:nvPr>
            <p:ph idx="1"/>
          </p:nvPr>
        </p:nvSpPr>
        <p:spPr>
          <a:xfrm>
            <a:off x="838199" y="2160589"/>
            <a:ext cx="8370973" cy="1268411"/>
          </a:xfrm>
        </p:spPr>
        <p:txBody>
          <a:bodyPr>
            <a:normAutofit/>
          </a:bodyPr>
          <a:lstStyle/>
          <a:p>
            <a:pPr marL="0" indent="0">
              <a:buNone/>
            </a:pPr>
            <a:r>
              <a:rPr lang="en-US" sz="1800" dirty="0">
                <a:effectLst>
                  <a:outerShdw blurRad="38100" dist="38100" dir="2700000" algn="tl">
                    <a:srgbClr val="000000">
                      <a:alpha val="43137"/>
                    </a:srgbClr>
                  </a:outerShdw>
                </a:effectLst>
              </a:rPr>
              <a:t>SELECT SUM(CASE WHEN </a:t>
            </a:r>
            <a:r>
              <a:rPr lang="en-US" sz="1800" dirty="0" err="1">
                <a:effectLst>
                  <a:outerShdw blurRad="38100" dist="38100" dir="2700000" algn="tl">
                    <a:srgbClr val="000000">
                      <a:alpha val="43137"/>
                    </a:srgbClr>
                  </a:outerShdw>
                </a:effectLst>
              </a:rPr>
              <a:t>dismissal_kind</a:t>
            </a:r>
            <a:r>
              <a:rPr lang="en-US" sz="1800" dirty="0">
                <a:effectLst>
                  <a:outerShdw blurRad="38100" dist="38100" dir="2700000" algn="tl">
                    <a:srgbClr val="000000">
                      <a:alpha val="43137"/>
                    </a:srgbClr>
                  </a:outerShdw>
                </a:effectLst>
              </a:rPr>
              <a:t> not in('NA') then 1 else 0 end) as  dismissals</a:t>
            </a:r>
          </a:p>
          <a:p>
            <a:pPr marL="0" indent="0">
              <a:buNone/>
            </a:pPr>
            <a:r>
              <a:rPr lang="en-US" sz="1800" dirty="0">
                <a:effectLst>
                  <a:outerShdw blurRad="38100" dist="38100" dir="2700000" algn="tl">
                    <a:srgbClr val="000000">
                      <a:alpha val="43137"/>
                    </a:srgbClr>
                  </a:outerShdw>
                </a:effectLst>
              </a:rPr>
              <a:t>FROM deliveries_v02;</a:t>
            </a:r>
            <a:endParaRPr lang="en-IN" sz="1800" dirty="0">
              <a:effectLst>
                <a:outerShdw blurRad="38100" dist="38100" dir="2700000" algn="tl">
                  <a:srgbClr val="000000">
                    <a:alpha val="43137"/>
                  </a:srgbClr>
                </a:outerShdw>
              </a:effectLst>
            </a:endParaRPr>
          </a:p>
          <a:p>
            <a:pPr marL="0" indent="0">
              <a:buNone/>
            </a:pPr>
            <a:endParaRPr lang="en-IN" sz="1800" dirty="0">
              <a:effectLst>
                <a:outerShdw blurRad="38100" dist="38100" dir="2700000" algn="tl">
                  <a:srgbClr val="000000">
                    <a:alpha val="43137"/>
                  </a:srgbClr>
                </a:outerShdw>
              </a:effectLst>
            </a:endParaRPr>
          </a:p>
        </p:txBody>
      </p:sp>
      <p:graphicFrame>
        <p:nvGraphicFramePr>
          <p:cNvPr id="4" name="Table 3">
            <a:extLst>
              <a:ext uri="{FF2B5EF4-FFF2-40B4-BE49-F238E27FC236}">
                <a16:creationId xmlns:a16="http://schemas.microsoft.com/office/drawing/2014/main" id="{23410E12-68C7-BB03-1E57-F5CE8A986A53}"/>
              </a:ext>
            </a:extLst>
          </p:cNvPr>
          <p:cNvGraphicFramePr>
            <a:graphicFrameLocks noGrp="1"/>
          </p:cNvGraphicFramePr>
          <p:nvPr>
            <p:extLst>
              <p:ext uri="{D42A27DB-BD31-4B8C-83A1-F6EECF244321}">
                <p14:modId xmlns:p14="http://schemas.microsoft.com/office/powerpoint/2010/main" val="2138033886"/>
              </p:ext>
            </p:extLst>
          </p:nvPr>
        </p:nvGraphicFramePr>
        <p:xfrm>
          <a:off x="4366419" y="3918425"/>
          <a:ext cx="1856730" cy="1089510"/>
        </p:xfrm>
        <a:graphic>
          <a:graphicData uri="http://schemas.openxmlformats.org/drawingml/2006/table">
            <a:tbl>
              <a:tblPr>
                <a:tableStyleId>{306799F8-075E-4A3A-A7F6-7FBC6576F1A4}</a:tableStyleId>
              </a:tblPr>
              <a:tblGrid>
                <a:gridCol w="1856730">
                  <a:extLst>
                    <a:ext uri="{9D8B030D-6E8A-4147-A177-3AD203B41FA5}">
                      <a16:colId xmlns:a16="http://schemas.microsoft.com/office/drawing/2014/main" val="276927113"/>
                    </a:ext>
                  </a:extLst>
                </a:gridCol>
              </a:tblGrid>
              <a:tr h="544755">
                <a:tc>
                  <a:txBody>
                    <a:bodyPr/>
                    <a:lstStyle/>
                    <a:p>
                      <a:pPr algn="ctr" fontAlgn="b"/>
                      <a:r>
                        <a:rPr lang="en-IN" sz="1600" b="0" u="none" strike="noStrike" dirty="0">
                          <a:solidFill>
                            <a:srgbClr val="000000"/>
                          </a:solidFill>
                          <a:effectLst>
                            <a:outerShdw blurRad="38100" dist="38100" dir="2700000" algn="tl">
                              <a:srgbClr val="000000">
                                <a:alpha val="43137"/>
                              </a:srgbClr>
                            </a:outerShdw>
                          </a:effectLst>
                        </a:rPr>
                        <a:t>Total_Dismissals</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247667746"/>
                  </a:ext>
                </a:extLst>
              </a:tr>
              <a:tr h="544755">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9495</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955084165"/>
                  </a:ext>
                </a:extLst>
              </a:tr>
            </a:tbl>
          </a:graphicData>
        </a:graphic>
      </p:graphicFrame>
    </p:spTree>
    <p:extLst>
      <p:ext uri="{BB962C8B-B14F-4D97-AF65-F5344CB8AC3E}">
        <p14:creationId xmlns:p14="http://schemas.microsoft.com/office/powerpoint/2010/main" val="89060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8002-6388-6AA8-608F-30D8E67B9413}"/>
              </a:ext>
            </a:extLst>
          </p:cNvPr>
          <p:cNvSpPr>
            <a:spLocks noGrp="1"/>
          </p:cNvSpPr>
          <p:nvPr>
            <p:ph type="title"/>
          </p:nvPr>
        </p:nvSpPr>
        <p:spPr>
          <a:xfrm>
            <a:off x="838200" y="365126"/>
            <a:ext cx="10421679" cy="1261656"/>
          </a:xfrm>
        </p:spPr>
        <p:txBody>
          <a:bodyPr>
            <a:normAutofit/>
          </a:bodyPr>
          <a:lstStyle/>
          <a:p>
            <a:r>
              <a:rPr lang="en-US" sz="2000" dirty="0">
                <a:effectLst>
                  <a:outerShdw blurRad="38100" dist="38100" dir="2700000" algn="tl">
                    <a:srgbClr val="000000">
                      <a:alpha val="43137"/>
                    </a:srgbClr>
                  </a:outerShdw>
                </a:effectLst>
              </a:rPr>
              <a:t>7. Write a query to get the top 5 bowlers who conceded maximum extra runs from the deliveries table</a:t>
            </a:r>
            <a:endParaRPr lang="en-IN"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64FAFD8-3696-3B29-95EE-D1F338F49F06}"/>
              </a:ext>
            </a:extLst>
          </p:cNvPr>
          <p:cNvSpPr>
            <a:spLocks noGrp="1"/>
          </p:cNvSpPr>
          <p:nvPr>
            <p:ph idx="1"/>
          </p:nvPr>
        </p:nvSpPr>
        <p:spPr/>
        <p:txBody>
          <a:bodyPr>
            <a:normAutofit/>
          </a:bodyPr>
          <a:lstStyle/>
          <a:p>
            <a:pPr marL="0" indent="0">
              <a:buNone/>
            </a:pPr>
            <a:r>
              <a:rPr lang="en-US" sz="1800" dirty="0">
                <a:effectLst>
                  <a:outerShdw blurRad="38100" dist="38100" dir="2700000" algn="tl">
                    <a:srgbClr val="000000">
                      <a:alpha val="43137"/>
                    </a:srgbClr>
                  </a:outerShdw>
                </a:effectLst>
              </a:rPr>
              <a:t>SELECT bowler, sum(</a:t>
            </a:r>
            <a:r>
              <a:rPr lang="en-US" sz="1800" dirty="0" err="1">
                <a:effectLst>
                  <a:outerShdw blurRad="38100" dist="38100" dir="2700000" algn="tl">
                    <a:srgbClr val="000000">
                      <a:alpha val="43137"/>
                    </a:srgbClr>
                  </a:outerShdw>
                </a:effectLst>
              </a:rPr>
              <a:t>extra_runs</a:t>
            </a:r>
            <a:r>
              <a:rPr lang="en-US" sz="1800" dirty="0">
                <a:effectLst>
                  <a:outerShdw blurRad="38100" dist="38100" dir="2700000" algn="tl">
                    <a:srgbClr val="000000">
                      <a:alpha val="43137"/>
                    </a:srgbClr>
                  </a:outerShdw>
                </a:effectLst>
              </a:rPr>
              <a:t>) as </a:t>
            </a:r>
            <a:r>
              <a:rPr lang="en-US" sz="1800" dirty="0" err="1">
                <a:effectLst>
                  <a:outerShdw blurRad="38100" dist="38100" dir="2700000" algn="tl">
                    <a:srgbClr val="000000">
                      <a:alpha val="43137"/>
                    </a:srgbClr>
                  </a:outerShdw>
                </a:effectLst>
              </a:rPr>
              <a:t>extra_runs</a:t>
            </a:r>
            <a:r>
              <a:rPr lang="en-US" sz="1800" dirty="0">
                <a:effectLst>
                  <a:outerShdw blurRad="38100" dist="38100" dir="2700000" algn="tl">
                    <a:srgbClr val="000000">
                      <a:alpha val="43137"/>
                    </a:srgbClr>
                  </a:outerShdw>
                </a:effectLst>
              </a:rPr>
              <a:t> </a:t>
            </a:r>
          </a:p>
          <a:p>
            <a:pPr marL="0" indent="0">
              <a:buNone/>
            </a:pPr>
            <a:r>
              <a:rPr lang="en-US" sz="1800" dirty="0">
                <a:effectLst>
                  <a:outerShdw blurRad="38100" dist="38100" dir="2700000" algn="tl">
                    <a:srgbClr val="000000">
                      <a:alpha val="43137"/>
                    </a:srgbClr>
                  </a:outerShdw>
                </a:effectLst>
              </a:rPr>
              <a:t>FROM Deliveries </a:t>
            </a:r>
          </a:p>
          <a:p>
            <a:pPr marL="0" indent="0">
              <a:buNone/>
            </a:pPr>
            <a:r>
              <a:rPr lang="en-US" sz="1800" dirty="0">
                <a:effectLst>
                  <a:outerShdw blurRad="38100" dist="38100" dir="2700000" algn="tl">
                    <a:srgbClr val="000000">
                      <a:alpha val="43137"/>
                    </a:srgbClr>
                  </a:outerShdw>
                </a:effectLst>
              </a:rPr>
              <a:t>GROUP BY bowler </a:t>
            </a:r>
          </a:p>
          <a:p>
            <a:pPr marL="0" indent="0">
              <a:buNone/>
            </a:pPr>
            <a:r>
              <a:rPr lang="en-US" sz="1800" dirty="0">
                <a:effectLst>
                  <a:outerShdw blurRad="38100" dist="38100" dir="2700000" algn="tl">
                    <a:srgbClr val="000000">
                      <a:alpha val="43137"/>
                    </a:srgbClr>
                  </a:outerShdw>
                </a:effectLst>
              </a:rPr>
              <a:t>ORDER BY  </a:t>
            </a:r>
            <a:r>
              <a:rPr lang="en-US" sz="1800" dirty="0" err="1">
                <a:effectLst>
                  <a:outerShdw blurRad="38100" dist="38100" dir="2700000" algn="tl">
                    <a:srgbClr val="000000">
                      <a:alpha val="43137"/>
                    </a:srgbClr>
                  </a:outerShdw>
                </a:effectLst>
              </a:rPr>
              <a:t>extra_runs</a:t>
            </a:r>
            <a:r>
              <a:rPr lang="en-US" sz="1800" dirty="0">
                <a:effectLst>
                  <a:outerShdw blurRad="38100" dist="38100" dir="2700000" algn="tl">
                    <a:srgbClr val="000000">
                      <a:alpha val="43137"/>
                    </a:srgbClr>
                  </a:outerShdw>
                </a:effectLst>
              </a:rPr>
              <a:t> desc </a:t>
            </a:r>
          </a:p>
          <a:p>
            <a:pPr marL="0" indent="0">
              <a:buNone/>
            </a:pPr>
            <a:r>
              <a:rPr lang="en-US" sz="1800" dirty="0">
                <a:effectLst>
                  <a:outerShdw blurRad="38100" dist="38100" dir="2700000" algn="tl">
                    <a:srgbClr val="000000">
                      <a:alpha val="43137"/>
                    </a:srgbClr>
                  </a:outerShdw>
                </a:effectLst>
              </a:rPr>
              <a:t>LIMIT 5;</a:t>
            </a:r>
            <a:endParaRPr lang="en-IN" sz="1800" dirty="0">
              <a:effectLst>
                <a:outerShdw blurRad="38100" dist="38100" dir="2700000" algn="tl">
                  <a:srgbClr val="000000">
                    <a:alpha val="43137"/>
                  </a:srgbClr>
                </a:outerShdw>
              </a:effectLst>
            </a:endParaRPr>
          </a:p>
          <a:p>
            <a:pPr marL="0" indent="0">
              <a:buNone/>
            </a:pPr>
            <a:endParaRPr lang="en-IN" sz="1800" dirty="0">
              <a:effectLst>
                <a:outerShdw blurRad="38100" dist="38100" dir="2700000" algn="tl">
                  <a:srgbClr val="000000">
                    <a:alpha val="43137"/>
                  </a:srgbClr>
                </a:outerShdw>
              </a:effectLst>
            </a:endParaRPr>
          </a:p>
        </p:txBody>
      </p:sp>
      <p:graphicFrame>
        <p:nvGraphicFramePr>
          <p:cNvPr id="4" name="Table 3">
            <a:extLst>
              <a:ext uri="{FF2B5EF4-FFF2-40B4-BE49-F238E27FC236}">
                <a16:creationId xmlns:a16="http://schemas.microsoft.com/office/drawing/2014/main" id="{6FF4B9A9-5C92-29D0-52B5-5ABDA163B26B}"/>
              </a:ext>
            </a:extLst>
          </p:cNvPr>
          <p:cNvGraphicFramePr>
            <a:graphicFrameLocks noGrp="1"/>
          </p:cNvGraphicFramePr>
          <p:nvPr>
            <p:extLst>
              <p:ext uri="{D42A27DB-BD31-4B8C-83A1-F6EECF244321}">
                <p14:modId xmlns:p14="http://schemas.microsoft.com/office/powerpoint/2010/main" val="573834290"/>
              </p:ext>
            </p:extLst>
          </p:nvPr>
        </p:nvGraphicFramePr>
        <p:xfrm>
          <a:off x="7282100" y="1881963"/>
          <a:ext cx="3456784" cy="3094074"/>
        </p:xfrm>
        <a:graphic>
          <a:graphicData uri="http://schemas.openxmlformats.org/drawingml/2006/table">
            <a:tbl>
              <a:tblPr>
                <a:tableStyleId>{306799F8-075E-4A3A-A7F6-7FBC6576F1A4}</a:tableStyleId>
              </a:tblPr>
              <a:tblGrid>
                <a:gridCol w="1728392">
                  <a:extLst>
                    <a:ext uri="{9D8B030D-6E8A-4147-A177-3AD203B41FA5}">
                      <a16:colId xmlns:a16="http://schemas.microsoft.com/office/drawing/2014/main" val="431854073"/>
                    </a:ext>
                  </a:extLst>
                </a:gridCol>
                <a:gridCol w="1728392">
                  <a:extLst>
                    <a:ext uri="{9D8B030D-6E8A-4147-A177-3AD203B41FA5}">
                      <a16:colId xmlns:a16="http://schemas.microsoft.com/office/drawing/2014/main" val="2848735640"/>
                    </a:ext>
                  </a:extLst>
                </a:gridCol>
              </a:tblGrid>
              <a:tr h="515679">
                <a:tc>
                  <a:txBody>
                    <a:bodyPr/>
                    <a:lstStyle/>
                    <a:p>
                      <a:pPr algn="ctr" fontAlgn="b"/>
                      <a:r>
                        <a:rPr lang="en-IN" sz="1600" b="0" u="none" strike="noStrike" dirty="0">
                          <a:solidFill>
                            <a:srgbClr val="000000"/>
                          </a:solidFill>
                          <a:effectLst>
                            <a:outerShdw blurRad="38100" dist="38100" dir="2700000" algn="tl">
                              <a:srgbClr val="000000">
                                <a:alpha val="43137"/>
                              </a:srgbClr>
                            </a:outerShdw>
                          </a:effectLst>
                        </a:rPr>
                        <a:t>bowler</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0" u="none" strike="noStrike" dirty="0" err="1">
                          <a:solidFill>
                            <a:srgbClr val="000000"/>
                          </a:solidFill>
                          <a:effectLst>
                            <a:outerShdw blurRad="38100" dist="38100" dir="2700000" algn="tl">
                              <a:srgbClr val="000000">
                                <a:alpha val="43137"/>
                              </a:srgbClr>
                            </a:outerShdw>
                          </a:effectLst>
                        </a:rPr>
                        <a:t>extra_runs</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extLst>
                  <a:ext uri="{0D108BD9-81ED-4DB2-BD59-A6C34878D82A}">
                    <a16:rowId xmlns:a16="http://schemas.microsoft.com/office/drawing/2014/main" val="3305673179"/>
                  </a:ext>
                </a:extLst>
              </a:tr>
              <a:tr h="515679">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SL Malinga</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293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697800812"/>
                  </a:ext>
                </a:extLst>
              </a:tr>
              <a:tr h="515679">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P Kumar</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236</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912336062"/>
                  </a:ext>
                </a:extLst>
              </a:tr>
              <a:tr h="515679">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UT Yadav</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226</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103852259"/>
                  </a:ext>
                </a:extLst>
              </a:tr>
              <a:tr h="515679">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DJ Bravo</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210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919331808"/>
                  </a:ext>
                </a:extLst>
              </a:tr>
              <a:tr h="515679">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B Kumar</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201</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476103815"/>
                  </a:ext>
                </a:extLst>
              </a:tr>
            </a:tbl>
          </a:graphicData>
        </a:graphic>
      </p:graphicFrame>
    </p:spTree>
    <p:extLst>
      <p:ext uri="{BB962C8B-B14F-4D97-AF65-F5344CB8AC3E}">
        <p14:creationId xmlns:p14="http://schemas.microsoft.com/office/powerpoint/2010/main" val="2442483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4D3A-79D7-6EFA-D78B-1B116E172A34}"/>
              </a:ext>
            </a:extLst>
          </p:cNvPr>
          <p:cNvSpPr>
            <a:spLocks noGrp="1"/>
          </p:cNvSpPr>
          <p:nvPr>
            <p:ph type="title"/>
          </p:nvPr>
        </p:nvSpPr>
        <p:spPr/>
        <p:txBody>
          <a:bodyPr>
            <a:normAutofit/>
          </a:bodyPr>
          <a:lstStyle/>
          <a:p>
            <a:r>
              <a:rPr lang="en-US" sz="2000" dirty="0">
                <a:effectLst>
                  <a:outerShdw blurRad="38100" dist="38100" dir="2700000" algn="tl">
                    <a:srgbClr val="000000">
                      <a:alpha val="43137"/>
                    </a:srgbClr>
                  </a:outerShdw>
                </a:effectLst>
              </a:rPr>
              <a:t>8. Write a query to create a table named deliveries_v03 with all the columns of deliveries_v02 table and two additional column (named venue and </a:t>
            </a:r>
            <a:r>
              <a:rPr lang="en-US" sz="2000" dirty="0" err="1">
                <a:effectLst>
                  <a:outerShdw blurRad="38100" dist="38100" dir="2700000" algn="tl">
                    <a:srgbClr val="000000">
                      <a:alpha val="43137"/>
                    </a:srgbClr>
                  </a:outerShdw>
                </a:effectLst>
              </a:rPr>
              <a:t>match_date</a:t>
            </a:r>
            <a:r>
              <a:rPr lang="en-US" sz="2000" dirty="0">
                <a:effectLst>
                  <a:outerShdw blurRad="38100" dist="38100" dir="2700000" algn="tl">
                    <a:srgbClr val="000000">
                      <a:alpha val="43137"/>
                    </a:srgbClr>
                  </a:outerShdw>
                </a:effectLst>
              </a:rPr>
              <a:t>) of venue and date from table matches</a:t>
            </a:r>
            <a:endParaRPr lang="en-IN"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72332B2-1824-6351-EC9F-AC0BE204EED8}"/>
              </a:ext>
            </a:extLst>
          </p:cNvPr>
          <p:cNvSpPr>
            <a:spLocks noGrp="1"/>
          </p:cNvSpPr>
          <p:nvPr>
            <p:ph idx="1"/>
          </p:nvPr>
        </p:nvSpPr>
        <p:spPr>
          <a:xfrm>
            <a:off x="838200" y="1967023"/>
            <a:ext cx="10515600" cy="4209940"/>
          </a:xfrm>
        </p:spPr>
        <p:txBody>
          <a:bodyPr>
            <a:normAutofit/>
          </a:bodyPr>
          <a:lstStyle/>
          <a:p>
            <a:pPr marL="0" indent="0">
              <a:buNone/>
            </a:pPr>
            <a:r>
              <a:rPr lang="en-US" sz="1800" dirty="0">
                <a:effectLst>
                  <a:outerShdw blurRad="38100" dist="38100" dir="2700000" algn="tl">
                    <a:srgbClr val="000000">
                      <a:alpha val="43137"/>
                    </a:srgbClr>
                  </a:outerShdw>
                </a:effectLst>
              </a:rPr>
              <a:t>CREATE TABLE deliveries_v03 AS SELECT b.*, </a:t>
            </a:r>
            <a:r>
              <a:rPr lang="en-US" sz="1800" dirty="0" err="1">
                <a:effectLst>
                  <a:outerShdw blurRad="38100" dist="38100" dir="2700000" algn="tl">
                    <a:srgbClr val="000000">
                      <a:alpha val="43137"/>
                    </a:srgbClr>
                  </a:outerShdw>
                </a:effectLst>
              </a:rPr>
              <a:t>a.venue</a:t>
            </a:r>
            <a:r>
              <a:rPr lang="en-US" sz="1800" dirty="0">
                <a:effectLst>
                  <a:outerShdw blurRad="38100" dist="38100" dir="2700000" algn="tl">
                    <a:srgbClr val="000000">
                      <a:alpha val="43137"/>
                    </a:srgbClr>
                  </a:outerShdw>
                </a:effectLst>
              </a:rPr>
              <a:t> as venue, </a:t>
            </a:r>
            <a:r>
              <a:rPr lang="en-US" sz="1800" dirty="0" err="1">
                <a:effectLst>
                  <a:outerShdw blurRad="38100" dist="38100" dir="2700000" algn="tl">
                    <a:srgbClr val="000000">
                      <a:alpha val="43137"/>
                    </a:srgbClr>
                  </a:outerShdw>
                </a:effectLst>
              </a:rPr>
              <a:t>a.date</a:t>
            </a:r>
            <a:r>
              <a:rPr lang="en-US" sz="1800" dirty="0">
                <a:effectLst>
                  <a:outerShdw blurRad="38100" dist="38100" dir="2700000" algn="tl">
                    <a:srgbClr val="000000">
                      <a:alpha val="43137"/>
                    </a:srgbClr>
                  </a:outerShdw>
                </a:effectLst>
              </a:rPr>
              <a:t> as </a:t>
            </a:r>
            <a:r>
              <a:rPr lang="en-US" sz="1800" dirty="0" err="1">
                <a:effectLst>
                  <a:outerShdw blurRad="38100" dist="38100" dir="2700000" algn="tl">
                    <a:srgbClr val="000000">
                      <a:alpha val="43137"/>
                    </a:srgbClr>
                  </a:outerShdw>
                </a:effectLst>
              </a:rPr>
              <a:t>match_date</a:t>
            </a:r>
            <a:endParaRPr lang="en-US" sz="1800" dirty="0">
              <a:effectLst>
                <a:outerShdw blurRad="38100" dist="38100" dir="2700000" algn="tl">
                  <a:srgbClr val="000000">
                    <a:alpha val="43137"/>
                  </a:srgbClr>
                </a:outerShdw>
              </a:effectLst>
            </a:endParaRPr>
          </a:p>
          <a:p>
            <a:pPr marL="0" indent="0">
              <a:buNone/>
            </a:pPr>
            <a:r>
              <a:rPr lang="en-US" sz="1800" dirty="0">
                <a:effectLst>
                  <a:outerShdw blurRad="38100" dist="38100" dir="2700000" algn="tl">
                    <a:srgbClr val="000000">
                      <a:alpha val="43137"/>
                    </a:srgbClr>
                  </a:outerShdw>
                </a:effectLst>
              </a:rPr>
              <a:t>FROM deliveries_v02 AS b JOIN </a:t>
            </a:r>
          </a:p>
          <a:p>
            <a:pPr marL="0" indent="0">
              <a:buNone/>
            </a:pPr>
            <a:r>
              <a:rPr lang="en-US" sz="1800" dirty="0">
                <a:effectLst>
                  <a:outerShdw blurRad="38100" dist="38100" dir="2700000" algn="tl">
                    <a:srgbClr val="000000">
                      <a:alpha val="43137"/>
                    </a:srgbClr>
                  </a:outerShdw>
                </a:effectLst>
              </a:rPr>
              <a:t>Matches AS a </a:t>
            </a:r>
            <a:r>
              <a:rPr lang="en-US" dirty="0">
                <a:effectLst>
                  <a:outerShdw blurRad="38100" dist="38100" dir="2700000" algn="tl">
                    <a:srgbClr val="000000">
                      <a:alpha val="43137"/>
                    </a:srgbClr>
                  </a:outerShdw>
                </a:effectLst>
              </a:rPr>
              <a:t>ON</a:t>
            </a:r>
            <a:r>
              <a:rPr lang="en-US" sz="1800" dirty="0">
                <a:effectLst>
                  <a:outerShdw blurRad="38100" dist="38100" dir="2700000" algn="tl">
                    <a:srgbClr val="000000">
                      <a:alpha val="43137"/>
                    </a:srgbClr>
                  </a:outerShdw>
                </a:effectLst>
              </a:rPr>
              <a:t> a.id = b.id;</a:t>
            </a:r>
          </a:p>
          <a:p>
            <a:pPr marL="0" indent="0">
              <a:buNone/>
            </a:pPr>
            <a:endParaRPr lang="en-IN" sz="1800" dirty="0">
              <a:effectLst>
                <a:outerShdw blurRad="38100" dist="38100" dir="2700000" algn="tl">
                  <a:srgbClr val="000000">
                    <a:alpha val="43137"/>
                  </a:srgbClr>
                </a:outerShdw>
              </a:effectLst>
            </a:endParaRPr>
          </a:p>
          <a:p>
            <a:pPr marL="0" indent="0">
              <a:buNone/>
            </a:pPr>
            <a:endParaRPr lang="en-IN" sz="1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1486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E738-F170-9ED6-B3D3-DA1DF34F3A0C}"/>
              </a:ext>
            </a:extLst>
          </p:cNvPr>
          <p:cNvSpPr>
            <a:spLocks noGrp="1"/>
          </p:cNvSpPr>
          <p:nvPr>
            <p:ph type="title"/>
          </p:nvPr>
        </p:nvSpPr>
        <p:spPr>
          <a:xfrm>
            <a:off x="677333" y="609600"/>
            <a:ext cx="8477299" cy="1320800"/>
          </a:xfrm>
        </p:spPr>
        <p:txBody>
          <a:bodyPr>
            <a:normAutofit/>
          </a:bodyPr>
          <a:lstStyle/>
          <a:p>
            <a:r>
              <a:rPr lang="en-US" sz="2000" dirty="0">
                <a:effectLst>
                  <a:outerShdw blurRad="38100" dist="38100" dir="2700000" algn="tl">
                    <a:srgbClr val="000000">
                      <a:alpha val="43137"/>
                    </a:srgbClr>
                  </a:outerShdw>
                </a:effectLst>
              </a:rPr>
              <a:t>9. Write a query to fetch the total runs scored for each venue and order it in the descending order of total runs scored. </a:t>
            </a:r>
            <a:endParaRPr lang="en-IN"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A5680D8-BDC2-7F5A-5393-DDC58AC4F250}"/>
              </a:ext>
            </a:extLst>
          </p:cNvPr>
          <p:cNvSpPr>
            <a:spLocks noGrp="1"/>
          </p:cNvSpPr>
          <p:nvPr>
            <p:ph idx="1"/>
          </p:nvPr>
        </p:nvSpPr>
        <p:spPr>
          <a:xfrm>
            <a:off x="677334" y="2160589"/>
            <a:ext cx="5765995" cy="3880773"/>
          </a:xfrm>
        </p:spPr>
        <p:txBody>
          <a:bodyPr>
            <a:normAutofit/>
          </a:bodyPr>
          <a:lstStyle/>
          <a:p>
            <a:pPr marL="0" indent="0">
              <a:buNone/>
            </a:pPr>
            <a:r>
              <a:rPr lang="en-US" sz="1800" dirty="0">
                <a:effectLst>
                  <a:outerShdw blurRad="38100" dist="38100" dir="2700000" algn="tl">
                    <a:srgbClr val="000000">
                      <a:alpha val="43137"/>
                    </a:srgbClr>
                  </a:outerShdw>
                </a:effectLst>
              </a:rPr>
              <a:t>SELECT venue, SUM(</a:t>
            </a:r>
            <a:r>
              <a:rPr lang="en-US" sz="1800" dirty="0" err="1">
                <a:effectLst>
                  <a:outerShdw blurRad="38100" dist="38100" dir="2700000" algn="tl">
                    <a:srgbClr val="000000">
                      <a:alpha val="43137"/>
                    </a:srgbClr>
                  </a:outerShdw>
                </a:effectLst>
              </a:rPr>
              <a:t>total_runs</a:t>
            </a:r>
            <a:r>
              <a:rPr lang="en-US" sz="1800" dirty="0">
                <a:effectLst>
                  <a:outerShdw blurRad="38100" dist="38100" dir="2700000" algn="tl">
                    <a:srgbClr val="000000">
                      <a:alpha val="43137"/>
                    </a:srgbClr>
                  </a:outerShdw>
                </a:effectLst>
              </a:rPr>
              <a:t>) AS </a:t>
            </a:r>
            <a:r>
              <a:rPr lang="en-US" sz="1800" dirty="0" err="1">
                <a:effectLst>
                  <a:outerShdw blurRad="38100" dist="38100" dir="2700000" algn="tl">
                    <a:srgbClr val="000000">
                      <a:alpha val="43137"/>
                    </a:srgbClr>
                  </a:outerShdw>
                </a:effectLst>
              </a:rPr>
              <a:t>total_runs</a:t>
            </a:r>
            <a:r>
              <a:rPr lang="en-US" sz="1800" dirty="0">
                <a:effectLst>
                  <a:outerShdw blurRad="38100" dist="38100" dir="2700000" algn="tl">
                    <a:srgbClr val="000000">
                      <a:alpha val="43137"/>
                    </a:srgbClr>
                  </a:outerShdw>
                </a:effectLst>
              </a:rPr>
              <a:t> </a:t>
            </a:r>
          </a:p>
          <a:p>
            <a:pPr marL="0" indent="0">
              <a:buNone/>
            </a:pPr>
            <a:r>
              <a:rPr lang="en-US" sz="1800" dirty="0">
                <a:effectLst>
                  <a:outerShdw blurRad="38100" dist="38100" dir="2700000" algn="tl">
                    <a:srgbClr val="000000">
                      <a:alpha val="43137"/>
                    </a:srgbClr>
                  </a:outerShdw>
                </a:effectLst>
              </a:rPr>
              <a:t>FROM deliveries_v03 </a:t>
            </a:r>
          </a:p>
          <a:p>
            <a:pPr marL="0" indent="0">
              <a:buNone/>
            </a:pPr>
            <a:r>
              <a:rPr lang="en-US" sz="1800" dirty="0">
                <a:effectLst>
                  <a:outerShdw blurRad="38100" dist="38100" dir="2700000" algn="tl">
                    <a:srgbClr val="000000">
                      <a:alpha val="43137"/>
                    </a:srgbClr>
                  </a:outerShdw>
                </a:effectLst>
              </a:rPr>
              <a:t>GROUP BY venue ORDER BY </a:t>
            </a:r>
            <a:r>
              <a:rPr lang="en-US" sz="1800" dirty="0" err="1">
                <a:effectLst>
                  <a:outerShdw blurRad="38100" dist="38100" dir="2700000" algn="tl">
                    <a:srgbClr val="000000">
                      <a:alpha val="43137"/>
                    </a:srgbClr>
                  </a:outerShdw>
                </a:effectLst>
              </a:rPr>
              <a:t>total_runs</a:t>
            </a:r>
            <a:r>
              <a:rPr lang="en-US" sz="1800" dirty="0">
                <a:effectLst>
                  <a:outerShdw blurRad="38100" dist="38100" dir="2700000" algn="tl">
                    <a:srgbClr val="000000">
                      <a:alpha val="43137"/>
                    </a:srgbClr>
                  </a:outerShdw>
                </a:effectLst>
              </a:rPr>
              <a:t> DESC;</a:t>
            </a:r>
            <a:endParaRPr lang="en-IN" sz="1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2159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1270-1906-4749-81C0-4C23D5D7AB6D}"/>
              </a:ext>
            </a:extLst>
          </p:cNvPr>
          <p:cNvSpPr>
            <a:spLocks noGrp="1"/>
          </p:cNvSpPr>
          <p:nvPr>
            <p:ph type="title"/>
          </p:nvPr>
        </p:nvSpPr>
        <p:spPr>
          <a:xfrm>
            <a:off x="666701" y="428847"/>
            <a:ext cx="8596668" cy="762000"/>
          </a:xfrm>
        </p:spPr>
        <p:txBody>
          <a:bodyPr/>
          <a:lstStyle/>
          <a:p>
            <a:r>
              <a:rPr lang="en-IN" dirty="0">
                <a:effectLst>
                  <a:outerShdw blurRad="38100" dist="38100" dir="2700000" algn="tl">
                    <a:srgbClr val="000000">
                      <a:alpha val="43137"/>
                    </a:srgbClr>
                  </a:outerShdw>
                </a:effectLst>
              </a:rPr>
              <a:t> Total runs scored for each Venue:</a:t>
            </a:r>
          </a:p>
        </p:txBody>
      </p:sp>
      <p:graphicFrame>
        <p:nvGraphicFramePr>
          <p:cNvPr id="6" name="Table 5">
            <a:extLst>
              <a:ext uri="{FF2B5EF4-FFF2-40B4-BE49-F238E27FC236}">
                <a16:creationId xmlns:a16="http://schemas.microsoft.com/office/drawing/2014/main" id="{2ACB5FA4-8524-D627-87C1-BC2FE13DAEAD}"/>
              </a:ext>
            </a:extLst>
          </p:cNvPr>
          <p:cNvGraphicFramePr>
            <a:graphicFrameLocks noGrp="1"/>
          </p:cNvGraphicFramePr>
          <p:nvPr>
            <p:extLst>
              <p:ext uri="{D42A27DB-BD31-4B8C-83A1-F6EECF244321}">
                <p14:modId xmlns:p14="http://schemas.microsoft.com/office/powerpoint/2010/main" val="1204873768"/>
              </p:ext>
            </p:extLst>
          </p:nvPr>
        </p:nvGraphicFramePr>
        <p:xfrm>
          <a:off x="666701" y="1318437"/>
          <a:ext cx="5635256" cy="5286780"/>
        </p:xfrm>
        <a:graphic>
          <a:graphicData uri="http://schemas.openxmlformats.org/drawingml/2006/table">
            <a:tbl>
              <a:tblPr>
                <a:tableStyleId>{306799F8-075E-4A3A-A7F6-7FBC6576F1A4}</a:tableStyleId>
              </a:tblPr>
              <a:tblGrid>
                <a:gridCol w="811727">
                  <a:extLst>
                    <a:ext uri="{9D8B030D-6E8A-4147-A177-3AD203B41FA5}">
                      <a16:colId xmlns:a16="http://schemas.microsoft.com/office/drawing/2014/main" val="489937926"/>
                    </a:ext>
                  </a:extLst>
                </a:gridCol>
                <a:gridCol w="3855701">
                  <a:extLst>
                    <a:ext uri="{9D8B030D-6E8A-4147-A177-3AD203B41FA5}">
                      <a16:colId xmlns:a16="http://schemas.microsoft.com/office/drawing/2014/main" val="2293001201"/>
                    </a:ext>
                  </a:extLst>
                </a:gridCol>
                <a:gridCol w="967828">
                  <a:extLst>
                    <a:ext uri="{9D8B030D-6E8A-4147-A177-3AD203B41FA5}">
                      <a16:colId xmlns:a16="http://schemas.microsoft.com/office/drawing/2014/main" val="2752267087"/>
                    </a:ext>
                  </a:extLst>
                </a:gridCol>
              </a:tblGrid>
              <a:tr h="405090">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S. NO.</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venue</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400" b="0" u="none" strike="noStrike" dirty="0" err="1">
                          <a:solidFill>
                            <a:srgbClr val="000000"/>
                          </a:solidFill>
                          <a:effectLst>
                            <a:outerShdw blurRad="38100" dist="38100" dir="2700000" algn="tl">
                              <a:srgbClr val="000000">
                                <a:alpha val="43137"/>
                              </a:srgbClr>
                            </a:outerShdw>
                          </a:effectLst>
                        </a:rPr>
                        <a:t>total_runs</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extLst>
                  <a:ext uri="{0D108BD9-81ED-4DB2-BD59-A6C34878D82A}">
                    <a16:rowId xmlns:a16="http://schemas.microsoft.com/office/drawing/2014/main" val="1676970840"/>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23658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546601294"/>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Wankhede Stadium</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23390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948891932"/>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Feroz Shah Kotla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22947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930672790"/>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M </a:t>
                      </a:r>
                      <a:r>
                        <a:rPr lang="en-IN" sz="1400" b="0" u="none" strike="noStrike" dirty="0" err="1">
                          <a:solidFill>
                            <a:srgbClr val="000000"/>
                          </a:solidFill>
                          <a:effectLst>
                            <a:outerShdw blurRad="38100" dist="38100" dir="2700000" algn="tl">
                              <a:srgbClr val="000000">
                                <a:alpha val="43137"/>
                              </a:srgbClr>
                            </a:outerShdw>
                          </a:effectLst>
                        </a:rPr>
                        <a:t>Chinnaswamy</a:t>
                      </a:r>
                      <a:r>
                        <a:rPr lang="en-IN" sz="1400" b="0" u="none" strike="noStrike" dirty="0">
                          <a:solidFill>
                            <a:srgbClr val="000000"/>
                          </a:solidFill>
                          <a:effectLst>
                            <a:outerShdw blurRad="38100" dist="38100" dir="2700000" algn="tl">
                              <a:srgbClr val="000000">
                                <a:alpha val="43137"/>
                              </a:srgbClr>
                            </a:outerShdw>
                          </a:effectLst>
                        </a:rPr>
                        <a:t> Stadium</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20237</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83465924"/>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sv-SE" sz="1400" b="0" u="none" strike="noStrike">
                          <a:solidFill>
                            <a:srgbClr val="000000"/>
                          </a:solidFill>
                          <a:effectLst>
                            <a:outerShdw blurRad="38100" dist="38100" dir="2700000" algn="tl">
                              <a:srgbClr val="000000">
                                <a:alpha val="43137"/>
                              </a:srgbClr>
                            </a:outerShdw>
                          </a:effectLst>
                        </a:rPr>
                        <a:t>Rajiv Gandhi International Stadium, Uppal</a:t>
                      </a:r>
                      <a:endParaRPr lang="sv-SE"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19484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843761343"/>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MA Chidambaram Stadium, Chepauk</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17821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916325708"/>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Sawai Mansingh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14264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973191846"/>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sv-SE" sz="1400" b="0" u="none" strike="noStrike">
                          <a:solidFill>
                            <a:srgbClr val="000000"/>
                          </a:solidFill>
                          <a:effectLst>
                            <a:outerShdw blurRad="38100" dist="38100" dir="2700000" algn="tl">
                              <a:srgbClr val="000000">
                                <a:alpha val="43137"/>
                              </a:srgbClr>
                            </a:outerShdw>
                          </a:effectLst>
                        </a:rPr>
                        <a:t>Punjab Cricket Association Stadium, Mohali</a:t>
                      </a:r>
                      <a:endParaRPr lang="sv-SE"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10987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7934058"/>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Dubai International Cricket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10402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489120117"/>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Sheikh Zayed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8830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15935972"/>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sv-SE" sz="1400" b="0" u="none" strike="noStrike">
                          <a:solidFill>
                            <a:srgbClr val="000000"/>
                          </a:solidFill>
                          <a:effectLst>
                            <a:outerShdw blurRad="38100" dist="38100" dir="2700000" algn="tl">
                              <a:srgbClr val="000000">
                                <a:alpha val="43137"/>
                              </a:srgbClr>
                            </a:outerShdw>
                          </a:effectLst>
                        </a:rPr>
                        <a:t>Punjab Cricket Association IS Bindra Stadium, Mohali</a:t>
                      </a:r>
                      <a:endParaRPr lang="sv-SE"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7021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518320473"/>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Maharashtra Cricket Association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6780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992858330"/>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Sharjah Cricket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5924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83630017"/>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M.Chinnaswamy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5127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290799457"/>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US" sz="1400" b="0" u="none" strike="noStrike">
                          <a:solidFill>
                            <a:srgbClr val="000000"/>
                          </a:solidFill>
                          <a:effectLst>
                            <a:outerShdw blurRad="38100" dist="38100" dir="2700000" algn="tl">
                              <a:srgbClr val="000000">
                                <a:alpha val="43137"/>
                              </a:srgbClr>
                            </a:outerShdw>
                          </a:effectLst>
                        </a:rPr>
                        <a:t>Dr DY Patil Sports Academy</a:t>
                      </a:r>
                      <a:endParaRPr lang="en-US"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4810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192033893"/>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Subrata Roy Sahara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4755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044957567"/>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Kingsmead</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4353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499627684"/>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Brabourne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3842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332023391"/>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Dr. Y.S. Rajasekhara Reddy ACA-VDCA Cricket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3746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712394492"/>
                  </a:ext>
                </a:extLst>
              </a:tr>
              <a:tr h="222945">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Sardar Patel Stadium, Motera</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3746</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650483371"/>
                  </a:ext>
                </a:extLst>
              </a:tr>
            </a:tbl>
          </a:graphicData>
        </a:graphic>
      </p:graphicFrame>
      <p:graphicFrame>
        <p:nvGraphicFramePr>
          <p:cNvPr id="7" name="Table 6">
            <a:extLst>
              <a:ext uri="{FF2B5EF4-FFF2-40B4-BE49-F238E27FC236}">
                <a16:creationId xmlns:a16="http://schemas.microsoft.com/office/drawing/2014/main" id="{04D92462-13B2-6F7E-A132-A2A9DA008F30}"/>
              </a:ext>
            </a:extLst>
          </p:cNvPr>
          <p:cNvGraphicFramePr>
            <a:graphicFrameLocks noGrp="1"/>
          </p:cNvGraphicFramePr>
          <p:nvPr>
            <p:extLst>
              <p:ext uri="{D42A27DB-BD31-4B8C-83A1-F6EECF244321}">
                <p14:modId xmlns:p14="http://schemas.microsoft.com/office/powerpoint/2010/main" val="1169183189"/>
              </p:ext>
            </p:extLst>
          </p:nvPr>
        </p:nvGraphicFramePr>
        <p:xfrm>
          <a:off x="6651305" y="1468684"/>
          <a:ext cx="5224128" cy="4700752"/>
        </p:xfrm>
        <a:graphic>
          <a:graphicData uri="http://schemas.openxmlformats.org/drawingml/2006/table">
            <a:tbl>
              <a:tblPr>
                <a:tableStyleId>{306799F8-075E-4A3A-A7F6-7FBC6576F1A4}</a:tableStyleId>
              </a:tblPr>
              <a:tblGrid>
                <a:gridCol w="752506">
                  <a:extLst>
                    <a:ext uri="{9D8B030D-6E8A-4147-A177-3AD203B41FA5}">
                      <a16:colId xmlns:a16="http://schemas.microsoft.com/office/drawing/2014/main" val="184156846"/>
                    </a:ext>
                  </a:extLst>
                </a:gridCol>
                <a:gridCol w="3574403">
                  <a:extLst>
                    <a:ext uri="{9D8B030D-6E8A-4147-A177-3AD203B41FA5}">
                      <a16:colId xmlns:a16="http://schemas.microsoft.com/office/drawing/2014/main" val="948733112"/>
                    </a:ext>
                  </a:extLst>
                </a:gridCol>
                <a:gridCol w="897219">
                  <a:extLst>
                    <a:ext uri="{9D8B030D-6E8A-4147-A177-3AD203B41FA5}">
                      <a16:colId xmlns:a16="http://schemas.microsoft.com/office/drawing/2014/main" val="3262029765"/>
                    </a:ext>
                  </a:extLst>
                </a:gridCol>
              </a:tblGrid>
              <a:tr h="261364">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21</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SuperSport Park</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3653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75322587"/>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Saurashtra Cricket Association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3316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897428512"/>
                  </a:ext>
                </a:extLst>
              </a:tr>
              <a:tr h="415770">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Himachal Pradesh Cricket Association Stadium</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2897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514727895"/>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Holkar Cricket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2872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557797849"/>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New Wanderers Stadium</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2292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623207068"/>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Barabati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2278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096572451"/>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JSCA International Stadium Complex</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2056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942698401"/>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St George's Park</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2033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951628806"/>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Newlands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1764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548228493"/>
                  </a:ext>
                </a:extLst>
              </a:tr>
              <a:tr h="415770">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sv-SE" sz="1400" b="0" u="none" strike="noStrike">
                          <a:solidFill>
                            <a:srgbClr val="000000"/>
                          </a:solidFill>
                          <a:effectLst>
                            <a:outerShdw blurRad="38100" dist="38100" dir="2700000" algn="tl">
                              <a:srgbClr val="000000">
                                <a:alpha val="43137"/>
                              </a:srgbClr>
                            </a:outerShdw>
                          </a:effectLst>
                        </a:rPr>
                        <a:t>Shaheed Veer Narayan Singh International Stadium</a:t>
                      </a:r>
                      <a:endParaRPr lang="sv-SE"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1741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29824152"/>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Nehru Stadium</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1363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08061275"/>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Green Park</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1298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79703816"/>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De Beers Diamond Oval</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897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891327060"/>
                  </a:ext>
                </a:extLst>
              </a:tr>
              <a:tr h="415770">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sv-SE" sz="1400" b="0" u="none" strike="noStrike">
                          <a:solidFill>
                            <a:srgbClr val="000000"/>
                          </a:solidFill>
                          <a:effectLst>
                            <a:outerShdw blurRad="38100" dist="38100" dir="2700000" algn="tl">
                              <a:srgbClr val="000000">
                                <a:alpha val="43137"/>
                              </a:srgbClr>
                            </a:outerShdw>
                          </a:effectLst>
                        </a:rPr>
                        <a:t>Vidarbha Cricket Association Stadium, Jamtha</a:t>
                      </a:r>
                      <a:endParaRPr lang="sv-SE"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882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264780490"/>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Buffalo Park</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799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423041937"/>
                  </a:ext>
                </a:extLst>
              </a:tr>
              <a:tr h="26136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45720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OUTsurance Oval</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529</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011233112"/>
                  </a:ext>
                </a:extLst>
              </a:tr>
            </a:tbl>
          </a:graphicData>
        </a:graphic>
      </p:graphicFrame>
    </p:spTree>
    <p:extLst>
      <p:ext uri="{BB962C8B-B14F-4D97-AF65-F5344CB8AC3E}">
        <p14:creationId xmlns:p14="http://schemas.microsoft.com/office/powerpoint/2010/main" val="3422147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47F6-1B5C-AB0F-19AD-A34B6CE28732}"/>
              </a:ext>
            </a:extLst>
          </p:cNvPr>
          <p:cNvSpPr>
            <a:spLocks noGrp="1"/>
          </p:cNvSpPr>
          <p:nvPr>
            <p:ph type="title"/>
          </p:nvPr>
        </p:nvSpPr>
        <p:spPr>
          <a:xfrm>
            <a:off x="838200" y="365126"/>
            <a:ext cx="6742814" cy="985210"/>
          </a:xfrm>
        </p:spPr>
        <p:txBody>
          <a:bodyPr>
            <a:normAutofit fontScale="90000"/>
          </a:bodyPr>
          <a:lstStyle/>
          <a:p>
            <a:r>
              <a:rPr lang="en-US" sz="2000" dirty="0">
                <a:effectLst>
                  <a:outerShdw blurRad="38100" dist="38100" dir="2700000" algn="tl">
                    <a:srgbClr val="000000">
                      <a:alpha val="43137"/>
                    </a:srgbClr>
                  </a:outerShdw>
                </a:effectLst>
              </a:rPr>
              <a:t>10. Write a query to fetch the year-wise total runs scored at Eden Gardens and order it in the descending order of total runs scored.</a:t>
            </a:r>
            <a:endParaRPr lang="en-IN"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5AF7338-4061-60F6-48E6-7F4708A2E440}"/>
              </a:ext>
            </a:extLst>
          </p:cNvPr>
          <p:cNvSpPr>
            <a:spLocks noGrp="1"/>
          </p:cNvSpPr>
          <p:nvPr>
            <p:ph idx="1"/>
          </p:nvPr>
        </p:nvSpPr>
        <p:spPr>
          <a:xfrm>
            <a:off x="838200" y="2107426"/>
            <a:ext cx="5418666" cy="3357709"/>
          </a:xfrm>
        </p:spPr>
        <p:txBody>
          <a:bodyPr>
            <a:normAutofit/>
          </a:bodyPr>
          <a:lstStyle/>
          <a:p>
            <a:pPr marL="0" indent="0">
              <a:buNone/>
            </a:pPr>
            <a:r>
              <a:rPr lang="en-US" sz="1600" dirty="0">
                <a:effectLst>
                  <a:outerShdw blurRad="38100" dist="38100" dir="2700000" algn="tl">
                    <a:srgbClr val="000000">
                      <a:alpha val="43137"/>
                    </a:srgbClr>
                  </a:outerShdw>
                </a:effectLst>
              </a:rPr>
              <a:t>SELECT EXTRACT(YEAR FROM </a:t>
            </a:r>
            <a:r>
              <a:rPr lang="en-US" sz="1600" dirty="0" err="1">
                <a:effectLst>
                  <a:outerShdw blurRad="38100" dist="38100" dir="2700000" algn="tl">
                    <a:srgbClr val="000000">
                      <a:alpha val="43137"/>
                    </a:srgbClr>
                  </a:outerShdw>
                </a:effectLst>
              </a:rPr>
              <a:t>match_date</a:t>
            </a:r>
            <a:r>
              <a:rPr lang="en-US" sz="1600" dirty="0">
                <a:effectLst>
                  <a:outerShdw blurRad="38100" dist="38100" dir="2700000" algn="tl">
                    <a:srgbClr val="000000">
                      <a:alpha val="43137"/>
                    </a:srgbClr>
                  </a:outerShdw>
                </a:effectLst>
              </a:rPr>
              <a:t>) AS year, </a:t>
            </a:r>
          </a:p>
          <a:p>
            <a:pPr marL="0" indent="0">
              <a:buNone/>
            </a:pPr>
            <a:r>
              <a:rPr lang="en-US" sz="1600" dirty="0">
                <a:effectLst>
                  <a:outerShdw blurRad="38100" dist="38100" dir="2700000" algn="tl">
                    <a:srgbClr val="000000">
                      <a:alpha val="43137"/>
                    </a:srgbClr>
                  </a:outerShdw>
                </a:effectLst>
              </a:rPr>
              <a:t>       SUM(</a:t>
            </a:r>
            <a:r>
              <a:rPr lang="en-US" sz="1600" dirty="0" err="1">
                <a:effectLst>
                  <a:outerShdw blurRad="38100" dist="38100" dir="2700000" algn="tl">
                    <a:srgbClr val="000000">
                      <a:alpha val="43137"/>
                    </a:srgbClr>
                  </a:outerShdw>
                </a:effectLst>
              </a:rPr>
              <a:t>total_runs</a:t>
            </a:r>
            <a:r>
              <a:rPr lang="en-US" sz="1600" dirty="0">
                <a:effectLst>
                  <a:outerShdw blurRad="38100" dist="38100" dir="2700000" algn="tl">
                    <a:srgbClr val="000000">
                      <a:alpha val="43137"/>
                    </a:srgbClr>
                  </a:outerShdw>
                </a:effectLst>
              </a:rPr>
              <a:t>) AS runs , venue</a:t>
            </a:r>
          </a:p>
          <a:p>
            <a:pPr marL="0" indent="0">
              <a:buNone/>
            </a:pPr>
            <a:r>
              <a:rPr lang="en-US" sz="1600" dirty="0">
                <a:effectLst>
                  <a:outerShdw blurRad="38100" dist="38100" dir="2700000" algn="tl">
                    <a:srgbClr val="000000">
                      <a:alpha val="43137"/>
                    </a:srgbClr>
                  </a:outerShdw>
                </a:effectLst>
              </a:rPr>
              <a:t>FROM deliveries_v03 </a:t>
            </a:r>
          </a:p>
          <a:p>
            <a:pPr marL="0" indent="0">
              <a:buNone/>
            </a:pPr>
            <a:r>
              <a:rPr lang="en-US" sz="1600" dirty="0">
                <a:effectLst>
                  <a:outerShdw blurRad="38100" dist="38100" dir="2700000" algn="tl">
                    <a:srgbClr val="000000">
                      <a:alpha val="43137"/>
                    </a:srgbClr>
                  </a:outerShdw>
                </a:effectLst>
              </a:rPr>
              <a:t>WHERE venue='Eden Gardens' </a:t>
            </a:r>
          </a:p>
          <a:p>
            <a:pPr marL="0" indent="0">
              <a:buNone/>
            </a:pPr>
            <a:r>
              <a:rPr lang="en-US" sz="1600" dirty="0">
                <a:effectLst>
                  <a:outerShdw blurRad="38100" dist="38100" dir="2700000" algn="tl">
                    <a:srgbClr val="000000">
                      <a:alpha val="43137"/>
                    </a:srgbClr>
                  </a:outerShdw>
                </a:effectLst>
              </a:rPr>
              <a:t>GROUP BY EXTRACT(YEAR FROM </a:t>
            </a:r>
            <a:r>
              <a:rPr lang="en-US" sz="1600" dirty="0" err="1">
                <a:effectLst>
                  <a:outerShdw blurRad="38100" dist="38100" dir="2700000" algn="tl">
                    <a:srgbClr val="000000">
                      <a:alpha val="43137"/>
                    </a:srgbClr>
                  </a:outerShdw>
                </a:effectLst>
              </a:rPr>
              <a:t>match_date</a:t>
            </a:r>
            <a:r>
              <a:rPr lang="en-US" sz="1600" dirty="0">
                <a:effectLst>
                  <a:outerShdw blurRad="38100" dist="38100" dir="2700000" algn="tl">
                    <a:srgbClr val="000000">
                      <a:alpha val="43137"/>
                    </a:srgbClr>
                  </a:outerShdw>
                </a:effectLst>
              </a:rPr>
              <a:t>),venue </a:t>
            </a:r>
          </a:p>
          <a:p>
            <a:pPr marL="0" indent="0">
              <a:buNone/>
            </a:pPr>
            <a:r>
              <a:rPr lang="en-US" sz="1600" dirty="0">
                <a:effectLst>
                  <a:outerShdw blurRad="38100" dist="38100" dir="2700000" algn="tl">
                    <a:srgbClr val="000000">
                      <a:alpha val="43137"/>
                    </a:srgbClr>
                  </a:outerShdw>
                </a:effectLst>
              </a:rPr>
              <a:t>ORDER BY runs DESC;</a:t>
            </a:r>
            <a:endParaRPr lang="en-IN" sz="1600" dirty="0">
              <a:effectLst>
                <a:outerShdw blurRad="38100" dist="38100" dir="2700000" algn="tl">
                  <a:srgbClr val="000000">
                    <a:alpha val="43137"/>
                  </a:srgbClr>
                </a:outerShdw>
              </a:effectLst>
            </a:endParaRPr>
          </a:p>
        </p:txBody>
      </p:sp>
      <p:graphicFrame>
        <p:nvGraphicFramePr>
          <p:cNvPr id="4" name="Table 3">
            <a:extLst>
              <a:ext uri="{FF2B5EF4-FFF2-40B4-BE49-F238E27FC236}">
                <a16:creationId xmlns:a16="http://schemas.microsoft.com/office/drawing/2014/main" id="{914EA46D-4301-2496-0BDB-41F094C95963}"/>
              </a:ext>
            </a:extLst>
          </p:cNvPr>
          <p:cNvGraphicFramePr>
            <a:graphicFrameLocks noGrp="1"/>
          </p:cNvGraphicFramePr>
          <p:nvPr>
            <p:extLst>
              <p:ext uri="{D42A27DB-BD31-4B8C-83A1-F6EECF244321}">
                <p14:modId xmlns:p14="http://schemas.microsoft.com/office/powerpoint/2010/main" val="4203667447"/>
              </p:ext>
            </p:extLst>
          </p:nvPr>
        </p:nvGraphicFramePr>
        <p:xfrm>
          <a:off x="7462117" y="1350336"/>
          <a:ext cx="3987375" cy="4880352"/>
        </p:xfrm>
        <a:graphic>
          <a:graphicData uri="http://schemas.openxmlformats.org/drawingml/2006/table">
            <a:tbl>
              <a:tblPr>
                <a:tableStyleId>{306799F8-075E-4A3A-A7F6-7FBC6576F1A4}</a:tableStyleId>
              </a:tblPr>
              <a:tblGrid>
                <a:gridCol w="924226">
                  <a:extLst>
                    <a:ext uri="{9D8B030D-6E8A-4147-A177-3AD203B41FA5}">
                      <a16:colId xmlns:a16="http://schemas.microsoft.com/office/drawing/2014/main" val="1877930987"/>
                    </a:ext>
                  </a:extLst>
                </a:gridCol>
                <a:gridCol w="1082665">
                  <a:extLst>
                    <a:ext uri="{9D8B030D-6E8A-4147-A177-3AD203B41FA5}">
                      <a16:colId xmlns:a16="http://schemas.microsoft.com/office/drawing/2014/main" val="2293065498"/>
                    </a:ext>
                  </a:extLst>
                </a:gridCol>
                <a:gridCol w="1980484">
                  <a:extLst>
                    <a:ext uri="{9D8B030D-6E8A-4147-A177-3AD203B41FA5}">
                      <a16:colId xmlns:a16="http://schemas.microsoft.com/office/drawing/2014/main" val="4136036293"/>
                    </a:ext>
                  </a:extLst>
                </a:gridCol>
              </a:tblGrid>
              <a:tr h="406696">
                <a:tc>
                  <a:txBody>
                    <a:bodyPr/>
                    <a:lstStyle/>
                    <a:p>
                      <a:pPr algn="ctr" fontAlgn="b"/>
                      <a:r>
                        <a:rPr lang="en-IN" sz="1600" b="0" u="none" strike="noStrike" dirty="0">
                          <a:solidFill>
                            <a:srgbClr val="000000"/>
                          </a:solidFill>
                          <a:effectLst>
                            <a:outerShdw blurRad="38100" dist="38100" dir="2700000" algn="tl">
                              <a:srgbClr val="000000">
                                <a:alpha val="43137"/>
                              </a:srgbClr>
                            </a:outerShdw>
                          </a:effectLst>
                        </a:rPr>
                        <a:t>year</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0" u="none" strike="noStrike" dirty="0">
                          <a:solidFill>
                            <a:srgbClr val="000000"/>
                          </a:solidFill>
                          <a:effectLst>
                            <a:outerShdw blurRad="38100" dist="38100" dir="2700000" algn="tl">
                              <a:srgbClr val="000000">
                                <a:alpha val="43137"/>
                              </a:srgbClr>
                            </a:outerShdw>
                          </a:effectLst>
                        </a:rPr>
                        <a:t>runs</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0" u="none" strike="noStrike" dirty="0">
                          <a:solidFill>
                            <a:srgbClr val="000000"/>
                          </a:solidFill>
                          <a:effectLst>
                            <a:outerShdw blurRad="38100" dist="38100" dir="2700000" algn="tl">
                              <a:srgbClr val="000000">
                                <a:alpha val="43137"/>
                              </a:srgbClr>
                            </a:outerShdw>
                          </a:effectLst>
                        </a:rPr>
                        <a:t>venue</a:t>
                      </a:r>
                      <a:endParaRPr lang="en-IN" sz="16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extLst>
                  <a:ext uri="{0D108BD9-81ED-4DB2-BD59-A6C34878D82A}">
                    <a16:rowId xmlns:a16="http://schemas.microsoft.com/office/drawing/2014/main" val="3186528220"/>
                  </a:ext>
                </a:extLst>
              </a:tr>
              <a:tr h="406696">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2018</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2885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548788760"/>
                  </a:ext>
                </a:extLst>
              </a:tr>
              <a:tr h="40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2019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2651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99805931"/>
                  </a:ext>
                </a:extLst>
              </a:tr>
              <a:tr h="40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2015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2386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18050846"/>
                  </a:ext>
                </a:extLst>
              </a:tr>
              <a:tr h="40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2013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2304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2791454"/>
                  </a:ext>
                </a:extLst>
              </a:tr>
              <a:tr h="40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2017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2194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792242638"/>
                  </a:ext>
                </a:extLst>
              </a:tr>
              <a:tr h="40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2010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2167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985930023"/>
                  </a:ext>
                </a:extLst>
              </a:tr>
              <a:tr h="40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2016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2073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30020637"/>
                  </a:ext>
                </a:extLst>
              </a:tr>
              <a:tr h="40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2012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2012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23154002"/>
                  </a:ext>
                </a:extLst>
              </a:tr>
              <a:tr h="40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2011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1854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33581126"/>
                  </a:ext>
                </a:extLst>
              </a:tr>
              <a:tr h="40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2008</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1843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Eden Gardens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500426607"/>
                  </a:ext>
                </a:extLst>
              </a:tr>
              <a:tr h="406696">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2014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1289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Eden Gardens</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91123726"/>
                  </a:ext>
                </a:extLst>
              </a:tr>
            </a:tbl>
          </a:graphicData>
        </a:graphic>
      </p:graphicFrame>
    </p:spTree>
    <p:extLst>
      <p:ext uri="{BB962C8B-B14F-4D97-AF65-F5344CB8AC3E}">
        <p14:creationId xmlns:p14="http://schemas.microsoft.com/office/powerpoint/2010/main" val="255934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9618-BAAE-0D16-99A3-052A3EBE7E7F}"/>
              </a:ext>
            </a:extLst>
          </p:cNvPr>
          <p:cNvSpPr>
            <a:spLocks noGrp="1"/>
          </p:cNvSpPr>
          <p:nvPr>
            <p:ph type="title"/>
          </p:nvPr>
        </p:nvSpPr>
        <p:spPr>
          <a:xfrm>
            <a:off x="656069" y="233917"/>
            <a:ext cx="8596668" cy="887616"/>
          </a:xfrm>
        </p:spPr>
        <p:txBody>
          <a:bodyPr>
            <a:normAutofit/>
          </a:bodyPr>
          <a:lstStyle/>
          <a:p>
            <a:r>
              <a:rPr lang="en-US" sz="2000" i="0" dirty="0">
                <a:effectLst>
                  <a:outerShdw blurRad="38100" dist="38100" dir="2700000" algn="tl">
                    <a:srgbClr val="000000">
                      <a:alpha val="43137"/>
                    </a:srgbClr>
                  </a:outerShdw>
                </a:effectLst>
                <a:latin typeface="+mn-lt"/>
              </a:rPr>
              <a:t>Suggest teams or players a company should endorse for its products</a:t>
            </a:r>
            <a:br>
              <a:rPr lang="en-US" sz="1800" i="0" dirty="0">
                <a:effectLst>
                  <a:outerShdw blurRad="38100" dist="38100" dir="2700000" algn="tl">
                    <a:srgbClr val="000000">
                      <a:alpha val="43137"/>
                    </a:srgbClr>
                  </a:outerShdw>
                </a:effectLst>
                <a:latin typeface="+mn-lt"/>
              </a:rPr>
            </a:br>
            <a:r>
              <a:rPr lang="en-IN" sz="2400" dirty="0">
                <a:effectLst>
                  <a:outerShdw blurRad="38100" dist="38100" dir="2700000" algn="tl">
                    <a:srgbClr val="000000">
                      <a:alpha val="43137"/>
                    </a:srgbClr>
                  </a:outerShdw>
                </a:effectLst>
              </a:rPr>
              <a:t>Recommendation :</a:t>
            </a:r>
            <a:endParaRPr lang="en-IN" sz="1800" dirty="0">
              <a:effectLst>
                <a:outerShdw blurRad="38100" dist="38100" dir="2700000" algn="tl">
                  <a:srgbClr val="000000">
                    <a:alpha val="43137"/>
                  </a:srgbClr>
                </a:outerShdw>
              </a:effectLst>
            </a:endParaRPr>
          </a:p>
        </p:txBody>
      </p:sp>
      <p:graphicFrame>
        <p:nvGraphicFramePr>
          <p:cNvPr id="8" name="Table 7">
            <a:extLst>
              <a:ext uri="{FF2B5EF4-FFF2-40B4-BE49-F238E27FC236}">
                <a16:creationId xmlns:a16="http://schemas.microsoft.com/office/drawing/2014/main" id="{37FAF794-C985-AAD9-9645-4C10604A448B}"/>
              </a:ext>
            </a:extLst>
          </p:cNvPr>
          <p:cNvGraphicFramePr>
            <a:graphicFrameLocks noGrp="1"/>
          </p:cNvGraphicFramePr>
          <p:nvPr>
            <p:extLst>
              <p:ext uri="{D42A27DB-BD31-4B8C-83A1-F6EECF244321}">
                <p14:modId xmlns:p14="http://schemas.microsoft.com/office/powerpoint/2010/main" val="3970952723"/>
              </p:ext>
            </p:extLst>
          </p:nvPr>
        </p:nvGraphicFramePr>
        <p:xfrm>
          <a:off x="8233125" y="1229832"/>
          <a:ext cx="3313832" cy="5215473"/>
        </p:xfrm>
        <a:graphic>
          <a:graphicData uri="http://schemas.openxmlformats.org/drawingml/2006/table">
            <a:tbl>
              <a:tblPr>
                <a:tableStyleId>{306799F8-075E-4A3A-A7F6-7FBC6576F1A4}</a:tableStyleId>
              </a:tblPr>
              <a:tblGrid>
                <a:gridCol w="1656916">
                  <a:extLst>
                    <a:ext uri="{9D8B030D-6E8A-4147-A177-3AD203B41FA5}">
                      <a16:colId xmlns:a16="http://schemas.microsoft.com/office/drawing/2014/main" val="1522521129"/>
                    </a:ext>
                  </a:extLst>
                </a:gridCol>
                <a:gridCol w="828458">
                  <a:extLst>
                    <a:ext uri="{9D8B030D-6E8A-4147-A177-3AD203B41FA5}">
                      <a16:colId xmlns:a16="http://schemas.microsoft.com/office/drawing/2014/main" val="1831826120"/>
                    </a:ext>
                  </a:extLst>
                </a:gridCol>
                <a:gridCol w="828458">
                  <a:extLst>
                    <a:ext uri="{9D8B030D-6E8A-4147-A177-3AD203B41FA5}">
                      <a16:colId xmlns:a16="http://schemas.microsoft.com/office/drawing/2014/main" val="2052511122"/>
                    </a:ext>
                  </a:extLst>
                </a:gridCol>
              </a:tblGrid>
              <a:tr h="273836">
                <a:tc gridSpan="3">
                  <a:txBody>
                    <a:bodyPr/>
                    <a:lstStyle/>
                    <a:p>
                      <a:pPr algn="ctr" fontAlgn="ctr"/>
                      <a:r>
                        <a:rPr lang="en-IN" sz="1400" b="1" u="none" strike="noStrike" dirty="0">
                          <a:solidFill>
                            <a:srgbClr val="0D0D0D"/>
                          </a:solidFill>
                          <a:effectLst>
                            <a:outerShdw blurRad="38100" dist="38100" dir="2700000" algn="tl">
                              <a:srgbClr val="000000">
                                <a:alpha val="43137"/>
                              </a:srgbClr>
                            </a:outerShdw>
                          </a:effectLst>
                        </a:rPr>
                        <a:t>Wicket-taking Bowler</a:t>
                      </a:r>
                      <a:r>
                        <a:rPr lang="en-IN" sz="1400" b="0" u="none" strike="noStrike" dirty="0">
                          <a:solidFill>
                            <a:srgbClr val="0D0D0D"/>
                          </a:solidFill>
                          <a:effectLst>
                            <a:outerShdw blurRad="38100" dist="38100" dir="2700000" algn="tl">
                              <a:srgbClr val="000000">
                                <a:alpha val="43137"/>
                              </a:srgbClr>
                            </a:outerShdw>
                          </a:effectLst>
                        </a:rPr>
                        <a:t>:</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7620" marR="7620" marT="7620" marB="0" anchor="ctr">
                    <a:solidFill>
                      <a:schemeClr val="tx2">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7614435"/>
                  </a:ext>
                </a:extLst>
              </a:tr>
              <a:tr h="292931">
                <a:tc>
                  <a:txBody>
                    <a:bodyPr/>
                    <a:lstStyle/>
                    <a:p>
                      <a:pPr algn="l" fontAlgn="ctr"/>
                      <a:r>
                        <a:rPr lang="en-IN" sz="1400" b="0" u="none" strike="noStrike">
                          <a:solidFill>
                            <a:srgbClr val="0D0D0D"/>
                          </a:solidFill>
                          <a:effectLst>
                            <a:outerShdw blurRad="38100" dist="38100" dir="2700000" algn="tl">
                              <a:srgbClr val="000000">
                                <a:alpha val="43137"/>
                              </a:srgbClr>
                            </a:outerShdw>
                          </a:effectLst>
                        </a:rPr>
                        <a:t>Lasith Malinga</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3025028135"/>
                  </a:ext>
                </a:extLst>
              </a:tr>
              <a:tr h="292931">
                <a:tc>
                  <a:txBody>
                    <a:bodyPr/>
                    <a:lstStyle/>
                    <a:p>
                      <a:pPr algn="l" fontAlgn="ctr"/>
                      <a:r>
                        <a:rPr lang="en-IN" sz="1400" b="0" u="none" strike="noStrike" dirty="0">
                          <a:solidFill>
                            <a:srgbClr val="0D0D0D"/>
                          </a:solidFill>
                          <a:effectLst>
                            <a:outerShdw blurRad="38100" dist="38100" dir="2700000" algn="tl">
                              <a:srgbClr val="000000">
                                <a:alpha val="43137"/>
                              </a:srgbClr>
                            </a:outerShdw>
                          </a:effectLst>
                        </a:rPr>
                        <a:t>Dwayne Bravo</a:t>
                      </a:r>
                      <a:endParaRPr lang="en-IN" sz="1400" b="0"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552785232"/>
                  </a:ext>
                </a:extLst>
              </a:tr>
              <a:tr h="292931">
                <a:tc>
                  <a:txBody>
                    <a:bodyPr/>
                    <a:lstStyle/>
                    <a:p>
                      <a:pPr algn="l" fontAlgn="ctr"/>
                      <a:r>
                        <a:rPr lang="en-IN" sz="1400" b="0" u="none" strike="noStrike">
                          <a:solidFill>
                            <a:srgbClr val="0D0D0D"/>
                          </a:solidFill>
                          <a:effectLst>
                            <a:outerShdw blurRad="38100" dist="38100" dir="2700000" algn="tl">
                              <a:srgbClr val="000000">
                                <a:alpha val="43137"/>
                              </a:srgbClr>
                            </a:outerShdw>
                          </a:effectLst>
                        </a:rPr>
                        <a:t>Amit Mishra</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446637153"/>
                  </a:ext>
                </a:extLst>
              </a:tr>
              <a:tr h="292931">
                <a:tc>
                  <a:txBody>
                    <a:bodyPr/>
                    <a:lstStyle/>
                    <a:p>
                      <a:pPr algn="l" fontAlgn="ctr"/>
                      <a:r>
                        <a:rPr lang="en-IN" sz="1400" b="0" u="none" strike="noStrike" dirty="0">
                          <a:solidFill>
                            <a:srgbClr val="0D0D0D"/>
                          </a:solidFill>
                          <a:effectLst>
                            <a:outerShdw blurRad="38100" dist="38100" dir="2700000" algn="tl">
                              <a:srgbClr val="000000">
                                <a:alpha val="43137"/>
                              </a:srgbClr>
                            </a:outerShdw>
                          </a:effectLst>
                        </a:rPr>
                        <a:t>Harbhajan Singh</a:t>
                      </a:r>
                      <a:endParaRPr lang="en-IN" sz="1400" b="0"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97507368"/>
                  </a:ext>
                </a:extLst>
              </a:tr>
              <a:tr h="292931">
                <a:tc>
                  <a:txBody>
                    <a:bodyPr/>
                    <a:lstStyle/>
                    <a:p>
                      <a:pPr algn="l" fontAlgn="ctr"/>
                      <a:r>
                        <a:rPr lang="en-IN" sz="1400" b="0" u="none" strike="noStrike">
                          <a:solidFill>
                            <a:srgbClr val="0D0D0D"/>
                          </a:solidFill>
                          <a:effectLst>
                            <a:outerShdw blurRad="38100" dist="38100" dir="2700000" algn="tl">
                              <a:srgbClr val="000000">
                                <a:alpha val="43137"/>
                              </a:srgbClr>
                            </a:outerShdw>
                          </a:effectLst>
                        </a:rPr>
                        <a:t>Piyush Chawla</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58179397"/>
                  </a:ext>
                </a:extLst>
              </a:tr>
              <a:tr h="273836">
                <a:tc gridSpan="3">
                  <a:txBody>
                    <a:bodyPr/>
                    <a:lstStyle/>
                    <a:p>
                      <a:pPr algn="ctr" fontAlgn="ctr"/>
                      <a:r>
                        <a:rPr lang="en-US" sz="1400" b="1" u="none" strike="noStrike" dirty="0">
                          <a:solidFill>
                            <a:srgbClr val="0D0D0D"/>
                          </a:solidFill>
                          <a:effectLst>
                            <a:outerShdw blurRad="38100" dist="38100" dir="2700000" algn="tl">
                              <a:srgbClr val="000000">
                                <a:alpha val="43137"/>
                              </a:srgbClr>
                            </a:outerShdw>
                          </a:effectLst>
                        </a:rPr>
                        <a:t>Bowler with Most Dot Balls</a:t>
                      </a:r>
                      <a:r>
                        <a:rPr lang="en-US" sz="1400" b="0" u="none" strike="noStrike" dirty="0">
                          <a:solidFill>
                            <a:srgbClr val="0D0D0D"/>
                          </a:solidFill>
                          <a:effectLst>
                            <a:outerShdw blurRad="38100" dist="38100" dir="2700000" algn="tl">
                              <a:srgbClr val="000000">
                                <a:alpha val="43137"/>
                              </a:srgbClr>
                            </a:outerShdw>
                          </a:effectLst>
                        </a:rPr>
                        <a:t>:</a:t>
                      </a:r>
                      <a:endParaRPr lang="en-US"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7620" marR="7620" marT="7620" marB="0" anchor="ctr">
                    <a:solidFill>
                      <a:schemeClr val="tx2">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52807226"/>
                  </a:ext>
                </a:extLst>
              </a:tr>
              <a:tr h="292931">
                <a:tc>
                  <a:txBody>
                    <a:bodyPr/>
                    <a:lstStyle/>
                    <a:p>
                      <a:pPr algn="l" fontAlgn="ctr"/>
                      <a:r>
                        <a:rPr lang="en-IN" sz="1400" b="0" u="none" strike="noStrike">
                          <a:solidFill>
                            <a:srgbClr val="0D0D0D"/>
                          </a:solidFill>
                          <a:effectLst>
                            <a:outerShdw blurRad="38100" dist="38100" dir="2700000" algn="tl">
                              <a:srgbClr val="000000">
                                <a:alpha val="43137"/>
                              </a:srgbClr>
                            </a:outerShdw>
                          </a:effectLst>
                        </a:rPr>
                        <a:t>Harbhajan Singh</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1306066719"/>
                  </a:ext>
                </a:extLst>
              </a:tr>
              <a:tr h="292931">
                <a:tc>
                  <a:txBody>
                    <a:bodyPr/>
                    <a:lstStyle/>
                    <a:p>
                      <a:pPr algn="l" fontAlgn="ctr"/>
                      <a:r>
                        <a:rPr lang="en-IN" sz="1400" b="0" u="none" strike="noStrike">
                          <a:solidFill>
                            <a:srgbClr val="0D0D0D"/>
                          </a:solidFill>
                          <a:effectLst>
                            <a:outerShdw blurRad="38100" dist="38100" dir="2700000" algn="tl">
                              <a:srgbClr val="000000">
                                <a:alpha val="43137"/>
                              </a:srgbClr>
                            </a:outerShdw>
                          </a:effectLst>
                        </a:rPr>
                        <a:t>Lasith Malinga</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822896759"/>
                  </a:ext>
                </a:extLst>
              </a:tr>
              <a:tr h="292931">
                <a:tc gridSpan="2">
                  <a:txBody>
                    <a:bodyPr/>
                    <a:lstStyle/>
                    <a:p>
                      <a:pPr algn="l" fontAlgn="ctr"/>
                      <a:r>
                        <a:rPr lang="en-IN" sz="1400" b="0" u="none" strike="noStrike">
                          <a:solidFill>
                            <a:srgbClr val="0D0D0D"/>
                          </a:solidFill>
                          <a:effectLst>
                            <a:outerShdw blurRad="38100" dist="38100" dir="2700000" algn="tl">
                              <a:srgbClr val="000000">
                                <a:alpha val="43137"/>
                              </a:srgbClr>
                            </a:outerShdw>
                          </a:effectLst>
                        </a:rPr>
                        <a:t>Bhuvneshwar Kumar</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hMerge="1">
                  <a:txBody>
                    <a:bodyPr/>
                    <a:lstStyle/>
                    <a:p>
                      <a:endParaRPr lang="en-IN"/>
                    </a:p>
                  </a:txBody>
                  <a:tcP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770634087"/>
                  </a:ext>
                </a:extLst>
              </a:tr>
              <a:tr h="292931">
                <a:tc>
                  <a:txBody>
                    <a:bodyPr/>
                    <a:lstStyle/>
                    <a:p>
                      <a:pPr algn="l" fontAlgn="ctr"/>
                      <a:r>
                        <a:rPr lang="en-IN" sz="1400" b="0" u="none" strike="noStrike">
                          <a:solidFill>
                            <a:srgbClr val="0D0D0D"/>
                          </a:solidFill>
                          <a:effectLst>
                            <a:outerShdw blurRad="38100" dist="38100" dir="2700000" algn="tl">
                              <a:srgbClr val="000000">
                                <a:alpha val="43137"/>
                              </a:srgbClr>
                            </a:outerShdw>
                          </a:effectLst>
                        </a:rPr>
                        <a:t>Amit Mishra</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1330154028"/>
                  </a:ext>
                </a:extLst>
              </a:tr>
              <a:tr h="292931">
                <a:tc>
                  <a:txBody>
                    <a:bodyPr/>
                    <a:lstStyle/>
                    <a:p>
                      <a:pPr algn="l" fontAlgn="ctr"/>
                      <a:r>
                        <a:rPr lang="en-IN" sz="1400" b="0" u="none" strike="noStrike">
                          <a:solidFill>
                            <a:srgbClr val="0D0D0D"/>
                          </a:solidFill>
                          <a:effectLst>
                            <a:outerShdw blurRad="38100" dist="38100" dir="2700000" algn="tl">
                              <a:srgbClr val="000000">
                                <a:alpha val="43137"/>
                              </a:srgbClr>
                            </a:outerShdw>
                          </a:effectLst>
                        </a:rPr>
                        <a:t>Piyush Chawla</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4245028455"/>
                  </a:ext>
                </a:extLst>
              </a:tr>
              <a:tr h="273836">
                <a:tc gridSpan="3">
                  <a:txBody>
                    <a:bodyPr/>
                    <a:lstStyle/>
                    <a:p>
                      <a:pPr algn="ctr" fontAlgn="ctr"/>
                      <a:r>
                        <a:rPr lang="en-US" sz="1400" b="1" u="none" strike="noStrike" dirty="0">
                          <a:solidFill>
                            <a:srgbClr val="0D0D0D"/>
                          </a:solidFill>
                          <a:effectLst>
                            <a:outerShdw blurRad="38100" dist="38100" dir="2700000" algn="tl">
                              <a:srgbClr val="000000">
                                <a:alpha val="43137"/>
                              </a:srgbClr>
                            </a:outerShdw>
                          </a:effectLst>
                        </a:rPr>
                        <a:t>Bowler with Good Economy Rate</a:t>
                      </a:r>
                      <a:r>
                        <a:rPr lang="en-US" sz="1400" b="0" u="none" strike="noStrike" dirty="0">
                          <a:solidFill>
                            <a:srgbClr val="0D0D0D"/>
                          </a:solidFill>
                          <a:effectLst>
                            <a:outerShdw blurRad="38100" dist="38100" dir="2700000" algn="tl">
                              <a:srgbClr val="000000">
                                <a:alpha val="43137"/>
                              </a:srgbClr>
                            </a:outerShdw>
                          </a:effectLst>
                        </a:rPr>
                        <a:t>:</a:t>
                      </a:r>
                      <a:endParaRPr lang="en-US"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7620" marR="7620" marT="7620" marB="0" anchor="ctr">
                    <a:solidFill>
                      <a:schemeClr val="tx2">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80979439"/>
                  </a:ext>
                </a:extLst>
              </a:tr>
              <a:tr h="292931">
                <a:tc>
                  <a:txBody>
                    <a:bodyPr/>
                    <a:lstStyle/>
                    <a:p>
                      <a:pPr algn="l" fontAlgn="ctr"/>
                      <a:r>
                        <a:rPr lang="en-IN" sz="1400" b="0" u="none" strike="noStrike">
                          <a:solidFill>
                            <a:srgbClr val="0D0D0D"/>
                          </a:solidFill>
                          <a:effectLst>
                            <a:outerShdw blurRad="38100" dist="38100" dir="2700000" algn="tl">
                              <a:srgbClr val="000000">
                                <a:alpha val="43137"/>
                              </a:srgbClr>
                            </a:outerShdw>
                          </a:effectLst>
                        </a:rPr>
                        <a:t>Dale Steyn</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3740033602"/>
                  </a:ext>
                </a:extLst>
              </a:tr>
              <a:tr h="292931">
                <a:tc gridSpan="2">
                  <a:txBody>
                    <a:bodyPr/>
                    <a:lstStyle/>
                    <a:p>
                      <a:pPr algn="l" fontAlgn="ctr"/>
                      <a:r>
                        <a:rPr lang="en-IN" sz="1400" b="0" u="none" strike="noStrike">
                          <a:solidFill>
                            <a:srgbClr val="0D0D0D"/>
                          </a:solidFill>
                          <a:effectLst>
                            <a:outerShdw blurRad="38100" dist="38100" dir="2700000" algn="tl">
                              <a:srgbClr val="000000">
                                <a:alpha val="43137"/>
                              </a:srgbClr>
                            </a:outerShdw>
                          </a:effectLst>
                        </a:rPr>
                        <a:t>Muttiah Muralitharan</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hMerge="1">
                  <a:txBody>
                    <a:bodyPr/>
                    <a:lstStyle/>
                    <a:p>
                      <a:endParaRPr lang="en-IN"/>
                    </a:p>
                  </a:txBody>
                  <a:tcP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2763787307"/>
                  </a:ext>
                </a:extLst>
              </a:tr>
              <a:tr h="292931">
                <a:tc gridSpan="2">
                  <a:txBody>
                    <a:bodyPr/>
                    <a:lstStyle/>
                    <a:p>
                      <a:pPr algn="l" fontAlgn="ctr"/>
                      <a:r>
                        <a:rPr lang="en-IN" sz="1400" b="0" u="none" strike="noStrike">
                          <a:solidFill>
                            <a:srgbClr val="0D0D0D"/>
                          </a:solidFill>
                          <a:effectLst>
                            <a:outerShdw blurRad="38100" dist="38100" dir="2700000" algn="tl">
                              <a:srgbClr val="000000">
                                <a:alpha val="43137"/>
                              </a:srgbClr>
                            </a:outerShdw>
                          </a:effectLst>
                        </a:rPr>
                        <a:t>Ravichandran Ashwin</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hMerge="1">
                  <a:txBody>
                    <a:bodyPr/>
                    <a:lstStyle/>
                    <a:p>
                      <a:endParaRPr lang="en-IN"/>
                    </a:p>
                  </a:txBody>
                  <a:tcP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424864565"/>
                  </a:ext>
                </a:extLst>
              </a:tr>
              <a:tr h="292931">
                <a:tc>
                  <a:txBody>
                    <a:bodyPr/>
                    <a:lstStyle/>
                    <a:p>
                      <a:pPr algn="l" fontAlgn="ctr"/>
                      <a:r>
                        <a:rPr lang="en-IN" sz="1400" b="0" u="none" strike="noStrike">
                          <a:solidFill>
                            <a:srgbClr val="0D0D0D"/>
                          </a:solidFill>
                          <a:effectLst>
                            <a:outerShdw blurRad="38100" dist="38100" dir="2700000" algn="tl">
                              <a:srgbClr val="000000">
                                <a:alpha val="43137"/>
                              </a:srgbClr>
                            </a:outerShdw>
                          </a:effectLst>
                        </a:rPr>
                        <a:t>Sunil Narine</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3648854159"/>
                  </a:ext>
                </a:extLst>
              </a:tr>
              <a:tr h="292931">
                <a:tc>
                  <a:txBody>
                    <a:bodyPr/>
                    <a:lstStyle/>
                    <a:p>
                      <a:pPr algn="l" fontAlgn="ctr"/>
                      <a:r>
                        <a:rPr lang="en-IN" sz="1400" b="0" u="none" strike="noStrike">
                          <a:solidFill>
                            <a:srgbClr val="0D0D0D"/>
                          </a:solidFill>
                          <a:effectLst>
                            <a:outerShdw blurRad="38100" dist="38100" dir="2700000" algn="tl">
                              <a:srgbClr val="000000">
                                <a:alpha val="43137"/>
                              </a:srgbClr>
                            </a:outerShdw>
                          </a:effectLst>
                        </a:rPr>
                        <a:t>Harbhajan Singh</a:t>
                      </a:r>
                      <a:endParaRPr lang="en-IN" sz="1400" b="0"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8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2571634475"/>
                  </a:ext>
                </a:extLst>
              </a:tr>
            </a:tbl>
          </a:graphicData>
        </a:graphic>
      </p:graphicFrame>
      <p:graphicFrame>
        <p:nvGraphicFramePr>
          <p:cNvPr id="14" name="Content Placeholder 13">
            <a:extLst>
              <a:ext uri="{FF2B5EF4-FFF2-40B4-BE49-F238E27FC236}">
                <a16:creationId xmlns:a16="http://schemas.microsoft.com/office/drawing/2014/main" id="{CDE8D169-A560-B861-7F9B-E602AB060376}"/>
              </a:ext>
            </a:extLst>
          </p:cNvPr>
          <p:cNvGraphicFramePr>
            <a:graphicFrameLocks noGrp="1"/>
          </p:cNvGraphicFramePr>
          <p:nvPr>
            <p:ph idx="1"/>
            <p:extLst>
              <p:ext uri="{D42A27DB-BD31-4B8C-83A1-F6EECF244321}">
                <p14:modId xmlns:p14="http://schemas.microsoft.com/office/powerpoint/2010/main" val="1224895837"/>
              </p:ext>
            </p:extLst>
          </p:nvPr>
        </p:nvGraphicFramePr>
        <p:xfrm>
          <a:off x="656069" y="1229832"/>
          <a:ext cx="3629246" cy="5031165"/>
        </p:xfrm>
        <a:graphic>
          <a:graphicData uri="http://schemas.openxmlformats.org/drawingml/2006/table">
            <a:tbl>
              <a:tblPr>
                <a:tableStyleId>{306799F8-075E-4A3A-A7F6-7FBC6576F1A4}</a:tableStyleId>
              </a:tblPr>
              <a:tblGrid>
                <a:gridCol w="1451699">
                  <a:extLst>
                    <a:ext uri="{9D8B030D-6E8A-4147-A177-3AD203B41FA5}">
                      <a16:colId xmlns:a16="http://schemas.microsoft.com/office/drawing/2014/main" val="2095920602"/>
                    </a:ext>
                  </a:extLst>
                </a:gridCol>
                <a:gridCol w="725849">
                  <a:extLst>
                    <a:ext uri="{9D8B030D-6E8A-4147-A177-3AD203B41FA5}">
                      <a16:colId xmlns:a16="http://schemas.microsoft.com/office/drawing/2014/main" val="356870223"/>
                    </a:ext>
                  </a:extLst>
                </a:gridCol>
                <a:gridCol w="725849">
                  <a:extLst>
                    <a:ext uri="{9D8B030D-6E8A-4147-A177-3AD203B41FA5}">
                      <a16:colId xmlns:a16="http://schemas.microsoft.com/office/drawing/2014/main" val="3875347582"/>
                    </a:ext>
                  </a:extLst>
                </a:gridCol>
                <a:gridCol w="725849">
                  <a:extLst>
                    <a:ext uri="{9D8B030D-6E8A-4147-A177-3AD203B41FA5}">
                      <a16:colId xmlns:a16="http://schemas.microsoft.com/office/drawing/2014/main" val="1542233724"/>
                    </a:ext>
                  </a:extLst>
                </a:gridCol>
              </a:tblGrid>
              <a:tr h="335411">
                <a:tc gridSpan="4">
                  <a:txBody>
                    <a:bodyPr/>
                    <a:lstStyle/>
                    <a:p>
                      <a:pPr algn="ctr" fontAlgn="ctr"/>
                      <a:r>
                        <a:rPr lang="en-US" sz="1400" b="1" u="none" strike="noStrike" dirty="0">
                          <a:solidFill>
                            <a:srgbClr val="0D0D0D"/>
                          </a:solidFill>
                          <a:effectLst>
                            <a:outerShdw blurRad="38100" dist="38100" dir="2700000" algn="tl">
                              <a:srgbClr val="000000">
                                <a:alpha val="43137"/>
                              </a:srgbClr>
                            </a:outerShdw>
                          </a:effectLst>
                        </a:rPr>
                        <a:t>Consistent Batsman (High Run Scorer):</a:t>
                      </a:r>
                      <a:endParaRPr lang="en-US"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7620" marR="7620" marT="7620" marB="0" anchor="ctr">
                    <a:solidFill>
                      <a:schemeClr val="tx2">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53452946"/>
                  </a:ext>
                </a:extLst>
              </a:tr>
              <a:tr h="335411">
                <a:tc>
                  <a:txBody>
                    <a:bodyPr/>
                    <a:lstStyle/>
                    <a:p>
                      <a:pPr algn="l" fontAlgn="ctr"/>
                      <a:r>
                        <a:rPr lang="en-IN" sz="1400" b="1" u="none" strike="noStrike" dirty="0">
                          <a:solidFill>
                            <a:srgbClr val="0D0D0D"/>
                          </a:solidFill>
                          <a:effectLst>
                            <a:outerShdw blurRad="38100" dist="38100" dir="2700000" algn="tl">
                              <a:srgbClr val="000000">
                                <a:alpha val="43137"/>
                              </a:srgbClr>
                            </a:outerShdw>
                          </a:effectLst>
                        </a:rPr>
                        <a:t>Virat Kohli</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3357015904"/>
                  </a:ext>
                </a:extLst>
              </a:tr>
              <a:tr h="335411">
                <a:tc>
                  <a:txBody>
                    <a:bodyPr/>
                    <a:lstStyle/>
                    <a:p>
                      <a:pPr algn="l" fontAlgn="ctr"/>
                      <a:r>
                        <a:rPr lang="en-IN" sz="1400" b="1" u="none" strike="noStrike" dirty="0">
                          <a:solidFill>
                            <a:srgbClr val="0D0D0D"/>
                          </a:solidFill>
                          <a:effectLst>
                            <a:outerShdw blurRad="38100" dist="38100" dir="2700000" algn="tl">
                              <a:srgbClr val="000000">
                                <a:alpha val="43137"/>
                              </a:srgbClr>
                            </a:outerShdw>
                          </a:effectLst>
                        </a:rPr>
                        <a:t>Suresh Raina</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922444459"/>
                  </a:ext>
                </a:extLst>
              </a:tr>
              <a:tr h="335411">
                <a:tc>
                  <a:txBody>
                    <a:bodyPr/>
                    <a:lstStyle/>
                    <a:p>
                      <a:pPr algn="l" fontAlgn="ctr"/>
                      <a:r>
                        <a:rPr lang="en-IN" sz="1400" b="1" u="none" strike="noStrike" dirty="0">
                          <a:solidFill>
                            <a:srgbClr val="0D0D0D"/>
                          </a:solidFill>
                          <a:effectLst>
                            <a:outerShdw blurRad="38100" dist="38100" dir="2700000" algn="tl">
                              <a:srgbClr val="000000">
                                <a:alpha val="43137"/>
                              </a:srgbClr>
                            </a:outerShdw>
                          </a:effectLst>
                        </a:rPr>
                        <a:t>Rohit Sharma</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2086874356"/>
                  </a:ext>
                </a:extLst>
              </a:tr>
              <a:tr h="335411">
                <a:tc>
                  <a:txBody>
                    <a:bodyPr/>
                    <a:lstStyle/>
                    <a:p>
                      <a:pPr algn="l" fontAlgn="ctr"/>
                      <a:r>
                        <a:rPr lang="en-IN" sz="1400" b="1" u="none" strike="noStrike" dirty="0">
                          <a:solidFill>
                            <a:srgbClr val="0D0D0D"/>
                          </a:solidFill>
                          <a:effectLst>
                            <a:outerShdw blurRad="38100" dist="38100" dir="2700000" algn="tl">
                              <a:srgbClr val="000000">
                                <a:alpha val="43137"/>
                              </a:srgbClr>
                            </a:outerShdw>
                          </a:effectLst>
                        </a:rPr>
                        <a:t>David Warner</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1178953753"/>
                  </a:ext>
                </a:extLst>
              </a:tr>
              <a:tr h="335411">
                <a:tc gridSpan="4">
                  <a:txBody>
                    <a:bodyPr/>
                    <a:lstStyle/>
                    <a:p>
                      <a:pPr algn="ctr" fontAlgn="ctr"/>
                      <a:r>
                        <a:rPr lang="en-IN" sz="1400" b="1" u="none" strike="noStrike" dirty="0">
                          <a:solidFill>
                            <a:srgbClr val="0D0D0D"/>
                          </a:solidFill>
                          <a:effectLst>
                            <a:outerShdw blurRad="38100" dist="38100" dir="2700000" algn="tl">
                              <a:srgbClr val="000000">
                                <a:alpha val="43137"/>
                              </a:srgbClr>
                            </a:outerShdw>
                          </a:effectLst>
                        </a:rPr>
                        <a:t>Game-changing Batsman:</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7620" marR="7620" marT="7620" marB="0" anchor="ctr">
                    <a:solidFill>
                      <a:schemeClr val="tx2">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85270080"/>
                  </a:ext>
                </a:extLst>
              </a:tr>
              <a:tr h="335411">
                <a:tc>
                  <a:txBody>
                    <a:bodyPr/>
                    <a:lstStyle/>
                    <a:p>
                      <a:pPr algn="l" fontAlgn="ctr"/>
                      <a:r>
                        <a:rPr lang="en-IN" sz="1400" b="1" u="none" strike="noStrike">
                          <a:solidFill>
                            <a:srgbClr val="0D0D0D"/>
                          </a:solidFill>
                          <a:effectLst>
                            <a:outerShdw blurRad="38100" dist="38100" dir="2700000" algn="tl">
                              <a:srgbClr val="000000">
                                <a:alpha val="43137"/>
                              </a:srgbClr>
                            </a:outerShdw>
                          </a:effectLst>
                        </a:rPr>
                        <a:t>Chris Gayle</a:t>
                      </a:r>
                      <a:endParaRPr lang="en-IN" sz="1400" b="1"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2262201795"/>
                  </a:ext>
                </a:extLst>
              </a:tr>
              <a:tr h="335411">
                <a:tc>
                  <a:txBody>
                    <a:bodyPr/>
                    <a:lstStyle/>
                    <a:p>
                      <a:pPr algn="l" fontAlgn="ctr"/>
                      <a:r>
                        <a:rPr lang="en-IN" sz="1400" b="1" u="none" strike="noStrike">
                          <a:solidFill>
                            <a:srgbClr val="0D0D0D"/>
                          </a:solidFill>
                          <a:effectLst>
                            <a:outerShdw blurRad="38100" dist="38100" dir="2700000" algn="tl">
                              <a:srgbClr val="000000">
                                <a:alpha val="43137"/>
                              </a:srgbClr>
                            </a:outerShdw>
                          </a:effectLst>
                        </a:rPr>
                        <a:t>AB de Villiers</a:t>
                      </a:r>
                      <a:endParaRPr lang="en-IN" sz="1400" b="1"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418454242"/>
                  </a:ext>
                </a:extLst>
              </a:tr>
              <a:tr h="335411">
                <a:tc>
                  <a:txBody>
                    <a:bodyPr/>
                    <a:lstStyle/>
                    <a:p>
                      <a:pPr algn="l" fontAlgn="ctr"/>
                      <a:r>
                        <a:rPr lang="en-IN" sz="1400" b="1" u="none" strike="noStrike">
                          <a:solidFill>
                            <a:srgbClr val="0D0D0D"/>
                          </a:solidFill>
                          <a:effectLst>
                            <a:outerShdw blurRad="38100" dist="38100" dir="2700000" algn="tl">
                              <a:srgbClr val="000000">
                                <a:alpha val="43137"/>
                              </a:srgbClr>
                            </a:outerShdw>
                          </a:effectLst>
                        </a:rPr>
                        <a:t>Rohit Sharma</a:t>
                      </a:r>
                      <a:endParaRPr lang="en-IN" sz="1400" b="1"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519067331"/>
                  </a:ext>
                </a:extLst>
              </a:tr>
              <a:tr h="335411">
                <a:tc>
                  <a:txBody>
                    <a:bodyPr/>
                    <a:lstStyle/>
                    <a:p>
                      <a:pPr algn="l" fontAlgn="ctr"/>
                      <a:r>
                        <a:rPr lang="en-IN" sz="1400" b="1" u="none" strike="noStrike">
                          <a:solidFill>
                            <a:srgbClr val="0D0D0D"/>
                          </a:solidFill>
                          <a:effectLst>
                            <a:outerShdw blurRad="38100" dist="38100" dir="2700000" algn="tl">
                              <a:srgbClr val="000000">
                                <a:alpha val="43137"/>
                              </a:srgbClr>
                            </a:outerShdw>
                          </a:effectLst>
                        </a:rPr>
                        <a:t>MS Dhoni</a:t>
                      </a:r>
                      <a:endParaRPr lang="en-IN" sz="1400" b="1"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32693769"/>
                  </a:ext>
                </a:extLst>
              </a:tr>
              <a:tr h="335411">
                <a:tc gridSpan="4">
                  <a:txBody>
                    <a:bodyPr/>
                    <a:lstStyle/>
                    <a:p>
                      <a:pPr algn="ctr" fontAlgn="ctr"/>
                      <a:r>
                        <a:rPr lang="en-US" sz="1400" b="1" u="none" strike="noStrike" dirty="0">
                          <a:solidFill>
                            <a:srgbClr val="0D0D0D"/>
                          </a:solidFill>
                          <a:effectLst>
                            <a:outerShdw blurRad="38100" dist="38100" dir="2700000" algn="tl">
                              <a:srgbClr val="000000">
                                <a:alpha val="43137"/>
                              </a:srgbClr>
                            </a:outerShdw>
                          </a:effectLst>
                        </a:rPr>
                        <a:t>Batsman with Consistent High Run Scoring:</a:t>
                      </a:r>
                      <a:endParaRPr lang="en-US"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7620" marR="7620" marT="7620" marB="0" anchor="ctr">
                    <a:solidFill>
                      <a:schemeClr val="tx2">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7178876"/>
                  </a:ext>
                </a:extLst>
              </a:tr>
              <a:tr h="335411">
                <a:tc>
                  <a:txBody>
                    <a:bodyPr/>
                    <a:lstStyle/>
                    <a:p>
                      <a:pPr algn="l" fontAlgn="ctr"/>
                      <a:r>
                        <a:rPr lang="en-IN" sz="1400" b="1" u="none" strike="noStrike">
                          <a:solidFill>
                            <a:srgbClr val="0D0D0D"/>
                          </a:solidFill>
                          <a:effectLst>
                            <a:outerShdw blurRad="38100" dist="38100" dir="2700000" algn="tl">
                              <a:srgbClr val="000000">
                                <a:alpha val="43137"/>
                              </a:srgbClr>
                            </a:outerShdw>
                          </a:effectLst>
                        </a:rPr>
                        <a:t>David Warner</a:t>
                      </a:r>
                      <a:endParaRPr lang="en-IN" sz="1400" b="1"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1057376844"/>
                  </a:ext>
                </a:extLst>
              </a:tr>
              <a:tr h="335411">
                <a:tc>
                  <a:txBody>
                    <a:bodyPr/>
                    <a:lstStyle/>
                    <a:p>
                      <a:pPr algn="l" fontAlgn="ctr"/>
                      <a:r>
                        <a:rPr lang="en-IN" sz="1400" b="1" u="none" strike="noStrike" dirty="0">
                          <a:solidFill>
                            <a:srgbClr val="0D0D0D"/>
                          </a:solidFill>
                          <a:effectLst>
                            <a:outerShdw blurRad="38100" dist="38100" dir="2700000" algn="tl">
                              <a:srgbClr val="000000">
                                <a:alpha val="43137"/>
                              </a:srgbClr>
                            </a:outerShdw>
                          </a:effectLst>
                        </a:rPr>
                        <a:t>Chris Gayle</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2461170029"/>
                  </a:ext>
                </a:extLst>
              </a:tr>
              <a:tr h="335411">
                <a:tc>
                  <a:txBody>
                    <a:bodyPr/>
                    <a:lstStyle/>
                    <a:p>
                      <a:pPr algn="l" fontAlgn="ctr"/>
                      <a:r>
                        <a:rPr lang="en-IN" sz="1400" b="1" u="none" strike="noStrike">
                          <a:solidFill>
                            <a:srgbClr val="0D0D0D"/>
                          </a:solidFill>
                          <a:effectLst>
                            <a:outerShdw blurRad="38100" dist="38100" dir="2700000" algn="tl">
                              <a:srgbClr val="000000">
                                <a:alpha val="43137"/>
                              </a:srgbClr>
                            </a:outerShdw>
                          </a:effectLst>
                        </a:rPr>
                        <a:t>Virat Kohli</a:t>
                      </a:r>
                      <a:endParaRPr lang="en-IN" sz="1400" b="1"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1469372887"/>
                  </a:ext>
                </a:extLst>
              </a:tr>
              <a:tr h="335411">
                <a:tc>
                  <a:txBody>
                    <a:bodyPr/>
                    <a:lstStyle/>
                    <a:p>
                      <a:pPr algn="l" fontAlgn="ctr"/>
                      <a:r>
                        <a:rPr lang="en-IN" sz="1400" b="1" u="none" strike="noStrike">
                          <a:solidFill>
                            <a:srgbClr val="0D0D0D"/>
                          </a:solidFill>
                          <a:effectLst>
                            <a:outerShdw blurRad="38100" dist="38100" dir="2700000" algn="tl">
                              <a:srgbClr val="000000">
                                <a:alpha val="43137"/>
                              </a:srgbClr>
                            </a:outerShdw>
                          </a:effectLst>
                        </a:rPr>
                        <a:t>AB de Villiers</a:t>
                      </a:r>
                      <a:endParaRPr lang="en-IN" sz="1400" b="1" i="0" u="none" strike="noStrike">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3442038794"/>
                  </a:ext>
                </a:extLst>
              </a:tr>
            </a:tbl>
          </a:graphicData>
        </a:graphic>
      </p:graphicFrame>
      <p:graphicFrame>
        <p:nvGraphicFramePr>
          <p:cNvPr id="15" name="Table 14">
            <a:extLst>
              <a:ext uri="{FF2B5EF4-FFF2-40B4-BE49-F238E27FC236}">
                <a16:creationId xmlns:a16="http://schemas.microsoft.com/office/drawing/2014/main" id="{92E19EAC-6ECE-D310-E856-CA8AECE94639}"/>
              </a:ext>
            </a:extLst>
          </p:cNvPr>
          <p:cNvGraphicFramePr>
            <a:graphicFrameLocks noGrp="1"/>
          </p:cNvGraphicFramePr>
          <p:nvPr>
            <p:extLst>
              <p:ext uri="{D42A27DB-BD31-4B8C-83A1-F6EECF244321}">
                <p14:modId xmlns:p14="http://schemas.microsoft.com/office/powerpoint/2010/main" val="1486267353"/>
              </p:ext>
            </p:extLst>
          </p:nvPr>
        </p:nvGraphicFramePr>
        <p:xfrm>
          <a:off x="4822043" y="2134145"/>
          <a:ext cx="2874354" cy="2014872"/>
        </p:xfrm>
        <a:graphic>
          <a:graphicData uri="http://schemas.openxmlformats.org/drawingml/2006/table">
            <a:tbl>
              <a:tblPr>
                <a:tableStyleId>{306799F8-075E-4A3A-A7F6-7FBC6576F1A4}</a:tableStyleId>
              </a:tblPr>
              <a:tblGrid>
                <a:gridCol w="2218203">
                  <a:extLst>
                    <a:ext uri="{9D8B030D-6E8A-4147-A177-3AD203B41FA5}">
                      <a16:colId xmlns:a16="http://schemas.microsoft.com/office/drawing/2014/main" val="4237339390"/>
                    </a:ext>
                  </a:extLst>
                </a:gridCol>
                <a:gridCol w="40640">
                  <a:extLst>
                    <a:ext uri="{9D8B030D-6E8A-4147-A177-3AD203B41FA5}">
                      <a16:colId xmlns:a16="http://schemas.microsoft.com/office/drawing/2014/main" val="4015061483"/>
                    </a:ext>
                  </a:extLst>
                </a:gridCol>
                <a:gridCol w="40640">
                  <a:extLst>
                    <a:ext uri="{9D8B030D-6E8A-4147-A177-3AD203B41FA5}">
                      <a16:colId xmlns:a16="http://schemas.microsoft.com/office/drawing/2014/main" val="2782634707"/>
                    </a:ext>
                  </a:extLst>
                </a:gridCol>
                <a:gridCol w="574871">
                  <a:extLst>
                    <a:ext uri="{9D8B030D-6E8A-4147-A177-3AD203B41FA5}">
                      <a16:colId xmlns:a16="http://schemas.microsoft.com/office/drawing/2014/main" val="1122485585"/>
                    </a:ext>
                  </a:extLst>
                </a:gridCol>
              </a:tblGrid>
              <a:tr h="469237">
                <a:tc gridSpan="4">
                  <a:txBody>
                    <a:bodyPr/>
                    <a:lstStyle/>
                    <a:p>
                      <a:pPr algn="ctr" fontAlgn="ctr"/>
                      <a:r>
                        <a:rPr lang="en-US" sz="1400" b="1" u="none" strike="noStrike" dirty="0">
                          <a:solidFill>
                            <a:srgbClr val="0D0D0D"/>
                          </a:solidFill>
                          <a:effectLst>
                            <a:outerShdw blurRad="38100" dist="38100" dir="2700000" algn="tl">
                              <a:srgbClr val="000000">
                                <a:alpha val="43137"/>
                              </a:srgbClr>
                            </a:outerShdw>
                          </a:effectLst>
                        </a:rPr>
                        <a:t>Best Finisher in Lower Order (High Strike Rate)</a:t>
                      </a:r>
                      <a:r>
                        <a:rPr lang="en-US" sz="1400" b="0" u="none" strike="noStrike" dirty="0">
                          <a:solidFill>
                            <a:srgbClr val="0D0D0D"/>
                          </a:solidFill>
                          <a:effectLst>
                            <a:outerShdw blurRad="38100" dist="38100" dir="2700000" algn="tl">
                              <a:srgbClr val="000000">
                                <a:alpha val="43137"/>
                              </a:srgbClr>
                            </a:outerShdw>
                          </a:effectLst>
                        </a:rPr>
                        <a:t>:</a:t>
                      </a:r>
                      <a:endParaRPr lang="en-US"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7620" marR="7620" marT="7620" marB="0" anchor="ctr">
                    <a:solidFill>
                      <a:schemeClr val="tx2">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9923262"/>
                  </a:ext>
                </a:extLst>
              </a:tr>
              <a:tr h="309127">
                <a:tc>
                  <a:txBody>
                    <a:bodyPr/>
                    <a:lstStyle/>
                    <a:p>
                      <a:pPr algn="l" fontAlgn="ctr"/>
                      <a:r>
                        <a:rPr lang="en-IN" sz="1400" b="1" u="none" strike="noStrike" dirty="0">
                          <a:solidFill>
                            <a:srgbClr val="0D0D0D"/>
                          </a:solidFill>
                          <a:effectLst>
                            <a:outerShdw blurRad="38100" dist="38100" dir="2700000" algn="tl">
                              <a:srgbClr val="000000">
                                <a:alpha val="43137"/>
                              </a:srgbClr>
                            </a:outerShdw>
                          </a:effectLst>
                        </a:rPr>
                        <a:t>Chris Gayle</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1631141207"/>
                  </a:ext>
                </a:extLst>
              </a:tr>
              <a:tr h="309127">
                <a:tc>
                  <a:txBody>
                    <a:bodyPr/>
                    <a:lstStyle/>
                    <a:p>
                      <a:pPr algn="l" fontAlgn="ctr"/>
                      <a:r>
                        <a:rPr lang="en-IN" sz="1400" b="1" u="none" strike="noStrike" dirty="0">
                          <a:solidFill>
                            <a:srgbClr val="0D0D0D"/>
                          </a:solidFill>
                          <a:effectLst>
                            <a:outerShdw blurRad="38100" dist="38100" dir="2700000" algn="tl">
                              <a:srgbClr val="000000">
                                <a:alpha val="43137"/>
                              </a:srgbClr>
                            </a:outerShdw>
                          </a:effectLst>
                        </a:rPr>
                        <a:t>Kieron Pollard</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2742757189"/>
                  </a:ext>
                </a:extLst>
              </a:tr>
              <a:tr h="309127">
                <a:tc>
                  <a:txBody>
                    <a:bodyPr/>
                    <a:lstStyle/>
                    <a:p>
                      <a:pPr algn="l" fontAlgn="ctr"/>
                      <a:r>
                        <a:rPr lang="en-IN" sz="1400" b="1" u="none" strike="noStrike" dirty="0">
                          <a:solidFill>
                            <a:srgbClr val="0D0D0D"/>
                          </a:solidFill>
                          <a:effectLst>
                            <a:outerShdw blurRad="38100" dist="38100" dir="2700000" algn="tl">
                              <a:srgbClr val="000000">
                                <a:alpha val="43137"/>
                              </a:srgbClr>
                            </a:outerShdw>
                          </a:effectLst>
                        </a:rPr>
                        <a:t>David Warner</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179569306"/>
                  </a:ext>
                </a:extLst>
              </a:tr>
              <a:tr h="309127">
                <a:tc>
                  <a:txBody>
                    <a:bodyPr/>
                    <a:lstStyle/>
                    <a:p>
                      <a:pPr algn="l" fontAlgn="ctr"/>
                      <a:r>
                        <a:rPr lang="en-IN" sz="1400" b="1" u="none" strike="noStrike" dirty="0">
                          <a:solidFill>
                            <a:srgbClr val="0D0D0D"/>
                          </a:solidFill>
                          <a:effectLst>
                            <a:outerShdw blurRad="38100" dist="38100" dir="2700000" algn="tl">
                              <a:srgbClr val="000000">
                                <a:alpha val="43137"/>
                              </a:srgbClr>
                            </a:outerShdw>
                          </a:effectLst>
                        </a:rPr>
                        <a:t>Shane Watson</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a:txBody>
                    <a:bodyPr/>
                    <a:lstStyle/>
                    <a:p>
                      <a:pPr algn="l" fontAlgn="b"/>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2084165255"/>
                  </a:ext>
                </a:extLst>
              </a:tr>
              <a:tr h="309127">
                <a:tc gridSpan="2">
                  <a:txBody>
                    <a:bodyPr/>
                    <a:lstStyle/>
                    <a:p>
                      <a:pPr algn="l" fontAlgn="ctr"/>
                      <a:r>
                        <a:rPr lang="en-IN" sz="1400" b="1" u="none" strike="noStrike" dirty="0">
                          <a:solidFill>
                            <a:srgbClr val="0D0D0D"/>
                          </a:solidFill>
                          <a:effectLst>
                            <a:outerShdw blurRad="38100" dist="38100" dir="2700000" algn="tl">
                              <a:srgbClr val="000000">
                                <a:alpha val="43137"/>
                              </a:srgbClr>
                            </a:outerShdw>
                          </a:effectLst>
                        </a:rPr>
                        <a:t>Brendon McCullum</a:t>
                      </a:r>
                      <a:endParaRPr lang="en-IN" sz="1400" b="1" i="0" u="none" strike="noStrike" dirty="0">
                        <a:solidFill>
                          <a:srgbClr val="0D0D0D"/>
                        </a:solidFill>
                        <a:effectLst>
                          <a:outerShdw blurRad="38100" dist="38100" dir="2700000" algn="tl">
                            <a:srgbClr val="000000">
                              <a:alpha val="43137"/>
                            </a:srgbClr>
                          </a:outerShdw>
                        </a:effectLst>
                        <a:latin typeface="Segoe UI" panose="020B0502040204020203" pitchFamily="34" charset="0"/>
                      </a:endParaRPr>
                    </a:p>
                  </a:txBody>
                  <a:tcPr marL="182880" marR="7620" marT="7620" marB="0" anchor="ctr"/>
                </a:tc>
                <a:tc hMerge="1">
                  <a:txBody>
                    <a:bodyPr/>
                    <a:lstStyle/>
                    <a:p>
                      <a:endParaRPr lang="en-IN"/>
                    </a:p>
                  </a:txBody>
                  <a:tcPr/>
                </a:tc>
                <a:tc>
                  <a:txBody>
                    <a:bodyPr/>
                    <a:lstStyle/>
                    <a:p>
                      <a:pPr algn="l" fontAlgn="b"/>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174604389"/>
                  </a:ext>
                </a:extLst>
              </a:tr>
            </a:tbl>
          </a:graphicData>
        </a:graphic>
      </p:graphicFrame>
    </p:spTree>
    <p:extLst>
      <p:ext uri="{BB962C8B-B14F-4D97-AF65-F5344CB8AC3E}">
        <p14:creationId xmlns:p14="http://schemas.microsoft.com/office/powerpoint/2010/main" val="86040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5835-1D78-2EB8-EE54-65395440FDFD}"/>
              </a:ext>
            </a:extLst>
          </p:cNvPr>
          <p:cNvSpPr>
            <a:spLocks noGrp="1"/>
          </p:cNvSpPr>
          <p:nvPr>
            <p:ph type="title"/>
          </p:nvPr>
        </p:nvSpPr>
        <p:spPr>
          <a:xfrm>
            <a:off x="677334" y="74428"/>
            <a:ext cx="8596668" cy="425302"/>
          </a:xfrm>
        </p:spPr>
        <p:txBody>
          <a:bodyPr>
            <a:noAutofit/>
          </a:bodyPr>
          <a:lstStyle/>
          <a:p>
            <a:r>
              <a:rPr lang="en-IN" sz="2000" b="1" dirty="0">
                <a:effectLst>
                  <a:outerShdw blurRad="38100" dist="38100" dir="2700000" algn="tl">
                    <a:srgbClr val="000000">
                      <a:alpha val="43137"/>
                    </a:srgbClr>
                  </a:outerShdw>
                </a:effectLst>
              </a:rPr>
              <a:t> Create a Table for </a:t>
            </a:r>
            <a:r>
              <a:rPr lang="en-IN" sz="2000" b="1" dirty="0" err="1">
                <a:effectLst>
                  <a:outerShdw blurRad="38100" dist="38100" dir="2700000" algn="tl">
                    <a:srgbClr val="000000">
                      <a:alpha val="43137"/>
                    </a:srgbClr>
                  </a:outerShdw>
                </a:effectLst>
              </a:rPr>
              <a:t>IPL_ball</a:t>
            </a:r>
            <a:r>
              <a:rPr lang="en-IN" sz="2000" b="1" dirty="0">
                <a:effectLst>
                  <a:outerShdw blurRad="38100" dist="38100" dir="2700000" algn="tl">
                    <a:srgbClr val="000000">
                      <a:alpha val="43137"/>
                    </a:srgbClr>
                  </a:outerShdw>
                </a:effectLst>
              </a:rPr>
              <a:t> as Deliveries:</a:t>
            </a:r>
            <a:br>
              <a:rPr lang="en-IN" sz="2000" b="1" dirty="0">
                <a:effectLst>
                  <a:outerShdw blurRad="38100" dist="38100" dir="2700000" algn="tl">
                    <a:srgbClr val="000000">
                      <a:alpha val="43137"/>
                    </a:srgbClr>
                  </a:outerShdw>
                </a:effectLst>
              </a:rPr>
            </a:br>
            <a:endParaRPr lang="en-IN" sz="2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82A199B-5427-1E09-7AAA-D43C742B0E7F}"/>
              </a:ext>
            </a:extLst>
          </p:cNvPr>
          <p:cNvSpPr>
            <a:spLocks noGrp="1"/>
          </p:cNvSpPr>
          <p:nvPr>
            <p:ph sz="half" idx="1"/>
          </p:nvPr>
        </p:nvSpPr>
        <p:spPr>
          <a:xfrm>
            <a:off x="823162" y="627320"/>
            <a:ext cx="7938065" cy="6230679"/>
          </a:xfrm>
        </p:spPr>
        <p:txBody>
          <a:bodyPr>
            <a:noAutofit/>
          </a:bodyPr>
          <a:lstStyle/>
          <a:p>
            <a:pPr marL="0" indent="0">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CREATE TABLE Deliveries (id   INTEGER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Inning     INTEGER NOT NULL,  Over      INTEGER NOT NULL,  </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Ball     INTEGER NOT NULL,  Batsman      VARCHAR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Non_striker       VARCHAR NOT NULL,  Bowler    VARCHAR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Batsman_runs      INTEGER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Extra_runs        INTEGER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Total_runs        INTEGER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Is_wicket         INTEGER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Dismissal_kind    VARCHAR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Player_dismissed  VARCHAR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Fielder           VARCHAR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a:t>
            </a:r>
            <a:r>
              <a:rPr lang="en-IN" sz="1600" dirty="0" err="1">
                <a:effectLst>
                  <a:outerShdw blurRad="38100" dist="38100" dir="2700000" algn="tl">
                    <a:srgbClr val="000000">
                      <a:alpha val="43137"/>
                    </a:srgbClr>
                  </a:outerShdw>
                </a:effectLst>
                <a:ea typeface="Calibri" panose="020F0502020204030204" pitchFamily="34" charset="0"/>
                <a:cs typeface="Calibri" panose="020F0502020204030204" pitchFamily="34" charset="0"/>
              </a:rPr>
              <a:t>Extras_type</a:t>
            </a: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VARCHAR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a:t>
            </a:r>
            <a:r>
              <a:rPr lang="en-IN" sz="1600" dirty="0" err="1">
                <a:effectLst>
                  <a:outerShdw blurRad="38100" dist="38100" dir="2700000" algn="tl">
                    <a:srgbClr val="000000">
                      <a:alpha val="43137"/>
                    </a:srgbClr>
                  </a:outerShdw>
                </a:effectLst>
                <a:ea typeface="Calibri" panose="020F0502020204030204" pitchFamily="34" charset="0"/>
                <a:cs typeface="Calibri" panose="020F0502020204030204" pitchFamily="34" charset="0"/>
              </a:rPr>
              <a:t>Batting_team</a:t>
            </a: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VARCHAR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a:t>
            </a:r>
            <a:r>
              <a:rPr lang="en-IN" sz="1600" dirty="0" err="1">
                <a:effectLst>
                  <a:outerShdw blurRad="38100" dist="38100" dir="2700000" algn="tl">
                    <a:srgbClr val="000000">
                      <a:alpha val="43137"/>
                    </a:srgbClr>
                  </a:outerShdw>
                </a:effectLst>
                <a:ea typeface="Calibri" panose="020F0502020204030204" pitchFamily="34" charset="0"/>
                <a:cs typeface="Calibri" panose="020F0502020204030204" pitchFamily="34" charset="0"/>
              </a:rPr>
              <a:t>Bowling_team</a:t>
            </a: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      VARCHAR NOT NULL</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a:t>
            </a:r>
          </a:p>
          <a:p>
            <a:pPr marL="0" indent="0" algn="just">
              <a:buNone/>
            </a:pP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copy Deliveries from 'C:\Program Files\PostgreSQL\16\data\</a:t>
            </a:r>
            <a:r>
              <a:rPr lang="en-IN" sz="1600" dirty="0" err="1">
                <a:effectLst>
                  <a:outerShdw blurRad="38100" dist="38100" dir="2700000" algn="tl">
                    <a:srgbClr val="000000">
                      <a:alpha val="43137"/>
                    </a:srgbClr>
                  </a:outerShdw>
                </a:effectLst>
                <a:ea typeface="Calibri" panose="020F0502020204030204" pitchFamily="34" charset="0"/>
                <a:cs typeface="Calibri" panose="020F0502020204030204" pitchFamily="34" charset="0"/>
              </a:rPr>
              <a:t>Data_copy</a:t>
            </a:r>
            <a:r>
              <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\IPL Dataset\IPL_Ball.csv' delimiter ',' csv header;</a:t>
            </a:r>
          </a:p>
          <a:p>
            <a:pPr marL="0" indent="0" algn="just">
              <a:buNone/>
            </a:pPr>
            <a:endParaRPr lang="en-IN" sz="16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D33F2CA8-BC91-923B-C2E1-DD0E26D73744}"/>
              </a:ext>
            </a:extLst>
          </p:cNvPr>
          <p:cNvSpPr>
            <a:spLocks noGrp="1"/>
          </p:cNvSpPr>
          <p:nvPr>
            <p:ph sz="half" idx="2"/>
          </p:nvPr>
        </p:nvSpPr>
        <p:spPr>
          <a:xfrm>
            <a:off x="5089970" y="3327991"/>
            <a:ext cx="4184034" cy="2713371"/>
          </a:xfrm>
        </p:spPr>
        <p:txBody>
          <a:bodyPr/>
          <a:lstStyle/>
          <a:p>
            <a:pPr marL="0" indent="0">
              <a:buNone/>
            </a:pPr>
            <a:r>
              <a:rPr lang="en-IN" dirty="0"/>
              <a:t> </a:t>
            </a:r>
          </a:p>
        </p:txBody>
      </p:sp>
    </p:spTree>
    <p:extLst>
      <p:ext uri="{BB962C8B-B14F-4D97-AF65-F5344CB8AC3E}">
        <p14:creationId xmlns:p14="http://schemas.microsoft.com/office/powerpoint/2010/main" val="1017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1803-47FC-F0A0-2BDF-05AE78637FA1}"/>
              </a:ext>
            </a:extLst>
          </p:cNvPr>
          <p:cNvSpPr>
            <a:spLocks noGrp="1"/>
          </p:cNvSpPr>
          <p:nvPr>
            <p:ph type="title"/>
          </p:nvPr>
        </p:nvSpPr>
        <p:spPr>
          <a:xfrm>
            <a:off x="1155675" y="2777924"/>
            <a:ext cx="8596668" cy="2092363"/>
          </a:xfrm>
        </p:spPr>
        <p:txBody>
          <a:bodyPr>
            <a:normAutofit/>
          </a:bodyPr>
          <a:lstStyle/>
          <a:p>
            <a:pPr algn="ctr">
              <a:lnSpc>
                <a:spcPct val="200000"/>
              </a:lnSpc>
            </a:pPr>
            <a:r>
              <a:rPr lang="en-IN" sz="5400" b="1" dirty="0">
                <a:ln w="22225">
                  <a:solidFill>
                    <a:schemeClr val="accent2"/>
                  </a:solidFill>
                  <a:prstDash val="solid"/>
                </a:ln>
                <a:solidFill>
                  <a:schemeClr val="bg2"/>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2801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38193E-5947-9307-C892-E5C7BEA9FEF6}"/>
              </a:ext>
            </a:extLst>
          </p:cNvPr>
          <p:cNvSpPr>
            <a:spLocks noGrp="1"/>
          </p:cNvSpPr>
          <p:nvPr>
            <p:ph type="title"/>
          </p:nvPr>
        </p:nvSpPr>
        <p:spPr>
          <a:xfrm>
            <a:off x="613538" y="184297"/>
            <a:ext cx="7265188" cy="811693"/>
          </a:xfrm>
        </p:spPr>
        <p:txBody>
          <a:bodyPr anchor="ctr">
            <a:noAutofit/>
          </a:bodyPr>
          <a:lstStyle/>
          <a:p>
            <a:r>
              <a:rPr lang="en-IN" sz="2000" dirty="0"/>
              <a:t> </a:t>
            </a:r>
            <a:r>
              <a:rPr lang="en-IN" sz="2000" b="1" dirty="0">
                <a:effectLst>
                  <a:outerShdw blurRad="38100" dist="38100" dir="2700000" algn="tl">
                    <a:srgbClr val="000000">
                      <a:alpha val="43137"/>
                    </a:srgbClr>
                  </a:outerShdw>
                </a:effectLst>
              </a:rPr>
              <a:t> Create a Table for </a:t>
            </a:r>
            <a:r>
              <a:rPr lang="en-IN" sz="2000" b="1" dirty="0" err="1">
                <a:effectLst>
                  <a:outerShdw blurRad="38100" dist="38100" dir="2700000" algn="tl">
                    <a:srgbClr val="000000">
                      <a:alpha val="43137"/>
                    </a:srgbClr>
                  </a:outerShdw>
                </a:effectLst>
              </a:rPr>
              <a:t>IPL_matches</a:t>
            </a:r>
            <a:r>
              <a:rPr lang="en-IN" sz="2000" b="1" dirty="0">
                <a:effectLst>
                  <a:outerShdw blurRad="38100" dist="38100" dir="2700000" algn="tl">
                    <a:srgbClr val="000000">
                      <a:alpha val="43137"/>
                    </a:srgbClr>
                  </a:outerShdw>
                </a:effectLst>
              </a:rPr>
              <a:t> as Matches:</a:t>
            </a:r>
            <a:endParaRPr lang="en-IN" sz="2000" dirty="0"/>
          </a:p>
        </p:txBody>
      </p:sp>
      <p:sp>
        <p:nvSpPr>
          <p:cNvPr id="4" name="Content Placeholder 3">
            <a:extLst>
              <a:ext uri="{FF2B5EF4-FFF2-40B4-BE49-F238E27FC236}">
                <a16:creationId xmlns:a16="http://schemas.microsoft.com/office/drawing/2014/main" id="{7C914B79-78BA-64B3-4A0D-630639832031}"/>
              </a:ext>
            </a:extLst>
          </p:cNvPr>
          <p:cNvSpPr>
            <a:spLocks noGrp="1"/>
          </p:cNvSpPr>
          <p:nvPr>
            <p:ph idx="4294967295"/>
          </p:nvPr>
        </p:nvSpPr>
        <p:spPr>
          <a:xfrm>
            <a:off x="771046" y="896753"/>
            <a:ext cx="8460425" cy="5872643"/>
          </a:xfrm>
        </p:spPr>
        <p:txBody>
          <a:bodyPr>
            <a:normAutofit fontScale="47500" lnSpcReduction="20000"/>
          </a:bodyPr>
          <a:lstStyle/>
          <a:p>
            <a:pPr marL="0" indent="0">
              <a:buNone/>
            </a:pPr>
            <a:r>
              <a:rPr lang="en-IN" sz="2900" dirty="0">
                <a:effectLst>
                  <a:outerShdw blurRad="38100" dist="38100" dir="2700000" algn="tl">
                    <a:srgbClr val="000000">
                      <a:alpha val="43137"/>
                    </a:srgbClr>
                  </a:outerShdw>
                </a:effectLst>
              </a:rPr>
              <a:t>CREATE TABLE Matches(</a:t>
            </a:r>
          </a:p>
          <a:p>
            <a:pPr marL="457200" lvl="1" indent="0" algn="just">
              <a:buNone/>
            </a:pPr>
            <a:r>
              <a:rPr lang="en-IN" sz="2500" dirty="0">
                <a:effectLst>
                  <a:outerShdw blurRad="38100" dist="38100" dir="2700000" algn="tl">
                    <a:srgbClr val="000000">
                      <a:alpha val="43137"/>
                    </a:srgbClr>
                  </a:outerShdw>
                </a:effectLst>
              </a:rPr>
              <a:t>    id                  INT NOT NULL,</a:t>
            </a:r>
          </a:p>
          <a:p>
            <a:pPr marL="457200" lvl="1" indent="0" algn="just">
              <a:buNone/>
            </a:pPr>
            <a:r>
              <a:rPr lang="en-IN" sz="2500" dirty="0">
                <a:effectLst>
                  <a:outerShdw blurRad="38100" dist="38100" dir="2700000" algn="tl">
                    <a:srgbClr val="000000">
                      <a:alpha val="43137"/>
                    </a:srgbClr>
                  </a:outerShdw>
                </a:effectLst>
              </a:rPr>
              <a:t>   City                VARCHAR  ,</a:t>
            </a:r>
          </a:p>
          <a:p>
            <a:pPr marL="457200" lvl="1" indent="0" algn="just">
              <a:buNone/>
            </a:pPr>
            <a:r>
              <a:rPr lang="en-IN" sz="2500" dirty="0">
                <a:effectLst>
                  <a:outerShdw blurRad="38100" dist="38100" dir="2700000" algn="tl">
                    <a:srgbClr val="000000">
                      <a:alpha val="43137"/>
                    </a:srgbClr>
                  </a:outerShdw>
                </a:effectLst>
              </a:rPr>
              <a:t>   Date                </a:t>
            </a:r>
            <a:r>
              <a:rPr lang="en-IN" sz="2500" dirty="0" err="1">
                <a:effectLst>
                  <a:outerShdw blurRad="38100" dist="38100" dir="2700000" algn="tl">
                    <a:srgbClr val="000000">
                      <a:alpha val="43137"/>
                    </a:srgbClr>
                  </a:outerShdw>
                </a:effectLst>
              </a:rPr>
              <a:t>date</a:t>
            </a:r>
            <a:r>
              <a:rPr lang="en-IN" sz="2500" dirty="0">
                <a:effectLst>
                  <a:outerShdw blurRad="38100" dist="38100" dir="2700000" algn="tl">
                    <a:srgbClr val="000000">
                      <a:alpha val="43137"/>
                    </a:srgbClr>
                  </a:outerShdw>
                </a:effectLst>
              </a:rPr>
              <a:t>,</a:t>
            </a:r>
          </a:p>
          <a:p>
            <a:pPr marL="457200" lvl="1" indent="0" algn="just">
              <a:buNone/>
            </a:pPr>
            <a:r>
              <a:rPr lang="en-IN" sz="2500" dirty="0">
                <a:effectLst>
                  <a:outerShdw blurRad="38100" dist="38100" dir="2700000" algn="tl">
                    <a:srgbClr val="000000">
                      <a:alpha val="43137"/>
                    </a:srgbClr>
                  </a:outerShdw>
                </a:effectLst>
              </a:rPr>
              <a:t>   </a:t>
            </a:r>
            <a:r>
              <a:rPr lang="en-IN" sz="2500" dirty="0" err="1">
                <a:effectLst>
                  <a:outerShdw blurRad="38100" dist="38100" dir="2700000" algn="tl">
                    <a:srgbClr val="000000">
                      <a:alpha val="43137"/>
                    </a:srgbClr>
                  </a:outerShdw>
                </a:effectLst>
              </a:rPr>
              <a:t>Player_of_match</a:t>
            </a:r>
            <a:r>
              <a:rPr lang="en-IN" sz="2500" dirty="0">
                <a:effectLst>
                  <a:outerShdw blurRad="38100" dist="38100" dir="2700000" algn="tl">
                    <a:srgbClr val="000000">
                      <a:alpha val="43137"/>
                    </a:srgbClr>
                  </a:outerShdw>
                </a:effectLst>
              </a:rPr>
              <a:t>      VARCHAR  ,</a:t>
            </a:r>
          </a:p>
          <a:p>
            <a:pPr marL="457200" lvl="1" indent="0" algn="just">
              <a:buNone/>
            </a:pPr>
            <a:r>
              <a:rPr lang="en-IN" sz="2500" dirty="0">
                <a:effectLst>
                  <a:outerShdw blurRad="38100" dist="38100" dir="2700000" algn="tl">
                    <a:srgbClr val="000000">
                      <a:alpha val="43137"/>
                    </a:srgbClr>
                  </a:outerShdw>
                </a:effectLst>
              </a:rPr>
              <a:t>   venue               VARCHAR  , </a:t>
            </a:r>
          </a:p>
          <a:p>
            <a:pPr marL="457200" lvl="1" indent="0" algn="just">
              <a:buNone/>
            </a:pPr>
            <a:r>
              <a:rPr lang="en-IN" sz="2500" dirty="0">
                <a:effectLst>
                  <a:outerShdw blurRad="38100" dist="38100" dir="2700000" algn="tl">
                    <a:srgbClr val="000000">
                      <a:alpha val="43137"/>
                    </a:srgbClr>
                  </a:outerShdw>
                </a:effectLst>
              </a:rPr>
              <a:t>   </a:t>
            </a:r>
            <a:r>
              <a:rPr lang="en-IN" sz="2500" dirty="0" err="1">
                <a:effectLst>
                  <a:outerShdw blurRad="38100" dist="38100" dir="2700000" algn="tl">
                    <a:srgbClr val="000000">
                      <a:alpha val="43137"/>
                    </a:srgbClr>
                  </a:outerShdw>
                </a:effectLst>
              </a:rPr>
              <a:t>Neutral_venue</a:t>
            </a:r>
            <a:r>
              <a:rPr lang="en-IN" sz="2500" dirty="0">
                <a:effectLst>
                  <a:outerShdw blurRad="38100" dist="38100" dir="2700000" algn="tl">
                    <a:srgbClr val="000000">
                      <a:alpha val="43137"/>
                    </a:srgbClr>
                  </a:outerShdw>
                </a:effectLst>
              </a:rPr>
              <a:t>             INT  ,</a:t>
            </a:r>
          </a:p>
          <a:p>
            <a:pPr marL="457200" lvl="1" indent="0" algn="just">
              <a:buNone/>
            </a:pPr>
            <a:r>
              <a:rPr lang="en-IN" sz="2500" dirty="0">
                <a:effectLst>
                  <a:outerShdw blurRad="38100" dist="38100" dir="2700000" algn="tl">
                    <a:srgbClr val="000000">
                      <a:alpha val="43137"/>
                    </a:srgbClr>
                  </a:outerShdw>
                </a:effectLst>
              </a:rPr>
              <a:t>   team1         VARCHAR  ,</a:t>
            </a:r>
          </a:p>
          <a:p>
            <a:pPr marL="457200" lvl="1" indent="0" algn="just">
              <a:buNone/>
            </a:pPr>
            <a:r>
              <a:rPr lang="en-IN" sz="2500" dirty="0">
                <a:effectLst>
                  <a:outerShdw blurRad="38100" dist="38100" dir="2700000" algn="tl">
                    <a:srgbClr val="000000">
                      <a:alpha val="43137"/>
                    </a:srgbClr>
                  </a:outerShdw>
                </a:effectLst>
              </a:rPr>
              <a:t>   team2              VARCHAR  ,</a:t>
            </a:r>
          </a:p>
          <a:p>
            <a:pPr marL="457200" lvl="1" indent="0" algn="just">
              <a:buNone/>
            </a:pPr>
            <a:r>
              <a:rPr lang="en-IN" sz="2500" dirty="0">
                <a:effectLst>
                  <a:outerShdw blurRad="38100" dist="38100" dir="2700000" algn="tl">
                    <a:srgbClr val="000000">
                      <a:alpha val="43137"/>
                    </a:srgbClr>
                  </a:outerShdw>
                </a:effectLst>
              </a:rPr>
              <a:t>   </a:t>
            </a:r>
            <a:r>
              <a:rPr lang="en-IN" sz="2500" dirty="0" err="1">
                <a:effectLst>
                  <a:outerShdw blurRad="38100" dist="38100" dir="2700000" algn="tl">
                    <a:srgbClr val="000000">
                      <a:alpha val="43137"/>
                    </a:srgbClr>
                  </a:outerShdw>
                </a:effectLst>
              </a:rPr>
              <a:t>toss_winner</a:t>
            </a:r>
            <a:r>
              <a:rPr lang="en-IN" sz="2500" dirty="0">
                <a:effectLst>
                  <a:outerShdw blurRad="38100" dist="38100" dir="2700000" algn="tl">
                    <a:srgbClr val="000000">
                      <a:alpha val="43137"/>
                    </a:srgbClr>
                  </a:outerShdw>
                </a:effectLst>
              </a:rPr>
              <a:t>        VARCHAR  ,</a:t>
            </a:r>
          </a:p>
          <a:p>
            <a:pPr marL="457200" lvl="1" indent="0" algn="just">
              <a:buNone/>
            </a:pPr>
            <a:r>
              <a:rPr lang="en-IN" sz="2500" dirty="0">
                <a:effectLst>
                  <a:outerShdw blurRad="38100" dist="38100" dir="2700000" algn="tl">
                    <a:srgbClr val="000000">
                      <a:alpha val="43137"/>
                    </a:srgbClr>
                  </a:outerShdw>
                </a:effectLst>
              </a:rPr>
              <a:t>   </a:t>
            </a:r>
            <a:r>
              <a:rPr lang="en-IN" sz="2500" dirty="0" err="1">
                <a:effectLst>
                  <a:outerShdw blurRad="38100" dist="38100" dir="2700000" algn="tl">
                    <a:srgbClr val="000000">
                      <a:alpha val="43137"/>
                    </a:srgbClr>
                  </a:outerShdw>
                </a:effectLst>
              </a:rPr>
              <a:t>toss_decision</a:t>
            </a:r>
            <a:r>
              <a:rPr lang="en-IN" sz="2500" dirty="0">
                <a:effectLst>
                  <a:outerShdw blurRad="38100" dist="38100" dir="2700000" algn="tl">
                    <a:srgbClr val="000000">
                      <a:alpha val="43137"/>
                    </a:srgbClr>
                  </a:outerShdw>
                </a:effectLst>
              </a:rPr>
              <a:t>      VARCHAR  ,</a:t>
            </a:r>
          </a:p>
          <a:p>
            <a:pPr marL="457200" lvl="1" indent="0" algn="just">
              <a:buNone/>
            </a:pPr>
            <a:r>
              <a:rPr lang="en-IN" sz="2500" dirty="0">
                <a:effectLst>
                  <a:outerShdw blurRad="38100" dist="38100" dir="2700000" algn="tl">
                    <a:srgbClr val="000000">
                      <a:alpha val="43137"/>
                    </a:srgbClr>
                  </a:outerShdw>
                </a:effectLst>
              </a:rPr>
              <a:t>   winner                 VARCHAR  ,</a:t>
            </a:r>
          </a:p>
          <a:p>
            <a:pPr marL="457200" lvl="1" indent="0" algn="just">
              <a:buNone/>
            </a:pPr>
            <a:r>
              <a:rPr lang="en-IN" sz="2500" dirty="0">
                <a:effectLst>
                  <a:outerShdw blurRad="38100" dist="38100" dir="2700000" algn="tl">
                    <a:srgbClr val="000000">
                      <a:alpha val="43137"/>
                    </a:srgbClr>
                  </a:outerShdw>
                </a:effectLst>
              </a:rPr>
              <a:t>   result                 VARCHAR ,</a:t>
            </a:r>
          </a:p>
          <a:p>
            <a:pPr marL="457200" lvl="1" indent="0" algn="just">
              <a:buNone/>
            </a:pPr>
            <a:r>
              <a:rPr lang="en-IN" sz="2500" dirty="0">
                <a:effectLst>
                  <a:outerShdw blurRad="38100" dist="38100" dir="2700000" algn="tl">
                    <a:srgbClr val="000000">
                      <a:alpha val="43137"/>
                    </a:srgbClr>
                  </a:outerShdw>
                </a:effectLst>
              </a:rPr>
              <a:t>   </a:t>
            </a:r>
            <a:r>
              <a:rPr lang="en-IN" sz="2500" dirty="0" err="1">
                <a:effectLst>
                  <a:outerShdw blurRad="38100" dist="38100" dir="2700000" algn="tl">
                    <a:srgbClr val="000000">
                      <a:alpha val="43137"/>
                    </a:srgbClr>
                  </a:outerShdw>
                </a:effectLst>
              </a:rPr>
              <a:t>result_margin</a:t>
            </a:r>
            <a:r>
              <a:rPr lang="en-IN" sz="2500" dirty="0">
                <a:effectLst>
                  <a:outerShdw blurRad="38100" dist="38100" dir="2700000" algn="tl">
                    <a:srgbClr val="000000">
                      <a:alpha val="43137"/>
                    </a:srgbClr>
                  </a:outerShdw>
                </a:effectLst>
              </a:rPr>
              <a:t>          INT  ,</a:t>
            </a:r>
          </a:p>
          <a:p>
            <a:pPr marL="457200" lvl="1" indent="0" algn="just">
              <a:buNone/>
            </a:pPr>
            <a:r>
              <a:rPr lang="en-IN" sz="2500" dirty="0">
                <a:effectLst>
                  <a:outerShdw blurRad="38100" dist="38100" dir="2700000" algn="tl">
                    <a:srgbClr val="000000">
                      <a:alpha val="43137"/>
                    </a:srgbClr>
                  </a:outerShdw>
                </a:effectLst>
              </a:rPr>
              <a:t>   eliminator          VARCHAR  ,</a:t>
            </a:r>
          </a:p>
          <a:p>
            <a:pPr marL="457200" lvl="1" indent="0" algn="just">
              <a:buNone/>
            </a:pPr>
            <a:r>
              <a:rPr lang="en-IN" sz="2500" dirty="0">
                <a:effectLst>
                  <a:outerShdw blurRad="38100" dist="38100" dir="2700000" algn="tl">
                    <a:srgbClr val="000000">
                      <a:alpha val="43137"/>
                    </a:srgbClr>
                  </a:outerShdw>
                </a:effectLst>
              </a:rPr>
              <a:t>   method             VARCHAR ,</a:t>
            </a:r>
          </a:p>
          <a:p>
            <a:pPr marL="457200" lvl="1" indent="0" algn="just">
              <a:buNone/>
            </a:pPr>
            <a:r>
              <a:rPr lang="en-IN" sz="2500" dirty="0">
                <a:effectLst>
                  <a:outerShdw blurRad="38100" dist="38100" dir="2700000" algn="tl">
                    <a:srgbClr val="000000">
                      <a:alpha val="43137"/>
                    </a:srgbClr>
                  </a:outerShdw>
                </a:effectLst>
              </a:rPr>
              <a:t>   umpire1         VARCHAR ,</a:t>
            </a:r>
          </a:p>
          <a:p>
            <a:pPr marL="457200" lvl="1" indent="0" algn="just">
              <a:buNone/>
            </a:pPr>
            <a:r>
              <a:rPr lang="en-IN" sz="2500" dirty="0">
                <a:effectLst>
                  <a:outerShdw blurRad="38100" dist="38100" dir="2700000" algn="tl">
                    <a:srgbClr val="000000">
                      <a:alpha val="43137"/>
                    </a:srgbClr>
                  </a:outerShdw>
                </a:effectLst>
              </a:rPr>
              <a:t>   umpire2        VARCHAR </a:t>
            </a:r>
          </a:p>
          <a:p>
            <a:pPr marL="0" indent="0">
              <a:buNone/>
            </a:pPr>
            <a:r>
              <a:rPr lang="en-IN" sz="2900" dirty="0">
                <a:effectLst>
                  <a:outerShdw blurRad="38100" dist="38100" dir="2700000" algn="tl">
                    <a:srgbClr val="000000">
                      <a:alpha val="43137"/>
                    </a:srgbClr>
                  </a:outerShdw>
                </a:effectLst>
              </a:rPr>
              <a:t>);</a:t>
            </a:r>
          </a:p>
          <a:p>
            <a:pPr marL="0" indent="0">
              <a:buNone/>
            </a:pPr>
            <a:r>
              <a:rPr lang="en-IN" sz="2900" dirty="0">
                <a:effectLst>
                  <a:outerShdw blurRad="38100" dist="38100" dir="2700000" algn="tl">
                    <a:srgbClr val="000000">
                      <a:alpha val="43137"/>
                    </a:srgbClr>
                  </a:outerShdw>
                </a:effectLst>
              </a:rPr>
              <a:t>copy Matches from 'C:\Program Files\PostgreSQL\16\data\</a:t>
            </a:r>
            <a:r>
              <a:rPr lang="en-IN" sz="2900" dirty="0" err="1">
                <a:effectLst>
                  <a:outerShdw blurRad="38100" dist="38100" dir="2700000" algn="tl">
                    <a:srgbClr val="000000">
                      <a:alpha val="43137"/>
                    </a:srgbClr>
                  </a:outerShdw>
                </a:effectLst>
              </a:rPr>
              <a:t>Data_copy</a:t>
            </a:r>
            <a:r>
              <a:rPr lang="en-IN" sz="2900" dirty="0">
                <a:effectLst>
                  <a:outerShdw blurRad="38100" dist="38100" dir="2700000" algn="tl">
                    <a:srgbClr val="000000">
                      <a:alpha val="43137"/>
                    </a:srgbClr>
                  </a:outerShdw>
                </a:effectLst>
              </a:rPr>
              <a:t>\IPL Dataset\IPL_Matches.csv' csv header;</a:t>
            </a:r>
          </a:p>
          <a:p>
            <a:pPr marL="0" indent="0">
              <a:buNone/>
            </a:pP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354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A10D-AB81-CA32-5724-4C7CAC389DE1}"/>
              </a:ext>
            </a:extLst>
          </p:cNvPr>
          <p:cNvSpPr>
            <a:spLocks noGrp="1"/>
          </p:cNvSpPr>
          <p:nvPr>
            <p:ph type="title"/>
          </p:nvPr>
        </p:nvSpPr>
        <p:spPr>
          <a:xfrm>
            <a:off x="8255000" y="4652645"/>
            <a:ext cx="2667000" cy="417195"/>
          </a:xfrm>
        </p:spPr>
        <p:txBody>
          <a:bodyPr>
            <a:normAutofit/>
          </a:bodyPr>
          <a:lstStyle/>
          <a:p>
            <a:r>
              <a:rPr lang="en-IN" sz="1800" dirty="0"/>
              <a:t> </a:t>
            </a:r>
          </a:p>
        </p:txBody>
      </p:sp>
      <p:sp>
        <p:nvSpPr>
          <p:cNvPr id="3" name="Content Placeholder 2">
            <a:extLst>
              <a:ext uri="{FF2B5EF4-FFF2-40B4-BE49-F238E27FC236}">
                <a16:creationId xmlns:a16="http://schemas.microsoft.com/office/drawing/2014/main" id="{21AAA40A-C5C2-B49E-8920-AEE71696C275}"/>
              </a:ext>
            </a:extLst>
          </p:cNvPr>
          <p:cNvSpPr>
            <a:spLocks noGrp="1"/>
          </p:cNvSpPr>
          <p:nvPr>
            <p:ph idx="1"/>
          </p:nvPr>
        </p:nvSpPr>
        <p:spPr>
          <a:xfrm>
            <a:off x="533400" y="372745"/>
            <a:ext cx="8706293" cy="5932362"/>
          </a:xfrm>
          <a:ln>
            <a:noFill/>
          </a:ln>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342900" indent="-342900">
              <a:buAutoNum type="arabicPeriod"/>
            </a:pPr>
            <a:r>
              <a:rPr lang="en-US" sz="1800" dirty="0">
                <a:effectLst>
                  <a:outerShdw blurRad="38100" dist="38100" dir="2700000" algn="tl">
                    <a:srgbClr val="000000">
                      <a:alpha val="43137"/>
                    </a:srgbClr>
                  </a:outerShdw>
                </a:effectLst>
              </a:rPr>
              <a:t>Your first priority is to get 2-3 players with high S.R who have faced at least 500 </a:t>
            </a:r>
            <a:r>
              <a:rPr lang="en-US" sz="1800" dirty="0" err="1">
                <a:effectLst>
                  <a:outerShdw blurRad="38100" dist="38100" dir="2700000" algn="tl">
                    <a:srgbClr val="000000">
                      <a:alpha val="43137"/>
                    </a:srgbClr>
                  </a:outerShdw>
                </a:effectLst>
              </a:rPr>
              <a:t>balls.And</a:t>
            </a:r>
            <a:r>
              <a:rPr lang="en-US" sz="1800" dirty="0">
                <a:effectLst>
                  <a:outerShdw blurRad="38100" dist="38100" dir="2700000" algn="tl">
                    <a:srgbClr val="000000">
                      <a:alpha val="43137"/>
                    </a:srgbClr>
                  </a:outerShdw>
                </a:effectLst>
              </a:rPr>
              <a:t> to do that you have to make a list of 10 players you want to bid in the auction so that when you try to grab them in auction you should not pay the amount greater than you have in the purse for a particular player. </a:t>
            </a:r>
          </a:p>
          <a:p>
            <a:pPr marL="0" indent="0">
              <a:buNone/>
            </a:pPr>
            <a:r>
              <a:rPr lang="en-US" sz="1800" dirty="0">
                <a:effectLst>
                  <a:outerShdw blurRad="38100" dist="38100" dir="2700000" algn="tl">
                    <a:srgbClr val="000000">
                      <a:alpha val="43137"/>
                    </a:srgbClr>
                  </a:outerShdw>
                </a:effectLst>
              </a:rPr>
              <a:t>(strike rate is total runs scored by batsman divided by number of balls faced but remember when </a:t>
            </a:r>
            <a:r>
              <a:rPr lang="en-US" sz="1800" dirty="0" err="1">
                <a:effectLst>
                  <a:outerShdw blurRad="38100" dist="38100" dir="2700000" algn="tl">
                    <a:srgbClr val="000000">
                      <a:alpha val="43137"/>
                    </a:srgbClr>
                  </a:outerShdw>
                </a:effectLst>
              </a:rPr>
              <a:t>extras_type</a:t>
            </a:r>
            <a:r>
              <a:rPr lang="en-US" sz="1800" dirty="0">
                <a:effectLst>
                  <a:outerShdw blurRad="38100" dist="38100" dir="2700000" algn="tl">
                    <a:srgbClr val="000000">
                      <a:alpha val="43137"/>
                    </a:srgbClr>
                  </a:outerShdw>
                </a:effectLst>
              </a:rPr>
              <a:t> is '</a:t>
            </a:r>
            <a:r>
              <a:rPr lang="en-US" sz="1800" dirty="0" err="1">
                <a:effectLst>
                  <a:outerShdw blurRad="38100" dist="38100" dir="2700000" algn="tl">
                    <a:srgbClr val="000000">
                      <a:alpha val="43137"/>
                    </a:srgbClr>
                  </a:outerShdw>
                </a:effectLst>
              </a:rPr>
              <a:t>wides</a:t>
            </a:r>
            <a:r>
              <a:rPr lang="en-US" sz="1800" dirty="0">
                <a:effectLst>
                  <a:outerShdw blurRad="38100" dist="38100" dir="2700000" algn="tl">
                    <a:srgbClr val="000000">
                      <a:alpha val="43137"/>
                    </a:srgbClr>
                  </a:outerShdw>
                </a:effectLst>
              </a:rPr>
              <a:t>' it is not counted as a ball faced neither counted as batsmen runs) </a:t>
            </a:r>
          </a:p>
          <a:p>
            <a:pPr marL="0" indent="0">
              <a:buNone/>
            </a:pPr>
            <a:endParaRPr lang="en-IN" sz="1800" dirty="0">
              <a:effectLst>
                <a:outerShdw blurRad="38100" dist="38100" dir="2700000" algn="tl">
                  <a:srgbClr val="000000">
                    <a:alpha val="43137"/>
                  </a:srgbClr>
                </a:outerShdw>
              </a:effectLst>
            </a:endParaRPr>
          </a:p>
          <a:p>
            <a:pPr marL="0" indent="0">
              <a:buNone/>
            </a:pPr>
            <a:r>
              <a:rPr lang="en-US" sz="1800" dirty="0">
                <a:effectLst>
                  <a:outerShdw blurRad="38100" dist="38100" dir="2700000" algn="tl">
                    <a:srgbClr val="000000">
                      <a:alpha val="43137"/>
                    </a:srgbClr>
                  </a:outerShdw>
                </a:effectLst>
              </a:rPr>
              <a:t>SELECT batsman,</a:t>
            </a:r>
          </a:p>
          <a:p>
            <a:pPr marL="0" indent="0">
              <a:buNone/>
            </a:pPr>
            <a:r>
              <a:rPr lang="en-US" sz="1800" dirty="0">
                <a:effectLst>
                  <a:outerShdw blurRad="38100" dist="38100" dir="2700000" algn="tl">
                    <a:srgbClr val="000000">
                      <a:alpha val="43137"/>
                    </a:srgbClr>
                  </a:outerShdw>
                </a:effectLst>
              </a:rPr>
              <a:t>       COUNT(ball) AS </a:t>
            </a:r>
            <a:r>
              <a:rPr lang="en-US" sz="1800" dirty="0" err="1">
                <a:effectLst>
                  <a:outerShdw blurRad="38100" dist="38100" dir="2700000" algn="tl">
                    <a:srgbClr val="000000">
                      <a:alpha val="43137"/>
                    </a:srgbClr>
                  </a:outerShdw>
                </a:effectLst>
              </a:rPr>
              <a:t>ball_faced</a:t>
            </a:r>
            <a:r>
              <a:rPr lang="en-US" sz="1800" dirty="0">
                <a:effectLst>
                  <a:outerShdw blurRad="38100" dist="38100" dir="2700000" algn="tl">
                    <a:srgbClr val="000000">
                      <a:alpha val="43137"/>
                    </a:srgbClr>
                  </a:outerShdw>
                </a:effectLst>
              </a:rPr>
              <a:t>,</a:t>
            </a:r>
          </a:p>
          <a:p>
            <a:pPr marL="0" indent="0">
              <a:buNone/>
            </a:pPr>
            <a:r>
              <a:rPr lang="en-US" sz="1800" dirty="0">
                <a:effectLst>
                  <a:outerShdw blurRad="38100" dist="38100" dir="2700000" algn="tl">
                    <a:srgbClr val="000000">
                      <a:alpha val="43137"/>
                    </a:srgbClr>
                  </a:outerShdw>
                </a:effectLst>
              </a:rPr>
              <a:t>       SUM(</a:t>
            </a:r>
            <a:r>
              <a:rPr lang="en-US" sz="1800" dirty="0" err="1">
                <a:effectLst>
                  <a:outerShdw blurRad="38100" dist="38100" dir="2700000" algn="tl">
                    <a:srgbClr val="000000">
                      <a:alpha val="43137"/>
                    </a:srgbClr>
                  </a:outerShdw>
                </a:effectLst>
              </a:rPr>
              <a:t>batsman_runs</a:t>
            </a:r>
            <a:r>
              <a:rPr lang="en-US" sz="1800" dirty="0">
                <a:effectLst>
                  <a:outerShdw blurRad="38100" dist="38100" dir="2700000" algn="tl">
                    <a:srgbClr val="000000">
                      <a:alpha val="43137"/>
                    </a:srgbClr>
                  </a:outerShdw>
                </a:effectLst>
              </a:rPr>
              <a:t>) AS </a:t>
            </a:r>
            <a:r>
              <a:rPr lang="en-US" sz="1800" dirty="0" err="1">
                <a:effectLst>
                  <a:outerShdw blurRad="38100" dist="38100" dir="2700000" algn="tl">
                    <a:srgbClr val="000000">
                      <a:alpha val="43137"/>
                    </a:srgbClr>
                  </a:outerShdw>
                </a:effectLst>
              </a:rPr>
              <a:t>total_runs</a:t>
            </a:r>
            <a:r>
              <a:rPr lang="en-US" sz="1800" dirty="0">
                <a:effectLst>
                  <a:outerShdw blurRad="38100" dist="38100" dir="2700000" algn="tl">
                    <a:srgbClr val="000000">
                      <a:alpha val="43137"/>
                    </a:srgbClr>
                  </a:outerShdw>
                </a:effectLst>
              </a:rPr>
              <a:t>,</a:t>
            </a:r>
          </a:p>
          <a:p>
            <a:pPr marL="0" indent="0">
              <a:buNone/>
            </a:pPr>
            <a:r>
              <a:rPr lang="en-US" sz="1800" dirty="0">
                <a:effectLst>
                  <a:outerShdw blurRad="38100" dist="38100" dir="2700000" algn="tl">
                    <a:srgbClr val="000000">
                      <a:alpha val="43137"/>
                    </a:srgbClr>
                  </a:outerShdw>
                </a:effectLst>
              </a:rPr>
              <a:t>       (SUM(</a:t>
            </a:r>
            <a:r>
              <a:rPr lang="en-US" sz="1800" dirty="0" err="1">
                <a:effectLst>
                  <a:outerShdw blurRad="38100" dist="38100" dir="2700000" algn="tl">
                    <a:srgbClr val="000000">
                      <a:alpha val="43137"/>
                    </a:srgbClr>
                  </a:outerShdw>
                </a:effectLst>
              </a:rPr>
              <a:t>batsman_runs</a:t>
            </a:r>
            <a:r>
              <a:rPr lang="en-US" sz="1800" dirty="0">
                <a:effectLst>
                  <a:outerShdw blurRad="38100" dist="38100" dir="2700000" algn="tl">
                    <a:srgbClr val="000000">
                      <a:alpha val="43137"/>
                    </a:srgbClr>
                  </a:outerShdw>
                </a:effectLst>
              </a:rPr>
              <a:t>) * 100.0 / COUNT(ball)) AS </a:t>
            </a:r>
            <a:r>
              <a:rPr lang="en-US" sz="1800" dirty="0" err="1">
                <a:effectLst>
                  <a:outerShdw blurRad="38100" dist="38100" dir="2700000" algn="tl">
                    <a:srgbClr val="000000">
                      <a:alpha val="43137"/>
                    </a:srgbClr>
                  </a:outerShdw>
                </a:effectLst>
              </a:rPr>
              <a:t>strike_rate</a:t>
            </a:r>
            <a:endParaRPr lang="en-US" sz="1800" dirty="0">
              <a:effectLst>
                <a:outerShdw blurRad="38100" dist="38100" dir="2700000" algn="tl">
                  <a:srgbClr val="000000">
                    <a:alpha val="43137"/>
                  </a:srgbClr>
                </a:outerShdw>
              </a:effectLst>
            </a:endParaRPr>
          </a:p>
          <a:p>
            <a:pPr marL="0" indent="0">
              <a:buNone/>
            </a:pPr>
            <a:r>
              <a:rPr lang="en-US" sz="1800" dirty="0">
                <a:effectLst>
                  <a:outerShdw blurRad="38100" dist="38100" dir="2700000" algn="tl">
                    <a:srgbClr val="000000">
                      <a:alpha val="43137"/>
                    </a:srgbClr>
                  </a:outerShdw>
                </a:effectLst>
              </a:rPr>
              <a:t>FROM Deliveries</a:t>
            </a:r>
          </a:p>
          <a:p>
            <a:pPr marL="0" indent="0">
              <a:buNone/>
            </a:pPr>
            <a:r>
              <a:rPr lang="en-US" sz="1800" dirty="0">
                <a:effectLst>
                  <a:outerShdw blurRad="38100" dist="38100" dir="2700000" algn="tl">
                    <a:srgbClr val="000000">
                      <a:alpha val="43137"/>
                    </a:srgbClr>
                  </a:outerShdw>
                </a:effectLst>
              </a:rPr>
              <a:t>WHERE </a:t>
            </a:r>
            <a:r>
              <a:rPr lang="en-US" sz="1800" dirty="0" err="1">
                <a:effectLst>
                  <a:outerShdw blurRad="38100" dist="38100" dir="2700000" algn="tl">
                    <a:srgbClr val="000000">
                      <a:alpha val="43137"/>
                    </a:srgbClr>
                  </a:outerShdw>
                </a:effectLst>
              </a:rPr>
              <a:t>extras_type</a:t>
            </a:r>
            <a:r>
              <a:rPr lang="en-US" sz="1800" dirty="0">
                <a:effectLst>
                  <a:outerShdw blurRad="38100" dist="38100" dir="2700000" algn="tl">
                    <a:srgbClr val="000000">
                      <a:alpha val="43137"/>
                    </a:srgbClr>
                  </a:outerShdw>
                </a:effectLst>
              </a:rPr>
              <a:t> != '</a:t>
            </a:r>
            <a:r>
              <a:rPr lang="en-US" sz="1800" dirty="0" err="1">
                <a:effectLst>
                  <a:outerShdw blurRad="38100" dist="38100" dir="2700000" algn="tl">
                    <a:srgbClr val="000000">
                      <a:alpha val="43137"/>
                    </a:srgbClr>
                  </a:outerShdw>
                </a:effectLst>
              </a:rPr>
              <a:t>wides</a:t>
            </a:r>
            <a:r>
              <a:rPr lang="en-US" sz="1800" dirty="0">
                <a:effectLst>
                  <a:outerShdw blurRad="38100" dist="38100" dir="2700000" algn="tl">
                    <a:srgbClr val="000000">
                      <a:alpha val="43137"/>
                    </a:srgbClr>
                  </a:outerShdw>
                </a:effectLst>
              </a:rPr>
              <a:t>'</a:t>
            </a:r>
          </a:p>
          <a:p>
            <a:pPr marL="0" indent="0">
              <a:buNone/>
            </a:pPr>
            <a:r>
              <a:rPr lang="en-US" sz="1800" dirty="0">
                <a:effectLst>
                  <a:outerShdw blurRad="38100" dist="38100" dir="2700000" algn="tl">
                    <a:srgbClr val="000000">
                      <a:alpha val="43137"/>
                    </a:srgbClr>
                  </a:outerShdw>
                </a:effectLst>
              </a:rPr>
              <a:t>GROUP BY batsman</a:t>
            </a:r>
          </a:p>
          <a:p>
            <a:pPr marL="0" indent="0">
              <a:buNone/>
            </a:pPr>
            <a:r>
              <a:rPr lang="en-US" sz="1800" dirty="0">
                <a:effectLst>
                  <a:outerShdw blurRad="38100" dist="38100" dir="2700000" algn="tl">
                    <a:srgbClr val="000000">
                      <a:alpha val="43137"/>
                    </a:srgbClr>
                  </a:outerShdw>
                </a:effectLst>
              </a:rPr>
              <a:t>HAVING COUNT(ball) &gt;= 500</a:t>
            </a:r>
          </a:p>
          <a:p>
            <a:pPr marL="0" indent="0">
              <a:buNone/>
            </a:pPr>
            <a:r>
              <a:rPr lang="en-US" sz="1800" dirty="0">
                <a:effectLst>
                  <a:outerShdw blurRad="38100" dist="38100" dir="2700000" algn="tl">
                    <a:srgbClr val="000000">
                      <a:alpha val="43137"/>
                    </a:srgbClr>
                  </a:outerShdw>
                </a:effectLst>
              </a:rPr>
              <a:t>ORDER BY </a:t>
            </a:r>
            <a:r>
              <a:rPr lang="en-US" sz="1800" dirty="0" err="1">
                <a:effectLst>
                  <a:outerShdw blurRad="38100" dist="38100" dir="2700000" algn="tl">
                    <a:srgbClr val="000000">
                      <a:alpha val="43137"/>
                    </a:srgbClr>
                  </a:outerShdw>
                </a:effectLst>
              </a:rPr>
              <a:t>strike_rate</a:t>
            </a:r>
            <a:r>
              <a:rPr lang="en-US" sz="1800" dirty="0">
                <a:effectLst>
                  <a:outerShdw blurRad="38100" dist="38100" dir="2700000" algn="tl">
                    <a:srgbClr val="000000">
                      <a:alpha val="43137"/>
                    </a:srgbClr>
                  </a:outerShdw>
                </a:effectLst>
              </a:rPr>
              <a:t> DESC</a:t>
            </a:r>
          </a:p>
          <a:p>
            <a:pPr marL="0" indent="0">
              <a:buNone/>
            </a:pPr>
            <a:r>
              <a:rPr lang="en-US" sz="1800" dirty="0">
                <a:effectLst>
                  <a:outerShdw blurRad="38100" dist="38100" dir="2700000" algn="tl">
                    <a:srgbClr val="000000">
                      <a:alpha val="43137"/>
                    </a:srgbClr>
                  </a:outerShdw>
                </a:effectLst>
              </a:rPr>
              <a:t>LIMIT 10;</a:t>
            </a:r>
            <a:endParaRPr lang="en-IN" sz="1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669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9E0D-E58A-1FAA-654B-68621AC5E0B4}"/>
              </a:ext>
            </a:extLst>
          </p:cNvPr>
          <p:cNvSpPr>
            <a:spLocks noGrp="1"/>
          </p:cNvSpPr>
          <p:nvPr>
            <p:ph type="title"/>
          </p:nvPr>
        </p:nvSpPr>
        <p:spPr>
          <a:xfrm>
            <a:off x="677334" y="396949"/>
            <a:ext cx="8596668" cy="528084"/>
          </a:xfrm>
        </p:spPr>
        <p:txBody>
          <a:bodyPr>
            <a:normAutofit fontScale="90000"/>
          </a:bodyPr>
          <a:lstStyle/>
          <a:p>
            <a:r>
              <a:rPr lang="en-IN" b="1" dirty="0">
                <a:effectLst>
                  <a:outerShdw blurRad="38100" dist="38100" dir="2700000" algn="tl">
                    <a:srgbClr val="000000">
                      <a:alpha val="43137"/>
                    </a:srgbClr>
                  </a:outerShdw>
                </a:effectLst>
              </a:rPr>
              <a:t>Top 10 Best Strike Rate Batsman</a:t>
            </a:r>
          </a:p>
        </p:txBody>
      </p:sp>
      <p:graphicFrame>
        <p:nvGraphicFramePr>
          <p:cNvPr id="6" name="Content Placeholder 5">
            <a:extLst>
              <a:ext uri="{FF2B5EF4-FFF2-40B4-BE49-F238E27FC236}">
                <a16:creationId xmlns:a16="http://schemas.microsoft.com/office/drawing/2014/main" id="{5E04896F-C983-E2F2-CF59-24BC774EE9A0}"/>
              </a:ext>
            </a:extLst>
          </p:cNvPr>
          <p:cNvGraphicFramePr>
            <a:graphicFrameLocks noGrp="1"/>
          </p:cNvGraphicFramePr>
          <p:nvPr>
            <p:ph idx="1"/>
            <p:extLst>
              <p:ext uri="{D42A27DB-BD31-4B8C-83A1-F6EECF244321}">
                <p14:modId xmlns:p14="http://schemas.microsoft.com/office/powerpoint/2010/main" val="1721902372"/>
              </p:ext>
            </p:extLst>
          </p:nvPr>
        </p:nvGraphicFramePr>
        <p:xfrm>
          <a:off x="7028120" y="1190851"/>
          <a:ext cx="5201082" cy="4646423"/>
        </p:xfrm>
        <a:graphic>
          <a:graphicData uri="http://schemas.openxmlformats.org/drawingml/2006/table">
            <a:tbl>
              <a:tblPr firstRow="1">
                <a:tableStyleId>{306799F8-075E-4A3A-A7F6-7FBC6576F1A4}</a:tableStyleId>
              </a:tblPr>
              <a:tblGrid>
                <a:gridCol w="1270445">
                  <a:extLst>
                    <a:ext uri="{9D8B030D-6E8A-4147-A177-3AD203B41FA5}">
                      <a16:colId xmlns:a16="http://schemas.microsoft.com/office/drawing/2014/main" val="1572339492"/>
                    </a:ext>
                  </a:extLst>
                </a:gridCol>
                <a:gridCol w="1292283">
                  <a:extLst>
                    <a:ext uri="{9D8B030D-6E8A-4147-A177-3AD203B41FA5}">
                      <a16:colId xmlns:a16="http://schemas.microsoft.com/office/drawing/2014/main" val="830982353"/>
                    </a:ext>
                  </a:extLst>
                </a:gridCol>
                <a:gridCol w="1022998">
                  <a:extLst>
                    <a:ext uri="{9D8B030D-6E8A-4147-A177-3AD203B41FA5}">
                      <a16:colId xmlns:a16="http://schemas.microsoft.com/office/drawing/2014/main" val="3954906492"/>
                    </a:ext>
                  </a:extLst>
                </a:gridCol>
                <a:gridCol w="1615356">
                  <a:extLst>
                    <a:ext uri="{9D8B030D-6E8A-4147-A177-3AD203B41FA5}">
                      <a16:colId xmlns:a16="http://schemas.microsoft.com/office/drawing/2014/main" val="969880532"/>
                    </a:ext>
                  </a:extLst>
                </a:gridCol>
              </a:tblGrid>
              <a:tr h="456331">
                <a:tc>
                  <a:txBody>
                    <a:bodyPr/>
                    <a:lstStyle/>
                    <a:p>
                      <a:pPr algn="ctr" fontAlgn="b">
                        <a:lnSpc>
                          <a:spcPct val="100000"/>
                        </a:lnSpc>
                      </a:pPr>
                      <a:r>
                        <a:rPr lang="en-IN" sz="1600" b="1" u="none" strike="noStrike" dirty="0">
                          <a:solidFill>
                            <a:sysClr val="windowText" lastClr="000000"/>
                          </a:solidFill>
                          <a:effectLst>
                            <a:outerShdw blurRad="38100" dist="38100" dir="2700000" algn="tl">
                              <a:srgbClr val="000000">
                                <a:alpha val="43137"/>
                              </a:srgbClr>
                            </a:outerShdw>
                          </a:effectLst>
                        </a:rPr>
                        <a:t>Batsman</a:t>
                      </a:r>
                      <a:endParaRPr lang="en-IN" sz="1600" b="1"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a:solidFill>
                            <a:sysClr val="windowText" lastClr="000000"/>
                          </a:solidFill>
                          <a:effectLst>
                            <a:outerShdw blurRad="38100" dist="38100" dir="2700000" algn="tl">
                              <a:srgbClr val="000000">
                                <a:alpha val="43137"/>
                              </a:srgbClr>
                            </a:outerShdw>
                          </a:effectLst>
                        </a:rPr>
                        <a:t>Ball_faced</a:t>
                      </a:r>
                      <a:endParaRPr lang="en-IN" sz="1600" b="1"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a:solidFill>
                            <a:sysClr val="windowText" lastClr="000000"/>
                          </a:solidFill>
                          <a:effectLst>
                            <a:outerShdw blurRad="38100" dist="38100" dir="2700000" algn="tl">
                              <a:srgbClr val="000000">
                                <a:alpha val="43137"/>
                              </a:srgbClr>
                            </a:outerShdw>
                          </a:effectLst>
                        </a:rPr>
                        <a:t>Total_runs</a:t>
                      </a:r>
                      <a:endParaRPr lang="en-IN" sz="1600" b="1"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a:solidFill>
                            <a:sysClr val="windowText" lastClr="000000"/>
                          </a:solidFill>
                          <a:effectLst>
                            <a:outerShdw blurRad="38100" dist="38100" dir="2700000" algn="tl">
                              <a:srgbClr val="000000">
                                <a:alpha val="43137"/>
                              </a:srgbClr>
                            </a:outerShdw>
                          </a:effectLst>
                        </a:rPr>
                        <a:t>Strike_rate</a:t>
                      </a:r>
                      <a:endParaRPr lang="en-IN" sz="1600" b="1"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extLst>
                  <a:ext uri="{0D108BD9-81ED-4DB2-BD59-A6C34878D82A}">
                    <a16:rowId xmlns:a16="http://schemas.microsoft.com/office/drawing/2014/main" val="1724632623"/>
                  </a:ext>
                </a:extLst>
              </a:tr>
              <a:tr h="405320">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AD Russell</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832</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1517</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182.3317308</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66062332"/>
                  </a:ext>
                </a:extLst>
              </a:tr>
              <a:tr h="405320">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SP </a:t>
                      </a:r>
                      <a:r>
                        <a:rPr lang="en-IN" sz="1600" b="0" u="none" strike="noStrike" dirty="0" err="1">
                          <a:solidFill>
                            <a:sysClr val="windowText" lastClr="000000"/>
                          </a:solidFill>
                          <a:effectLst>
                            <a:outerShdw blurRad="38100" dist="38100" dir="2700000" algn="tl">
                              <a:srgbClr val="000000">
                                <a:alpha val="43137"/>
                              </a:srgbClr>
                            </a:outerShdw>
                          </a:effectLst>
                        </a:rPr>
                        <a:t>Narine</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543</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892</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164.2725599</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746533277"/>
                  </a:ext>
                </a:extLst>
              </a:tr>
              <a:tr h="405320">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HH Pandya</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847</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1349</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159.2680047</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974941551"/>
                  </a:ext>
                </a:extLst>
              </a:tr>
              <a:tr h="405320">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V Sehwag</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1755</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2728</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155.4415954</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755624071"/>
                  </a:ext>
                </a:extLst>
              </a:tr>
              <a:tr h="405320">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GJ Maxwell</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973</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1505</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154.676259</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19626027"/>
                  </a:ext>
                </a:extLst>
              </a:tr>
              <a:tr h="405320">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RR Pant</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1368</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2079</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151.9736842</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479318579"/>
                  </a:ext>
                </a:extLst>
              </a:tr>
              <a:tr h="542212">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AB de Villiers</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3192</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4849</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151.9110276</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349755337"/>
                  </a:ext>
                </a:extLst>
              </a:tr>
              <a:tr h="405320">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CH Gayle</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3179</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4772</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150.1100975</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40273261"/>
                  </a:ext>
                </a:extLst>
              </a:tr>
              <a:tr h="405320">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KA Pollard</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2017</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3023</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149.8760535</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584953788"/>
                  </a:ext>
                </a:extLst>
              </a:tr>
              <a:tr h="405320">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JC </a:t>
                      </a:r>
                      <a:r>
                        <a:rPr lang="en-IN" sz="1600" b="0" u="none" strike="noStrike" dirty="0" err="1">
                          <a:solidFill>
                            <a:sysClr val="windowText" lastClr="000000"/>
                          </a:solidFill>
                          <a:effectLst>
                            <a:outerShdw blurRad="38100" dist="38100" dir="2700000" algn="tl">
                              <a:srgbClr val="000000">
                                <a:alpha val="43137"/>
                              </a:srgbClr>
                            </a:outerShdw>
                          </a:effectLst>
                        </a:rPr>
                        <a:t>Buttler</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1146</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a:solidFill>
                            <a:sysClr val="windowText" lastClr="000000"/>
                          </a:solidFill>
                          <a:effectLst>
                            <a:outerShdw blurRad="38100" dist="38100" dir="2700000" algn="tl">
                              <a:srgbClr val="000000">
                                <a:alpha val="43137"/>
                              </a:srgbClr>
                            </a:outerShdw>
                          </a:effectLst>
                        </a:rPr>
                        <a:t>1714</a:t>
                      </a:r>
                      <a:endParaRPr lang="en-IN" sz="1600" b="0" i="0" u="none" strike="noStrike">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ysClr val="windowText" lastClr="000000"/>
                          </a:solidFill>
                          <a:effectLst>
                            <a:outerShdw blurRad="38100" dist="38100" dir="2700000" algn="tl">
                              <a:srgbClr val="000000">
                                <a:alpha val="43137"/>
                              </a:srgbClr>
                            </a:outerShdw>
                          </a:effectLst>
                        </a:rPr>
                        <a:t>149.5636998</a:t>
                      </a:r>
                      <a:endParaRPr lang="en-IN" sz="1600" b="0" i="0" u="none"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14493733"/>
                  </a:ext>
                </a:extLst>
              </a:tr>
            </a:tbl>
          </a:graphicData>
        </a:graphic>
      </p:graphicFrame>
      <p:graphicFrame>
        <p:nvGraphicFramePr>
          <p:cNvPr id="10" name="Chart 9">
            <a:extLst>
              <a:ext uri="{FF2B5EF4-FFF2-40B4-BE49-F238E27FC236}">
                <a16:creationId xmlns:a16="http://schemas.microsoft.com/office/drawing/2014/main" id="{1BC6BDC0-3F51-1E59-A9A4-54C1D9AF7820}"/>
              </a:ext>
            </a:extLst>
          </p:cNvPr>
          <p:cNvGraphicFramePr>
            <a:graphicFrameLocks/>
          </p:cNvGraphicFramePr>
          <p:nvPr>
            <p:extLst>
              <p:ext uri="{D42A27DB-BD31-4B8C-83A1-F6EECF244321}">
                <p14:modId xmlns:p14="http://schemas.microsoft.com/office/powerpoint/2010/main" val="89855439"/>
              </p:ext>
            </p:extLst>
          </p:nvPr>
        </p:nvGraphicFramePr>
        <p:xfrm>
          <a:off x="198870" y="1403498"/>
          <a:ext cx="6733559" cy="40510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340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E4EF-AC1A-2D9B-ADAF-342E7A003EF7}"/>
              </a:ext>
            </a:extLst>
          </p:cNvPr>
          <p:cNvSpPr>
            <a:spLocks noGrp="1"/>
          </p:cNvSpPr>
          <p:nvPr>
            <p:ph type="title"/>
          </p:nvPr>
        </p:nvSpPr>
        <p:spPr>
          <a:xfrm>
            <a:off x="946298" y="127592"/>
            <a:ext cx="9867013" cy="41105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A06206B-8A57-2206-3D10-44E41DE31E9B}"/>
              </a:ext>
            </a:extLst>
          </p:cNvPr>
          <p:cNvSpPr>
            <a:spLocks noGrp="1"/>
          </p:cNvSpPr>
          <p:nvPr>
            <p:ph idx="1"/>
          </p:nvPr>
        </p:nvSpPr>
        <p:spPr>
          <a:xfrm>
            <a:off x="838200" y="808075"/>
            <a:ext cx="10963940" cy="5922334"/>
          </a:xfrm>
        </p:spPr>
        <p:txBody>
          <a:bodyPr>
            <a:normAutofit fontScale="92500" lnSpcReduction="10000"/>
          </a:bodyPr>
          <a:lstStyle/>
          <a:p>
            <a:pPr marL="0" indent="0">
              <a:buNone/>
            </a:pPr>
            <a:r>
              <a:rPr lang="en-US" sz="1800" dirty="0">
                <a:effectLst>
                  <a:outerShdw blurRad="38100" dist="38100" dir="2700000" algn="tl">
                    <a:srgbClr val="000000">
                      <a:alpha val="43137"/>
                    </a:srgbClr>
                  </a:outerShdw>
                </a:effectLst>
              </a:rPr>
              <a:t>Now you need to get 2-3 players with good Average who have played more than 2 </a:t>
            </a:r>
            <a:r>
              <a:rPr lang="en-US" sz="1800" dirty="0" err="1">
                <a:effectLst>
                  <a:outerShdw blurRad="38100" dist="38100" dir="2700000" algn="tl">
                    <a:srgbClr val="000000">
                      <a:alpha val="43137"/>
                    </a:srgbClr>
                  </a:outerShdw>
                </a:effectLst>
              </a:rPr>
              <a:t>ipl</a:t>
            </a:r>
            <a:r>
              <a:rPr lang="en-US" sz="1800" dirty="0">
                <a:effectLst>
                  <a:outerShdw blurRad="38100" dist="38100" dir="2700000" algn="tl">
                    <a:srgbClr val="000000">
                      <a:alpha val="43137"/>
                    </a:srgbClr>
                  </a:outerShdw>
                </a:effectLst>
              </a:rPr>
              <a:t> seasons. And to do that you have to make a list of 10 players you want to bid in the auction so that when you try to grab them in auction you should not pay the amount greater than you have in the purse for a particular player. </a:t>
            </a:r>
          </a:p>
          <a:p>
            <a:pPr marL="0" indent="0">
              <a:buNone/>
            </a:pPr>
            <a:r>
              <a:rPr lang="en-US" sz="1600" dirty="0">
                <a:effectLst>
                  <a:outerShdw blurRad="38100" dist="38100" dir="2700000" algn="tl">
                    <a:srgbClr val="000000">
                      <a:alpha val="43137"/>
                    </a:srgbClr>
                  </a:outerShdw>
                </a:effectLst>
              </a:rPr>
              <a:t>(Average is calculated as total runs scored divided by number of times batsman has been dismissed which can be calculated using </a:t>
            </a:r>
            <a:r>
              <a:rPr lang="en-US" sz="1600" dirty="0" err="1">
                <a:effectLst>
                  <a:outerShdw blurRad="38100" dist="38100" dir="2700000" algn="tl">
                    <a:srgbClr val="000000">
                      <a:alpha val="43137"/>
                    </a:srgbClr>
                  </a:outerShdw>
                </a:effectLst>
              </a:rPr>
              <a:t>wicket_ball</a:t>
            </a:r>
            <a:r>
              <a:rPr lang="en-US" sz="1600" dirty="0">
                <a:effectLst>
                  <a:outerShdw blurRad="38100" dist="38100" dir="2700000" algn="tl">
                    <a:srgbClr val="000000">
                      <a:alpha val="43137"/>
                    </a:srgbClr>
                  </a:outerShdw>
                </a:effectLst>
              </a:rPr>
              <a:t> field as 1 indicates out and 0 indicates not out, a batsman should’ve been dismissed at least once to calculate the </a:t>
            </a:r>
            <a:r>
              <a:rPr lang="en-US" sz="1600" dirty="0" err="1">
                <a:effectLst>
                  <a:outerShdw blurRad="38100" dist="38100" dir="2700000" algn="tl">
                    <a:srgbClr val="000000">
                      <a:alpha val="43137"/>
                    </a:srgbClr>
                  </a:outerShdw>
                </a:effectLst>
              </a:rPr>
              <a:t>sr</a:t>
            </a:r>
            <a:r>
              <a:rPr lang="en-US" sz="1600" dirty="0">
                <a:effectLst>
                  <a:outerShdw blurRad="38100" dist="38100" dir="2700000" algn="tl">
                    <a:srgbClr val="000000">
                      <a:alpha val="43137"/>
                    </a:srgbClr>
                  </a:outerShdw>
                </a:effectLst>
              </a:rPr>
              <a:t> i.e., you can exclude those players who have not been dismissed once ) </a:t>
            </a:r>
          </a:p>
          <a:p>
            <a:pPr marL="0" indent="0">
              <a:buNone/>
            </a:pPr>
            <a:r>
              <a:rPr lang="en-IN" sz="1600" dirty="0">
                <a:effectLst>
                  <a:outerShdw blurRad="38100" dist="38100" dir="2700000" algn="tl">
                    <a:srgbClr val="000000">
                      <a:alpha val="43137"/>
                    </a:srgbClr>
                  </a:outerShdw>
                </a:effectLst>
              </a:rPr>
              <a:t>SELECT </a:t>
            </a:r>
            <a:r>
              <a:rPr lang="en-IN" sz="1600" dirty="0" err="1">
                <a:effectLst>
                  <a:outerShdw blurRad="38100" dist="38100" dir="2700000" algn="tl">
                    <a:srgbClr val="000000">
                      <a:alpha val="43137"/>
                    </a:srgbClr>
                  </a:outerShdw>
                </a:effectLst>
              </a:rPr>
              <a:t>d.batsman</a:t>
            </a:r>
            <a:r>
              <a:rPr lang="en-IN" sz="1600" dirty="0">
                <a:effectLst>
                  <a:outerShdw blurRad="38100" dist="38100" dir="2700000" algn="tl">
                    <a:srgbClr val="000000">
                      <a:alpha val="43137"/>
                    </a:srgbClr>
                  </a:outerShdw>
                </a:effectLst>
              </a:rPr>
              <a:t>,</a:t>
            </a:r>
          </a:p>
          <a:p>
            <a:pPr marL="0" indent="0">
              <a:buNone/>
            </a:pPr>
            <a:r>
              <a:rPr lang="en-IN" sz="1600" dirty="0">
                <a:effectLst>
                  <a:outerShdw blurRad="38100" dist="38100" dir="2700000" algn="tl">
                    <a:srgbClr val="000000">
                      <a:alpha val="43137"/>
                    </a:srgbClr>
                  </a:outerShdw>
                </a:effectLst>
              </a:rPr>
              <a:t>       ROUND(SUM(</a:t>
            </a:r>
            <a:r>
              <a:rPr lang="en-IN" sz="1600" dirty="0" err="1">
                <a:effectLst>
                  <a:outerShdw blurRad="38100" dist="38100" dir="2700000" algn="tl">
                    <a:srgbClr val="000000">
                      <a:alpha val="43137"/>
                    </a:srgbClr>
                  </a:outerShdw>
                </a:effectLst>
              </a:rPr>
              <a:t>d.total_runs</a:t>
            </a:r>
            <a:r>
              <a:rPr lang="en-IN" sz="1600" dirty="0">
                <a:effectLst>
                  <a:outerShdw blurRad="38100" dist="38100" dir="2700000" algn="tl">
                    <a:srgbClr val="000000">
                      <a:alpha val="43137"/>
                    </a:srgbClr>
                  </a:outerShdw>
                </a:effectLst>
              </a:rPr>
              <a:t>)::DECIMAL / SUM(</a:t>
            </a:r>
            <a:r>
              <a:rPr lang="en-IN" sz="1600" dirty="0" err="1">
                <a:effectLst>
                  <a:outerShdw blurRad="38100" dist="38100" dir="2700000" algn="tl">
                    <a:srgbClr val="000000">
                      <a:alpha val="43137"/>
                    </a:srgbClr>
                  </a:outerShdw>
                </a:effectLst>
              </a:rPr>
              <a:t>d.is_wicket</a:t>
            </a:r>
            <a:r>
              <a:rPr lang="en-IN" sz="1600" dirty="0">
                <a:effectLst>
                  <a:outerShdw blurRad="38100" dist="38100" dir="2700000" algn="tl">
                    <a:srgbClr val="000000">
                      <a:alpha val="43137"/>
                    </a:srgbClr>
                  </a:outerShdw>
                </a:effectLst>
              </a:rPr>
              <a:t>), 2) AS </a:t>
            </a:r>
            <a:r>
              <a:rPr lang="en-IN" sz="1600" dirty="0" err="1">
                <a:effectLst>
                  <a:outerShdw blurRad="38100" dist="38100" dir="2700000" algn="tl">
                    <a:srgbClr val="000000">
                      <a:alpha val="43137"/>
                    </a:srgbClr>
                  </a:outerShdw>
                </a:effectLst>
              </a:rPr>
              <a:t>avg_score</a:t>
            </a:r>
            <a:r>
              <a:rPr lang="en-IN" sz="1600" dirty="0">
                <a:effectLst>
                  <a:outerShdw blurRad="38100" dist="38100" dir="2700000" algn="tl">
                    <a:srgbClr val="000000">
                      <a:alpha val="43137"/>
                    </a:srgbClr>
                  </a:outerShdw>
                </a:effectLst>
              </a:rPr>
              <a:t>,	   </a:t>
            </a:r>
          </a:p>
          <a:p>
            <a:pPr marL="0" indent="0">
              <a:buNone/>
            </a:pPr>
            <a:r>
              <a:rPr lang="en-IN" sz="1600" dirty="0">
                <a:effectLst>
                  <a:outerShdw blurRad="38100" dist="38100" dir="2700000" algn="tl">
                    <a:srgbClr val="000000">
                      <a:alpha val="43137"/>
                    </a:srgbClr>
                  </a:outerShdw>
                </a:effectLst>
              </a:rPr>
              <a:t>       SUM(</a:t>
            </a:r>
            <a:r>
              <a:rPr lang="en-IN" sz="1600" dirty="0" err="1">
                <a:effectLst>
                  <a:outerShdw blurRad="38100" dist="38100" dir="2700000" algn="tl">
                    <a:srgbClr val="000000">
                      <a:alpha val="43137"/>
                    </a:srgbClr>
                  </a:outerShdw>
                </a:effectLst>
              </a:rPr>
              <a:t>d.total_runs</a:t>
            </a:r>
            <a:r>
              <a:rPr lang="en-IN" sz="1600" dirty="0">
                <a:effectLst>
                  <a:outerShdw blurRad="38100" dist="38100" dir="2700000" algn="tl">
                    <a:srgbClr val="000000">
                      <a:alpha val="43137"/>
                    </a:srgbClr>
                  </a:outerShdw>
                </a:effectLst>
              </a:rPr>
              <a:t>) AS </a:t>
            </a:r>
            <a:r>
              <a:rPr lang="en-IN" sz="1600" dirty="0" err="1">
                <a:effectLst>
                  <a:outerShdw blurRad="38100" dist="38100" dir="2700000" algn="tl">
                    <a:srgbClr val="000000">
                      <a:alpha val="43137"/>
                    </a:srgbClr>
                  </a:outerShdw>
                </a:effectLst>
              </a:rPr>
              <a:t>runs_scored</a:t>
            </a:r>
            <a:r>
              <a:rPr lang="en-IN" sz="1600" dirty="0">
                <a:effectLst>
                  <a:outerShdw blurRad="38100" dist="38100" dir="2700000" algn="tl">
                    <a:srgbClr val="000000">
                      <a:alpha val="43137"/>
                    </a:srgbClr>
                  </a:outerShdw>
                </a:effectLst>
              </a:rPr>
              <a:t>,</a:t>
            </a:r>
          </a:p>
          <a:p>
            <a:pPr marL="0" indent="0">
              <a:buNone/>
            </a:pPr>
            <a:r>
              <a:rPr lang="en-IN" sz="1600" dirty="0">
                <a:effectLst>
                  <a:outerShdw blurRad="38100" dist="38100" dir="2700000" algn="tl">
                    <a:srgbClr val="000000">
                      <a:alpha val="43137"/>
                    </a:srgbClr>
                  </a:outerShdw>
                </a:effectLst>
              </a:rPr>
              <a:t>       SUM(</a:t>
            </a:r>
            <a:r>
              <a:rPr lang="en-IN" sz="1600" dirty="0" err="1">
                <a:effectLst>
                  <a:outerShdw blurRad="38100" dist="38100" dir="2700000" algn="tl">
                    <a:srgbClr val="000000">
                      <a:alpha val="43137"/>
                    </a:srgbClr>
                  </a:outerShdw>
                </a:effectLst>
              </a:rPr>
              <a:t>d.is_wicket</a:t>
            </a:r>
            <a:r>
              <a:rPr lang="en-IN" sz="1600" dirty="0">
                <a:effectLst>
                  <a:outerShdw blurRad="38100" dist="38100" dir="2700000" algn="tl">
                    <a:srgbClr val="000000">
                      <a:alpha val="43137"/>
                    </a:srgbClr>
                  </a:outerShdw>
                </a:effectLst>
              </a:rPr>
              <a:t>) AS </a:t>
            </a:r>
            <a:r>
              <a:rPr lang="en-IN" sz="1600" dirty="0" err="1">
                <a:effectLst>
                  <a:outerShdw blurRad="38100" dist="38100" dir="2700000" algn="tl">
                    <a:srgbClr val="000000">
                      <a:alpha val="43137"/>
                    </a:srgbClr>
                  </a:outerShdw>
                </a:effectLst>
              </a:rPr>
              <a:t>times_dismissed</a:t>
            </a:r>
            <a:r>
              <a:rPr lang="en-IN" sz="1600" dirty="0">
                <a:effectLst>
                  <a:outerShdw blurRad="38100" dist="38100" dir="2700000" algn="tl">
                    <a:srgbClr val="000000">
                      <a:alpha val="43137"/>
                    </a:srgbClr>
                  </a:outerShdw>
                </a:effectLst>
              </a:rPr>
              <a:t>,</a:t>
            </a:r>
          </a:p>
          <a:p>
            <a:pPr marL="0" indent="0">
              <a:buNone/>
            </a:pPr>
            <a:r>
              <a:rPr lang="en-IN" sz="1600" dirty="0">
                <a:effectLst>
                  <a:outerShdw blurRad="38100" dist="38100" dir="2700000" algn="tl">
                    <a:srgbClr val="000000">
                      <a:alpha val="43137"/>
                    </a:srgbClr>
                  </a:outerShdw>
                </a:effectLst>
              </a:rPr>
              <a:t>       COUNT(DISTINCT DATE_PART('year', m.date)) AS Season_played</a:t>
            </a:r>
          </a:p>
          <a:p>
            <a:pPr marL="0" indent="0">
              <a:buNone/>
            </a:pPr>
            <a:r>
              <a:rPr lang="en-IN" sz="1600" dirty="0">
                <a:effectLst>
                  <a:outerShdw blurRad="38100" dist="38100" dir="2700000" algn="tl">
                    <a:srgbClr val="000000">
                      <a:alpha val="43137"/>
                    </a:srgbClr>
                  </a:outerShdw>
                </a:effectLst>
              </a:rPr>
              <a:t>FROM Deliveries AS d</a:t>
            </a:r>
          </a:p>
          <a:p>
            <a:pPr marL="0" indent="0">
              <a:buNone/>
            </a:pPr>
            <a:r>
              <a:rPr lang="en-IN" sz="1600" dirty="0">
                <a:effectLst>
                  <a:outerShdw blurRad="38100" dist="38100" dir="2700000" algn="tl">
                    <a:srgbClr val="000000">
                      <a:alpha val="43137"/>
                    </a:srgbClr>
                  </a:outerShdw>
                </a:effectLst>
              </a:rPr>
              <a:t>INNER JOIN Matches AS m ON d.id = m.id</a:t>
            </a:r>
          </a:p>
          <a:p>
            <a:pPr marL="0" indent="0">
              <a:buNone/>
            </a:pPr>
            <a:r>
              <a:rPr lang="en-IN" sz="1600" dirty="0">
                <a:effectLst>
                  <a:outerShdw blurRad="38100" dist="38100" dir="2700000" algn="tl">
                    <a:srgbClr val="000000">
                      <a:alpha val="43137"/>
                    </a:srgbClr>
                  </a:outerShdw>
                </a:effectLst>
              </a:rPr>
              <a:t>GROUP BY </a:t>
            </a:r>
            <a:r>
              <a:rPr lang="en-IN" sz="1600" dirty="0" err="1">
                <a:effectLst>
                  <a:outerShdw blurRad="38100" dist="38100" dir="2700000" algn="tl">
                    <a:srgbClr val="000000">
                      <a:alpha val="43137"/>
                    </a:srgbClr>
                  </a:outerShdw>
                </a:effectLst>
              </a:rPr>
              <a:t>d.batsman</a:t>
            </a:r>
            <a:endParaRPr lang="en-IN" sz="1600" dirty="0">
              <a:effectLst>
                <a:outerShdw blurRad="38100" dist="38100" dir="2700000" algn="tl">
                  <a:srgbClr val="000000">
                    <a:alpha val="43137"/>
                  </a:srgbClr>
                </a:outerShdw>
              </a:effectLst>
            </a:endParaRPr>
          </a:p>
          <a:p>
            <a:pPr marL="0" indent="0">
              <a:buNone/>
            </a:pPr>
            <a:r>
              <a:rPr lang="en-IN" sz="1600" dirty="0">
                <a:effectLst>
                  <a:outerShdw blurRad="38100" dist="38100" dir="2700000" algn="tl">
                    <a:srgbClr val="000000">
                      <a:alpha val="43137"/>
                    </a:srgbClr>
                  </a:outerShdw>
                </a:effectLst>
              </a:rPr>
              <a:t>HAVING SUM(</a:t>
            </a:r>
            <a:r>
              <a:rPr lang="en-IN" sz="1600" dirty="0" err="1">
                <a:effectLst>
                  <a:outerShdw blurRad="38100" dist="38100" dir="2700000" algn="tl">
                    <a:srgbClr val="000000">
                      <a:alpha val="43137"/>
                    </a:srgbClr>
                  </a:outerShdw>
                </a:effectLst>
              </a:rPr>
              <a:t>d.is_wicket</a:t>
            </a:r>
            <a:r>
              <a:rPr lang="en-IN" sz="1600" dirty="0">
                <a:effectLst>
                  <a:outerShdw blurRad="38100" dist="38100" dir="2700000" algn="tl">
                    <a:srgbClr val="000000">
                      <a:alpha val="43137"/>
                    </a:srgbClr>
                  </a:outerShdw>
                </a:effectLst>
              </a:rPr>
              <a:t>) &gt;= 1</a:t>
            </a:r>
          </a:p>
          <a:p>
            <a:pPr marL="0" indent="0">
              <a:buNone/>
            </a:pPr>
            <a:r>
              <a:rPr lang="en-IN" sz="1600" dirty="0">
                <a:effectLst>
                  <a:outerShdw blurRad="38100" dist="38100" dir="2700000" algn="tl">
                    <a:srgbClr val="000000">
                      <a:alpha val="43137"/>
                    </a:srgbClr>
                  </a:outerShdw>
                </a:effectLst>
              </a:rPr>
              <a:t>   AND COUNT(DISTINCT DATE_PART('year', m.date)) &gt; 2</a:t>
            </a:r>
          </a:p>
          <a:p>
            <a:pPr marL="0" indent="0">
              <a:buNone/>
            </a:pPr>
            <a:r>
              <a:rPr lang="en-IN" sz="1600" dirty="0">
                <a:effectLst>
                  <a:outerShdw blurRad="38100" dist="38100" dir="2700000" algn="tl">
                    <a:srgbClr val="000000">
                      <a:alpha val="43137"/>
                    </a:srgbClr>
                  </a:outerShdw>
                </a:effectLst>
              </a:rPr>
              <a:t>ORDER BY </a:t>
            </a:r>
            <a:r>
              <a:rPr lang="en-IN" sz="1600" dirty="0" err="1">
                <a:effectLst>
                  <a:outerShdw blurRad="38100" dist="38100" dir="2700000" algn="tl">
                    <a:srgbClr val="000000">
                      <a:alpha val="43137"/>
                    </a:srgbClr>
                  </a:outerShdw>
                </a:effectLst>
              </a:rPr>
              <a:t>avg_score</a:t>
            </a:r>
            <a:r>
              <a:rPr lang="en-IN" sz="1600" dirty="0">
                <a:effectLst>
                  <a:outerShdw blurRad="38100" dist="38100" dir="2700000" algn="tl">
                    <a:srgbClr val="000000">
                      <a:alpha val="43137"/>
                    </a:srgbClr>
                  </a:outerShdw>
                </a:effectLst>
              </a:rPr>
              <a:t> DESC</a:t>
            </a:r>
          </a:p>
          <a:p>
            <a:pPr marL="0" indent="0">
              <a:buNone/>
            </a:pPr>
            <a:r>
              <a:rPr lang="en-IN" sz="1600" dirty="0">
                <a:effectLst>
                  <a:outerShdw blurRad="38100" dist="38100" dir="2700000" algn="tl">
                    <a:srgbClr val="000000">
                      <a:alpha val="43137"/>
                    </a:srgbClr>
                  </a:outerShdw>
                </a:effectLst>
              </a:rPr>
              <a:t>LIMIT 10;</a:t>
            </a:r>
          </a:p>
        </p:txBody>
      </p:sp>
    </p:spTree>
    <p:extLst>
      <p:ext uri="{BB962C8B-B14F-4D97-AF65-F5344CB8AC3E}">
        <p14:creationId xmlns:p14="http://schemas.microsoft.com/office/powerpoint/2010/main" val="92517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FD3F-5D08-EFAB-4033-40500D5A6DD7}"/>
              </a:ext>
            </a:extLst>
          </p:cNvPr>
          <p:cNvSpPr>
            <a:spLocks noGrp="1"/>
          </p:cNvSpPr>
          <p:nvPr>
            <p:ph type="title"/>
          </p:nvPr>
        </p:nvSpPr>
        <p:spPr>
          <a:xfrm>
            <a:off x="838200" y="365125"/>
            <a:ext cx="10515600" cy="698131"/>
          </a:xfrm>
        </p:spPr>
        <p:txBody>
          <a:bodyPr>
            <a:normAutofit/>
          </a:bodyPr>
          <a:lstStyle/>
          <a:p>
            <a:r>
              <a:rPr lang="en-IN" b="1" dirty="0">
                <a:effectLst>
                  <a:outerShdw blurRad="38100" dist="38100" dir="2700000" algn="tl">
                    <a:srgbClr val="000000">
                      <a:alpha val="43137"/>
                    </a:srgbClr>
                  </a:outerShdw>
                </a:effectLst>
              </a:rPr>
              <a:t>10 Player of good average:</a:t>
            </a:r>
          </a:p>
        </p:txBody>
      </p:sp>
      <p:graphicFrame>
        <p:nvGraphicFramePr>
          <p:cNvPr id="3" name="Table 2">
            <a:extLst>
              <a:ext uri="{FF2B5EF4-FFF2-40B4-BE49-F238E27FC236}">
                <a16:creationId xmlns:a16="http://schemas.microsoft.com/office/drawing/2014/main" id="{A4CFCA68-66EC-1E18-1E46-F8AACDF6FA8F}"/>
              </a:ext>
            </a:extLst>
          </p:cNvPr>
          <p:cNvGraphicFramePr>
            <a:graphicFrameLocks noGrp="1"/>
          </p:cNvGraphicFramePr>
          <p:nvPr>
            <p:extLst>
              <p:ext uri="{D42A27DB-BD31-4B8C-83A1-F6EECF244321}">
                <p14:modId xmlns:p14="http://schemas.microsoft.com/office/powerpoint/2010/main" val="2833783703"/>
              </p:ext>
            </p:extLst>
          </p:nvPr>
        </p:nvGraphicFramePr>
        <p:xfrm>
          <a:off x="6900530" y="1514403"/>
          <a:ext cx="5124894" cy="4776766"/>
        </p:xfrm>
        <a:graphic>
          <a:graphicData uri="http://schemas.openxmlformats.org/drawingml/2006/table">
            <a:tbl>
              <a:tblPr>
                <a:tableStyleId>{306799F8-075E-4A3A-A7F6-7FBC6576F1A4}</a:tableStyleId>
              </a:tblPr>
              <a:tblGrid>
                <a:gridCol w="1034242">
                  <a:extLst>
                    <a:ext uri="{9D8B030D-6E8A-4147-A177-3AD203B41FA5}">
                      <a16:colId xmlns:a16="http://schemas.microsoft.com/office/drawing/2014/main" val="4126480176"/>
                    </a:ext>
                  </a:extLst>
                </a:gridCol>
                <a:gridCol w="824764">
                  <a:extLst>
                    <a:ext uri="{9D8B030D-6E8A-4147-A177-3AD203B41FA5}">
                      <a16:colId xmlns:a16="http://schemas.microsoft.com/office/drawing/2014/main" val="1845261200"/>
                    </a:ext>
                  </a:extLst>
                </a:gridCol>
                <a:gridCol w="904116">
                  <a:extLst>
                    <a:ext uri="{9D8B030D-6E8A-4147-A177-3AD203B41FA5}">
                      <a16:colId xmlns:a16="http://schemas.microsoft.com/office/drawing/2014/main" val="3163181307"/>
                    </a:ext>
                  </a:extLst>
                </a:gridCol>
                <a:gridCol w="1234914">
                  <a:extLst>
                    <a:ext uri="{9D8B030D-6E8A-4147-A177-3AD203B41FA5}">
                      <a16:colId xmlns:a16="http://schemas.microsoft.com/office/drawing/2014/main" val="1236854103"/>
                    </a:ext>
                  </a:extLst>
                </a:gridCol>
                <a:gridCol w="1126858">
                  <a:extLst>
                    <a:ext uri="{9D8B030D-6E8A-4147-A177-3AD203B41FA5}">
                      <a16:colId xmlns:a16="http://schemas.microsoft.com/office/drawing/2014/main" val="2585874115"/>
                    </a:ext>
                  </a:extLst>
                </a:gridCol>
              </a:tblGrid>
              <a:tr h="504188">
                <a:tc>
                  <a:txBody>
                    <a:bodyPr/>
                    <a:lstStyle/>
                    <a:p>
                      <a:pPr algn="ctr" fontAlgn="b"/>
                      <a:r>
                        <a:rPr lang="en-IN" sz="1600" b="1" u="none" strike="noStrike" dirty="0">
                          <a:solidFill>
                            <a:srgbClr val="000000"/>
                          </a:solidFill>
                          <a:effectLst>
                            <a:outerShdw blurRad="38100" dist="38100" dir="2700000" algn="tl">
                              <a:srgbClr val="000000">
                                <a:alpha val="43137"/>
                              </a:srgbClr>
                            </a:outerShdw>
                          </a:effectLst>
                        </a:rPr>
                        <a:t>batsman</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avg_score</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runs_scored</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times_dismissed</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tc>
                  <a:txBody>
                    <a:bodyPr/>
                    <a:lstStyle/>
                    <a:p>
                      <a:pPr algn="ctr" fontAlgn="b"/>
                      <a:r>
                        <a:rPr lang="en-IN" sz="1600" b="1" u="none" strike="noStrike" dirty="0" err="1">
                          <a:solidFill>
                            <a:srgbClr val="000000"/>
                          </a:solidFill>
                          <a:effectLst>
                            <a:outerShdw blurRad="38100" dist="38100" dir="2700000" algn="tl">
                              <a:srgbClr val="000000">
                                <a:alpha val="43137"/>
                              </a:srgbClr>
                            </a:outerShdw>
                          </a:effectLst>
                        </a:rPr>
                        <a:t>season_played</a:t>
                      </a:r>
                      <a:endParaRPr lang="en-IN"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solidFill>
                      <a:schemeClr val="tx2">
                        <a:lumMod val="60000"/>
                        <a:lumOff val="40000"/>
                      </a:schemeClr>
                    </a:solidFill>
                  </a:tcPr>
                </a:tc>
                <a:extLst>
                  <a:ext uri="{0D108BD9-81ED-4DB2-BD59-A6C34878D82A}">
                    <a16:rowId xmlns:a16="http://schemas.microsoft.com/office/drawing/2014/main" val="4109668289"/>
                  </a:ext>
                </a:extLst>
              </a:tr>
              <a:tr h="446684">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Iqbal Abdulla</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97</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97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1</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8</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774466171"/>
                  </a:ext>
                </a:extLst>
              </a:tr>
              <a:tr h="414307">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ML Hayden</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44.63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1205</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000895827"/>
                  </a:ext>
                </a:extLst>
              </a:tr>
              <a:tr h="414307">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KL Rahul</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44.21</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2741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62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746354820"/>
                  </a:ext>
                </a:extLst>
              </a:tr>
              <a:tr h="44668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AB de Villiers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44</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5016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114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6730750"/>
                  </a:ext>
                </a:extLst>
              </a:tr>
              <a:tr h="414307">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CH Gayle</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43.99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5103</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116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12</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842827364"/>
                  </a:ext>
                </a:extLst>
              </a:tr>
              <a:tr h="414307">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DA Warner</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43.83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5522</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126</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079486074"/>
                  </a:ext>
                </a:extLst>
              </a:tr>
              <a:tr h="414307">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JP Duminy</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43.49</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2131</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49</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8</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42951055"/>
                  </a:ext>
                </a:extLst>
              </a:tr>
              <a:tr h="414307">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OA Shah</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42.31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550</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13</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4</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765284128"/>
                  </a:ext>
                </a:extLst>
              </a:tr>
              <a:tr h="44668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LMP Simmons</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41.74</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1127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27</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4</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67302898"/>
                  </a:ext>
                </a:extLst>
              </a:tr>
              <a:tr h="446684">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KS Williamson</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40.8</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1673</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a:solidFill>
                            <a:srgbClr val="000000"/>
                          </a:solidFill>
                          <a:effectLst>
                            <a:outerShdw blurRad="38100" dist="38100" dir="2700000" algn="tl">
                              <a:srgbClr val="000000">
                                <a:alpha val="43137"/>
                              </a:srgbClr>
                            </a:outerShdw>
                          </a:effectLst>
                        </a:rPr>
                        <a:t>41</a:t>
                      </a:r>
                      <a:endParaRPr lang="en-IN" sz="1400" b="0"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b"/>
                      <a:r>
                        <a:rPr lang="en-IN" sz="1400" b="0" u="none" strike="noStrike" dirty="0">
                          <a:solidFill>
                            <a:srgbClr val="000000"/>
                          </a:solidFill>
                          <a:effectLst>
                            <a:outerShdw blurRad="38100" dist="38100" dir="2700000" algn="tl">
                              <a:srgbClr val="000000">
                                <a:alpha val="43137"/>
                              </a:srgbClr>
                            </a:outerShdw>
                          </a:effectLst>
                        </a:rPr>
                        <a:t>6</a:t>
                      </a:r>
                      <a:endParaRPr lang="en-IN" sz="14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59599851"/>
                  </a:ext>
                </a:extLst>
              </a:tr>
            </a:tbl>
          </a:graphicData>
        </a:graphic>
      </p:graphicFrame>
      <p:graphicFrame>
        <p:nvGraphicFramePr>
          <p:cNvPr id="7" name="Chart 6">
            <a:extLst>
              <a:ext uri="{FF2B5EF4-FFF2-40B4-BE49-F238E27FC236}">
                <a16:creationId xmlns:a16="http://schemas.microsoft.com/office/drawing/2014/main" id="{BB076B01-0828-2CE3-3E2C-AB58BCE81962}"/>
              </a:ext>
            </a:extLst>
          </p:cNvPr>
          <p:cNvGraphicFramePr>
            <a:graphicFrameLocks/>
          </p:cNvGraphicFramePr>
          <p:nvPr>
            <p:extLst>
              <p:ext uri="{D42A27DB-BD31-4B8C-83A1-F6EECF244321}">
                <p14:modId xmlns:p14="http://schemas.microsoft.com/office/powerpoint/2010/main" val="1621896783"/>
              </p:ext>
            </p:extLst>
          </p:nvPr>
        </p:nvGraphicFramePr>
        <p:xfrm>
          <a:off x="318977" y="1517797"/>
          <a:ext cx="6411432" cy="38224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671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B5B1-B1E1-4807-A1D5-10FC9C7DC1AC}"/>
              </a:ext>
            </a:extLst>
          </p:cNvPr>
          <p:cNvSpPr>
            <a:spLocks noGrp="1"/>
          </p:cNvSpPr>
          <p:nvPr>
            <p:ph type="title"/>
          </p:nvPr>
        </p:nvSpPr>
        <p:spPr>
          <a:xfrm>
            <a:off x="838200" y="365126"/>
            <a:ext cx="10515600" cy="31591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7BBDDB81-BC2D-6807-6C66-D671B36B7842}"/>
              </a:ext>
            </a:extLst>
          </p:cNvPr>
          <p:cNvSpPr>
            <a:spLocks noGrp="1"/>
          </p:cNvSpPr>
          <p:nvPr>
            <p:ph idx="1"/>
          </p:nvPr>
        </p:nvSpPr>
        <p:spPr>
          <a:xfrm>
            <a:off x="838200" y="681038"/>
            <a:ext cx="10515600" cy="5932413"/>
          </a:xfrm>
        </p:spPr>
        <p:txBody>
          <a:bodyPr>
            <a:normAutofit fontScale="92500" lnSpcReduction="20000"/>
          </a:bodyPr>
          <a:lstStyle/>
          <a:p>
            <a:pPr marL="0" indent="0">
              <a:buNone/>
            </a:pPr>
            <a:r>
              <a:rPr lang="en-US" sz="1800" dirty="0">
                <a:effectLst>
                  <a:outerShdw blurRad="38100" dist="38100" dir="2700000" algn="tl">
                    <a:srgbClr val="000000">
                      <a:alpha val="43137"/>
                    </a:srgbClr>
                  </a:outerShdw>
                </a:effectLst>
              </a:rPr>
              <a:t>Now you need to get 2-3 Hard-hitting players who have scored most runs in boundaries and have played more than 2 </a:t>
            </a:r>
            <a:r>
              <a:rPr lang="en-US" sz="1800" dirty="0" err="1">
                <a:effectLst>
                  <a:outerShdw blurRad="38100" dist="38100" dir="2700000" algn="tl">
                    <a:srgbClr val="000000">
                      <a:alpha val="43137"/>
                    </a:srgbClr>
                  </a:outerShdw>
                </a:effectLst>
              </a:rPr>
              <a:t>ipl</a:t>
            </a:r>
            <a:r>
              <a:rPr lang="en-US" sz="1800" dirty="0">
                <a:effectLst>
                  <a:outerShdw blurRad="38100" dist="38100" dir="2700000" algn="tl">
                    <a:srgbClr val="000000">
                      <a:alpha val="43137"/>
                    </a:srgbClr>
                  </a:outerShdw>
                </a:effectLst>
              </a:rPr>
              <a:t> season. To do that you have to make a list of 10 players you want to bid in the auction so that when you try to grab them in auction you should not pay the amount greater than you have in the purse for a particular player.</a:t>
            </a:r>
          </a:p>
          <a:p>
            <a:pPr marL="0" indent="0">
              <a:buNone/>
            </a:pPr>
            <a:r>
              <a:rPr lang="en-US" sz="1600" dirty="0">
                <a:effectLst>
                  <a:outerShdw blurRad="38100" dist="38100" dir="2700000" algn="tl">
                    <a:srgbClr val="000000">
                      <a:alpha val="43137"/>
                    </a:srgbClr>
                  </a:outerShdw>
                </a:effectLst>
              </a:rPr>
              <a:t>(only 4 and 6 will be counted as boundaries so calculate how many 4 and 6 has been hit by each batsman and also calculate total runs scored to get the output as boundary percentage which will be runs in boundary divided by total runs scored)</a:t>
            </a:r>
          </a:p>
          <a:p>
            <a:pPr marL="0" indent="0">
              <a:buNone/>
            </a:pPr>
            <a:endParaRPr lang="en-US" sz="1600" dirty="0">
              <a:effectLst>
                <a:outerShdw blurRad="38100" dist="38100" dir="2700000" algn="tl">
                  <a:srgbClr val="000000">
                    <a:alpha val="43137"/>
                  </a:srgbClr>
                </a:outerShdw>
              </a:effectLst>
            </a:endParaRPr>
          </a:p>
          <a:p>
            <a:pPr marL="0" indent="0">
              <a:buNone/>
            </a:pPr>
            <a:r>
              <a:rPr lang="en-US" sz="1600" dirty="0">
                <a:effectLst>
                  <a:outerShdw blurRad="38100" dist="38100" dir="2700000" algn="tl">
                    <a:srgbClr val="000000">
                      <a:alpha val="43137"/>
                    </a:srgbClr>
                  </a:outerShdw>
                </a:effectLst>
              </a:rPr>
              <a:t>SELECT </a:t>
            </a:r>
            <a:r>
              <a:rPr lang="en-US" sz="1600" dirty="0" err="1">
                <a:effectLst>
                  <a:outerShdw blurRad="38100" dist="38100" dir="2700000" algn="tl">
                    <a:srgbClr val="000000">
                      <a:alpha val="43137"/>
                    </a:srgbClr>
                  </a:outerShdw>
                </a:effectLst>
              </a:rPr>
              <a:t>i.batsman</a:t>
            </a:r>
            <a:r>
              <a:rPr lang="en-US" sz="1600" dirty="0">
                <a:effectLst>
                  <a:outerShdw blurRad="38100" dist="38100" dir="2700000" algn="tl">
                    <a:srgbClr val="000000">
                      <a:alpha val="43137"/>
                    </a:srgbClr>
                  </a:outerShdw>
                </a:effectLst>
              </a:rPr>
              <a:t>,</a:t>
            </a:r>
          </a:p>
          <a:p>
            <a:pPr marL="0" indent="0">
              <a:buNone/>
            </a:pPr>
            <a:r>
              <a:rPr lang="en-US" sz="1600" dirty="0">
                <a:effectLst>
                  <a:outerShdw blurRad="38100" dist="38100" dir="2700000" algn="tl">
                    <a:srgbClr val="000000">
                      <a:alpha val="43137"/>
                    </a:srgbClr>
                  </a:outerShdw>
                </a:effectLst>
              </a:rPr>
              <a:t>    COUNT(CASE WHEN </a:t>
            </a:r>
            <a:r>
              <a:rPr lang="en-US" sz="1600" dirty="0" err="1">
                <a:effectLst>
                  <a:outerShdw blurRad="38100" dist="38100" dir="2700000" algn="tl">
                    <a:srgbClr val="000000">
                      <a:alpha val="43137"/>
                    </a:srgbClr>
                  </a:outerShdw>
                </a:effectLst>
              </a:rPr>
              <a:t>i.batsman_runs</a:t>
            </a:r>
            <a:r>
              <a:rPr lang="en-US" sz="1600" dirty="0">
                <a:effectLst>
                  <a:outerShdw blurRad="38100" dist="38100" dir="2700000" algn="tl">
                    <a:srgbClr val="000000">
                      <a:alpha val="43137"/>
                    </a:srgbClr>
                  </a:outerShdw>
                </a:effectLst>
              </a:rPr>
              <a:t> IN (4, 6) THEN 1 END) AS </a:t>
            </a:r>
            <a:r>
              <a:rPr lang="en-US" sz="1600" dirty="0" err="1">
                <a:effectLst>
                  <a:outerShdw blurRad="38100" dist="38100" dir="2700000" algn="tl">
                    <a:srgbClr val="000000">
                      <a:alpha val="43137"/>
                    </a:srgbClr>
                  </a:outerShdw>
                </a:effectLst>
              </a:rPr>
              <a:t>no_of_sixes_fours</a:t>
            </a:r>
            <a:r>
              <a:rPr lang="en-US" sz="1600" dirty="0">
                <a:effectLst>
                  <a:outerShdw blurRad="38100" dist="38100" dir="2700000" algn="tl">
                    <a:srgbClr val="000000">
                      <a:alpha val="43137"/>
                    </a:srgbClr>
                  </a:outerShdw>
                </a:effectLst>
              </a:rPr>
              <a:t>,</a:t>
            </a:r>
          </a:p>
          <a:p>
            <a:pPr marL="0" indent="0">
              <a:buNone/>
            </a:pPr>
            <a:r>
              <a:rPr lang="en-US" sz="1600" dirty="0">
                <a:effectLst>
                  <a:outerShdw blurRad="38100" dist="38100" dir="2700000" algn="tl">
                    <a:srgbClr val="000000">
                      <a:alpha val="43137"/>
                    </a:srgbClr>
                  </a:outerShdw>
                </a:effectLst>
              </a:rPr>
              <a:t>    SUM(CASE WHEN </a:t>
            </a:r>
            <a:r>
              <a:rPr lang="en-US" sz="1600" dirty="0" err="1">
                <a:effectLst>
                  <a:outerShdw blurRad="38100" dist="38100" dir="2700000" algn="tl">
                    <a:srgbClr val="000000">
                      <a:alpha val="43137"/>
                    </a:srgbClr>
                  </a:outerShdw>
                </a:effectLst>
              </a:rPr>
              <a:t>i.batsman_runs</a:t>
            </a:r>
            <a:r>
              <a:rPr lang="en-US" sz="1600" dirty="0">
                <a:effectLst>
                  <a:outerShdw blurRad="38100" dist="38100" dir="2700000" algn="tl">
                    <a:srgbClr val="000000">
                      <a:alpha val="43137"/>
                    </a:srgbClr>
                  </a:outerShdw>
                </a:effectLst>
              </a:rPr>
              <a:t> IN (4, 6) THEN </a:t>
            </a:r>
            <a:r>
              <a:rPr lang="en-US" sz="1600" dirty="0" err="1">
                <a:effectLst>
                  <a:outerShdw blurRad="38100" dist="38100" dir="2700000" algn="tl">
                    <a:srgbClr val="000000">
                      <a:alpha val="43137"/>
                    </a:srgbClr>
                  </a:outerShdw>
                </a:effectLst>
              </a:rPr>
              <a:t>i.batsman_runs</a:t>
            </a:r>
            <a:r>
              <a:rPr lang="en-US" sz="1600" dirty="0">
                <a:effectLst>
                  <a:outerShdw blurRad="38100" dist="38100" dir="2700000" algn="tl">
                    <a:srgbClr val="000000">
                      <a:alpha val="43137"/>
                    </a:srgbClr>
                  </a:outerShdw>
                </a:effectLst>
              </a:rPr>
              <a:t> ELSE 0 END) AS </a:t>
            </a:r>
            <a:r>
              <a:rPr lang="en-US" sz="1600" dirty="0" err="1">
                <a:effectLst>
                  <a:outerShdw blurRad="38100" dist="38100" dir="2700000" algn="tl">
                    <a:srgbClr val="000000">
                      <a:alpha val="43137"/>
                    </a:srgbClr>
                  </a:outerShdw>
                </a:effectLst>
              </a:rPr>
              <a:t>total_sixes_fours</a:t>
            </a:r>
            <a:r>
              <a:rPr lang="en-US" sz="1600" dirty="0">
                <a:effectLst>
                  <a:outerShdw blurRad="38100" dist="38100" dir="2700000" algn="tl">
                    <a:srgbClr val="000000">
                      <a:alpha val="43137"/>
                    </a:srgbClr>
                  </a:outerShdw>
                </a:effectLst>
              </a:rPr>
              <a:t>,</a:t>
            </a:r>
          </a:p>
          <a:p>
            <a:pPr marL="0" indent="0">
              <a:buNone/>
            </a:pPr>
            <a:r>
              <a:rPr lang="en-US" sz="1600" dirty="0">
                <a:effectLst>
                  <a:outerShdw blurRad="38100" dist="38100" dir="2700000" algn="tl">
                    <a:srgbClr val="000000">
                      <a:alpha val="43137"/>
                    </a:srgbClr>
                  </a:outerShdw>
                </a:effectLst>
              </a:rPr>
              <a:t>    SUM(</a:t>
            </a:r>
            <a:r>
              <a:rPr lang="en-US" sz="1600" dirty="0" err="1">
                <a:effectLst>
                  <a:outerShdw blurRad="38100" dist="38100" dir="2700000" algn="tl">
                    <a:srgbClr val="000000">
                      <a:alpha val="43137"/>
                    </a:srgbClr>
                  </a:outerShdw>
                </a:effectLst>
              </a:rPr>
              <a:t>i.batsman_runs</a:t>
            </a:r>
            <a:r>
              <a:rPr lang="en-US" sz="1600" dirty="0">
                <a:effectLst>
                  <a:outerShdw blurRad="38100" dist="38100" dir="2700000" algn="tl">
                    <a:srgbClr val="000000">
                      <a:alpha val="43137"/>
                    </a:srgbClr>
                  </a:outerShdw>
                </a:effectLst>
              </a:rPr>
              <a:t>) AS </a:t>
            </a:r>
            <a:r>
              <a:rPr lang="en-US" sz="1600" dirty="0" err="1">
                <a:effectLst>
                  <a:outerShdw blurRad="38100" dist="38100" dir="2700000" algn="tl">
                    <a:srgbClr val="000000">
                      <a:alpha val="43137"/>
                    </a:srgbClr>
                  </a:outerShdw>
                </a:effectLst>
              </a:rPr>
              <a:t>Player_total_runs</a:t>
            </a:r>
            <a:r>
              <a:rPr lang="en-US" sz="1600" dirty="0">
                <a:effectLst>
                  <a:outerShdw blurRad="38100" dist="38100" dir="2700000" algn="tl">
                    <a:srgbClr val="000000">
                      <a:alpha val="43137"/>
                    </a:srgbClr>
                  </a:outerShdw>
                </a:effectLst>
              </a:rPr>
              <a:t>,</a:t>
            </a:r>
          </a:p>
          <a:p>
            <a:pPr marL="0" indent="0">
              <a:buNone/>
            </a:pPr>
            <a:r>
              <a:rPr lang="en-US" sz="1600" dirty="0">
                <a:effectLst>
                  <a:outerShdw blurRad="38100" dist="38100" dir="2700000" algn="tl">
                    <a:srgbClr val="000000">
                      <a:alpha val="43137"/>
                    </a:srgbClr>
                  </a:outerShdw>
                </a:effectLst>
              </a:rPr>
              <a:t>    (SUM(CASE WHEN </a:t>
            </a:r>
            <a:r>
              <a:rPr lang="en-US" sz="1600" dirty="0" err="1">
                <a:effectLst>
                  <a:outerShdw blurRad="38100" dist="38100" dir="2700000" algn="tl">
                    <a:srgbClr val="000000">
                      <a:alpha val="43137"/>
                    </a:srgbClr>
                  </a:outerShdw>
                </a:effectLst>
              </a:rPr>
              <a:t>i.batsman_runs</a:t>
            </a:r>
            <a:r>
              <a:rPr lang="en-US" sz="1600" dirty="0">
                <a:effectLst>
                  <a:outerShdw blurRad="38100" dist="38100" dir="2700000" algn="tl">
                    <a:srgbClr val="000000">
                      <a:alpha val="43137"/>
                    </a:srgbClr>
                  </a:outerShdw>
                </a:effectLst>
              </a:rPr>
              <a:t> IN (4, 6) THEN </a:t>
            </a:r>
            <a:r>
              <a:rPr lang="en-US" sz="1600" dirty="0" err="1">
                <a:effectLst>
                  <a:outerShdw blurRad="38100" dist="38100" dir="2700000" algn="tl">
                    <a:srgbClr val="000000">
                      <a:alpha val="43137"/>
                    </a:srgbClr>
                  </a:outerShdw>
                </a:effectLst>
              </a:rPr>
              <a:t>i.batsman_runs</a:t>
            </a:r>
            <a:r>
              <a:rPr lang="en-US" sz="1600" dirty="0">
                <a:effectLst>
                  <a:outerShdw blurRad="38100" dist="38100" dir="2700000" algn="tl">
                    <a:srgbClr val="000000">
                      <a:alpha val="43137"/>
                    </a:srgbClr>
                  </a:outerShdw>
                </a:effectLst>
              </a:rPr>
              <a:t> ELSE 0 END) * 100.0) / SUM(</a:t>
            </a:r>
            <a:r>
              <a:rPr lang="en-US" sz="1600" dirty="0" err="1">
                <a:effectLst>
                  <a:outerShdw blurRad="38100" dist="38100" dir="2700000" algn="tl">
                    <a:srgbClr val="000000">
                      <a:alpha val="43137"/>
                    </a:srgbClr>
                  </a:outerShdw>
                </a:effectLst>
              </a:rPr>
              <a:t>i.batsman_runs</a:t>
            </a:r>
            <a:r>
              <a:rPr lang="en-US" sz="1600" dirty="0">
                <a:effectLst>
                  <a:outerShdw blurRad="38100" dist="38100" dir="2700000" algn="tl">
                    <a:srgbClr val="000000">
                      <a:alpha val="43137"/>
                    </a:srgbClr>
                  </a:outerShdw>
                </a:effectLst>
              </a:rPr>
              <a:t>) AS </a:t>
            </a:r>
            <a:r>
              <a:rPr lang="en-US" sz="1600" dirty="0" err="1">
                <a:effectLst>
                  <a:outerShdw blurRad="38100" dist="38100" dir="2700000" algn="tl">
                    <a:srgbClr val="000000">
                      <a:alpha val="43137"/>
                    </a:srgbClr>
                  </a:outerShdw>
                </a:effectLst>
              </a:rPr>
              <a:t>total_percentage</a:t>
            </a:r>
            <a:r>
              <a:rPr lang="en-US" sz="1600" dirty="0">
                <a:effectLst>
                  <a:outerShdw blurRad="38100" dist="38100" dir="2700000" algn="tl">
                    <a:srgbClr val="000000">
                      <a:alpha val="43137"/>
                    </a:srgbClr>
                  </a:outerShdw>
                </a:effectLst>
              </a:rPr>
              <a:t>,</a:t>
            </a:r>
          </a:p>
          <a:p>
            <a:pPr marL="0" indent="0">
              <a:buNone/>
            </a:pPr>
            <a:r>
              <a:rPr lang="en-US" sz="1600" dirty="0">
                <a:effectLst>
                  <a:outerShdw blurRad="38100" dist="38100" dir="2700000" algn="tl">
                    <a:srgbClr val="000000">
                      <a:alpha val="43137"/>
                    </a:srgbClr>
                  </a:outerShdw>
                </a:effectLst>
              </a:rPr>
              <a:t>    COUNT(DISTINCT EXTRACT(YEAR FROM </a:t>
            </a:r>
            <a:r>
              <a:rPr lang="en-US" sz="1600" dirty="0" err="1">
                <a:effectLst>
                  <a:outerShdw blurRad="38100" dist="38100" dir="2700000" algn="tl">
                    <a:srgbClr val="000000">
                      <a:alpha val="43137"/>
                    </a:srgbClr>
                  </a:outerShdw>
                </a:effectLst>
              </a:rPr>
              <a:t>m.date</a:t>
            </a:r>
            <a:r>
              <a:rPr lang="en-US" sz="1600" dirty="0">
                <a:effectLst>
                  <a:outerShdw blurRad="38100" dist="38100" dir="2700000" algn="tl">
                    <a:srgbClr val="000000">
                      <a:alpha val="43137"/>
                    </a:srgbClr>
                  </a:outerShdw>
                </a:effectLst>
              </a:rPr>
              <a:t>)) AS </a:t>
            </a:r>
            <a:r>
              <a:rPr lang="en-US" sz="1600" dirty="0" err="1">
                <a:effectLst>
                  <a:outerShdw blurRad="38100" dist="38100" dir="2700000" algn="tl">
                    <a:srgbClr val="000000">
                      <a:alpha val="43137"/>
                    </a:srgbClr>
                  </a:outerShdw>
                </a:effectLst>
              </a:rPr>
              <a:t>no_season_played</a:t>
            </a:r>
            <a:endParaRPr lang="en-US" sz="1600" dirty="0">
              <a:effectLst>
                <a:outerShdw blurRad="38100" dist="38100" dir="2700000" algn="tl">
                  <a:srgbClr val="000000">
                    <a:alpha val="43137"/>
                  </a:srgbClr>
                </a:outerShdw>
              </a:effectLst>
            </a:endParaRPr>
          </a:p>
          <a:p>
            <a:pPr marL="0" indent="0">
              <a:buNone/>
            </a:pPr>
            <a:r>
              <a:rPr lang="en-US" sz="1600" dirty="0">
                <a:effectLst>
                  <a:outerShdw blurRad="38100" dist="38100" dir="2700000" algn="tl">
                    <a:srgbClr val="000000">
                      <a:alpha val="43137"/>
                    </a:srgbClr>
                  </a:outerShdw>
                </a:effectLst>
              </a:rPr>
              <a:t>FROM  Deliveries AS </a:t>
            </a:r>
            <a:r>
              <a:rPr lang="en-US" sz="1600" dirty="0" err="1">
                <a:effectLst>
                  <a:outerShdw blurRad="38100" dist="38100" dir="2700000" algn="tl">
                    <a:srgbClr val="000000">
                      <a:alpha val="43137"/>
                    </a:srgbClr>
                  </a:outerShdw>
                </a:effectLst>
              </a:rPr>
              <a:t>i</a:t>
            </a:r>
            <a:endParaRPr lang="en-US" sz="1600" dirty="0">
              <a:effectLst>
                <a:outerShdw blurRad="38100" dist="38100" dir="2700000" algn="tl">
                  <a:srgbClr val="000000">
                    <a:alpha val="43137"/>
                  </a:srgbClr>
                </a:outerShdw>
              </a:effectLst>
            </a:endParaRPr>
          </a:p>
          <a:p>
            <a:pPr marL="0" indent="0">
              <a:buNone/>
            </a:pPr>
            <a:r>
              <a:rPr lang="en-US" sz="1600" dirty="0">
                <a:effectLst>
                  <a:outerShdw blurRad="38100" dist="38100" dir="2700000" algn="tl">
                    <a:srgbClr val="000000">
                      <a:alpha val="43137"/>
                    </a:srgbClr>
                  </a:outerShdw>
                </a:effectLst>
              </a:rPr>
              <a:t>INNER JOIN   Matches AS m ON i.id = m.id</a:t>
            </a:r>
          </a:p>
          <a:p>
            <a:pPr marL="0" indent="0">
              <a:buNone/>
            </a:pPr>
            <a:r>
              <a:rPr lang="en-US" sz="1600" dirty="0">
                <a:effectLst>
                  <a:outerShdw blurRad="38100" dist="38100" dir="2700000" algn="tl">
                    <a:srgbClr val="000000">
                      <a:alpha val="43137"/>
                    </a:srgbClr>
                  </a:outerShdw>
                </a:effectLst>
              </a:rPr>
              <a:t>GROUP BY   </a:t>
            </a:r>
            <a:r>
              <a:rPr lang="en-US" sz="1600" dirty="0" err="1">
                <a:effectLst>
                  <a:outerShdw blurRad="38100" dist="38100" dir="2700000" algn="tl">
                    <a:srgbClr val="000000">
                      <a:alpha val="43137"/>
                    </a:srgbClr>
                  </a:outerShdw>
                </a:effectLst>
              </a:rPr>
              <a:t>i.batsman</a:t>
            </a:r>
            <a:endParaRPr lang="en-US" sz="1600" dirty="0">
              <a:effectLst>
                <a:outerShdw blurRad="38100" dist="38100" dir="2700000" algn="tl">
                  <a:srgbClr val="000000">
                    <a:alpha val="43137"/>
                  </a:srgbClr>
                </a:outerShdw>
              </a:effectLst>
            </a:endParaRPr>
          </a:p>
          <a:p>
            <a:pPr marL="0" indent="0">
              <a:buNone/>
            </a:pPr>
            <a:r>
              <a:rPr lang="en-US" sz="1600" dirty="0">
                <a:effectLst>
                  <a:outerShdw blurRad="38100" dist="38100" dir="2700000" algn="tl">
                    <a:srgbClr val="000000">
                      <a:alpha val="43137"/>
                    </a:srgbClr>
                  </a:outerShdw>
                </a:effectLst>
              </a:rPr>
              <a:t>HAVING   COUNT(DISTINCT EXTRACT(YEAR FROM </a:t>
            </a:r>
            <a:r>
              <a:rPr lang="en-US" sz="1600" dirty="0" err="1">
                <a:effectLst>
                  <a:outerShdw blurRad="38100" dist="38100" dir="2700000" algn="tl">
                    <a:srgbClr val="000000">
                      <a:alpha val="43137"/>
                    </a:srgbClr>
                  </a:outerShdw>
                </a:effectLst>
              </a:rPr>
              <a:t>m.date</a:t>
            </a:r>
            <a:r>
              <a:rPr lang="en-US" sz="1600" dirty="0">
                <a:effectLst>
                  <a:outerShdw blurRad="38100" dist="38100" dir="2700000" algn="tl">
                    <a:srgbClr val="000000">
                      <a:alpha val="43137"/>
                    </a:srgbClr>
                  </a:outerShdw>
                </a:effectLst>
              </a:rPr>
              <a:t>)) &gt; 2</a:t>
            </a:r>
          </a:p>
          <a:p>
            <a:pPr marL="0" indent="0">
              <a:buNone/>
            </a:pPr>
            <a:r>
              <a:rPr lang="en-US" sz="1600" dirty="0">
                <a:effectLst>
                  <a:outerShdw blurRad="38100" dist="38100" dir="2700000" algn="tl">
                    <a:srgbClr val="000000">
                      <a:alpha val="43137"/>
                    </a:srgbClr>
                  </a:outerShdw>
                </a:effectLst>
              </a:rPr>
              <a:t>ORDER BY  </a:t>
            </a:r>
            <a:r>
              <a:rPr lang="en-US" sz="1600" dirty="0" err="1">
                <a:effectLst>
                  <a:outerShdw blurRad="38100" dist="38100" dir="2700000" algn="tl">
                    <a:srgbClr val="000000">
                      <a:alpha val="43137"/>
                    </a:srgbClr>
                  </a:outerShdw>
                </a:effectLst>
              </a:rPr>
              <a:t>no_of_sixes_fours</a:t>
            </a:r>
            <a:r>
              <a:rPr lang="en-US" sz="1600" dirty="0">
                <a:effectLst>
                  <a:outerShdw blurRad="38100" dist="38100" dir="2700000" algn="tl">
                    <a:srgbClr val="000000">
                      <a:alpha val="43137"/>
                    </a:srgbClr>
                  </a:outerShdw>
                </a:effectLst>
              </a:rPr>
              <a:t> DESC</a:t>
            </a:r>
          </a:p>
          <a:p>
            <a:pPr marL="0" indent="0">
              <a:buNone/>
            </a:pPr>
            <a:r>
              <a:rPr lang="en-US" sz="1600" dirty="0">
                <a:effectLst>
                  <a:outerShdw blurRad="38100" dist="38100" dir="2700000" algn="tl">
                    <a:srgbClr val="000000">
                      <a:alpha val="43137"/>
                    </a:srgbClr>
                  </a:outerShdw>
                </a:effectLst>
              </a:rPr>
              <a:t>limit 10;</a:t>
            </a:r>
            <a:endParaRPr lang="en-US" sz="1800" dirty="0">
              <a:effectLst>
                <a:outerShdw blurRad="38100" dist="38100" dir="2700000" algn="tl">
                  <a:srgbClr val="000000">
                    <a:alpha val="43137"/>
                  </a:srgbClr>
                </a:outerShdw>
              </a:effectLst>
            </a:endParaRPr>
          </a:p>
          <a:p>
            <a:pPr marL="0" indent="0">
              <a:buNone/>
            </a:pPr>
            <a:endParaRPr lang="en-IN" sz="1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5888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1697</TotalTime>
  <Words>3588</Words>
  <Application>Microsoft Office PowerPoint</Application>
  <PresentationFormat>Widescreen</PresentationFormat>
  <Paragraphs>784</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Inter</vt:lpstr>
      <vt:lpstr>Segoe UI</vt:lpstr>
      <vt:lpstr>Trebuchet MS</vt:lpstr>
      <vt:lpstr>Wingdings 3</vt:lpstr>
      <vt:lpstr>Facet</vt:lpstr>
      <vt:lpstr>IPL Auction Analysis Project       -By Saif Ali     </vt:lpstr>
      <vt:lpstr>Problem Statement:</vt:lpstr>
      <vt:lpstr> Create a Table for IPL_ball as Deliveries: </vt:lpstr>
      <vt:lpstr>  Create a Table for IPL_matches as Matches:</vt:lpstr>
      <vt:lpstr> </vt:lpstr>
      <vt:lpstr>Top 10 Best Strike Rate Batsman</vt:lpstr>
      <vt:lpstr> </vt:lpstr>
      <vt:lpstr>10 Player of good average:</vt:lpstr>
      <vt:lpstr> </vt:lpstr>
      <vt:lpstr>Hard-Hitting players :</vt:lpstr>
      <vt:lpstr> </vt:lpstr>
      <vt:lpstr>Bowlers with good Economy:</vt:lpstr>
      <vt:lpstr> </vt:lpstr>
      <vt:lpstr>Bowler with good strike rate :</vt:lpstr>
      <vt:lpstr>All rounder with best strike rate </vt:lpstr>
      <vt:lpstr>All rounder Strike rate :</vt:lpstr>
      <vt:lpstr>Now you need to get 2 wiecket keeper. A wicket keeper who surpasses in achieving dismissals through 'stumped' or 'caught' methods is considered one of the best in wicket keeper. ( I use criteria for this is dismissal_kind = [‘stumped’,’caught’] ) </vt:lpstr>
      <vt:lpstr>1. Get the count of cities that have hosted an IPL match </vt:lpstr>
      <vt:lpstr>2. Create table deliveries_v02 with all the columns of the table ‘deliveries’ and an additional column ball_result containing values boundary, dot or other depending on the total_run (boundary for &gt;= 4, dot for 0 and other for any other number) (Hint 1 : CASE WHEN statement is used to get condition based results) (Hint 2: To convert the output data of the select statement into a table, you can use a subquery. Create table table_name as [entire select statement].</vt:lpstr>
      <vt:lpstr>3. Write a query to fetch the total number of boundaries and dot balls from the deliveries_v02 table.</vt:lpstr>
      <vt:lpstr>4. Write a query to fetch the total number of boundaries scored by each team from the deliveries_v02 table and order it in descending order of the number of boundaries scored. </vt:lpstr>
      <vt:lpstr>5. Write a query to fetch the total number of dot balls bowled by each team and order it in descending order of the total number of dot balls bowled.</vt:lpstr>
      <vt:lpstr>6. Write a query to fetch the total number of dismissals by dismissal kinds where dismissal kind is not NA</vt:lpstr>
      <vt:lpstr>7. Write a query to get the top 5 bowlers who conceded maximum extra runs from the deliveries table</vt:lpstr>
      <vt:lpstr>8. Write a query to create a table named deliveries_v03 with all the columns of deliveries_v02 table and two additional column (named venue and match_date) of venue and date from table matches</vt:lpstr>
      <vt:lpstr>9. Write a query to fetch the total runs scored for each venue and order it in the descending order of total runs scored. </vt:lpstr>
      <vt:lpstr> Total runs scored for each Venue:</vt:lpstr>
      <vt:lpstr>10. Write a query to fetch the year-wise total runs scored at Eden Gardens and order it in the descending order of total runs scored.</vt:lpstr>
      <vt:lpstr>Suggest teams or players a company should endorse for its products 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 Ali</dc:creator>
  <cp:lastModifiedBy>Saif Ali</cp:lastModifiedBy>
  <cp:revision>13</cp:revision>
  <dcterms:created xsi:type="dcterms:W3CDTF">2024-03-28T06:16:10Z</dcterms:created>
  <dcterms:modified xsi:type="dcterms:W3CDTF">2024-04-17T15:22:34Z</dcterms:modified>
</cp:coreProperties>
</file>