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9c54fdc82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9c54fdc82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9c54fdc82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9c54fdc82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99c54fdc82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99c54fdc82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99c54fdc82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99c54fdc82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99c54fdc82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99c54fdc82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9c54fdc82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9c54fdc82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99c54fdc82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99c54fdc82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4aad499f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4aad499f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381fa6d0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381fa6d0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a4aad499f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a4aad499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8381fa6d0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8381fa6d0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a4aad499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a4aad499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a4aad499f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a4aad499f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a87517d53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a87517d53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a436017dd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a436017dd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a436017dd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a436017dd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8381fa6d0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8381fa6d0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436017ddf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a436017dd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381fa6d0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381fa6d0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8381fa6d0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8381fa6d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9c54fdc8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9c54fdc8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99c54fdc82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99c54fdc8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99c54fdc82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99c54fdc8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9c54fdc82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9c54fdc8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99c54fdc82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99c54fdc8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9c54fdc82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9c54fdc8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1.xml"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11.jpg" /></Relationships>
</file>

<file path=ppt/slides/_rels/slide1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3.xml" /><Relationship Id="rId1" Type="http://schemas.openxmlformats.org/officeDocument/2006/relationships/slideLayout" Target="../slideLayouts/slideLayout1.xml" /><Relationship Id="rId4" Type="http://schemas.openxmlformats.org/officeDocument/2006/relationships/image" Target="../media/image12.jpg" /></Relationships>
</file>

<file path=ppt/slides/_rels/slide1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4.xml" /><Relationship Id="rId1" Type="http://schemas.openxmlformats.org/officeDocument/2006/relationships/slideLayout" Target="../slideLayouts/slideLayout1.xml" /><Relationship Id="rId4" Type="http://schemas.openxmlformats.org/officeDocument/2006/relationships/image" Target="../media/image13.png" /></Relationships>
</file>

<file path=ppt/slides/_rels/slide1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5.xml" /><Relationship Id="rId1" Type="http://schemas.openxmlformats.org/officeDocument/2006/relationships/slideLayout" Target="../slideLayouts/slideLayout1.xml"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6.xml" /><Relationship Id="rId1" Type="http://schemas.openxmlformats.org/officeDocument/2006/relationships/slideLayout" Target="../slideLayouts/slideLayout1.xml" /><Relationship Id="rId4" Type="http://schemas.openxmlformats.org/officeDocument/2006/relationships/image" Target="../media/image15.png" /></Relationships>
</file>

<file path=ppt/slides/_rels/slide1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7.xml" /><Relationship Id="rId1" Type="http://schemas.openxmlformats.org/officeDocument/2006/relationships/slideLayout" Target="../slideLayouts/slideLayout1.xml" /><Relationship Id="rId6" Type="http://schemas.openxmlformats.org/officeDocument/2006/relationships/image" Target="../media/image18.jpg" /><Relationship Id="rId5" Type="http://schemas.openxmlformats.org/officeDocument/2006/relationships/image" Target="../media/image17.png" /><Relationship Id="rId4" Type="http://schemas.openxmlformats.org/officeDocument/2006/relationships/image" Target="../media/image16.jpg" /></Relationships>
</file>

<file path=ppt/slides/_rels/slide1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8.xml" /><Relationship Id="rId1" Type="http://schemas.openxmlformats.org/officeDocument/2006/relationships/slideLayout" Target="../slideLayouts/slideLayout1.xml" /><Relationship Id="rId4" Type="http://schemas.openxmlformats.org/officeDocument/2006/relationships/image" Target="../media/image19.png" /></Relationships>
</file>

<file path=ppt/slides/_rels/slide1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9.xml" /><Relationship Id="rId1" Type="http://schemas.openxmlformats.org/officeDocument/2006/relationships/slideLayout" Target="../slideLayouts/slideLayout1.xml" /><Relationship Id="rId4" Type="http://schemas.openxmlformats.org/officeDocument/2006/relationships/image" Target="../media/image20.png"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0.xml" /><Relationship Id="rId1" Type="http://schemas.openxmlformats.org/officeDocument/2006/relationships/slideLayout" Target="../slideLayouts/slideLayout1.xml" /><Relationship Id="rId4" Type="http://schemas.openxmlformats.org/officeDocument/2006/relationships/image" Target="../media/image21.png" /></Relationships>
</file>

<file path=ppt/slides/_rels/slide2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1.xml" /><Relationship Id="rId1" Type="http://schemas.openxmlformats.org/officeDocument/2006/relationships/slideLayout" Target="../slideLayouts/slideLayout1.xml" /><Relationship Id="rId4" Type="http://schemas.openxmlformats.org/officeDocument/2006/relationships/image" Target="../media/image22.png" /></Relationships>
</file>

<file path=ppt/slides/_rels/slide2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2.xml" /><Relationship Id="rId1" Type="http://schemas.openxmlformats.org/officeDocument/2006/relationships/slideLayout" Target="../slideLayouts/slideLayout1.xml" /><Relationship Id="rId4" Type="http://schemas.openxmlformats.org/officeDocument/2006/relationships/image" Target="../media/image23.png" /></Relationships>
</file>

<file path=ppt/slides/_rels/slide2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3.xml" /><Relationship Id="rId1" Type="http://schemas.openxmlformats.org/officeDocument/2006/relationships/slideLayout" Target="../slideLayouts/slideLayout1.xml" /><Relationship Id="rId5" Type="http://schemas.openxmlformats.org/officeDocument/2006/relationships/image" Target="../media/image25.png" /><Relationship Id="rId4" Type="http://schemas.openxmlformats.org/officeDocument/2006/relationships/image" Target="../media/image24.png" /></Relationships>
</file>

<file path=ppt/slides/_rels/slide2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4.xml" /><Relationship Id="rId1" Type="http://schemas.openxmlformats.org/officeDocument/2006/relationships/slideLayout" Target="../slideLayouts/slideLayout1.xml" /><Relationship Id="rId5" Type="http://schemas.openxmlformats.org/officeDocument/2006/relationships/image" Target="../media/image27.png" /><Relationship Id="rId4" Type="http://schemas.openxmlformats.org/officeDocument/2006/relationships/image" Target="../media/image26.png" /></Relationships>
</file>

<file path=ppt/slides/_rels/slide2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5.jpg"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8.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descr="A picture containing text, sign, outdoor&#10;&#10;Description automatically generated"/>
          <p:cNvPicPr preferRelativeResize="0"/>
          <p:nvPr/>
        </p:nvPicPr>
        <p:blipFill rotWithShape="1">
          <a:blip r:embed="rId3">
            <a:alphaModFix/>
          </a:blip>
          <a:srcRect/>
          <a:stretch/>
        </p:blipFill>
        <p:spPr>
          <a:xfrm>
            <a:off x="304825" y="126100"/>
            <a:ext cx="746325" cy="1270625"/>
          </a:xfrm>
          <a:prstGeom prst="rect">
            <a:avLst/>
          </a:prstGeom>
          <a:noFill/>
          <a:ln>
            <a:noFill/>
          </a:ln>
        </p:spPr>
      </p:pic>
      <p:pic>
        <p:nvPicPr>
          <p:cNvPr id="56" name="Google Shape;56;p13" descr="A picture containing text, clipart&#10;&#10;Description automatically generated"/>
          <p:cNvPicPr preferRelativeResize="0"/>
          <p:nvPr/>
        </p:nvPicPr>
        <p:blipFill rotWithShape="1">
          <a:blip r:embed="rId4">
            <a:alphaModFix/>
          </a:blip>
          <a:srcRect l="5826" t="14945" r="8483" b="10848"/>
          <a:stretch/>
        </p:blipFill>
        <p:spPr>
          <a:xfrm>
            <a:off x="6607900" y="193900"/>
            <a:ext cx="2332000" cy="867450"/>
          </a:xfrm>
          <a:prstGeom prst="rect">
            <a:avLst/>
          </a:prstGeom>
          <a:noFill/>
          <a:ln>
            <a:noFill/>
          </a:ln>
        </p:spPr>
      </p:pic>
      <p:sp>
        <p:nvSpPr>
          <p:cNvPr id="57" name="Google Shape;57;p13"/>
          <p:cNvSpPr txBox="1"/>
          <p:nvPr/>
        </p:nvSpPr>
        <p:spPr>
          <a:xfrm>
            <a:off x="1632900" y="1335500"/>
            <a:ext cx="58782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100" b="1">
                <a:latin typeface="Times New Roman"/>
                <a:ea typeface="Times New Roman"/>
                <a:cs typeface="Times New Roman"/>
                <a:sym typeface="Times New Roman"/>
              </a:rPr>
              <a:t>MINOR PROJECT</a:t>
            </a:r>
            <a:endParaRPr sz="4100" b="1">
              <a:latin typeface="Times New Roman"/>
              <a:ea typeface="Times New Roman"/>
              <a:cs typeface="Times New Roman"/>
              <a:sym typeface="Times New Roman"/>
            </a:endParaRPr>
          </a:p>
        </p:txBody>
      </p:sp>
      <p:sp>
        <p:nvSpPr>
          <p:cNvPr id="58" name="Google Shape;58;p13"/>
          <p:cNvSpPr txBox="1"/>
          <p:nvPr/>
        </p:nvSpPr>
        <p:spPr>
          <a:xfrm>
            <a:off x="765450" y="2217313"/>
            <a:ext cx="7613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latin typeface="Times New Roman"/>
                <a:ea typeface="Times New Roman"/>
                <a:cs typeface="Times New Roman"/>
                <a:sym typeface="Times New Roman"/>
              </a:rPr>
              <a:t>Detecting Ripeness Of Fruits using Machine Learning</a:t>
            </a:r>
            <a:endParaRPr sz="2600">
              <a:latin typeface="Times New Roman"/>
              <a:ea typeface="Times New Roman"/>
              <a:cs typeface="Times New Roman"/>
              <a:sym typeface="Times New Roman"/>
            </a:endParaRPr>
          </a:p>
        </p:txBody>
      </p:sp>
      <p:sp>
        <p:nvSpPr>
          <p:cNvPr id="59" name="Google Shape;59;p13"/>
          <p:cNvSpPr txBox="1"/>
          <p:nvPr/>
        </p:nvSpPr>
        <p:spPr>
          <a:xfrm>
            <a:off x="127650" y="3753900"/>
            <a:ext cx="5878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Presented By:</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R2142201580- Ayush Goel</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R2142201811- Kalpana Srivastava</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R2142201666- Md Saif Anjum Khan</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R2142201690- Yachika Maheshwari </a:t>
            </a:r>
            <a:endParaRPr>
              <a:latin typeface="Times New Roman"/>
              <a:ea typeface="Times New Roman"/>
              <a:cs typeface="Times New Roman"/>
              <a:sym typeface="Times New Roman"/>
            </a:endParaRPr>
          </a:p>
        </p:txBody>
      </p:sp>
      <p:sp>
        <p:nvSpPr>
          <p:cNvPr id="60" name="Google Shape;60;p13"/>
          <p:cNvSpPr txBox="1"/>
          <p:nvPr/>
        </p:nvSpPr>
        <p:spPr>
          <a:xfrm>
            <a:off x="4898675" y="3753900"/>
            <a:ext cx="3643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latin typeface="Times New Roman"/>
                <a:ea typeface="Times New Roman"/>
                <a:cs typeface="Times New Roman"/>
                <a:sym typeface="Times New Roman"/>
              </a:rPr>
              <a:t>Mentor- Dr. Ambika Aggarwal</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22"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39" name="Google Shape;139;p22"/>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40" name="Google Shape;140;p22"/>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41" name="Google Shape;141;p22"/>
          <p:cNvSpPr/>
          <p:nvPr/>
        </p:nvSpPr>
        <p:spPr>
          <a:xfrm>
            <a:off x="668400" y="1785950"/>
            <a:ext cx="7807200" cy="3020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23"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48" name="Google Shape;148;p23"/>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49" name="Google Shape;149;p23"/>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50" name="Google Shape;150;p23"/>
          <p:cNvSpPr/>
          <p:nvPr/>
        </p:nvSpPr>
        <p:spPr>
          <a:xfrm>
            <a:off x="980098" y="1673676"/>
            <a:ext cx="7183800" cy="3148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4"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57" name="Google Shape;157;p24"/>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58" name="Google Shape;158;p24"/>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59" name="Google Shape;159;p24"/>
          <p:cNvSpPr/>
          <p:nvPr/>
        </p:nvSpPr>
        <p:spPr>
          <a:xfrm>
            <a:off x="699006" y="1615604"/>
            <a:ext cx="7746000" cy="3232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5" name="Google Shape;165;p25"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66" name="Google Shape;166;p25"/>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67" name="Google Shape;167;p25"/>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68" name="Google Shape;168;p25"/>
          <p:cNvSpPr/>
          <p:nvPr/>
        </p:nvSpPr>
        <p:spPr>
          <a:xfrm>
            <a:off x="591750" y="1673673"/>
            <a:ext cx="7960500" cy="316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6"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75" name="Google Shape;175;p26"/>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76" name="Google Shape;176;p26"/>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77" name="Google Shape;177;p26"/>
          <p:cNvSpPr/>
          <p:nvPr/>
        </p:nvSpPr>
        <p:spPr>
          <a:xfrm>
            <a:off x="816450" y="1717650"/>
            <a:ext cx="7511100" cy="3111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27"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84" name="Google Shape;184;p27"/>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85" name="Google Shape;185;p27"/>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Flattening Layer</a:t>
            </a:r>
            <a:endParaRPr sz="1800">
              <a:solidFill>
                <a:srgbClr val="E82A2A"/>
              </a:solidFill>
              <a:latin typeface="Times New Roman"/>
              <a:ea typeface="Times New Roman"/>
              <a:cs typeface="Times New Roman"/>
              <a:sym typeface="Times New Roman"/>
            </a:endParaRPr>
          </a:p>
        </p:txBody>
      </p:sp>
      <p:sp>
        <p:nvSpPr>
          <p:cNvPr id="186" name="Google Shape;186;p27"/>
          <p:cNvSpPr/>
          <p:nvPr/>
        </p:nvSpPr>
        <p:spPr>
          <a:xfrm>
            <a:off x="1565700" y="1615600"/>
            <a:ext cx="6012600" cy="3263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8"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93" name="Google Shape;193;p28"/>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94" name="Google Shape;194;p28"/>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Full Connection</a:t>
            </a:r>
            <a:endParaRPr sz="1800">
              <a:solidFill>
                <a:srgbClr val="E82A2A"/>
              </a:solidFill>
              <a:latin typeface="Times New Roman"/>
              <a:ea typeface="Times New Roman"/>
              <a:cs typeface="Times New Roman"/>
              <a:sym typeface="Times New Roman"/>
            </a:endParaRPr>
          </a:p>
        </p:txBody>
      </p:sp>
      <p:sp>
        <p:nvSpPr>
          <p:cNvPr id="195" name="Google Shape;195;p28"/>
          <p:cNvSpPr/>
          <p:nvPr/>
        </p:nvSpPr>
        <p:spPr>
          <a:xfrm>
            <a:off x="1499850" y="1425525"/>
            <a:ext cx="6144300" cy="3442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1" name="Google Shape;201;p29"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02" name="Google Shape;202;p29"/>
          <p:cNvSpPr txBox="1"/>
          <p:nvPr/>
        </p:nvSpPr>
        <p:spPr>
          <a:xfrm>
            <a:off x="183700" y="181713"/>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Results</a:t>
            </a:r>
            <a:endParaRPr sz="2700" b="1">
              <a:solidFill>
                <a:srgbClr val="24C1F6"/>
              </a:solidFill>
              <a:latin typeface="Times New Roman"/>
              <a:ea typeface="Times New Roman"/>
              <a:cs typeface="Times New Roman"/>
              <a:sym typeface="Times New Roman"/>
            </a:endParaRPr>
          </a:p>
        </p:txBody>
      </p:sp>
      <p:sp>
        <p:nvSpPr>
          <p:cNvPr id="203" name="Google Shape;203;p29"/>
          <p:cNvSpPr txBox="1"/>
          <p:nvPr/>
        </p:nvSpPr>
        <p:spPr>
          <a:xfrm>
            <a:off x="649425" y="914675"/>
            <a:ext cx="687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Tests Cases</a:t>
            </a:r>
            <a:endParaRPr sz="1800">
              <a:solidFill>
                <a:srgbClr val="AE36FF"/>
              </a:solidFill>
              <a:latin typeface="Times New Roman"/>
              <a:ea typeface="Times New Roman"/>
              <a:cs typeface="Times New Roman"/>
              <a:sym typeface="Times New Roman"/>
            </a:endParaRPr>
          </a:p>
        </p:txBody>
      </p:sp>
      <p:pic>
        <p:nvPicPr>
          <p:cNvPr id="204" name="Google Shape;204;p29"/>
          <p:cNvPicPr preferRelativeResize="0"/>
          <p:nvPr/>
        </p:nvPicPr>
        <p:blipFill>
          <a:blip r:embed="rId4">
            <a:alphaModFix/>
          </a:blip>
          <a:stretch>
            <a:fillRect/>
          </a:stretch>
        </p:blipFill>
        <p:spPr>
          <a:xfrm>
            <a:off x="771900" y="1549850"/>
            <a:ext cx="1403875" cy="1403875"/>
          </a:xfrm>
          <a:prstGeom prst="rect">
            <a:avLst/>
          </a:prstGeom>
          <a:noFill/>
          <a:ln w="19050" cap="flat" cmpd="sng">
            <a:solidFill>
              <a:schemeClr val="dk1"/>
            </a:solidFill>
            <a:prstDash val="solid"/>
            <a:round/>
            <a:headEnd type="none" w="sm" len="sm"/>
            <a:tailEnd type="none" w="sm" len="sm"/>
          </a:ln>
        </p:spPr>
      </p:pic>
      <p:pic>
        <p:nvPicPr>
          <p:cNvPr id="205" name="Google Shape;205;p29"/>
          <p:cNvPicPr preferRelativeResize="0"/>
          <p:nvPr/>
        </p:nvPicPr>
        <p:blipFill>
          <a:blip r:embed="rId5">
            <a:alphaModFix/>
          </a:blip>
          <a:stretch>
            <a:fillRect/>
          </a:stretch>
        </p:blipFill>
        <p:spPr>
          <a:xfrm>
            <a:off x="3310800" y="1880825"/>
            <a:ext cx="1192851" cy="482724"/>
          </a:xfrm>
          <a:prstGeom prst="rect">
            <a:avLst/>
          </a:prstGeom>
          <a:noFill/>
          <a:ln>
            <a:noFill/>
          </a:ln>
        </p:spPr>
      </p:pic>
      <p:pic>
        <p:nvPicPr>
          <p:cNvPr id="206" name="Google Shape;206;p29"/>
          <p:cNvPicPr preferRelativeResize="0"/>
          <p:nvPr/>
        </p:nvPicPr>
        <p:blipFill>
          <a:blip r:embed="rId6">
            <a:alphaModFix/>
          </a:blip>
          <a:stretch>
            <a:fillRect/>
          </a:stretch>
        </p:blipFill>
        <p:spPr>
          <a:xfrm>
            <a:off x="771900" y="3322575"/>
            <a:ext cx="1403875" cy="1403875"/>
          </a:xfrm>
          <a:prstGeom prst="rect">
            <a:avLst/>
          </a:prstGeom>
          <a:noFill/>
          <a:ln w="19050" cap="flat" cmpd="sng">
            <a:solidFill>
              <a:schemeClr val="dk1"/>
            </a:solidFill>
            <a:prstDash val="solid"/>
            <a:round/>
            <a:headEnd type="none" w="sm" len="sm"/>
            <a:tailEnd type="none" w="sm" len="sm"/>
          </a:ln>
        </p:spPr>
      </p:pic>
      <p:pic>
        <p:nvPicPr>
          <p:cNvPr id="207" name="Google Shape;207;p29"/>
          <p:cNvPicPr preferRelativeResize="0"/>
          <p:nvPr/>
        </p:nvPicPr>
        <p:blipFill>
          <a:blip r:embed="rId5">
            <a:alphaModFix/>
          </a:blip>
          <a:stretch>
            <a:fillRect/>
          </a:stretch>
        </p:blipFill>
        <p:spPr>
          <a:xfrm>
            <a:off x="3310800" y="3783150"/>
            <a:ext cx="1192851" cy="482724"/>
          </a:xfrm>
          <a:prstGeom prst="rect">
            <a:avLst/>
          </a:prstGeom>
          <a:noFill/>
          <a:ln>
            <a:noFill/>
          </a:ln>
        </p:spPr>
      </p:pic>
      <p:sp>
        <p:nvSpPr>
          <p:cNvPr id="208" name="Google Shape;208;p29"/>
          <p:cNvSpPr txBox="1"/>
          <p:nvPr/>
        </p:nvSpPr>
        <p:spPr>
          <a:xfrm>
            <a:off x="5176150" y="1806575"/>
            <a:ext cx="37026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latin typeface="Times New Roman"/>
                <a:ea typeface="Times New Roman"/>
                <a:cs typeface="Times New Roman"/>
                <a:sym typeface="Times New Roman"/>
              </a:rPr>
              <a:t>Ripe</a:t>
            </a:r>
            <a:endParaRPr sz="2900">
              <a:latin typeface="Times New Roman"/>
              <a:ea typeface="Times New Roman"/>
              <a:cs typeface="Times New Roman"/>
              <a:sym typeface="Times New Roman"/>
            </a:endParaRPr>
          </a:p>
        </p:txBody>
      </p:sp>
      <p:sp>
        <p:nvSpPr>
          <p:cNvPr id="209" name="Google Shape;209;p29"/>
          <p:cNvSpPr txBox="1"/>
          <p:nvPr/>
        </p:nvSpPr>
        <p:spPr>
          <a:xfrm>
            <a:off x="5176150" y="3783150"/>
            <a:ext cx="37026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latin typeface="Times New Roman"/>
                <a:ea typeface="Times New Roman"/>
                <a:cs typeface="Times New Roman"/>
                <a:sym typeface="Times New Roman"/>
              </a:rPr>
              <a:t>Unripe</a:t>
            </a:r>
            <a:endParaRPr sz="2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 name="Google Shape;215;p30"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16" name="Google Shape;216;p30"/>
          <p:cNvSpPr txBox="1"/>
          <p:nvPr/>
        </p:nvSpPr>
        <p:spPr>
          <a:xfrm>
            <a:off x="183700" y="181713"/>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Results</a:t>
            </a:r>
            <a:endParaRPr sz="2700" b="1">
              <a:solidFill>
                <a:srgbClr val="24C1F6"/>
              </a:solidFill>
              <a:latin typeface="Times New Roman"/>
              <a:ea typeface="Times New Roman"/>
              <a:cs typeface="Times New Roman"/>
              <a:sym typeface="Times New Roman"/>
            </a:endParaRPr>
          </a:p>
        </p:txBody>
      </p:sp>
      <p:sp>
        <p:nvSpPr>
          <p:cNvPr id="217" name="Google Shape;217;p30"/>
          <p:cNvSpPr txBox="1"/>
          <p:nvPr/>
        </p:nvSpPr>
        <p:spPr>
          <a:xfrm>
            <a:off x="649425" y="935075"/>
            <a:ext cx="687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Tests Cases</a:t>
            </a:r>
            <a:endParaRPr sz="1800">
              <a:solidFill>
                <a:srgbClr val="AE36FF"/>
              </a:solidFill>
              <a:latin typeface="Times New Roman"/>
              <a:ea typeface="Times New Roman"/>
              <a:cs typeface="Times New Roman"/>
              <a:sym typeface="Times New Roman"/>
            </a:endParaRPr>
          </a:p>
        </p:txBody>
      </p:sp>
      <p:pic>
        <p:nvPicPr>
          <p:cNvPr id="218" name="Google Shape;218;p30"/>
          <p:cNvPicPr preferRelativeResize="0"/>
          <p:nvPr/>
        </p:nvPicPr>
        <p:blipFill rotWithShape="1">
          <a:blip r:embed="rId4">
            <a:alphaModFix/>
          </a:blip>
          <a:srcRect l="19437" t="54090" r="37927" b="13965"/>
          <a:stretch/>
        </p:blipFill>
        <p:spPr>
          <a:xfrm>
            <a:off x="777625" y="1457425"/>
            <a:ext cx="7603027" cy="3204401"/>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p31"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25" name="Google Shape;225;p31"/>
          <p:cNvSpPr txBox="1"/>
          <p:nvPr/>
        </p:nvSpPr>
        <p:spPr>
          <a:xfrm>
            <a:off x="183700" y="181713"/>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Results</a:t>
            </a:r>
            <a:endParaRPr sz="2700" b="1">
              <a:solidFill>
                <a:srgbClr val="24C1F6"/>
              </a:solidFill>
              <a:latin typeface="Times New Roman"/>
              <a:ea typeface="Times New Roman"/>
              <a:cs typeface="Times New Roman"/>
              <a:sym typeface="Times New Roman"/>
            </a:endParaRPr>
          </a:p>
        </p:txBody>
      </p:sp>
      <p:sp>
        <p:nvSpPr>
          <p:cNvPr id="226" name="Google Shape;226;p31"/>
          <p:cNvSpPr txBox="1"/>
          <p:nvPr/>
        </p:nvSpPr>
        <p:spPr>
          <a:xfrm>
            <a:off x="680050" y="979925"/>
            <a:ext cx="687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Outcome Graph</a:t>
            </a:r>
            <a:endParaRPr sz="1800">
              <a:solidFill>
                <a:srgbClr val="AE36FF"/>
              </a:solidFill>
              <a:latin typeface="Times New Roman"/>
              <a:ea typeface="Times New Roman"/>
              <a:cs typeface="Times New Roman"/>
              <a:sym typeface="Times New Roman"/>
            </a:endParaRPr>
          </a:p>
        </p:txBody>
      </p:sp>
      <p:pic>
        <p:nvPicPr>
          <p:cNvPr id="227" name="Google Shape;227;p31"/>
          <p:cNvPicPr preferRelativeResize="0"/>
          <p:nvPr/>
        </p:nvPicPr>
        <p:blipFill rotWithShape="1">
          <a:blip r:embed="rId4">
            <a:alphaModFix/>
          </a:blip>
          <a:srcRect t="14995" b="9991"/>
          <a:stretch/>
        </p:blipFill>
        <p:spPr>
          <a:xfrm>
            <a:off x="933413" y="1547125"/>
            <a:ext cx="7522123" cy="3173874"/>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67" name="Google Shape;67;p14"/>
          <p:cNvSpPr txBox="1"/>
          <p:nvPr/>
        </p:nvSpPr>
        <p:spPr>
          <a:xfrm>
            <a:off x="188900" y="193900"/>
            <a:ext cx="5878200" cy="615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24C1F6"/>
                </a:solidFill>
                <a:latin typeface="Times New Roman"/>
                <a:ea typeface="Times New Roman"/>
                <a:cs typeface="Times New Roman"/>
                <a:sym typeface="Times New Roman"/>
              </a:rPr>
              <a:t>Content</a:t>
            </a:r>
            <a:endParaRPr sz="3000" b="1">
              <a:solidFill>
                <a:srgbClr val="24C1F6"/>
              </a:solidFill>
              <a:latin typeface="Times New Roman"/>
              <a:ea typeface="Times New Roman"/>
              <a:cs typeface="Times New Roman"/>
              <a:sym typeface="Times New Roman"/>
            </a:endParaRPr>
          </a:p>
        </p:txBody>
      </p:sp>
      <p:sp>
        <p:nvSpPr>
          <p:cNvPr id="68" name="Google Shape;68;p14"/>
          <p:cNvSpPr txBox="1"/>
          <p:nvPr/>
        </p:nvSpPr>
        <p:spPr>
          <a:xfrm>
            <a:off x="336775" y="102052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9" name="Google Shape;69;p14"/>
          <p:cNvSpPr txBox="1"/>
          <p:nvPr/>
        </p:nvSpPr>
        <p:spPr>
          <a:xfrm>
            <a:off x="729775" y="1563600"/>
            <a:ext cx="5878200" cy="2016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Introduction</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Result</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Conclusion</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Reference</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32"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34" name="Google Shape;234;p32"/>
          <p:cNvSpPr txBox="1"/>
          <p:nvPr/>
        </p:nvSpPr>
        <p:spPr>
          <a:xfrm>
            <a:off x="183700" y="181713"/>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Results</a:t>
            </a:r>
            <a:endParaRPr sz="2700" b="1">
              <a:solidFill>
                <a:srgbClr val="24C1F6"/>
              </a:solidFill>
              <a:latin typeface="Times New Roman"/>
              <a:ea typeface="Times New Roman"/>
              <a:cs typeface="Times New Roman"/>
              <a:sym typeface="Times New Roman"/>
            </a:endParaRPr>
          </a:p>
        </p:txBody>
      </p:sp>
      <p:sp>
        <p:nvSpPr>
          <p:cNvPr id="235" name="Google Shape;235;p32"/>
          <p:cNvSpPr txBox="1"/>
          <p:nvPr/>
        </p:nvSpPr>
        <p:spPr>
          <a:xfrm>
            <a:off x="224525" y="863650"/>
            <a:ext cx="687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Comparative Study</a:t>
            </a:r>
            <a:endParaRPr sz="1800">
              <a:solidFill>
                <a:srgbClr val="AE36FF"/>
              </a:solidFill>
              <a:latin typeface="Times New Roman"/>
              <a:ea typeface="Times New Roman"/>
              <a:cs typeface="Times New Roman"/>
              <a:sym typeface="Times New Roman"/>
            </a:endParaRPr>
          </a:p>
        </p:txBody>
      </p:sp>
      <p:sp>
        <p:nvSpPr>
          <p:cNvPr id="236" name="Google Shape;236;p32"/>
          <p:cNvSpPr txBox="1"/>
          <p:nvPr/>
        </p:nvSpPr>
        <p:spPr>
          <a:xfrm>
            <a:off x="476000" y="1457475"/>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CNN (Convolutional Neural Network)</a:t>
            </a:r>
            <a:endParaRPr sz="1800">
              <a:solidFill>
                <a:srgbClr val="E82A2A"/>
              </a:solidFill>
              <a:latin typeface="Times New Roman"/>
              <a:ea typeface="Times New Roman"/>
              <a:cs typeface="Times New Roman"/>
              <a:sym typeface="Times New Roman"/>
            </a:endParaRPr>
          </a:p>
        </p:txBody>
      </p:sp>
      <p:pic>
        <p:nvPicPr>
          <p:cNvPr id="237" name="Google Shape;237;p32"/>
          <p:cNvPicPr preferRelativeResize="0"/>
          <p:nvPr/>
        </p:nvPicPr>
        <p:blipFill>
          <a:blip r:embed="rId4">
            <a:alphaModFix/>
          </a:blip>
          <a:stretch>
            <a:fillRect/>
          </a:stretch>
        </p:blipFill>
        <p:spPr>
          <a:xfrm>
            <a:off x="606213" y="2317125"/>
            <a:ext cx="7931575" cy="11894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3" name="Google Shape;243;p33"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44" name="Google Shape;244;p33"/>
          <p:cNvSpPr txBox="1"/>
          <p:nvPr/>
        </p:nvSpPr>
        <p:spPr>
          <a:xfrm>
            <a:off x="183700" y="181713"/>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Results</a:t>
            </a:r>
            <a:endParaRPr sz="2700" b="1">
              <a:solidFill>
                <a:srgbClr val="24C1F6"/>
              </a:solidFill>
              <a:latin typeface="Times New Roman"/>
              <a:ea typeface="Times New Roman"/>
              <a:cs typeface="Times New Roman"/>
              <a:sym typeface="Times New Roman"/>
            </a:endParaRPr>
          </a:p>
        </p:txBody>
      </p:sp>
      <p:sp>
        <p:nvSpPr>
          <p:cNvPr id="245" name="Google Shape;245;p33"/>
          <p:cNvSpPr txBox="1"/>
          <p:nvPr/>
        </p:nvSpPr>
        <p:spPr>
          <a:xfrm>
            <a:off x="224525" y="863650"/>
            <a:ext cx="687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Comparative Study</a:t>
            </a:r>
            <a:endParaRPr sz="1800">
              <a:solidFill>
                <a:srgbClr val="AE36FF"/>
              </a:solidFill>
              <a:latin typeface="Times New Roman"/>
              <a:ea typeface="Times New Roman"/>
              <a:cs typeface="Times New Roman"/>
              <a:sym typeface="Times New Roman"/>
            </a:endParaRPr>
          </a:p>
        </p:txBody>
      </p:sp>
      <p:sp>
        <p:nvSpPr>
          <p:cNvPr id="246" name="Google Shape;246;p33"/>
          <p:cNvSpPr txBox="1"/>
          <p:nvPr/>
        </p:nvSpPr>
        <p:spPr>
          <a:xfrm>
            <a:off x="476000" y="1457475"/>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SVM (Support Vector Machine)</a:t>
            </a:r>
            <a:endParaRPr sz="1800">
              <a:solidFill>
                <a:srgbClr val="E82A2A"/>
              </a:solidFill>
              <a:latin typeface="Times New Roman"/>
              <a:ea typeface="Times New Roman"/>
              <a:cs typeface="Times New Roman"/>
              <a:sym typeface="Times New Roman"/>
            </a:endParaRPr>
          </a:p>
        </p:txBody>
      </p:sp>
      <p:pic>
        <p:nvPicPr>
          <p:cNvPr id="247" name="Google Shape;247;p33"/>
          <p:cNvPicPr preferRelativeResize="0"/>
          <p:nvPr/>
        </p:nvPicPr>
        <p:blipFill>
          <a:blip r:embed="rId4">
            <a:alphaModFix/>
          </a:blip>
          <a:stretch>
            <a:fillRect/>
          </a:stretch>
        </p:blipFill>
        <p:spPr>
          <a:xfrm>
            <a:off x="1063274" y="2143700"/>
            <a:ext cx="7017449" cy="2529547"/>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34"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54" name="Google Shape;254;p34"/>
          <p:cNvSpPr txBox="1"/>
          <p:nvPr/>
        </p:nvSpPr>
        <p:spPr>
          <a:xfrm>
            <a:off x="234725"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Conclusion</a:t>
            </a:r>
            <a:endParaRPr sz="2700" b="1">
              <a:solidFill>
                <a:srgbClr val="24C1F6"/>
              </a:solidFill>
              <a:latin typeface="Times New Roman"/>
              <a:ea typeface="Times New Roman"/>
              <a:cs typeface="Times New Roman"/>
              <a:sym typeface="Times New Roman"/>
            </a:endParaRPr>
          </a:p>
        </p:txBody>
      </p:sp>
      <p:sp>
        <p:nvSpPr>
          <p:cNvPr id="255" name="Google Shape;255;p34"/>
          <p:cNvSpPr txBox="1"/>
          <p:nvPr/>
        </p:nvSpPr>
        <p:spPr>
          <a:xfrm>
            <a:off x="734400" y="916650"/>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Justification of Objectives</a:t>
            </a:r>
            <a:endParaRPr sz="1800">
              <a:solidFill>
                <a:srgbClr val="E82A2A"/>
              </a:solidFill>
              <a:latin typeface="Times New Roman"/>
              <a:ea typeface="Times New Roman"/>
              <a:cs typeface="Times New Roman"/>
              <a:sym typeface="Times New Roman"/>
            </a:endParaRPr>
          </a:p>
        </p:txBody>
      </p:sp>
      <p:sp>
        <p:nvSpPr>
          <p:cNvPr id="256" name="Google Shape;256;p34"/>
          <p:cNvSpPr txBox="1"/>
          <p:nvPr/>
        </p:nvSpPr>
        <p:spPr>
          <a:xfrm>
            <a:off x="367400" y="168387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7" name="Google Shape;257;p34"/>
          <p:cNvSpPr txBox="1"/>
          <p:nvPr/>
        </p:nvSpPr>
        <p:spPr>
          <a:xfrm>
            <a:off x="847050" y="1632850"/>
            <a:ext cx="5327100" cy="2801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latin typeface="Times New Roman"/>
                <a:ea typeface="Times New Roman"/>
                <a:cs typeface="Times New Roman"/>
                <a:sym typeface="Times New Roman"/>
              </a:rPr>
              <a:t>The Objective Justification is done on the basis of SMART (Specific, Measurable, Achievable, Relevant, Timebound).</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 sz="1700" b="1">
                <a:latin typeface="Times New Roman"/>
                <a:ea typeface="Times New Roman"/>
                <a:cs typeface="Times New Roman"/>
                <a:sym typeface="Times New Roman"/>
              </a:rPr>
              <a:t>Specific:</a:t>
            </a:r>
            <a:r>
              <a:rPr lang="en" sz="1700">
                <a:latin typeface="Times New Roman"/>
                <a:ea typeface="Times New Roman"/>
                <a:cs typeface="Times New Roman"/>
                <a:sym typeface="Times New Roman"/>
              </a:rPr>
              <a:t> The system intended to classify Ripe and Unripe fruits. Ripeness and un-ripeness specifies the maturity level of a fruit. </a:t>
            </a:r>
            <a:endParaRPr sz="1700">
              <a:latin typeface="Times New Roman"/>
              <a:ea typeface="Times New Roman"/>
              <a:cs typeface="Times New Roman"/>
              <a:sym typeface="Times New Roman"/>
            </a:endParaRPr>
          </a:p>
          <a:p>
            <a:pPr marL="0" lvl="0" indent="0" algn="just" rtl="0">
              <a:spcBef>
                <a:spcPts val="0"/>
              </a:spcBef>
              <a:spcAft>
                <a:spcPts val="0"/>
              </a:spcAft>
              <a:buNone/>
            </a:pPr>
            <a:r>
              <a:rPr lang="en" sz="1700">
                <a:latin typeface="Times New Roman"/>
                <a:ea typeface="Times New Roman"/>
                <a:cs typeface="Times New Roman"/>
                <a:sym typeface="Times New Roman"/>
              </a:rPr>
              <a:t>The user can feed the image of the desired fruit and the model will process the image to classify weather the fruit is ripe or unripe.</a:t>
            </a:r>
            <a:endParaRPr sz="1700">
              <a:latin typeface="Times New Roman"/>
              <a:ea typeface="Times New Roman"/>
              <a:cs typeface="Times New Roman"/>
              <a:sym typeface="Times New Roman"/>
            </a:endParaRPr>
          </a:p>
        </p:txBody>
      </p:sp>
      <p:pic>
        <p:nvPicPr>
          <p:cNvPr id="258" name="Google Shape;258;p34"/>
          <p:cNvPicPr preferRelativeResize="0"/>
          <p:nvPr/>
        </p:nvPicPr>
        <p:blipFill>
          <a:blip r:embed="rId4">
            <a:alphaModFix/>
          </a:blip>
          <a:stretch>
            <a:fillRect/>
          </a:stretch>
        </p:blipFill>
        <p:spPr>
          <a:xfrm>
            <a:off x="7353125" y="2840575"/>
            <a:ext cx="1352051" cy="1282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35"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65" name="Google Shape;265;p35"/>
          <p:cNvSpPr txBox="1"/>
          <p:nvPr/>
        </p:nvSpPr>
        <p:spPr>
          <a:xfrm>
            <a:off x="234725"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Conclusion</a:t>
            </a:r>
            <a:endParaRPr sz="2700" b="1">
              <a:solidFill>
                <a:srgbClr val="24C1F6"/>
              </a:solidFill>
              <a:latin typeface="Times New Roman"/>
              <a:ea typeface="Times New Roman"/>
              <a:cs typeface="Times New Roman"/>
              <a:sym typeface="Times New Roman"/>
            </a:endParaRPr>
          </a:p>
        </p:txBody>
      </p:sp>
      <p:sp>
        <p:nvSpPr>
          <p:cNvPr id="266" name="Google Shape;266;p35"/>
          <p:cNvSpPr txBox="1"/>
          <p:nvPr/>
        </p:nvSpPr>
        <p:spPr>
          <a:xfrm>
            <a:off x="734400" y="916650"/>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Justification of Objectives</a:t>
            </a:r>
            <a:endParaRPr sz="1800">
              <a:solidFill>
                <a:srgbClr val="AE36FF"/>
              </a:solidFill>
              <a:latin typeface="Times New Roman"/>
              <a:ea typeface="Times New Roman"/>
              <a:cs typeface="Times New Roman"/>
              <a:sym typeface="Times New Roman"/>
            </a:endParaRPr>
          </a:p>
        </p:txBody>
      </p:sp>
      <p:sp>
        <p:nvSpPr>
          <p:cNvPr id="267" name="Google Shape;267;p35"/>
          <p:cNvSpPr txBox="1"/>
          <p:nvPr/>
        </p:nvSpPr>
        <p:spPr>
          <a:xfrm>
            <a:off x="367400" y="168387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68" name="Google Shape;268;p35"/>
          <p:cNvSpPr txBox="1"/>
          <p:nvPr/>
        </p:nvSpPr>
        <p:spPr>
          <a:xfrm>
            <a:off x="847025" y="1683875"/>
            <a:ext cx="5163900" cy="2801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b="1">
                <a:latin typeface="Times New Roman"/>
                <a:ea typeface="Times New Roman"/>
                <a:cs typeface="Times New Roman"/>
                <a:sym typeface="Times New Roman"/>
              </a:rPr>
              <a:t>Measurable:</a:t>
            </a:r>
            <a:r>
              <a:rPr lang="en" sz="1700">
                <a:latin typeface="Times New Roman"/>
                <a:ea typeface="Times New Roman"/>
                <a:cs typeface="Times New Roman"/>
                <a:sym typeface="Times New Roman"/>
              </a:rPr>
              <a:t> The user must upload the image in accordance with the system's requirements. High resolution images will provide greater accuracy. The user can also upload low-resolution images, but the accuracy will be compromised to some extent.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 sz="1700" b="1">
                <a:latin typeface="Times New Roman"/>
                <a:ea typeface="Times New Roman"/>
                <a:cs typeface="Times New Roman"/>
                <a:sym typeface="Times New Roman"/>
              </a:rPr>
              <a:t>Achievable:</a:t>
            </a:r>
            <a:r>
              <a:rPr lang="en" sz="1700">
                <a:latin typeface="Times New Roman"/>
                <a:ea typeface="Times New Roman"/>
                <a:cs typeface="Times New Roman"/>
                <a:sym typeface="Times New Roman"/>
              </a:rPr>
              <a:t> The admin has database access and will manage the system. Anyone can use it without restriction, but they cannot modify the system's code. It will be accessible 24 X 7.</a:t>
            </a:r>
            <a:endParaRPr sz="1700">
              <a:latin typeface="Times New Roman"/>
              <a:ea typeface="Times New Roman"/>
              <a:cs typeface="Times New Roman"/>
              <a:sym typeface="Times New Roman"/>
            </a:endParaRPr>
          </a:p>
        </p:txBody>
      </p:sp>
      <p:pic>
        <p:nvPicPr>
          <p:cNvPr id="269" name="Google Shape;269;p35"/>
          <p:cNvPicPr preferRelativeResize="0"/>
          <p:nvPr/>
        </p:nvPicPr>
        <p:blipFill>
          <a:blip r:embed="rId4">
            <a:alphaModFix/>
          </a:blip>
          <a:stretch>
            <a:fillRect/>
          </a:stretch>
        </p:blipFill>
        <p:spPr>
          <a:xfrm>
            <a:off x="7106588" y="1439575"/>
            <a:ext cx="1496524" cy="1496525"/>
          </a:xfrm>
          <a:prstGeom prst="rect">
            <a:avLst/>
          </a:prstGeom>
          <a:noFill/>
          <a:ln>
            <a:noFill/>
          </a:ln>
        </p:spPr>
      </p:pic>
      <p:pic>
        <p:nvPicPr>
          <p:cNvPr id="270" name="Google Shape;270;p35"/>
          <p:cNvPicPr preferRelativeResize="0"/>
          <p:nvPr/>
        </p:nvPicPr>
        <p:blipFill>
          <a:blip r:embed="rId5">
            <a:alphaModFix/>
          </a:blip>
          <a:stretch>
            <a:fillRect/>
          </a:stretch>
        </p:blipFill>
        <p:spPr>
          <a:xfrm>
            <a:off x="7398400" y="3234575"/>
            <a:ext cx="1204700" cy="120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36"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77" name="Google Shape;277;p36"/>
          <p:cNvSpPr txBox="1"/>
          <p:nvPr/>
        </p:nvSpPr>
        <p:spPr>
          <a:xfrm>
            <a:off x="234725"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Conclusion</a:t>
            </a:r>
            <a:endParaRPr sz="2700" b="1">
              <a:solidFill>
                <a:srgbClr val="24C1F6"/>
              </a:solidFill>
              <a:latin typeface="Times New Roman"/>
              <a:ea typeface="Times New Roman"/>
              <a:cs typeface="Times New Roman"/>
              <a:sym typeface="Times New Roman"/>
            </a:endParaRPr>
          </a:p>
        </p:txBody>
      </p:sp>
      <p:sp>
        <p:nvSpPr>
          <p:cNvPr id="278" name="Google Shape;278;p36"/>
          <p:cNvSpPr txBox="1"/>
          <p:nvPr/>
        </p:nvSpPr>
        <p:spPr>
          <a:xfrm>
            <a:off x="734400" y="916650"/>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Justification of Objectives</a:t>
            </a:r>
            <a:endParaRPr sz="1800">
              <a:solidFill>
                <a:srgbClr val="AE36FF"/>
              </a:solidFill>
              <a:latin typeface="Times New Roman"/>
              <a:ea typeface="Times New Roman"/>
              <a:cs typeface="Times New Roman"/>
              <a:sym typeface="Times New Roman"/>
            </a:endParaRPr>
          </a:p>
        </p:txBody>
      </p:sp>
      <p:sp>
        <p:nvSpPr>
          <p:cNvPr id="279" name="Google Shape;279;p36"/>
          <p:cNvSpPr txBox="1"/>
          <p:nvPr/>
        </p:nvSpPr>
        <p:spPr>
          <a:xfrm>
            <a:off x="367400" y="168387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0" name="Google Shape;280;p36"/>
          <p:cNvSpPr txBox="1"/>
          <p:nvPr/>
        </p:nvSpPr>
        <p:spPr>
          <a:xfrm>
            <a:off x="847100" y="1785925"/>
            <a:ext cx="5021100" cy="2277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b="1">
                <a:latin typeface="Times New Roman"/>
                <a:ea typeface="Times New Roman"/>
                <a:cs typeface="Times New Roman"/>
                <a:sym typeface="Times New Roman"/>
              </a:rPr>
              <a:t>Relevant: </a:t>
            </a:r>
            <a:r>
              <a:rPr lang="en" sz="1700">
                <a:latin typeface="Times New Roman"/>
                <a:ea typeface="Times New Roman"/>
                <a:cs typeface="Times New Roman"/>
                <a:sym typeface="Times New Roman"/>
              </a:rPr>
              <a:t>Regular system maintenance will be performed by adding updates and upgrades to ensure the system's smooth operation on the user end.</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 sz="1700" b="1">
                <a:latin typeface="Times New Roman"/>
                <a:ea typeface="Times New Roman"/>
                <a:cs typeface="Times New Roman"/>
                <a:sym typeface="Times New Roman"/>
              </a:rPr>
              <a:t>Timebound: </a:t>
            </a:r>
            <a:r>
              <a:rPr lang="en" sz="1700">
                <a:latin typeface="Times New Roman"/>
                <a:ea typeface="Times New Roman"/>
                <a:cs typeface="Times New Roman"/>
                <a:sym typeface="Times New Roman"/>
              </a:rPr>
              <a:t>Our project took three months to complete. We will include monthly updates in the future to maintain system performance and provide a better user experience.</a:t>
            </a:r>
            <a:endParaRPr sz="1700">
              <a:latin typeface="Times New Roman"/>
              <a:ea typeface="Times New Roman"/>
              <a:cs typeface="Times New Roman"/>
              <a:sym typeface="Times New Roman"/>
            </a:endParaRPr>
          </a:p>
        </p:txBody>
      </p:sp>
      <p:pic>
        <p:nvPicPr>
          <p:cNvPr id="281" name="Google Shape;281;p36"/>
          <p:cNvPicPr preferRelativeResize="0"/>
          <p:nvPr/>
        </p:nvPicPr>
        <p:blipFill>
          <a:blip r:embed="rId4">
            <a:alphaModFix/>
          </a:blip>
          <a:stretch>
            <a:fillRect/>
          </a:stretch>
        </p:blipFill>
        <p:spPr>
          <a:xfrm>
            <a:off x="7398900" y="1190212"/>
            <a:ext cx="1172851" cy="1387525"/>
          </a:xfrm>
          <a:prstGeom prst="rect">
            <a:avLst/>
          </a:prstGeom>
          <a:noFill/>
          <a:ln>
            <a:noFill/>
          </a:ln>
        </p:spPr>
      </p:pic>
      <p:pic>
        <p:nvPicPr>
          <p:cNvPr id="282" name="Google Shape;282;p36"/>
          <p:cNvPicPr preferRelativeResize="0"/>
          <p:nvPr/>
        </p:nvPicPr>
        <p:blipFill>
          <a:blip r:embed="rId5">
            <a:alphaModFix/>
          </a:blip>
          <a:stretch>
            <a:fillRect/>
          </a:stretch>
        </p:blipFill>
        <p:spPr>
          <a:xfrm>
            <a:off x="7539700" y="3198225"/>
            <a:ext cx="1083850" cy="108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8" name="Google Shape;288;p37"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89" name="Google Shape;289;p37"/>
          <p:cNvSpPr txBox="1"/>
          <p:nvPr/>
        </p:nvSpPr>
        <p:spPr>
          <a:xfrm>
            <a:off x="234725"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Conclusion</a:t>
            </a:r>
            <a:endParaRPr sz="2700" b="1">
              <a:solidFill>
                <a:srgbClr val="24C1F6"/>
              </a:solidFill>
              <a:latin typeface="Times New Roman"/>
              <a:ea typeface="Times New Roman"/>
              <a:cs typeface="Times New Roman"/>
              <a:sym typeface="Times New Roman"/>
            </a:endParaRPr>
          </a:p>
        </p:txBody>
      </p:sp>
      <p:sp>
        <p:nvSpPr>
          <p:cNvPr id="290" name="Google Shape;290;p37"/>
          <p:cNvSpPr txBox="1"/>
          <p:nvPr/>
        </p:nvSpPr>
        <p:spPr>
          <a:xfrm>
            <a:off x="643000" y="1008188"/>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Future Scope</a:t>
            </a:r>
            <a:endParaRPr sz="1800">
              <a:solidFill>
                <a:srgbClr val="AE36FF"/>
              </a:solidFill>
              <a:latin typeface="Times New Roman"/>
              <a:ea typeface="Times New Roman"/>
              <a:cs typeface="Times New Roman"/>
              <a:sym typeface="Times New Roman"/>
            </a:endParaRPr>
          </a:p>
        </p:txBody>
      </p:sp>
      <p:sp>
        <p:nvSpPr>
          <p:cNvPr id="291" name="Google Shape;291;p37"/>
          <p:cNvSpPr txBox="1"/>
          <p:nvPr/>
        </p:nvSpPr>
        <p:spPr>
          <a:xfrm>
            <a:off x="367400" y="168387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2" name="Google Shape;292;p37"/>
          <p:cNvSpPr txBox="1"/>
          <p:nvPr/>
        </p:nvSpPr>
        <p:spPr>
          <a:xfrm>
            <a:off x="734400" y="1758725"/>
            <a:ext cx="7675200" cy="2277900"/>
          </a:xfrm>
          <a:prstGeom prst="rect">
            <a:avLst/>
          </a:prstGeom>
          <a:noFill/>
          <a:ln>
            <a:noFill/>
          </a:ln>
        </p:spPr>
        <p:txBody>
          <a:bodyPr spcFirstLastPara="1" wrap="square" lIns="91425" tIns="91425" rIns="91425" bIns="91425" anchor="t" anchorCtr="0">
            <a:spAutoFit/>
          </a:bodyPr>
          <a:lstStyle/>
          <a:p>
            <a:pPr marL="457200" lvl="0" indent="-336550" algn="just"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 the future, we will apply our model to the recognition of more fruit, and improve the network’s general usability. Also, by using GPU, we can reduce the time of training of dataset features. Same model can be applied for any kind of dataset regarding to other fruit ripeness stages classification.</a:t>
            </a:r>
            <a:endParaRPr sz="17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simplicity, the high recognition rate, and the speed of the classification model, make it appropriate for implementing a productive and profitable computer vision machine for the food processing industry in future.</a:t>
            </a:r>
            <a:endParaRPr sz="1700">
              <a:solidFill>
                <a:srgbClr val="E82A2A"/>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8" name="Google Shape;298;p38"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299" name="Google Shape;299;p38"/>
          <p:cNvSpPr txBox="1"/>
          <p:nvPr/>
        </p:nvSpPr>
        <p:spPr>
          <a:xfrm>
            <a:off x="234725"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Conclusion</a:t>
            </a:r>
            <a:endParaRPr sz="2700" b="1">
              <a:solidFill>
                <a:srgbClr val="24C1F6"/>
              </a:solidFill>
              <a:latin typeface="Times New Roman"/>
              <a:ea typeface="Times New Roman"/>
              <a:cs typeface="Times New Roman"/>
              <a:sym typeface="Times New Roman"/>
            </a:endParaRPr>
          </a:p>
        </p:txBody>
      </p:sp>
      <p:sp>
        <p:nvSpPr>
          <p:cNvPr id="300" name="Google Shape;300;p38"/>
          <p:cNvSpPr txBox="1"/>
          <p:nvPr/>
        </p:nvSpPr>
        <p:spPr>
          <a:xfrm>
            <a:off x="734400" y="1004188"/>
            <a:ext cx="587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AE36FF"/>
                </a:solidFill>
                <a:latin typeface="Times New Roman"/>
                <a:ea typeface="Times New Roman"/>
                <a:cs typeface="Times New Roman"/>
                <a:sym typeface="Times New Roman"/>
              </a:rPr>
              <a:t>Future Scope</a:t>
            </a:r>
            <a:endParaRPr sz="1800">
              <a:solidFill>
                <a:srgbClr val="AE36FF"/>
              </a:solidFill>
              <a:latin typeface="Times New Roman"/>
              <a:ea typeface="Times New Roman"/>
              <a:cs typeface="Times New Roman"/>
              <a:sym typeface="Times New Roman"/>
            </a:endParaRPr>
          </a:p>
        </p:txBody>
      </p:sp>
      <p:sp>
        <p:nvSpPr>
          <p:cNvPr id="301" name="Google Shape;301;p38"/>
          <p:cNvSpPr txBox="1"/>
          <p:nvPr/>
        </p:nvSpPr>
        <p:spPr>
          <a:xfrm>
            <a:off x="734400" y="1825200"/>
            <a:ext cx="7675200" cy="1493100"/>
          </a:xfrm>
          <a:prstGeom prst="rect">
            <a:avLst/>
          </a:prstGeom>
          <a:noFill/>
          <a:ln>
            <a:noFill/>
          </a:ln>
        </p:spPr>
        <p:txBody>
          <a:bodyPr spcFirstLastPara="1" wrap="square" lIns="91425" tIns="91425" rIns="91425" bIns="91425" anchor="t" anchorCtr="0">
            <a:spAutoFit/>
          </a:bodyPr>
          <a:lstStyle/>
          <a:p>
            <a:pPr marL="457200" lvl="0" indent="-336550" algn="just"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 Future, we can use Artificial Neural Network (ANN) algorithm that can be used for classifying the diseases and pattern matching caused from more ripened fruit. This technique reduces the effort of humans and can give 90% accurate results. The future work is to suggest proper treatments accordingly once the disease is detected.</a:t>
            </a:r>
            <a:endParaRPr sz="1700">
              <a:solidFill>
                <a:srgbClr val="E82A2A"/>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39" descr="A picture containing text, clipart&#10;&#10;Description automatically generated"/>
          <p:cNvPicPr preferRelativeResize="0"/>
          <p:nvPr/>
        </p:nvPicPr>
        <p:blipFill rotWithShape="1">
          <a:blip r:embed="rId3">
            <a:alphaModFix/>
          </a:blip>
          <a:srcRect/>
          <a:stretch/>
        </p:blipFill>
        <p:spPr>
          <a:xfrm>
            <a:off x="2914750" y="1147950"/>
            <a:ext cx="3314500" cy="1423800"/>
          </a:xfrm>
          <a:prstGeom prst="rect">
            <a:avLst/>
          </a:prstGeom>
          <a:noFill/>
          <a:ln>
            <a:noFill/>
          </a:ln>
        </p:spPr>
      </p:pic>
      <p:sp>
        <p:nvSpPr>
          <p:cNvPr id="308" name="Google Shape;308;p39"/>
          <p:cNvSpPr txBox="1"/>
          <p:nvPr/>
        </p:nvSpPr>
        <p:spPr>
          <a:xfrm>
            <a:off x="1267349" y="2571750"/>
            <a:ext cx="66093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46B0FA"/>
                </a:solidFill>
                <a:latin typeface="Times New Roman"/>
                <a:ea typeface="Times New Roman"/>
                <a:cs typeface="Times New Roman"/>
                <a:sym typeface="Times New Roman"/>
              </a:rPr>
              <a:t>Thank You</a:t>
            </a:r>
            <a:endParaRPr sz="7200" b="1" i="0" u="none" strike="noStrike" cap="none">
              <a:solidFill>
                <a:srgbClr val="46B0FA"/>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76" name="Google Shape;76;p15"/>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77" name="Google Shape;77;p15"/>
          <p:cNvSpPr/>
          <p:nvPr/>
        </p:nvSpPr>
        <p:spPr>
          <a:xfrm>
            <a:off x="326550" y="1877575"/>
            <a:ext cx="8490900" cy="2934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15"/>
          <p:cNvSpPr txBox="1"/>
          <p:nvPr/>
        </p:nvSpPr>
        <p:spPr>
          <a:xfrm>
            <a:off x="214300" y="794200"/>
            <a:ext cx="5878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9900FF"/>
                </a:solidFill>
                <a:latin typeface="Times New Roman"/>
                <a:ea typeface="Times New Roman"/>
                <a:cs typeface="Times New Roman"/>
                <a:sym typeface="Times New Roman"/>
              </a:rPr>
              <a:t>Technical Background</a:t>
            </a:r>
            <a:endParaRPr sz="1800">
              <a:solidFill>
                <a:srgbClr val="9900FF"/>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9900FF"/>
                </a:solidFill>
                <a:latin typeface="Times New Roman"/>
                <a:ea typeface="Times New Roman"/>
                <a:cs typeface="Times New Roman"/>
                <a:sym typeface="Times New Roman"/>
              </a:rPr>
              <a:t>      </a:t>
            </a:r>
            <a:endParaRPr sz="1800">
              <a:solidFill>
                <a:srgbClr val="9900FF"/>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E82A2A"/>
                </a:solidFill>
                <a:latin typeface="Times New Roman"/>
                <a:ea typeface="Times New Roman"/>
                <a:cs typeface="Times New Roman"/>
                <a:sym typeface="Times New Roman"/>
              </a:rPr>
              <a:t>      CNN Architecture</a:t>
            </a:r>
            <a:endParaRPr sz="1800">
              <a:solidFill>
                <a:srgbClr val="E82A2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6"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85" name="Google Shape;85;p16"/>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86" name="Google Shape;86;p16"/>
          <p:cNvSpPr/>
          <p:nvPr/>
        </p:nvSpPr>
        <p:spPr>
          <a:xfrm>
            <a:off x="1102200" y="1877775"/>
            <a:ext cx="6939600" cy="2898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Google Shape;87;p16"/>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Convolution Layer</a:t>
            </a:r>
            <a:endParaRPr sz="1800">
              <a:solidFill>
                <a:srgbClr val="E82A2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7"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94" name="Google Shape;94;p17"/>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95" name="Google Shape;95;p17"/>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Pooling Layer</a:t>
            </a:r>
            <a:endParaRPr sz="1800">
              <a:solidFill>
                <a:srgbClr val="E82A2A"/>
              </a:solidFill>
              <a:latin typeface="Times New Roman"/>
              <a:ea typeface="Times New Roman"/>
              <a:cs typeface="Times New Roman"/>
              <a:sym typeface="Times New Roman"/>
            </a:endParaRPr>
          </a:p>
        </p:txBody>
      </p:sp>
      <p:sp>
        <p:nvSpPr>
          <p:cNvPr id="96" name="Google Shape;96;p17"/>
          <p:cNvSpPr txBox="1"/>
          <p:nvPr/>
        </p:nvSpPr>
        <p:spPr>
          <a:xfrm>
            <a:off x="1224550" y="1836950"/>
            <a:ext cx="7164300" cy="2539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latin typeface="Times New Roman"/>
                <a:ea typeface="Times New Roman"/>
                <a:cs typeface="Times New Roman"/>
                <a:sym typeface="Times New Roman"/>
              </a:rPr>
              <a:t>There are different types of Pooling, some of them are:</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 sz="1700">
                <a:latin typeface="Times New Roman"/>
                <a:ea typeface="Times New Roman"/>
                <a:cs typeface="Times New Roman"/>
                <a:sym typeface="Times New Roman"/>
              </a:rPr>
              <a:t>Max Pooling</a:t>
            </a:r>
            <a:endParaRPr sz="1700">
              <a:latin typeface="Times New Roman"/>
              <a:ea typeface="Times New Roman"/>
              <a:cs typeface="Times New Roman"/>
              <a:sym typeface="Times New Roman"/>
            </a:endParaRPr>
          </a:p>
          <a:p>
            <a:pPr marL="457200" lvl="0" indent="0" algn="just" rtl="0">
              <a:spcBef>
                <a:spcPts val="0"/>
              </a:spcBef>
              <a:spcAft>
                <a:spcPts val="0"/>
              </a:spcAft>
              <a:buNone/>
            </a:pP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 sz="1700">
                <a:latin typeface="Times New Roman"/>
                <a:ea typeface="Times New Roman"/>
                <a:cs typeface="Times New Roman"/>
                <a:sym typeface="Times New Roman"/>
              </a:rPr>
              <a:t>Mean Pooling</a:t>
            </a:r>
            <a:endParaRPr sz="1700">
              <a:latin typeface="Times New Roman"/>
              <a:ea typeface="Times New Roman"/>
              <a:cs typeface="Times New Roman"/>
              <a:sym typeface="Times New Roman"/>
            </a:endParaRPr>
          </a:p>
          <a:p>
            <a:pPr marL="457200" lvl="0" indent="0" algn="just" rtl="0">
              <a:spcBef>
                <a:spcPts val="0"/>
              </a:spcBef>
              <a:spcAft>
                <a:spcPts val="0"/>
              </a:spcAft>
              <a:buNone/>
            </a:pP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 sz="1700">
                <a:latin typeface="Times New Roman"/>
                <a:ea typeface="Times New Roman"/>
                <a:cs typeface="Times New Roman"/>
                <a:sym typeface="Times New Roman"/>
              </a:rPr>
              <a:t>Sum Pooling</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 sz="1700">
                <a:latin typeface="Times New Roman"/>
                <a:ea typeface="Times New Roman"/>
                <a:cs typeface="Times New Roman"/>
                <a:sym typeface="Times New Roman"/>
              </a:rPr>
              <a:t>In our model we have used Max Pooling.</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8"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03" name="Google Shape;103;p18"/>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04" name="Google Shape;104;p18"/>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05" name="Google Shape;105;p18"/>
          <p:cNvSpPr/>
          <p:nvPr/>
        </p:nvSpPr>
        <p:spPr>
          <a:xfrm>
            <a:off x="780300" y="1816575"/>
            <a:ext cx="7583400" cy="2804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19"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12" name="Google Shape;112;p19"/>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13" name="Google Shape;113;p19"/>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14" name="Google Shape;114;p19"/>
          <p:cNvSpPr/>
          <p:nvPr/>
        </p:nvSpPr>
        <p:spPr>
          <a:xfrm>
            <a:off x="1199700" y="1673650"/>
            <a:ext cx="6744600" cy="3000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0"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21" name="Google Shape;121;p20"/>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22" name="Google Shape;122;p20"/>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23" name="Google Shape;123;p20"/>
          <p:cNvSpPr/>
          <p:nvPr/>
        </p:nvSpPr>
        <p:spPr>
          <a:xfrm>
            <a:off x="1149150" y="1646200"/>
            <a:ext cx="6845700" cy="3109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p:nvPr/>
        </p:nvSpPr>
        <p:spPr>
          <a:xfrm>
            <a:off x="127650" y="127500"/>
            <a:ext cx="8888700" cy="4888500"/>
          </a:xfrm>
          <a:prstGeom prst="rect">
            <a:avLst/>
          </a:prstGeom>
          <a:solidFill>
            <a:schemeClr val="lt1"/>
          </a:solidFill>
          <a:ln w="28575" cap="flat" cmpd="sng">
            <a:solidFill>
              <a:srgbClr val="24C1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1" descr="A picture containing text, clipart&#10;&#10;Description automatically generated"/>
          <p:cNvPicPr preferRelativeResize="0"/>
          <p:nvPr/>
        </p:nvPicPr>
        <p:blipFill rotWithShape="1">
          <a:blip r:embed="rId3">
            <a:alphaModFix/>
          </a:blip>
          <a:srcRect l="5826" t="14945" r="8483" b="10848"/>
          <a:stretch/>
        </p:blipFill>
        <p:spPr>
          <a:xfrm>
            <a:off x="7929575" y="193900"/>
            <a:ext cx="1010325" cy="375825"/>
          </a:xfrm>
          <a:prstGeom prst="rect">
            <a:avLst/>
          </a:prstGeom>
          <a:noFill/>
          <a:ln>
            <a:noFill/>
          </a:ln>
        </p:spPr>
      </p:pic>
      <p:sp>
        <p:nvSpPr>
          <p:cNvPr id="130" name="Google Shape;130;p21"/>
          <p:cNvSpPr txBox="1"/>
          <p:nvPr/>
        </p:nvSpPr>
        <p:spPr>
          <a:xfrm>
            <a:off x="214300" y="193900"/>
            <a:ext cx="5878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24C1F6"/>
                </a:solidFill>
                <a:latin typeface="Times New Roman"/>
                <a:ea typeface="Times New Roman"/>
                <a:cs typeface="Times New Roman"/>
                <a:sym typeface="Times New Roman"/>
              </a:rPr>
              <a:t>Introduction</a:t>
            </a:r>
            <a:endParaRPr sz="2700" b="1">
              <a:solidFill>
                <a:srgbClr val="24C1F6"/>
              </a:solidFill>
              <a:latin typeface="Times New Roman"/>
              <a:ea typeface="Times New Roman"/>
              <a:cs typeface="Times New Roman"/>
              <a:sym typeface="Times New Roman"/>
            </a:endParaRPr>
          </a:p>
        </p:txBody>
      </p:sp>
      <p:sp>
        <p:nvSpPr>
          <p:cNvPr id="131" name="Google Shape;131;p21"/>
          <p:cNvSpPr txBox="1"/>
          <p:nvPr/>
        </p:nvSpPr>
        <p:spPr>
          <a:xfrm>
            <a:off x="724625" y="1025075"/>
            <a:ext cx="5878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E82A2A"/>
              </a:buClr>
              <a:buSzPts val="1800"/>
              <a:buFont typeface="Times New Roman"/>
              <a:buAutoNum type="arabicParenR"/>
            </a:pPr>
            <a:r>
              <a:rPr lang="en" sz="1800">
                <a:solidFill>
                  <a:srgbClr val="E82A2A"/>
                </a:solidFill>
                <a:latin typeface="Times New Roman"/>
                <a:ea typeface="Times New Roman"/>
                <a:cs typeface="Times New Roman"/>
                <a:sym typeface="Times New Roman"/>
              </a:rPr>
              <a:t>Max Pooling </a:t>
            </a:r>
            <a:endParaRPr sz="1800">
              <a:solidFill>
                <a:srgbClr val="E82A2A"/>
              </a:solidFill>
              <a:latin typeface="Times New Roman"/>
              <a:ea typeface="Times New Roman"/>
              <a:cs typeface="Times New Roman"/>
              <a:sym typeface="Times New Roman"/>
            </a:endParaRPr>
          </a:p>
        </p:txBody>
      </p:sp>
      <p:sp>
        <p:nvSpPr>
          <p:cNvPr id="132" name="Google Shape;132;p21"/>
          <p:cNvSpPr/>
          <p:nvPr/>
        </p:nvSpPr>
        <p:spPr>
          <a:xfrm>
            <a:off x="946500" y="1666625"/>
            <a:ext cx="7251000" cy="3180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khansaif7484@gmail.com</cp:lastModifiedBy>
  <cp:revision>2</cp:revision>
  <dcterms:modified xsi:type="dcterms:W3CDTF">2023-08-25T13:47:10Z</dcterms:modified>
</cp:coreProperties>
</file>